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mf" ContentType="image/x-wmf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1217" r:id="rId2"/>
    <p:sldId id="1239" r:id="rId3"/>
    <p:sldId id="1238" r:id="rId4"/>
    <p:sldId id="1235" r:id="rId5"/>
    <p:sldId id="1236" r:id="rId6"/>
    <p:sldId id="1232" r:id="rId7"/>
    <p:sldId id="1233" r:id="rId8"/>
    <p:sldId id="1237" r:id="rId9"/>
    <p:sldId id="1240" r:id="rId10"/>
    <p:sldId id="1241" r:id="rId1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5pPr>
    <a:lvl6pPr marL="22860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6pPr>
    <a:lvl7pPr marL="27432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7pPr>
    <a:lvl8pPr marL="32004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8pPr>
    <a:lvl9pPr marL="36576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lad Soukhanovskii" initials="V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4A95"/>
    <a:srgbClr val="1A4A91"/>
    <a:srgbClr val="9999FF"/>
    <a:srgbClr val="FF3300"/>
    <a:srgbClr val="FF0000"/>
    <a:srgbClr val="00CC66"/>
    <a:srgbClr val="FF9933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20882" autoAdjust="0"/>
    <p:restoredTop sz="94351" autoAdjust="0"/>
  </p:normalViewPr>
  <p:slideViewPr>
    <p:cSldViewPr>
      <p:cViewPr varScale="1">
        <p:scale>
          <a:sx n="118" d="100"/>
          <a:sy n="118" d="100"/>
        </p:scale>
        <p:origin x="-1128" y="-11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7FB2AD0-43C0-D648-B71D-51380A770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2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D9C175B-1E06-C149-BD9C-853B17B22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E6A08-E71B-EF4D-8B4E-938DF9D7B693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86DB1-B73D-4DB1-A319-D4878548A1BC}" type="slidenum">
              <a:rPr lang="en-US"/>
              <a:pPr/>
              <a:t>2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93071-D34D-FF4E-B846-C1C62607E0AB}" type="slidenum">
              <a:rPr lang="en-US"/>
              <a:pPr/>
              <a:t>9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A5BC9D7-C66C-704A-AD0D-8707F75BA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3429000" y="6611112"/>
            <a:ext cx="4800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V</a:t>
            </a:r>
            <a:r>
              <a:rPr lang="en-US" sz="1100" b="1" i="1" dirty="0">
                <a:solidFill>
                  <a:srgbClr val="004A95"/>
                </a:solidFill>
                <a:latin typeface="+mj-lt"/>
              </a:rPr>
              <a:t>. A. SOUKHANOVSKII,</a:t>
            </a: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 NSTX Results Review </a:t>
            </a:r>
            <a:r>
              <a:rPr lang="en-US" sz="1100" b="1" i="1" kern="120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2010, 11/30 -12/01/2010, Princeton, NJ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458200" y="6629400"/>
            <a:ext cx="657225" cy="2385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  <a:buNone/>
            </a:pPr>
            <a:fld id="{B2FFE1B5-5104-6240-86A3-951E4951EB2F}" type="slidenum">
              <a:rPr lang="en-US" sz="1200" b="1">
                <a:solidFill>
                  <a:srgbClr val="004A95"/>
                </a:solidFill>
                <a:latin typeface="Arial Narrow" pitchFamily="-65" charset="0"/>
              </a:rPr>
              <a:pPr algn="r">
                <a:lnSpc>
                  <a:spcPct val="75000"/>
                </a:lnSpc>
                <a:spcBef>
                  <a:spcPct val="0"/>
                </a:spcBef>
                <a:buNone/>
              </a:pPr>
              <a:t>‹#›</a:t>
            </a:fld>
            <a:r>
              <a:rPr lang="en-US" sz="1200" b="1" dirty="0">
                <a:solidFill>
                  <a:srgbClr val="004A95"/>
                </a:solidFill>
                <a:latin typeface="Arial Narrow" pitchFamily="-65" charset="0"/>
              </a:rPr>
              <a:t> of</a:t>
            </a:r>
            <a:r>
              <a:rPr lang="en-US" sz="1200" b="1" dirty="0" smtClean="0">
                <a:solidFill>
                  <a:srgbClr val="004A95"/>
                </a:solidFill>
                <a:latin typeface="Arial Narrow" pitchFamily="-65" charset="0"/>
              </a:rPr>
              <a:t> </a:t>
            </a:r>
            <a:r>
              <a:rPr lang="en-US" sz="1200" b="1" dirty="0" smtClean="0">
                <a:solidFill>
                  <a:srgbClr val="004A95"/>
                </a:solidFill>
                <a:latin typeface="Arial Narrow" pitchFamily="-65" charset="0"/>
              </a:rPr>
              <a:t>8</a:t>
            </a:r>
            <a:endParaRPr lang="en-US" sz="1200" b="1" dirty="0" smtClean="0">
              <a:solidFill>
                <a:srgbClr val="004A95"/>
              </a:solidFill>
              <a:latin typeface="Arial Narrow" pitchFamily="-65" charset="0"/>
            </a:endParaRP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94586" name="Picture 26" descr="lab_logo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914400" y="6583680"/>
            <a:ext cx="1676400" cy="307975"/>
          </a:xfrm>
          <a:prstGeom prst="rect">
            <a:avLst/>
          </a:prstGeom>
          <a:noFill/>
        </p:spPr>
      </p:pic>
      <p:sp>
        <p:nvSpPr>
          <p:cNvPr id="12" name="Line 7"/>
          <p:cNvSpPr>
            <a:spLocks noChangeShapeType="1"/>
          </p:cNvSpPr>
          <p:nvPr userDrawn="1"/>
        </p:nvSpPr>
        <p:spPr bwMode="auto">
          <a:xfrm flipV="1">
            <a:off x="8153400" y="6748272"/>
            <a:ext cx="304800" cy="0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NSTX_logo_larg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583680"/>
            <a:ext cx="850079" cy="274320"/>
          </a:xfrm>
          <a:prstGeom prst="rect">
            <a:avLst/>
          </a:prstGeom>
        </p:spPr>
      </p:pic>
      <p:sp>
        <p:nvSpPr>
          <p:cNvPr id="14" name="Line 7"/>
          <p:cNvSpPr>
            <a:spLocks noChangeShapeType="1"/>
          </p:cNvSpPr>
          <p:nvPr userDrawn="1"/>
        </p:nvSpPr>
        <p:spPr bwMode="auto">
          <a:xfrm flipV="1">
            <a:off x="2590800" y="6748272"/>
            <a:ext cx="838200" cy="0"/>
          </a:xfrm>
          <a:prstGeom prst="line">
            <a:avLst/>
          </a:prstGeom>
          <a:noFill/>
          <a:ln w="47625">
            <a:solidFill>
              <a:srgbClr val="4F81BD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52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-65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Relationship Id="rId5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91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447800" y="914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300" i="0" dirty="0" smtClean="0">
                <a:solidFill>
                  <a:schemeClr val="accent2"/>
                </a:solidFill>
                <a:latin typeface="Arial Narrow"/>
                <a:ea typeface="ＭＳ Ｐゴシック" pitchFamily="-110" charset="-128"/>
                <a:cs typeface="Arial Bold"/>
              </a:rPr>
              <a:t>Radiative divertor with impurity seeding in NSTX</a:t>
            </a:r>
          </a:p>
        </p:txBody>
      </p:sp>
      <p:sp>
        <p:nvSpPr>
          <p:cNvPr id="1525892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2209800" y="2209800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+mj-lt"/>
              </a:rPr>
              <a:t>V. A. Soukhanovskii (LLNL)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+mj-lt"/>
              </a:rPr>
              <a:t>Acknowledgements: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b="0" i="0" dirty="0" smtClean="0">
                <a:solidFill>
                  <a:schemeClr val="tx1"/>
                </a:solidFill>
                <a:latin typeface="+mj-lt"/>
              </a:rPr>
              <a:t>NSTX Team</a:t>
            </a:r>
          </a:p>
        </p:txBody>
      </p:sp>
      <p:sp>
        <p:nvSpPr>
          <p:cNvPr id="1525893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70" name="Text Box 10"/>
          <p:cNvSpPr txBox="1">
            <a:spLocks noChangeArrowheads="1"/>
          </p:cNvSpPr>
          <p:nvPr/>
        </p:nvSpPr>
        <p:spPr bwMode="auto">
          <a:xfrm>
            <a:off x="1676400" y="3190726"/>
            <a:ext cx="5715000" cy="1061829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endParaRPr lang="en-US" sz="2000" i="0" dirty="0" smtClean="0">
              <a:solidFill>
                <a:srgbClr val="333399"/>
              </a:solidFill>
              <a:latin typeface="+mj-lt"/>
            </a:endParaRP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2000" i="0" dirty="0" smtClean="0">
                <a:solidFill>
                  <a:srgbClr val="333399"/>
                </a:solidFill>
                <a:latin typeface="+mj-lt"/>
              </a:rPr>
              <a:t>NSTX Results Review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2000" i="0" dirty="0" smtClean="0">
                <a:solidFill>
                  <a:srgbClr val="333399"/>
                </a:solidFill>
                <a:latin typeface="+mj-lt"/>
              </a:rPr>
              <a:t>Princeton, NJ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2000" i="0" dirty="0" smtClean="0">
                <a:solidFill>
                  <a:srgbClr val="333399"/>
                </a:solidFill>
                <a:latin typeface="+mj-lt"/>
              </a:rPr>
              <a:t>Wednesday, 1 December </a:t>
            </a:r>
            <a:r>
              <a:rPr lang="en-US" sz="2000" i="0" dirty="0" smtClean="0">
                <a:solidFill>
                  <a:srgbClr val="333399"/>
                </a:solidFill>
                <a:latin typeface="+mj-lt"/>
              </a:rPr>
              <a:t>2010</a:t>
            </a:r>
            <a:endParaRPr lang="en-US" sz="2000" i="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525894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3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5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6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5887" name="Picture 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525907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3600" b="0">
                <a:solidFill>
                  <a:srgbClr val="171F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rPr>
              <a:t>NSTX</a:t>
            </a:r>
          </a:p>
        </p:txBody>
      </p:sp>
      <p:sp>
        <p:nvSpPr>
          <p:cNvPr id="1525908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9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Arial" pitchFamily="-110" charset="0"/>
              </a:rPr>
              <a:t>Supported by   </a:t>
            </a:r>
          </a:p>
        </p:txBody>
      </p:sp>
      <p:sp>
        <p:nvSpPr>
          <p:cNvPr id="1525909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12" name="Text Box 152"/>
          <p:cNvSpPr txBox="1">
            <a:spLocks noChangeArrowheads="1"/>
          </p:cNvSpPr>
          <p:nvPr/>
        </p:nvSpPr>
        <p:spPr bwMode="auto">
          <a:xfrm>
            <a:off x="76200" y="2057400"/>
            <a:ext cx="1333500" cy="4718050"/>
          </a:xfrm>
          <a:prstGeom prst="rect">
            <a:avLst/>
          </a:prstGeom>
          <a:gradFill rotWithShape="1">
            <a:gsLst>
              <a:gs pos="0">
                <a:srgbClr val="EAEAEA">
                  <a:alpha val="50999"/>
                </a:srgbClr>
              </a:gs>
              <a:gs pos="100000">
                <a:srgbClr val="EAEAEA">
                  <a:gamma/>
                  <a:shade val="77255"/>
                  <a:invGamma/>
                  <a:alpha val="50999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-110" charset="0"/>
              </a:rPr>
              <a:t>U Wisconsin</a:t>
            </a:r>
          </a:p>
        </p:txBody>
      </p:sp>
      <p:sp>
        <p:nvSpPr>
          <p:cNvPr id="1525913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76471"/>
                  <a:invGamma/>
                  <a:alpha val="50999"/>
                </a:srgbClr>
              </a:gs>
              <a:gs pos="100000">
                <a:srgbClr val="EAEAEA">
                  <a:alpha val="50999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-110" charset="0"/>
                <a:ea typeface="Arial" pitchFamily="-110" charset="0"/>
                <a:cs typeface="Arial" pitchFamily="-110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-110" charset="0"/>
              </a:rPr>
              <a:t>U Quebec</a:t>
            </a:r>
          </a:p>
        </p:txBody>
      </p:sp>
      <p:pic>
        <p:nvPicPr>
          <p:cNvPr id="24" name="Picture 47" descr="FESP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5391" y="182880"/>
            <a:ext cx="598851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3" descr="nstx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495800"/>
            <a:ext cx="2027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4" descr="framed_team_pict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1" y="4325587"/>
            <a:ext cx="3428999" cy="25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Tm="83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809625"/>
          </a:xfrm>
        </p:spPr>
        <p:txBody>
          <a:bodyPr/>
          <a:lstStyle/>
          <a:p>
            <a:r>
              <a:rPr lang="en-US" sz="2400" dirty="0" smtClean="0"/>
              <a:t>Previous NSTX radiative divertor experiments with neon demonstrated that the divertor was too cold for efficient neon radiation</a:t>
            </a:r>
            <a:endParaRPr lang="en-US" sz="2400" dirty="0"/>
          </a:p>
        </p:txBody>
      </p:sp>
      <p:pic>
        <p:nvPicPr>
          <p:cNvPr id="5" name="Content Placeholder 4" descr="neon.pd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269" r="-4269"/>
          <a:stretch>
            <a:fillRect/>
          </a:stretch>
        </p:blipFill>
        <p:spPr>
          <a:xfrm>
            <a:off x="762000" y="1371600"/>
            <a:ext cx="7391400" cy="8812823"/>
          </a:xfrm>
        </p:spPr>
      </p:pic>
    </p:spTree>
    <p:extLst>
      <p:ext uri="{BB962C8B-B14F-4D97-AF65-F5344CB8AC3E}">
        <p14:creationId xmlns:p14="http://schemas.microsoft.com/office/powerpoint/2010/main" val="253963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809625"/>
          </a:xfrm>
        </p:spPr>
        <p:txBody>
          <a:bodyPr/>
          <a:lstStyle/>
          <a:p>
            <a:r>
              <a:rPr kumimoji="1" lang="en-US" dirty="0" smtClean="0"/>
              <a:t>Use of impurity seeding </a:t>
            </a:r>
            <a:r>
              <a:rPr kumimoji="1" lang="en-US" dirty="0" smtClean="0"/>
              <a:t>provided </a:t>
            </a:r>
            <a:r>
              <a:rPr kumimoji="1" lang="en-US" dirty="0" smtClean="0"/>
              <a:t>an opportunity to study </a:t>
            </a:r>
            <a:r>
              <a:rPr kumimoji="1" lang="en-US" dirty="0" smtClean="0"/>
              <a:t>NSTX-U-</a:t>
            </a:r>
            <a:r>
              <a:rPr kumimoji="1" lang="en-US" dirty="0" smtClean="0"/>
              <a:t>relevant radiative divertor</a:t>
            </a:r>
            <a:endParaRPr kumimoji="1"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5029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kumimoji="1" lang="en-US" sz="2000" dirty="0" smtClean="0"/>
              <a:t>Radiative divertor experiments used D</a:t>
            </a:r>
            <a:r>
              <a:rPr kumimoji="1" lang="en-US" sz="2000" baseline="-25000" dirty="0" smtClean="0"/>
              <a:t>2</a:t>
            </a:r>
            <a:r>
              <a:rPr kumimoji="1" lang="en-US" sz="2000" dirty="0" smtClean="0"/>
              <a:t> injection to demonstrate peak heat flux reduction in NSXT with carbon radiation</a:t>
            </a:r>
          </a:p>
          <a:p>
            <a:pPr algn="just">
              <a:lnSpc>
                <a:spcPct val="90000"/>
              </a:lnSpc>
            </a:pPr>
            <a:endParaRPr kumimoji="1" lang="en-US" sz="2000" dirty="0" smtClean="0"/>
          </a:p>
          <a:p>
            <a:pPr algn="just">
              <a:lnSpc>
                <a:spcPct val="90000"/>
              </a:lnSpc>
            </a:pPr>
            <a:r>
              <a:rPr kumimoji="1" lang="en-US" sz="2000" dirty="0" smtClean="0"/>
              <a:t>A significant divertor peak heat flux reduction will be needed in NSTX-U, probably not possible with low Z </a:t>
            </a:r>
            <a:r>
              <a:rPr kumimoji="1" lang="en-US" sz="2000" dirty="0" smtClean="0"/>
              <a:t>impurities</a:t>
            </a:r>
          </a:p>
          <a:p>
            <a:pPr algn="just">
              <a:lnSpc>
                <a:spcPct val="90000"/>
              </a:lnSpc>
            </a:pPr>
            <a:endParaRPr kumimoji="1" lang="en-US" sz="2000" dirty="0"/>
          </a:p>
          <a:p>
            <a:pPr algn="just">
              <a:lnSpc>
                <a:spcPct val="90000"/>
              </a:lnSpc>
            </a:pPr>
            <a:r>
              <a:rPr kumimoji="1" lang="en-US" sz="2000" dirty="0" smtClean="0"/>
              <a:t>Reduced </a:t>
            </a:r>
            <a:r>
              <a:rPr kumimoji="1" lang="en-US" sz="2000" dirty="0" smtClean="0"/>
              <a:t>density </a:t>
            </a:r>
            <a:r>
              <a:rPr kumimoji="1" lang="en-US" sz="2000" dirty="0" smtClean="0"/>
              <a:t>LITER </a:t>
            </a:r>
            <a:r>
              <a:rPr kumimoji="1" lang="en-US" sz="2000" dirty="0" smtClean="0"/>
              <a:t>operation </a:t>
            </a:r>
            <a:r>
              <a:rPr kumimoji="1" lang="en-US" sz="2000" dirty="0" smtClean="0"/>
              <a:t>reduces </a:t>
            </a:r>
            <a:r>
              <a:rPr kumimoji="1" lang="en-US" sz="2000" dirty="0" smtClean="0"/>
              <a:t>radiated power due </a:t>
            </a:r>
            <a:r>
              <a:rPr kumimoji="1" lang="en-US" sz="2000" dirty="0" smtClean="0"/>
              <a:t>to extrinsic </a:t>
            </a:r>
            <a:r>
              <a:rPr kumimoji="1" lang="en-US" sz="2000" dirty="0" smtClean="0"/>
              <a:t>impurity </a:t>
            </a:r>
            <a:r>
              <a:rPr kumimoji="1" lang="en-US" sz="2000" dirty="0" smtClean="0"/>
              <a:t>seeding</a:t>
            </a:r>
          </a:p>
          <a:p>
            <a:pPr algn="just">
              <a:lnSpc>
                <a:spcPct val="90000"/>
              </a:lnSpc>
            </a:pPr>
            <a:endParaRPr kumimoji="1" lang="en-US" sz="2000" dirty="0" smtClean="0"/>
          </a:p>
          <a:p>
            <a:pPr algn="just">
              <a:lnSpc>
                <a:spcPct val="90000"/>
              </a:lnSpc>
            </a:pPr>
            <a:r>
              <a:rPr kumimoji="1" lang="en-US" sz="2000" dirty="0" smtClean="0"/>
              <a:t>Control aspects </a:t>
            </a:r>
            <a:r>
              <a:rPr kumimoji="1" lang="en-US" sz="2000" dirty="0" smtClean="0"/>
              <a:t>of radiative divertor</a:t>
            </a:r>
          </a:p>
          <a:p>
            <a:pPr lvl="1" algn="just">
              <a:lnSpc>
                <a:spcPct val="90000"/>
              </a:lnSpc>
            </a:pPr>
            <a:r>
              <a:rPr kumimoji="1" lang="en-US" sz="1800" dirty="0" smtClean="0"/>
              <a:t>Identify divertor quantities that can be monitored and used as actuators for feeding into PCS to regulate impurity </a:t>
            </a:r>
            <a:r>
              <a:rPr kumimoji="1" lang="en-US" sz="1800" dirty="0" smtClean="0"/>
              <a:t>injection</a:t>
            </a:r>
            <a:endParaRPr kumimoji="1" lang="en-US" sz="1800" dirty="0" smtClean="0"/>
          </a:p>
          <a:p>
            <a:pPr lvl="1">
              <a:lnSpc>
                <a:spcPct val="90000"/>
              </a:lnSpc>
              <a:buNone/>
            </a:pPr>
            <a:endParaRPr kumimoji="1" lang="en-US" sz="2000" dirty="0" smtClean="0"/>
          </a:p>
          <a:p>
            <a:pPr lvl="1">
              <a:lnSpc>
                <a:spcPct val="90000"/>
              </a:lnSpc>
            </a:pPr>
            <a:endParaRPr kumimoji="1" lang="en-US" sz="2000" dirty="0" smtClean="0"/>
          </a:p>
          <a:p>
            <a:pPr lvl="1">
              <a:lnSpc>
                <a:spcPct val="90000"/>
              </a:lnSpc>
            </a:pPr>
            <a:endParaRPr kumimoji="1"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159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demonstration of divertor peak heat flux reduction with impurity seeding in NSTX</a:t>
            </a:r>
            <a:endParaRPr lang="en-US" dirty="0"/>
          </a:p>
        </p:txBody>
      </p:sp>
      <p:pic>
        <p:nvPicPr>
          <p:cNvPr id="3" name="Picture 2" descr="141523-745-efit02-3m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3975401" cy="32766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480060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2000" b="0" kern="0" baseline="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2000" b="0" kern="0" baseline="-25000" dirty="0" err="1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="0" i="0" kern="0" baseline="0" dirty="0" smtClean="0">
                <a:solidFill>
                  <a:schemeClr val="tx1"/>
                </a:solidFill>
                <a:latin typeface="+mn-lt"/>
              </a:rPr>
              <a:t>=0.9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MA, </a:t>
            </a:r>
            <a:r>
              <a:rPr lang="en-US" sz="2000" b="0" kern="0" dirty="0" smtClean="0">
                <a:solidFill>
                  <a:schemeClr val="tx1"/>
                </a:solidFill>
              </a:rPr>
              <a:t>P</a:t>
            </a:r>
            <a:r>
              <a:rPr lang="en-US" sz="2000" b="0" kern="0" baseline="-25000" dirty="0" smtClean="0">
                <a:solidFill>
                  <a:schemeClr val="tx1"/>
                </a:solidFill>
              </a:rPr>
              <a:t>NBI</a:t>
            </a:r>
            <a:r>
              <a:rPr lang="en-US" sz="2000" b="0" i="0" kern="0" dirty="0" smtClean="0">
                <a:solidFill>
                  <a:schemeClr val="tx1"/>
                </a:solidFill>
              </a:rPr>
              <a:t> = 4 </a:t>
            </a:r>
            <a:r>
              <a:rPr lang="en-US" sz="2000" b="0" i="0" kern="0" dirty="0" smtClean="0">
                <a:solidFill>
                  <a:schemeClr val="tx1"/>
                </a:solidFill>
              </a:rPr>
              <a:t>MW</a:t>
            </a:r>
          </a:p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=0.85, </a:t>
            </a:r>
            <a:r>
              <a:rPr lang="en-US" sz="2000" b="0" i="0" kern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=2.3,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exp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~20</a:t>
            </a:r>
            <a:endParaRPr lang="en-US" sz="2000" b="0" i="0" kern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SOL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= 3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MW</a:t>
            </a:r>
          </a:p>
          <a:p>
            <a:pPr marL="342900" indent="-34290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Marginal performance degradation</a:t>
            </a:r>
            <a:endParaRPr lang="en-US" sz="2000" b="0" i="0" kern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xp1050-rr10-core-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0"/>
            <a:ext cx="450924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7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Divertor peak heat flux reduced by up to 80 %, clear signs of partial detachment observed</a:t>
            </a:r>
            <a:endParaRPr lang="en-US" dirty="0"/>
          </a:p>
        </p:txBody>
      </p:sp>
      <p:pic>
        <p:nvPicPr>
          <p:cNvPr id="3" name="Picture 2" descr="xp1050-rr10-div-t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3738825" cy="52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7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Divertor profiles confirm partial strike point detachment with increased radiation</a:t>
            </a:r>
            <a:endParaRPr lang="en-US" dirty="0"/>
          </a:p>
        </p:txBody>
      </p:sp>
      <p:pic>
        <p:nvPicPr>
          <p:cNvPr id="4" name="Picture 3" descr="xp1050-rr10-div-pro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7696200" cy="491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6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dirty="0" smtClean="0"/>
              <a:t>Radiative </a:t>
            </a:r>
            <a:r>
              <a:rPr lang="en-US" dirty="0" smtClean="0"/>
              <a:t>divertor </a:t>
            </a:r>
            <a:r>
              <a:rPr lang="en-US" dirty="0" smtClean="0"/>
              <a:t>with CD</a:t>
            </a:r>
            <a:r>
              <a:rPr lang="en-US" baseline="-25000" dirty="0" smtClean="0"/>
              <a:t>4</a:t>
            </a:r>
            <a:r>
              <a:rPr lang="en-US" dirty="0" smtClean="0"/>
              <a:t> seeding appears to reduce divertor heat flux as good as PDD with D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i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81000" y="5257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buClr>
                <a:srgbClr val="004A95"/>
              </a:buClr>
              <a:buFont typeface="Wingdings" charset="2"/>
              <a:buChar char="§"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Radiative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CD</a:t>
            </a:r>
            <a:r>
              <a:rPr lang="en-US" sz="2000" b="0" i="0" kern="0" baseline="-250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divertor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800" b="0" i="0" dirty="0" smtClean="0">
                <a:solidFill>
                  <a:srgbClr val="FF6600"/>
                </a:solidFill>
              </a:rPr>
              <a:t>*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):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SOL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~3-4 MW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b="0" kern="0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+mn-lt"/>
              </a:rPr>
              <a:t>peak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~0.5-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1.0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MW/m</a:t>
            </a:r>
            <a:r>
              <a:rPr lang="en-US" sz="2000" b="0" i="0" kern="0" baseline="3000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sz="2000" b="0" i="0" kern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5986891"/>
            <a:ext cx="3589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. A. Soukhanovskii et. al,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PoP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16, 022501 (2009)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PS10-pop08_highkd_scaling_PD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7800"/>
            <a:ext cx="4121557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78685" y="5724533"/>
            <a:ext cx="238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16686" y="3705761"/>
            <a:ext cx="583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0" b="0" i="0" dirty="0" smtClean="0">
                <a:solidFill>
                  <a:srgbClr val="FF6600"/>
                </a:solidFill>
              </a:rPr>
              <a:t>*</a:t>
            </a:r>
            <a:endParaRPr lang="en-US" sz="8000" b="0" i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Snowflake divertor with CD</a:t>
            </a:r>
            <a:r>
              <a:rPr lang="en-US" baseline="-25000" dirty="0" smtClean="0"/>
              <a:t>4</a:t>
            </a:r>
            <a:r>
              <a:rPr lang="en-US" dirty="0" smtClean="0"/>
              <a:t> seeding leads to increased divertor carbon radiation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5029200" cy="4525963"/>
          </a:xfrm>
        </p:spPr>
        <p:txBody>
          <a:bodyPr/>
          <a:lstStyle/>
          <a:p>
            <a:r>
              <a:rPr lang="en-US" sz="2200" i="1" dirty="0" err="1" smtClean="0">
                <a:latin typeface="Arial"/>
                <a:cs typeface="Arial"/>
              </a:rPr>
              <a:t>I</a:t>
            </a:r>
            <a:r>
              <a:rPr lang="en-US" sz="2200" i="1" baseline="-25000" dirty="0" err="1" smtClean="0">
                <a:latin typeface="Arial"/>
                <a:cs typeface="Arial"/>
              </a:rPr>
              <a:t>p</a:t>
            </a:r>
            <a:r>
              <a:rPr lang="en-US" sz="2200" dirty="0" smtClean="0">
                <a:latin typeface="Arial"/>
                <a:cs typeface="Arial"/>
              </a:rPr>
              <a:t>=0.9 MA, </a:t>
            </a:r>
            <a:r>
              <a:rPr lang="en-US" sz="2200" i="1" dirty="0" smtClean="0">
                <a:latin typeface="Arial"/>
                <a:cs typeface="Arial"/>
              </a:rPr>
              <a:t>P</a:t>
            </a:r>
            <a:r>
              <a:rPr lang="en-US" sz="2200" i="1" baseline="-25000" dirty="0" smtClean="0">
                <a:latin typeface="Arial"/>
                <a:cs typeface="Arial"/>
              </a:rPr>
              <a:t>NBI</a:t>
            </a:r>
            <a:r>
              <a:rPr lang="en-US" sz="2200" dirty="0" smtClean="0">
                <a:latin typeface="Arial"/>
                <a:cs typeface="Arial"/>
              </a:rPr>
              <a:t>=4 MW, </a:t>
            </a:r>
            <a:r>
              <a:rPr lang="en-US" sz="2200" i="1" dirty="0" smtClean="0">
                <a:latin typeface="Arial"/>
                <a:cs typeface="Arial"/>
              </a:rPr>
              <a:t>P</a:t>
            </a:r>
            <a:r>
              <a:rPr lang="en-US" sz="2200" i="1" baseline="-25000" dirty="0" smtClean="0">
                <a:latin typeface="Arial"/>
                <a:cs typeface="Arial"/>
              </a:rPr>
              <a:t>SOL</a:t>
            </a:r>
            <a:r>
              <a:rPr lang="en-US" sz="2200" dirty="0" smtClean="0">
                <a:latin typeface="Arial"/>
                <a:cs typeface="Arial"/>
              </a:rPr>
              <a:t>=3 MW</a:t>
            </a:r>
          </a:p>
          <a:p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rgbClr val="FF0000"/>
                </a:solidFill>
                <a:latin typeface="Arial"/>
                <a:cs typeface="Arial"/>
              </a:rPr>
              <a:t>Snowflake divertor (from 0.6 ms)</a:t>
            </a:r>
          </a:p>
          <a:p>
            <a:pPr marL="514350" lvl="1" indent="-225425"/>
            <a:r>
              <a:rPr lang="en-US" sz="2000" dirty="0" smtClean="0">
                <a:latin typeface="Arial"/>
                <a:cs typeface="Arial"/>
              </a:rPr>
              <a:t>Peak divertor heat flux reduced from 4-6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 to 1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</a:p>
          <a:p>
            <a:endParaRPr lang="en-US" sz="2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Snowflake divertor (from 0.6 ms) 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	+ CD</a:t>
            </a:r>
            <a:r>
              <a:rPr lang="en-US" sz="2200" baseline="-25000" dirty="0" smtClean="0">
                <a:solidFill>
                  <a:srgbClr val="0000FF"/>
                </a:solidFill>
                <a:latin typeface="Arial"/>
                <a:cs typeface="Arial"/>
              </a:rPr>
              <a:t>4</a:t>
            </a:r>
          </a:p>
          <a:p>
            <a:pPr marL="514350" lvl="1" indent="-225425"/>
            <a:r>
              <a:rPr lang="en-US" sz="2000" dirty="0" smtClean="0">
                <a:latin typeface="Arial"/>
                <a:cs typeface="Arial"/>
              </a:rPr>
              <a:t>Peak divertor heat flux reduced from 4-6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 to 1-2 MW/m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endParaRPr lang="en-US" sz="2000" dirty="0" smtClean="0">
              <a:latin typeface="Arial"/>
              <a:cs typeface="Arial"/>
            </a:endParaRPr>
          </a:p>
          <a:p>
            <a:pPr marL="514350" lvl="1" indent="-225425"/>
            <a:r>
              <a:rPr lang="en-US" sz="2000" dirty="0" smtClean="0">
                <a:latin typeface="Arial"/>
                <a:cs typeface="Arial"/>
              </a:rPr>
              <a:t>Divertor radiation increased further</a:t>
            </a:r>
          </a:p>
          <a:p>
            <a:pPr lvl="1"/>
            <a:endParaRPr lang="en-US" sz="2000" baseline="30000" dirty="0" smtClean="0">
              <a:latin typeface="Arial"/>
              <a:cs typeface="Arial"/>
            </a:endParaRPr>
          </a:p>
          <a:p>
            <a:pPr lvl="1"/>
            <a:endParaRPr lang="en-US" sz="2000" baseline="-25000" dirty="0" smtClean="0">
              <a:latin typeface="Arial"/>
              <a:cs typeface="Arial"/>
            </a:endParaRPr>
          </a:p>
          <a:p>
            <a:pPr lvl="1"/>
            <a:endParaRPr lang="en-US" sz="2000" baseline="-25000" dirty="0" smtClean="0">
              <a:latin typeface="Arial"/>
              <a:cs typeface="Arial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aps10-sfd-sfdCD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371599"/>
            <a:ext cx="3497515" cy="51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0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</a:t>
            </a:r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7772400" cy="410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4A95"/>
              </a:buClr>
              <a:buFont typeface="Wingdings" charset="2"/>
              <a:buChar char="§"/>
            </a:pPr>
            <a:r>
              <a:rPr lang="en-US" sz="2200" b="0" i="0" dirty="0" smtClean="0">
                <a:solidFill>
                  <a:schemeClr val="tx1"/>
                </a:solidFill>
                <a:latin typeface="+mn-lt"/>
              </a:rPr>
              <a:t>First demonstration of impurity-seeded radiative divertor provided very encouraging results</a:t>
            </a:r>
          </a:p>
          <a:p>
            <a:pPr marL="800100" lvl="1" indent="-342900">
              <a:buClr>
                <a:srgbClr val="004A95"/>
              </a:buClr>
              <a:buFont typeface="Arial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Marginal core plasma performance degradation</a:t>
            </a:r>
          </a:p>
          <a:p>
            <a:pPr marL="800100" lvl="1" indent="-342900">
              <a:buClr>
                <a:srgbClr val="004A95"/>
              </a:buClr>
              <a:buFont typeface="Arial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Significant peak heat flux reduction</a:t>
            </a:r>
          </a:p>
          <a:p>
            <a:pPr marL="800100" lvl="1" indent="-342900">
              <a:buClr>
                <a:srgbClr val="004A95"/>
              </a:buClr>
              <a:buFont typeface="Arial"/>
              <a:buChar char="•"/>
            </a:pPr>
            <a:endParaRPr lang="en-US" sz="2200" b="0" i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>
                <a:srgbClr val="004A95"/>
              </a:buClr>
              <a:buFont typeface="Wingdings" charset="2"/>
              <a:buChar char="§"/>
            </a:pPr>
            <a:r>
              <a:rPr lang="en-US" sz="2200" b="0" i="0" dirty="0" smtClean="0">
                <a:solidFill>
                  <a:schemeClr val="tx1"/>
                </a:solidFill>
                <a:latin typeface="+mn-lt"/>
              </a:rPr>
              <a:t>Continue with these studies in FY2011-2012 </a:t>
            </a:r>
            <a:endParaRPr lang="en-US" sz="2200" b="0" i="0" dirty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buClr>
                <a:srgbClr val="004A95"/>
              </a:buClr>
              <a:buFont typeface="Arial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Optimize CD</a:t>
            </a:r>
            <a:r>
              <a:rPr lang="en-US" sz="2000" b="0" i="0" baseline="-250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 PDD performance for 1.2 MA, 6 MW</a:t>
            </a:r>
          </a:p>
          <a:p>
            <a:pPr marL="800100" lvl="1" indent="-342900">
              <a:buClr>
                <a:srgbClr val="004A95"/>
              </a:buClr>
              <a:buFont typeface="Arial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Develop feedback control of radiative divertor</a:t>
            </a:r>
          </a:p>
          <a:p>
            <a:pPr marL="800100" lvl="1" indent="-342900">
              <a:buClr>
                <a:srgbClr val="004A95"/>
              </a:buClr>
              <a:buFont typeface="Arial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Combine radiative divertor with snowflake and X-divertor</a:t>
            </a:r>
          </a:p>
          <a:p>
            <a:pPr marL="800100" lvl="1" indent="-342900">
              <a:buClr>
                <a:srgbClr val="004A95"/>
              </a:buClr>
              <a:buFont typeface="Arial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latin typeface="+mn-lt"/>
              </a:rPr>
              <a:t>Demonstrate and optimize for NSTX-U shape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95175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3100" dirty="0"/>
              <a:t>Impurity radiation role is to be clarified in radiative divertor </a:t>
            </a:r>
            <a:r>
              <a:rPr kumimoji="1" lang="en-US" sz="3100" dirty="0" smtClean="0"/>
              <a:t>experiments</a:t>
            </a:r>
            <a:endParaRPr kumimoji="1" 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464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sz="1800" dirty="0"/>
              <a:t>It is marginally possible to radiate the necessary</a:t>
            </a:r>
            <a:r>
              <a:rPr kumimoji="1" lang="en-US" sz="1800" dirty="0" smtClean="0"/>
              <a:t> fraction </a:t>
            </a:r>
            <a:r>
              <a:rPr kumimoji="1" lang="en-US" sz="1800" dirty="0"/>
              <a:t>of </a:t>
            </a:r>
            <a:r>
              <a:rPr kumimoji="1" lang="en-US" sz="1800" i="1" dirty="0" err="1"/>
              <a:t>q</a:t>
            </a:r>
            <a:r>
              <a:rPr kumimoji="1" lang="en-US" sz="1800" i="1" baseline="-25000" dirty="0"/>
              <a:t>||</a:t>
            </a:r>
            <a:r>
              <a:rPr kumimoji="1" lang="en-US" sz="1800" dirty="0"/>
              <a:t> with intrinsic carbon in NSTX</a:t>
            </a:r>
            <a:endParaRPr kumimoji="1" lang="en-US" sz="1800" dirty="0" smtClean="0"/>
          </a:p>
          <a:p>
            <a:pPr>
              <a:lnSpc>
                <a:spcPct val="90000"/>
              </a:lnSpc>
            </a:pPr>
            <a:r>
              <a:rPr kumimoji="1" lang="en-US" sz="1800" dirty="0" smtClean="0"/>
              <a:t>Lithium and helium </a:t>
            </a:r>
            <a:r>
              <a:rPr kumimoji="1" lang="en-US" sz="1800" dirty="0"/>
              <a:t>can play an important role in divertor power balance</a:t>
            </a:r>
            <a:endParaRPr kumimoji="1" lang="en-US" sz="1800" dirty="0" smtClean="0"/>
          </a:p>
          <a:p>
            <a:pPr lvl="1">
              <a:lnSpc>
                <a:spcPct val="90000"/>
              </a:lnSpc>
            </a:pPr>
            <a:r>
              <a:rPr kumimoji="1" lang="en-US" sz="1600" dirty="0" smtClean="0"/>
              <a:t>Helium - energy </a:t>
            </a:r>
            <a:r>
              <a:rPr kumimoji="1" lang="en-US" sz="1600" dirty="0"/>
              <a:t>expensive (first I.P. 24.6 eV</a:t>
            </a:r>
            <a:r>
              <a:rPr kumimoji="1" lang="en-US" sz="1600" dirty="0" smtClean="0"/>
              <a:t>), radiates </a:t>
            </a:r>
            <a:r>
              <a:rPr kumimoji="1" lang="en-US" sz="1600" dirty="0"/>
              <a:t>at 1-10 </a:t>
            </a:r>
            <a:r>
              <a:rPr kumimoji="1" lang="en-US" sz="1600" dirty="0" smtClean="0"/>
              <a:t>eV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 smtClean="0"/>
              <a:t>Lithium – highly radiative at </a:t>
            </a:r>
            <a:r>
              <a:rPr kumimoji="1" lang="en-US" sz="1600" i="1" dirty="0" smtClean="0"/>
              <a:t>T</a:t>
            </a:r>
            <a:r>
              <a:rPr kumimoji="1" lang="en-US" sz="1600" i="1" baseline="-25000" dirty="0" smtClean="0"/>
              <a:t>e</a:t>
            </a:r>
            <a:r>
              <a:rPr kumimoji="1" lang="en-US" sz="1600" dirty="0" smtClean="0"/>
              <a:t> &lt; 1-3 eV</a:t>
            </a:r>
            <a:endParaRPr kumimoji="1" lang="en-US" sz="1800" dirty="0" smtClean="0"/>
          </a:p>
          <a:p>
            <a:pPr>
              <a:lnSpc>
                <a:spcPct val="90000"/>
              </a:lnSpc>
            </a:pPr>
            <a:r>
              <a:rPr kumimoji="1" lang="en-US" sz="1800" dirty="0"/>
              <a:t>In</a:t>
            </a:r>
            <a:r>
              <a:rPr kumimoji="1" lang="en-US" sz="1800" dirty="0" smtClean="0"/>
              <a:t> PDD experiments in FY 2006-2008 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/>
              <a:t>Radiated power was due to</a:t>
            </a:r>
            <a:r>
              <a:rPr kumimoji="1" lang="en-US" sz="1600" dirty="0" smtClean="0"/>
              <a:t> D, He, Li, C</a:t>
            </a:r>
          </a:p>
          <a:p>
            <a:pPr lvl="1">
              <a:lnSpc>
                <a:spcPct val="90000"/>
              </a:lnSpc>
            </a:pPr>
            <a:r>
              <a:rPr kumimoji="1" lang="en-US" sz="1600" dirty="0" smtClean="0"/>
              <a:t>He </a:t>
            </a:r>
            <a:r>
              <a:rPr kumimoji="1" lang="en-US" sz="1600" dirty="0"/>
              <a:t>and C were main contributors</a:t>
            </a:r>
          </a:p>
        </p:txBody>
      </p:sp>
      <p:pic>
        <p:nvPicPr>
          <p:cNvPr id="8" name="Picture 7" descr="iaea08-po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219200"/>
            <a:ext cx="3505200" cy="2840798"/>
          </a:xfrm>
          <a:prstGeom prst="rect">
            <a:avLst/>
          </a:prstGeom>
        </p:spPr>
      </p:pic>
      <p:pic>
        <p:nvPicPr>
          <p:cNvPr id="9" name="Picture 6" descr="image-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876800"/>
            <a:ext cx="2469763" cy="1066800"/>
          </a:xfrm>
          <a:prstGeom prst="rect">
            <a:avLst/>
          </a:prstGeom>
          <a:solidFill>
            <a:srgbClr val="CCFFFF"/>
          </a:solidFill>
        </p:spPr>
      </p:pic>
      <p:pic>
        <p:nvPicPr>
          <p:cNvPr id="10" name="Picture 9" descr="Picture 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4114800"/>
            <a:ext cx="3429000" cy="23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marL="342900" indent="-342900">
          <a:buClr>
            <a:srgbClr val="004A95"/>
          </a:buClr>
          <a:buFont typeface="Wingdings" charset="2"/>
          <a:buChar char="§"/>
          <a:defRPr sz="2000" b="0" i="0" dirty="0">
            <a:latin typeface="+mn-lt"/>
          </a:defRPr>
        </a:defPPr>
      </a:lstStyle>
    </a:tx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76377</TotalTime>
  <Words>610</Words>
  <Application>Microsoft Macintosh PowerPoint</Application>
  <PresentationFormat>On-screen Show (4:3)</PresentationFormat>
  <Paragraphs>125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Sample_All_Lab-arial_narrow</vt:lpstr>
      <vt:lpstr>PowerPoint Presentation</vt:lpstr>
      <vt:lpstr>Use of impurity seeding provided an opportunity to study NSTX-U-relevant radiative divertor</vt:lpstr>
      <vt:lpstr>First demonstration of divertor peak heat flux reduction with impurity seeding in NSTX</vt:lpstr>
      <vt:lpstr>Divertor peak heat flux reduced by up to 80 %, clear signs of partial detachment observed</vt:lpstr>
      <vt:lpstr>Divertor profiles confirm partial strike point detachment with increased radiation</vt:lpstr>
      <vt:lpstr>Radiative divertor with CD4 seeding appears to reduce divertor heat flux as good as PDD with D2 </vt:lpstr>
      <vt:lpstr>Snowflake divertor with CD4 seeding leads to increased divertor carbon radiation </vt:lpstr>
      <vt:lpstr>Conclusions and Future plans</vt:lpstr>
      <vt:lpstr>Impurity radiation role is to be clarified in radiative divertor experiments</vt:lpstr>
      <vt:lpstr>Previous NSTX radiative divertor experiments with neon demonstrated that the divertor was too cold for efficient neon radiation</vt:lpstr>
    </vt:vector>
  </TitlesOfParts>
  <Manager/>
  <Company>Princeton Plasma Physics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subject/>
  <dc:creator>NSTX team member</dc:creator>
  <cp:keywords/>
  <dc:description/>
  <cp:lastModifiedBy>Vlad Soukhanovskii</cp:lastModifiedBy>
  <cp:revision>12923</cp:revision>
  <cp:lastPrinted>2010-11-06T15:48:04Z</cp:lastPrinted>
  <dcterms:created xsi:type="dcterms:W3CDTF">2010-11-11T04:16:17Z</dcterms:created>
  <dcterms:modified xsi:type="dcterms:W3CDTF">2010-12-01T16:38:26Z</dcterms:modified>
  <cp:category/>
</cp:coreProperties>
</file>