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1217" r:id="rId2"/>
    <p:sldId id="1234" r:id="rId3"/>
    <p:sldId id="1231" r:id="rId4"/>
    <p:sldId id="1219" r:id="rId5"/>
    <p:sldId id="1221" r:id="rId6"/>
    <p:sldId id="1222" r:id="rId7"/>
    <p:sldId id="1235" r:id="rId8"/>
    <p:sldId id="1224" r:id="rId9"/>
    <p:sldId id="1236" r:id="rId10"/>
    <p:sldId id="1225" r:id="rId11"/>
    <p:sldId id="1232" r:id="rId12"/>
    <p:sldId id="1233" r:id="rId13"/>
    <p:sldId id="1218" r:id="rId14"/>
    <p:sldId id="1223" r:id="rId15"/>
    <p:sldId id="1226" r:id="rId16"/>
    <p:sldId id="1228" r:id="rId17"/>
    <p:sldId id="1229" r:id="rId18"/>
    <p:sldId id="1230" r:id="rId1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lad Soukhanovskii" initials="V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4A95"/>
    <a:srgbClr val="1A4A91"/>
    <a:srgbClr val="9999FF"/>
    <a:srgbClr val="FF3300"/>
    <a:srgbClr val="FF0000"/>
    <a:srgbClr val="00CC66"/>
    <a:srgbClr val="FF9933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0882" autoAdjust="0"/>
    <p:restoredTop sz="94351" autoAdjust="0"/>
  </p:normalViewPr>
  <p:slideViewPr>
    <p:cSldViewPr>
      <p:cViewPr varScale="1">
        <p:scale>
          <a:sx n="118" d="100"/>
          <a:sy n="118" d="100"/>
        </p:scale>
        <p:origin x="-1128" y="-11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commentAuthors" Target="commentAuthors.xml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2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6A08-E71B-EF4D-8B4E-938DF9D7B693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16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17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18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3429000" y="6611112"/>
            <a:ext cx="4800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V</a:t>
            </a:r>
            <a:r>
              <a:rPr lang="en-US" sz="1100" b="1" i="1" dirty="0">
                <a:solidFill>
                  <a:srgbClr val="004A95"/>
                </a:solidFill>
                <a:latin typeface="+mj-lt"/>
              </a:rPr>
              <a:t>. A. SOUKHANOVSKII,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NSTX Results Review 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2010, 11/30 -12/01/2010, Princeton, NJ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458200" y="6629400"/>
            <a:ext cx="657225" cy="2385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200" b="1">
                <a:solidFill>
                  <a:srgbClr val="004A95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200" b="1" dirty="0">
                <a:solidFill>
                  <a:srgbClr val="004A95"/>
                </a:solidFill>
                <a:latin typeface="Arial Narrow" pitchFamily="-65" charset="0"/>
              </a:rPr>
              <a:t> of</a:t>
            </a:r>
            <a:r>
              <a:rPr lang="en-US" sz="1200" b="1" dirty="0" smtClean="0">
                <a:solidFill>
                  <a:srgbClr val="004A95"/>
                </a:solidFill>
                <a:latin typeface="Arial Narrow" pitchFamily="-65" charset="0"/>
              </a:rPr>
              <a:t> 11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14400" y="6583680"/>
            <a:ext cx="1676400" cy="307975"/>
          </a:xfrm>
          <a:prstGeom prst="rect">
            <a:avLst/>
          </a:prstGeom>
          <a:noFill/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153400" y="6748272"/>
            <a:ext cx="30480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NSTX_logo_large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583680"/>
            <a:ext cx="850079" cy="274320"/>
          </a:xfrm>
          <a:prstGeom prst="rect">
            <a:avLst/>
          </a:prstGeom>
        </p:spPr>
      </p:pic>
      <p:sp>
        <p:nvSpPr>
          <p:cNvPr id="14" name="Line 7"/>
          <p:cNvSpPr>
            <a:spLocks noChangeShapeType="1"/>
          </p:cNvSpPr>
          <p:nvPr userDrawn="1"/>
        </p:nvSpPr>
        <p:spPr bwMode="auto">
          <a:xfrm flipV="1">
            <a:off x="2590800" y="6748272"/>
            <a:ext cx="838200" cy="0"/>
          </a:xfrm>
          <a:prstGeom prst="line">
            <a:avLst/>
          </a:prstGeom>
          <a:noFill/>
          <a:ln w="47625">
            <a:solidFill>
              <a:srgbClr val="4F81BD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5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447800" y="914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300" i="0" dirty="0" smtClean="0">
                <a:solidFill>
                  <a:schemeClr val="accent2"/>
                </a:solidFill>
                <a:latin typeface="Arial Narrow"/>
                <a:ea typeface="ＭＳ Ｐゴシック" pitchFamily="-110" charset="-128"/>
                <a:cs typeface="Arial Bold"/>
              </a:rPr>
              <a:t>Snowflake divertor configuration in NSTX</a:t>
            </a: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2209800" y="22098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V. A. Soukhanovskii (LLNL)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Acknowledgements: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NSTX Team</a:t>
            </a: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676400" y="3190726"/>
            <a:ext cx="5715000" cy="106182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2000" i="0" dirty="0" smtClean="0">
              <a:solidFill>
                <a:srgbClr val="333399"/>
              </a:solidFill>
              <a:latin typeface="+mj-lt"/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NSTX Results Review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Princeton, NJ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Wednesday, 1 December </a:t>
            </a: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2010</a:t>
            </a:r>
            <a:endParaRPr lang="en-US" sz="2000" i="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NSTX</a:t>
            </a:r>
          </a:p>
        </p:txBody>
      </p:sp>
      <p:sp>
        <p:nvSpPr>
          <p:cNvPr id="152590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Supported by   </a:t>
            </a:r>
          </a:p>
        </p:txBody>
      </p:sp>
      <p:sp>
        <p:nvSpPr>
          <p:cNvPr id="152590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12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Wisconsin</a:t>
            </a:r>
          </a:p>
        </p:txBody>
      </p:sp>
      <p:sp>
        <p:nvSpPr>
          <p:cNvPr id="1525913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  <a:ea typeface="Arial" pitchFamily="-110" charset="0"/>
                <a:cs typeface="Arial" pitchFamily="-110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Quebec</a:t>
            </a:r>
          </a:p>
        </p:txBody>
      </p:sp>
      <p:pic>
        <p:nvPicPr>
          <p:cNvPr id="24" name="Picture 47" descr="FESP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5391" y="182880"/>
            <a:ext cx="598851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 descr="nstx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4958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framed_team_pic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1" y="4325587"/>
            <a:ext cx="3428999" cy="25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83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775"/>
            <a:ext cx="7950200" cy="809625"/>
          </a:xfrm>
        </p:spPr>
        <p:txBody>
          <a:bodyPr/>
          <a:lstStyle/>
          <a:p>
            <a:r>
              <a:rPr lang="en-US" sz="3000" dirty="0" smtClean="0"/>
              <a:t>Snowflake divertor alters divertor heat load deposition profile due to </a:t>
            </a:r>
            <a:r>
              <a:rPr lang="en-US" sz="3000" dirty="0" err="1" smtClean="0"/>
              <a:t>ELMs</a:t>
            </a:r>
            <a:endParaRPr lang="en-US" sz="3000" i="1" baseline="-25000" dirty="0"/>
          </a:p>
        </p:txBody>
      </p:sp>
      <p:pic>
        <p:nvPicPr>
          <p:cNvPr id="5" name="Picture 4" descr="aps10-elm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7010400" cy="47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4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Snowflake divertor heat flux consistent with NSTX divertor heat flux </a:t>
            </a:r>
            <a:r>
              <a:rPr lang="en-US" dirty="0" err="1" smtClean="0"/>
              <a:t>scalings</a:t>
            </a:r>
            <a:endParaRPr lang="en-US" i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81000" y="5257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Snowflake divertor (</a:t>
            </a:r>
            <a:r>
              <a:rPr lang="en-US" sz="2800" b="0" i="0" dirty="0" smtClean="0">
                <a:solidFill>
                  <a:srgbClr val="FF6600"/>
                </a:solidFill>
              </a:rPr>
              <a:t>*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SOL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~3-4 MW,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~40-80,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peak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~0.5-1.5 MW/m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b="51913"/>
          <a:stretch>
            <a:fillRect/>
          </a:stretch>
        </p:blipFill>
        <p:spPr bwMode="auto">
          <a:xfrm>
            <a:off x="231983" y="1371600"/>
            <a:ext cx="388281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38800" y="5986891"/>
            <a:ext cx="3589728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T. K. Gray et. al, EX/D P3-13, IAEA FEC 2010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V. A. Soukhanovskii et. al,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16, 022501 (2009)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PS10-pop08_highkd_scaling_P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47800"/>
            <a:ext cx="4121557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78685" y="5724533"/>
            <a:ext cx="23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28941" y="14478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0.8 MA</a:t>
            </a:r>
            <a:endParaRPr lang="en-US" sz="1800" b="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4648200"/>
            <a:ext cx="166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rgbClr val="000000"/>
                </a:solidFill>
                <a:latin typeface="+mn-lt"/>
              </a:rPr>
              <a:t>flux expansion</a:t>
            </a:r>
            <a:endParaRPr lang="en-US" sz="1800" b="0" i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3581400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3581400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3505200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9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yutov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9" y="1233742"/>
            <a:ext cx="1752601" cy="2423860"/>
          </a:xfrm>
          <a:prstGeom prst="rect">
            <a:avLst/>
          </a:prstGeom>
        </p:spPr>
      </p:pic>
      <p:pic>
        <p:nvPicPr>
          <p:cNvPr id="12" name="Picture 11" descr="ryutov-sf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844" y="3581400"/>
            <a:ext cx="2904356" cy="2547424"/>
          </a:xfrm>
          <a:prstGeom prst="rect">
            <a:avLst/>
          </a:prstGeom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Attractive divertor geometry properties predicted by theory in snowflake divertor configuration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1219200"/>
            <a:ext cx="5638800" cy="5181600"/>
          </a:xfrm>
        </p:spPr>
        <p:txBody>
          <a:bodyPr/>
          <a:lstStyle/>
          <a:p>
            <a:r>
              <a:rPr lang="en-US" sz="2000" dirty="0" smtClean="0"/>
              <a:t>Snowflake divertor</a:t>
            </a:r>
          </a:p>
          <a:p>
            <a:pPr marL="684213" lvl="1" indent="-342900"/>
            <a:r>
              <a:rPr lang="en-US" sz="1800" dirty="0" smtClean="0"/>
              <a:t>Second-order null</a:t>
            </a:r>
            <a:endParaRPr lang="en-US" sz="1800" b="1" dirty="0" smtClean="0"/>
          </a:p>
          <a:p>
            <a:pPr marL="1141413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 and </a:t>
            </a:r>
            <a:r>
              <a:rPr lang="en-US" sz="1600" i="1" dirty="0" smtClean="0"/>
              <a:t>grad 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0; 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i="1" dirty="0" smtClean="0"/>
              <a:t> ~ r</a:t>
            </a:r>
            <a:r>
              <a:rPr lang="en-US" sz="1600" i="1" baseline="30000" dirty="0" smtClean="0"/>
              <a:t>2</a:t>
            </a:r>
          </a:p>
          <a:p>
            <a:pPr marL="1141413" lvl="3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1600" dirty="0" smtClean="0"/>
              <a:t>	(Cf. first-order null: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dirty="0" smtClean="0"/>
              <a:t> ~ 0; 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p</a:t>
            </a:r>
            <a:r>
              <a:rPr lang="en-US" sz="1600" i="1" dirty="0" smtClean="0"/>
              <a:t> ~ </a:t>
            </a:r>
            <a:r>
              <a:rPr lang="en-US" sz="1600" i="1" dirty="0" err="1" smtClean="0"/>
              <a:t>r</a:t>
            </a:r>
            <a:r>
              <a:rPr lang="en-US" sz="1600" i="1" dirty="0" smtClean="0"/>
              <a:t>)</a:t>
            </a:r>
            <a:endParaRPr lang="en-US" sz="1600" dirty="0" smtClean="0"/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Obtained with existing divertor coils (min. 2)</a:t>
            </a:r>
          </a:p>
          <a:p>
            <a:pPr marL="684213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Exact snowflake topologically unstable</a:t>
            </a:r>
            <a:endParaRPr lang="en-US" sz="1800" b="1" dirty="0" smtClean="0"/>
          </a:p>
          <a:p>
            <a:r>
              <a:rPr lang="en-US" sz="2000" dirty="0" smtClean="0"/>
              <a:t>Predicted properties (cf. standard divertor)</a:t>
            </a:r>
          </a:p>
          <a:p>
            <a:pPr marL="684213" lvl="1" indent="-342900"/>
            <a:r>
              <a:rPr lang="en-US" sz="1800" dirty="0" smtClean="0"/>
              <a:t>Larger low </a:t>
            </a:r>
            <a:r>
              <a:rPr lang="en-US" sz="1800" i="1" dirty="0" smtClean="0"/>
              <a:t>B</a:t>
            </a:r>
            <a:r>
              <a:rPr lang="en-US" sz="1800" i="1" baseline="-25000" dirty="0" smtClean="0"/>
              <a:t>p</a:t>
            </a:r>
            <a:r>
              <a:rPr lang="en-US" sz="1800" dirty="0" smtClean="0"/>
              <a:t> region around X-point</a:t>
            </a:r>
          </a:p>
          <a:p>
            <a:pPr marL="684213" lvl="1" indent="-342900"/>
            <a:r>
              <a:rPr lang="en-US" sz="1800" dirty="0" smtClean="0"/>
              <a:t>Larger plasma wetted-area </a:t>
            </a:r>
            <a:r>
              <a:rPr lang="en-US" sz="1800" i="1" dirty="0" err="1" smtClean="0"/>
              <a:t>A</a:t>
            </a:r>
            <a:r>
              <a:rPr lang="en-US" sz="1800" i="1" baseline="-25000" dirty="0" err="1" smtClean="0"/>
              <a:t>wet</a:t>
            </a:r>
            <a:r>
              <a:rPr lang="en-US" sz="1800" i="1" dirty="0" smtClean="0"/>
              <a:t>  (</a:t>
            </a:r>
            <a:r>
              <a:rPr lang="en-US" sz="1800" dirty="0" smtClean="0"/>
              <a:t>flux expansion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exp</a:t>
            </a:r>
            <a:r>
              <a:rPr lang="en-US" sz="1800" i="1" dirty="0" smtClean="0"/>
              <a:t>)</a:t>
            </a:r>
          </a:p>
          <a:p>
            <a:pPr marL="684213" lvl="1" indent="-342900"/>
            <a:r>
              <a:rPr lang="en-US" sz="1800" dirty="0" smtClean="0"/>
              <a:t>Larger X-point connection length </a:t>
            </a:r>
            <a:r>
              <a:rPr lang="en-US" sz="1800" i="1" dirty="0" smtClean="0"/>
              <a:t>L</a:t>
            </a:r>
            <a:r>
              <a:rPr lang="en-US" sz="1800" i="1" baseline="-25000" dirty="0" smtClean="0"/>
              <a:t>x</a:t>
            </a:r>
            <a:endParaRPr lang="en-US" sz="1800" dirty="0" smtClean="0"/>
          </a:p>
          <a:p>
            <a:pPr marL="684213" lvl="1" indent="-342900"/>
            <a:r>
              <a:rPr lang="en-US" sz="1800" dirty="0" smtClean="0"/>
              <a:t>Larger effective divertor volume </a:t>
            </a:r>
            <a:r>
              <a:rPr lang="en-US" sz="1800" i="1" dirty="0" err="1" smtClean="0"/>
              <a:t>V</a:t>
            </a:r>
            <a:r>
              <a:rPr lang="en-US" sz="1800" i="1" baseline="-25000" dirty="0" err="1" smtClean="0"/>
              <a:t>div</a:t>
            </a:r>
            <a:endParaRPr lang="en-US" sz="1800" i="1" baseline="-25000" dirty="0" smtClean="0"/>
          </a:p>
          <a:p>
            <a:pPr marL="684213" lvl="1" indent="-342900"/>
            <a:r>
              <a:rPr lang="en-US" sz="1800" dirty="0" smtClean="0"/>
              <a:t>Increased edge magnetic shear</a:t>
            </a:r>
          </a:p>
          <a:p>
            <a:pPr lvl="1"/>
            <a:endParaRPr lang="en-US" sz="1200" dirty="0" smtClean="0"/>
          </a:p>
          <a:p>
            <a:r>
              <a:rPr lang="en-US" sz="2000" dirty="0" smtClean="0"/>
              <a:t>Experiments</a:t>
            </a:r>
          </a:p>
          <a:p>
            <a:pPr marL="684213" lvl="1" indent="-342900"/>
            <a:r>
              <a:rPr lang="en-US" sz="1800" dirty="0" smtClean="0"/>
              <a:t>TCV (F. </a:t>
            </a:r>
            <a:r>
              <a:rPr lang="en-US" sz="1800" dirty="0" err="1" smtClean="0"/>
              <a:t>Piras</a:t>
            </a:r>
            <a:r>
              <a:rPr lang="en-US" sz="1800" dirty="0" smtClean="0"/>
              <a:t> </a:t>
            </a:r>
            <a:r>
              <a:rPr lang="en-US" sz="1800" i="1" dirty="0" smtClean="0"/>
              <a:t>et. al</a:t>
            </a:r>
            <a:r>
              <a:rPr lang="en-US" sz="1800" dirty="0" smtClean="0"/>
              <a:t>, PRL 105, 155003 (2010))</a:t>
            </a:r>
            <a:endParaRPr lang="en-US" sz="1800" i="1" baseline="-25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943600" y="5410200"/>
            <a:ext cx="298069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  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	snowflake-minus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FF0000"/>
                </a:solidFill>
              </a:rPr>
              <a:t>snowflake-plus</a:t>
            </a:r>
            <a:endParaRPr lang="en-US" sz="1800" i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7869" y="1356515"/>
            <a:ext cx="1424739" cy="1138773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Exact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snowflake</a:t>
            </a:r>
          </a:p>
          <a:p>
            <a:pPr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+mn-lt"/>
              </a:rPr>
              <a:t>divertor</a:t>
            </a:r>
            <a:endParaRPr lang="en-US" sz="20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6324600"/>
            <a:ext cx="259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D. D. Ryutov,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14, 064502 2007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923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8096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Divertor profiles show low heat flux, broadened C III and </a:t>
            </a:r>
            <a:br>
              <a:rPr lang="en-US" sz="2800" dirty="0" smtClean="0"/>
            </a:br>
            <a:r>
              <a:rPr lang="en-US" sz="2800" dirty="0" smtClean="0"/>
              <a:t>C IV radiation zones in the snowflake divertor phase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5800" y="1447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flux profiles reduced to nearly flat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low levels, characteristic of radiative heating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C III and C IV emission profiles broaden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2000" b="0" kern="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Balmer line spectroscopy and CRETIN code modeling confirm outer SP detachment with T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≤ 1.5 eV,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≤ 5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10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m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-3</a:t>
            </a:r>
          </a:p>
          <a:p>
            <a:pPr marL="569913" lvl="1" indent="-223838">
              <a:buClr>
                <a:srgbClr val="004483"/>
              </a:buClr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Also suggests large reduction of carbon physical and chemical sputtering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ps10-div-pro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3505200" cy="50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0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809625"/>
          </a:xfrm>
        </p:spPr>
        <p:txBody>
          <a:bodyPr/>
          <a:lstStyle/>
          <a:p>
            <a:r>
              <a:rPr lang="en-US" sz="3000" dirty="0" smtClean="0"/>
              <a:t>Snowflake divertor reduces heat flux and screens impurities as good as radiative divertor</a:t>
            </a:r>
            <a:endParaRPr lang="en-US" sz="3000" i="1" baseline="-25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1447800"/>
            <a:ext cx="510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kern="0" baseline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000" b="0" kern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i="0" kern="0" baseline="0" dirty="0" smtClean="0">
                <a:solidFill>
                  <a:schemeClr val="tx1"/>
                </a:solidFill>
                <a:latin typeface="+mn-lt"/>
              </a:rPr>
              <a:t>=0.9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MA, </a:t>
            </a:r>
            <a:r>
              <a:rPr lang="en-US" sz="2000" b="0" kern="0" dirty="0" smtClean="0">
                <a:solidFill>
                  <a:schemeClr val="tx1"/>
                </a:solidFill>
              </a:rPr>
              <a:t>P</a:t>
            </a:r>
            <a:r>
              <a:rPr lang="en-US" sz="2000" b="0" kern="0" baseline="-25000" dirty="0" smtClean="0">
                <a:solidFill>
                  <a:schemeClr val="tx1"/>
                </a:solidFill>
              </a:rPr>
              <a:t>NBI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= 4 MW,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SOL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= 3 MW</a:t>
            </a:r>
          </a:p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i="0" kern="0" dirty="0" smtClean="0">
                <a:solidFill>
                  <a:schemeClr val="tx1"/>
                </a:solidFill>
              </a:rPr>
              <a:t>Comparison of </a:t>
            </a:r>
            <a:r>
              <a:rPr lang="en-US" sz="2000" i="0" kern="0" dirty="0" smtClean="0">
                <a:solidFill>
                  <a:schemeClr val="tx1"/>
                </a:solidFill>
              </a:rPr>
              <a:t>standard divertor</a:t>
            </a:r>
            <a:r>
              <a:rPr lang="en-US" sz="2000" b="0" i="0" kern="0" dirty="0" smtClean="0">
                <a:solidFill>
                  <a:schemeClr val="tx1"/>
                </a:solidFill>
              </a:rPr>
              <a:t>,  </a:t>
            </a:r>
            <a:r>
              <a:rPr lang="en-US" sz="2000" b="0" i="0" kern="0" dirty="0" smtClean="0">
                <a:solidFill>
                  <a:srgbClr val="FF0000"/>
                </a:solidFill>
              </a:rPr>
              <a:t>snowflake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divertor, and </a:t>
            </a:r>
            <a:r>
              <a:rPr lang="en-US" sz="2000" b="0" i="0" kern="0" dirty="0" smtClean="0">
                <a:solidFill>
                  <a:srgbClr val="0000FF"/>
                </a:solidFill>
              </a:rPr>
              <a:t>radiative divertor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with CD</a:t>
            </a:r>
            <a:r>
              <a:rPr lang="en-US" sz="2000" b="0" i="0" kern="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puffing (onset at 0.5 </a:t>
            </a:r>
            <a:r>
              <a:rPr lang="en-US" sz="2000" b="0" i="0" kern="0" dirty="0" err="1" smtClean="0">
                <a:solidFill>
                  <a:schemeClr val="tx1"/>
                </a:solidFill>
              </a:rPr>
              <a:t>s</a:t>
            </a:r>
            <a:r>
              <a:rPr lang="en-US" sz="2000" b="0" i="0" kern="0" dirty="0" smtClean="0">
                <a:solidFill>
                  <a:schemeClr val="tx1"/>
                </a:solidFill>
              </a:rPr>
              <a:t>)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Peak heat flux reduced by 60-75 % by radiative divertor and snowflake divertor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Divertor </a:t>
            </a:r>
            <a:r>
              <a:rPr lang="en-US" sz="2000" b="0" kern="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err="1" smtClean="0">
                <a:solidFill>
                  <a:schemeClr val="tx1"/>
                </a:solidFill>
                <a:latin typeface="+mn-lt"/>
              </a:rPr>
              <a:t>rad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increased by up to 50 % in snowflake divertor, less in radiative divertor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Neutral compression (</a:t>
            </a:r>
            <a:r>
              <a:rPr lang="en-US" sz="2000" b="0" kern="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err="1" smtClean="0">
                <a:solidFill>
                  <a:schemeClr val="tx1"/>
                </a:solidFill>
                <a:latin typeface="+mn-lt"/>
              </a:rPr>
              <a:t>div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/ </a:t>
            </a:r>
            <a:r>
              <a:rPr lang="en-US" sz="2000" b="0" kern="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err="1" smtClean="0">
                <a:solidFill>
                  <a:schemeClr val="tx1"/>
                </a:solidFill>
                <a:latin typeface="+mn-lt"/>
              </a:rPr>
              <a:t>mid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) higher in snowflake and radiative divertors</a:t>
            </a:r>
          </a:p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Pedestal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mpurity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concentration reduced in </a:t>
            </a:r>
            <a:r>
              <a:rPr lang="en-US" sz="2000" b="0" i="0" kern="0" dirty="0" smtClean="0">
                <a:solidFill>
                  <a:schemeClr val="tx1"/>
                </a:solidFill>
              </a:rPr>
              <a:t>snowflake and radiative divertors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ps10-std-sfd-r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19200"/>
            <a:ext cx="3560291" cy="50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2D multi-fluid edge transport code UEDGE is used to study snowflake divertor properties</a:t>
            </a:r>
            <a:endParaRPr kumimoji="1" lang="en-US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2514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Fluid (Braginskii) model for ions and electrons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Fluid for neutrals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Classical parallel transport, anomalous radial transport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Core interface: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120 eV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= 120 eV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= 4.5 </a:t>
            </a:r>
            <a:r>
              <a:rPr lang="en-US" sz="1800" dirty="0" err="1" smtClean="0"/>
              <a:t>x</a:t>
            </a:r>
            <a:r>
              <a:rPr lang="en-US" sz="1800" dirty="0" smtClean="0"/>
              <a:t> 10</a:t>
            </a:r>
            <a:r>
              <a:rPr lang="en-US" sz="1800" baseline="30000" dirty="0" smtClean="0"/>
              <a:t>19</a:t>
            </a:r>
          </a:p>
          <a:p>
            <a:pPr>
              <a:lnSpc>
                <a:spcPct val="90000"/>
              </a:lnSpc>
            </a:pPr>
            <a:r>
              <a:rPr lang="en-US" sz="1800" i="1" dirty="0" smtClean="0"/>
              <a:t>D </a:t>
            </a:r>
            <a:r>
              <a:rPr lang="en-US" sz="1800" dirty="0" smtClean="0"/>
              <a:t>= 0.25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/s</a:t>
            </a:r>
          </a:p>
          <a:p>
            <a:pPr>
              <a:lnSpc>
                <a:spcPct val="90000"/>
              </a:lnSpc>
            </a:pPr>
            <a:r>
              <a:rPr lang="en-US" sz="1800" i="1" dirty="0" err="1" smtClean="0">
                <a:latin typeface="Symbol" charset="2"/>
                <a:cs typeface="Symbol" charset="2"/>
              </a:rPr>
              <a:t>c</a:t>
            </a:r>
            <a:r>
              <a:rPr lang="en-US" sz="1800" i="1" baseline="-25000" dirty="0" err="1" smtClean="0">
                <a:cs typeface="Symbol" charset="2"/>
              </a:rPr>
              <a:t>e,i</a:t>
            </a:r>
            <a:r>
              <a:rPr lang="en-US" sz="1800" dirty="0" smtClean="0"/>
              <a:t> = 0.5 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/s</a:t>
            </a:r>
          </a:p>
          <a:p>
            <a:pPr>
              <a:lnSpc>
                <a:spcPct val="90000"/>
              </a:lnSpc>
            </a:pP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recy</a:t>
            </a:r>
            <a:r>
              <a:rPr lang="en-US" sz="1800" dirty="0" smtClean="0"/>
              <a:t> = 0.95 </a:t>
            </a:r>
            <a:endParaRPr lang="en-US" sz="1800" baseline="30000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Carbon 3 %</a:t>
            </a:r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ps10-uedge-me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6176"/>
            <a:ext cx="5959800" cy="4947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12192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i="0" dirty="0" smtClean="0">
                <a:latin typeface="+mn-lt"/>
              </a:rPr>
              <a:t>Standard                      Snowflake</a:t>
            </a:r>
            <a:endParaRPr lang="en-US" sz="24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393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809625"/>
          </a:xfrm>
        </p:spPr>
        <p:txBody>
          <a:bodyPr/>
          <a:lstStyle/>
          <a:p>
            <a:r>
              <a:rPr lang="en-US" dirty="0" smtClean="0"/>
              <a:t>Radiated power is broadly distributed in the outer leg of snowflake divertor</a:t>
            </a:r>
            <a:endParaRPr kumimoji="1" lang="en-US" i="1" baseline="-25000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1981200"/>
            <a:ext cx="1866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004A95"/>
                </a:solidFill>
                <a:latin typeface="+mn-lt"/>
              </a:rPr>
              <a:t>UEDGE model</a:t>
            </a:r>
            <a:endParaRPr lang="en-US" sz="2000" b="0" i="0" dirty="0">
              <a:solidFill>
                <a:srgbClr val="004A95"/>
              </a:solidFill>
              <a:latin typeface="+mn-lt"/>
            </a:endParaRPr>
          </a:p>
        </p:txBody>
      </p:sp>
      <p:pic>
        <p:nvPicPr>
          <p:cNvPr id="7" name="Picture 6" descr="aps10-uedge-pra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4858186" cy="50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7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4775"/>
            <a:ext cx="7950200" cy="809625"/>
          </a:xfrm>
        </p:spPr>
        <p:txBody>
          <a:bodyPr/>
          <a:lstStyle/>
          <a:p>
            <a:r>
              <a:rPr lang="en-US" sz="3000" dirty="0" smtClean="0"/>
              <a:t>UEDGE model shows a trend toward detachment in snowflake divertor outer leg (cf. standard divertor)</a:t>
            </a:r>
            <a:endParaRPr kumimoji="1" lang="en-US" sz="3000" i="1" baseline="-25000" dirty="0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ps10-uedge-profi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3352800" cy="50292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373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snowflake divertor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outer strike point region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indent="-342900">
              <a:lnSpc>
                <a:spcPct val="90000"/>
              </a:lnSpc>
              <a:buClr>
                <a:srgbClr val="004483"/>
              </a:buClr>
              <a:buFont typeface="Wingdings" charset="2"/>
              <a:buChar char="§"/>
            </a:pP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</a:t>
            </a:r>
          </a:p>
          <a:p>
            <a:pPr marL="342900" indent="-342900">
              <a:lnSpc>
                <a:spcPct val="90000"/>
              </a:lnSpc>
              <a:buClr>
                <a:srgbClr val="004483"/>
              </a:buClr>
              <a:buFont typeface="Wingdings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Divertor peak heat flux reduced</a:t>
            </a:r>
          </a:p>
          <a:p>
            <a:pPr marL="342900" indent="-342900">
              <a:lnSpc>
                <a:spcPct val="90000"/>
              </a:lnSpc>
              <a:buClr>
                <a:srgbClr val="004483"/>
              </a:buClr>
              <a:buFont typeface="Wingdings" charset="2"/>
              <a:buChar char="§"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 flux low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ps10-qdiv-20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477991"/>
            <a:ext cx="3182280" cy="261800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3"/>
          </p:cNvCxnSpPr>
          <p:nvPr/>
        </p:nvCxnSpPr>
        <p:spPr bwMode="auto">
          <a:xfrm>
            <a:off x="3886200" y="3733800"/>
            <a:ext cx="1219200" cy="533400"/>
          </a:xfrm>
          <a:prstGeom prst="straightConnector1">
            <a:avLst/>
          </a:prstGeom>
          <a:noFill/>
          <a:ln w="107950" cap="flat" cmpd="sng" algn="ctr">
            <a:solidFill>
              <a:srgbClr val="004A95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6172200" y="6096000"/>
            <a:ext cx="1481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004A95"/>
                </a:solidFill>
                <a:latin typeface="+mn-lt"/>
              </a:rPr>
              <a:t>Experiment</a:t>
            </a:r>
            <a:endParaRPr lang="en-US" sz="2000" b="0" i="0" dirty="0">
              <a:solidFill>
                <a:srgbClr val="004A95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6096000"/>
            <a:ext cx="1866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004A95"/>
                </a:solidFill>
                <a:latin typeface="+mn-lt"/>
              </a:rPr>
              <a:t>UEDGE model</a:t>
            </a:r>
            <a:endParaRPr lang="en-US" sz="2000" b="0" i="0" dirty="0">
              <a:solidFill>
                <a:srgbClr val="004A9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Acknowledgements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D. D. Ryutov, T. D. Rognlien, M. V. Umansky (LLNL),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R. E. Bell, D. A. Gates, A. </a:t>
            </a:r>
            <a:r>
              <a:rPr lang="en-US" sz="2200" dirty="0" err="1" smtClean="0"/>
              <a:t>Diallo</a:t>
            </a:r>
            <a:r>
              <a:rPr lang="en-US" sz="2200" dirty="0" smtClean="0"/>
              <a:t>, S. P. Gerhardt, R. Kaita,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S. M. Kaye, E. </a:t>
            </a:r>
            <a:r>
              <a:rPr lang="en-US" sz="2200" dirty="0" err="1" smtClean="0"/>
              <a:t>Kolemen</a:t>
            </a:r>
            <a:r>
              <a:rPr lang="en-US" sz="2200" dirty="0" smtClean="0"/>
              <a:t>, B. P. LeBlanc, R. </a:t>
            </a:r>
            <a:r>
              <a:rPr lang="en-US" sz="2200" dirty="0" err="1" smtClean="0"/>
              <a:t>Maqueda</a:t>
            </a:r>
            <a:r>
              <a:rPr lang="en-US" sz="2200" dirty="0" smtClean="0"/>
              <a:t>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J. E. Menard, D. Mueller, S. F. Paul, M. </a:t>
            </a:r>
            <a:r>
              <a:rPr lang="en-US" sz="2200" dirty="0" err="1" smtClean="0"/>
              <a:t>Podesta</a:t>
            </a:r>
            <a:r>
              <a:rPr lang="en-US" sz="2200" dirty="0" smtClean="0"/>
              <a:t>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A. L. Roquemore, F. Scotti (PPPL),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J.-W. Ahn, R. Maingi, A. McLean (ORNL),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D. Battaglia, T. K. Gray (ORISE),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R. Raman (U Washington),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S. A. </a:t>
            </a:r>
            <a:r>
              <a:rPr lang="en-US" sz="2200" dirty="0" err="1" smtClean="0"/>
              <a:t>Sabbagh</a:t>
            </a:r>
            <a:r>
              <a:rPr lang="en-US" sz="2200" dirty="0" smtClean="0"/>
              <a:t> (Columbia U)</a:t>
            </a:r>
          </a:p>
          <a:p>
            <a:pPr algn="ctr">
              <a:spcBef>
                <a:spcPct val="0"/>
              </a:spcBef>
              <a:buNone/>
            </a:pPr>
            <a:endParaRPr lang="en-US" sz="22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 Supported by the U.S. DOE under Contracts </a:t>
            </a:r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DE-AC52-07NA27344, DE AC02-09CH11466, </a:t>
            </a:r>
          </a:p>
          <a:p>
            <a:pPr algn="ctr">
              <a:spcBef>
                <a:spcPct val="0"/>
              </a:spcBef>
              <a:buNone/>
            </a:pPr>
            <a:r>
              <a:rPr lang="en-US" dirty="0" smtClean="0"/>
              <a:t>DE-AC05-00OR22725, DE-FG02-08ER54989.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4829759"/>
      </p:ext>
    </p:extLst>
  </p:cSld>
  <p:clrMapOvr>
    <a:masterClrMapping/>
  </p:clrMapOvr>
  <p:transition xmlns:p14="http://schemas.microsoft.com/office/powerpoint/2010/main" advTm="217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809625"/>
          </a:xfrm>
        </p:spPr>
        <p:txBody>
          <a:bodyPr/>
          <a:lstStyle/>
          <a:p>
            <a:r>
              <a:rPr lang="en-US" sz="2500" dirty="0" smtClean="0"/>
              <a:t>NSTX studies suggest the snowflake divertor configuration may be a viable divertor solution for present and future tokamaks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943600" cy="5029200"/>
          </a:xfrm>
        </p:spPr>
        <p:txBody>
          <a:bodyPr/>
          <a:lstStyle/>
          <a:p>
            <a:pPr marL="290513" indent="-290513" algn="just"/>
            <a:r>
              <a:rPr lang="en-US" sz="2000" dirty="0" smtClean="0"/>
              <a:t>Steady-state snowflake (up to 600 ms, </a:t>
            </a:r>
          </a:p>
          <a:p>
            <a:pPr marL="290513" indent="-290513" algn="just">
              <a:buNone/>
            </a:pPr>
            <a:r>
              <a:rPr lang="en-US" sz="2000" dirty="0" smtClean="0"/>
              <a:t>	many 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 smtClean="0"/>
              <a:t>E</a:t>
            </a:r>
            <a:r>
              <a:rPr lang="en-US" sz="2000" dirty="0" err="1" smtClean="0"/>
              <a:t>’s</a:t>
            </a:r>
            <a:r>
              <a:rPr lang="en-US" sz="2000" dirty="0" smtClean="0"/>
              <a:t>)</a:t>
            </a:r>
          </a:p>
          <a:p>
            <a:pPr marL="290513" indent="-290513" algn="just"/>
            <a:r>
              <a:rPr lang="en-US" sz="2000" dirty="0" smtClean="0"/>
              <a:t>Good H-mode confinement</a:t>
            </a:r>
          </a:p>
          <a:p>
            <a:pPr marL="290513" indent="-290513" algn="just"/>
            <a:r>
              <a:rPr lang="en-US" sz="2000" dirty="0" smtClean="0"/>
              <a:t>Reduced core carbon concentration</a:t>
            </a:r>
          </a:p>
          <a:p>
            <a:pPr marL="290513" indent="-290513" algn="just"/>
            <a:r>
              <a:rPr lang="en-US" sz="2000" dirty="0" smtClean="0"/>
              <a:t>Significant reduction in peak divertor heat flux</a:t>
            </a:r>
          </a:p>
          <a:p>
            <a:pPr marL="290513" indent="-290513" algn="just"/>
            <a:r>
              <a:rPr lang="en-US" sz="2000" dirty="0" smtClean="0"/>
              <a:t>Potential to combine with radiative divertor for increased divertor radiation</a:t>
            </a:r>
          </a:p>
          <a:p>
            <a:pPr marL="290513" indent="-290513" algn="just"/>
            <a:endParaRPr lang="en-US" sz="2200" dirty="0" smtClean="0"/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2000" dirty="0" smtClean="0"/>
              <a:t>Planned </a:t>
            </a:r>
            <a:r>
              <a:rPr kumimoji="1" lang="en-US" sz="2000" dirty="0" smtClean="0"/>
              <a:t>future efforts with the snowflake divertor: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Improved magnetic control 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Pedestal peeling-</a:t>
            </a:r>
            <a:r>
              <a:rPr kumimoji="1" lang="en-US" sz="1800" dirty="0" err="1" smtClean="0"/>
              <a:t>balooning</a:t>
            </a:r>
            <a:r>
              <a:rPr kumimoji="1" lang="en-US" sz="1800" dirty="0" smtClean="0"/>
              <a:t> stability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ELM heat and particle deposition profiles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Divertor impurity source distribution</a:t>
            </a:r>
          </a:p>
          <a:p>
            <a:pPr marL="800100" lvl="1" indent="-342900">
              <a:lnSpc>
                <a:spcPct val="90000"/>
              </a:lnSpc>
              <a:buFont typeface="Wingdings" charset="2"/>
              <a:buChar char="§"/>
              <a:defRPr/>
            </a:pPr>
            <a:r>
              <a:rPr kumimoji="1" lang="en-US" sz="1800" dirty="0" smtClean="0"/>
              <a:t>Divertor and upstream turbulence (blobs)</a:t>
            </a:r>
          </a:p>
          <a:p>
            <a:pPr marL="290513" indent="-290513" algn="just"/>
            <a:endParaRPr lang="en-US" sz="2200" dirty="0" smtClean="0"/>
          </a:p>
          <a:p>
            <a:pPr marL="804863" lvl="1" indent="-290513">
              <a:buNone/>
            </a:pPr>
            <a:endParaRPr lang="en-US" sz="1800" dirty="0"/>
          </a:p>
        </p:txBody>
      </p:sp>
      <p:pic>
        <p:nvPicPr>
          <p:cNvPr id="4" name="Picture 3" descr="xp924-135485-300-eps10.png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324600" y="1371600"/>
            <a:ext cx="2674199" cy="2133600"/>
          </a:xfrm>
          <a:prstGeom prst="rect">
            <a:avLst/>
          </a:prstGeom>
        </p:spPr>
      </p:pic>
      <p:pic>
        <p:nvPicPr>
          <p:cNvPr id="5" name="Picture 4" descr="aps10-qdiv4eri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3657600"/>
            <a:ext cx="2590800" cy="23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7950200" cy="809625"/>
          </a:xfrm>
        </p:spPr>
        <p:txBody>
          <a:bodyPr/>
          <a:lstStyle/>
          <a:p>
            <a:r>
              <a:rPr lang="en-US" sz="2800" dirty="0" smtClean="0"/>
              <a:t>Standard divertor (medium and high-</a:t>
            </a:r>
            <a:r>
              <a:rPr lang="en-US" sz="2800" dirty="0" smtClean="0">
                <a:latin typeface="Symbol" charset="2"/>
                <a:cs typeface="Symbol" charset="2"/>
              </a:rPr>
              <a:t>d)</a:t>
            </a:r>
            <a:r>
              <a:rPr lang="en-US" sz="2800" dirty="0" smtClean="0"/>
              <a:t>  is transformed into snowflake divertor using three divertor coils</a:t>
            </a:r>
            <a:endParaRPr lang="en-US" sz="2800" i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28600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3200400"/>
            <a:ext cx="4724400" cy="3200400"/>
          </a:xfrm>
        </p:spPr>
        <p:txBody>
          <a:bodyPr/>
          <a:lstStyle/>
          <a:p>
            <a:pPr marL="225425" indent="-225425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Snowflake divertor with three coils (</a:t>
            </a:r>
            <a:r>
              <a:rPr lang="en-US" sz="1800" dirty="0" err="1" smtClean="0"/>
              <a:t>w</a:t>
            </a:r>
            <a:r>
              <a:rPr lang="en-US" sz="1800" dirty="0" smtClean="0"/>
              <a:t>/ reversed PF1B) from a medium-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dirty="0" smtClean="0">
                <a:cs typeface="Symbol" charset="2"/>
              </a:rPr>
              <a:t> discharge</a:t>
            </a:r>
            <a:endParaRPr lang="en-US" sz="1800" dirty="0" smtClean="0"/>
          </a:p>
          <a:p>
            <a:pPr marL="630238" lvl="3">
              <a:lnSpc>
                <a:spcPct val="110000"/>
              </a:lnSpc>
              <a:buFont typeface="Arial"/>
              <a:buChar char="•"/>
            </a:pPr>
            <a:r>
              <a:rPr lang="en-US" sz="1600" dirty="0" err="1" smtClean="0"/>
              <a:t>ELMy</a:t>
            </a:r>
            <a:r>
              <a:rPr lang="en-US" sz="1600" dirty="0" smtClean="0"/>
              <a:t> H-mode with steady-state snowflake</a:t>
            </a:r>
          </a:p>
          <a:p>
            <a:pPr marL="225425" lvl="2" indent="-225425">
              <a:lnSpc>
                <a:spcPct val="110000"/>
              </a:lnSpc>
              <a:buFont typeface="Wingdings" charset="2"/>
              <a:buChar char="§"/>
            </a:pPr>
            <a:r>
              <a:rPr lang="en-US" sz="1800" dirty="0" smtClean="0"/>
              <a:t>Snowflake with three coils (</a:t>
            </a:r>
            <a:r>
              <a:rPr lang="en-US" sz="1800" dirty="0" err="1" smtClean="0"/>
              <a:t>w</a:t>
            </a:r>
            <a:r>
              <a:rPr lang="en-US" sz="1800" dirty="0" smtClean="0"/>
              <a:t>/ reversed PF1B) from a high-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dirty="0" smtClean="0">
                <a:cs typeface="Symbol" charset="2"/>
              </a:rPr>
              <a:t> discharge</a:t>
            </a:r>
            <a:endParaRPr lang="en-US" sz="1800" dirty="0" smtClean="0"/>
          </a:p>
          <a:p>
            <a:pPr marL="630238" lvl="1" indent="-228600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Best steady-state SFD, no OSP sweeping through CHI gap</a:t>
            </a:r>
          </a:p>
          <a:p>
            <a:pPr marL="630238" lvl="1" indent="-228600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Fiducial like-performance, basis for integration with advanced scenarios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2" name="Picture 11" descr="Picture 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3352800" cy="2491187"/>
          </a:xfrm>
          <a:prstGeom prst="rect">
            <a:avLst/>
          </a:prstGeom>
        </p:spPr>
      </p:pic>
      <p:pic>
        <p:nvPicPr>
          <p:cNvPr id="15" name="Picture 14" descr="Picture 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00469"/>
            <a:ext cx="3048000" cy="2271731"/>
          </a:xfrm>
          <a:prstGeom prst="rect">
            <a:avLst/>
          </a:prstGeom>
        </p:spPr>
      </p:pic>
      <p:pic>
        <p:nvPicPr>
          <p:cNvPr id="18" name="Picture 17" descr="Picture 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371600"/>
            <a:ext cx="5257800" cy="18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9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809625"/>
          </a:xfrm>
        </p:spPr>
        <p:txBody>
          <a:bodyPr/>
          <a:lstStyle/>
          <a:p>
            <a:pPr marL="514350" lvl="1" indent="-290513"/>
            <a:r>
              <a:rPr lang="en-US" sz="2900" dirty="0" smtClean="0"/>
              <a:t>Significant core impurity reduction and good H-mode confinement properties with snowflake divertor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00600" y="13716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0.8 MA, 4 MW H-mode 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=2.1,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=0.8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0.8-1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baseline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000" b="0" i="0" kern="0" baseline="-2500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 4-5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Plasma stored energy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250 kJ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H98(y,2) ~ 1 (from TRANSP)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carbon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due to</a:t>
            </a:r>
          </a:p>
          <a:p>
            <a:pPr lvl="1" indent="-233363">
              <a:buClr>
                <a:srgbClr val="004483"/>
              </a:buClr>
              <a:buFont typeface="Arial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Medium-size Type I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ELMs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33363">
              <a:buClr>
                <a:srgbClr val="004483"/>
              </a:buClr>
              <a:buFont typeface="Arial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reduction</a:t>
            </a:r>
          </a:p>
          <a:p>
            <a:pPr marL="230188" indent="-230188">
              <a:buClr>
                <a:srgbClr val="004483"/>
              </a:buClr>
              <a:buFont typeface="Wingdings" charset="2"/>
              <a:buChar char="§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In ELM-free discharges with </a:t>
            </a:r>
            <a:r>
              <a:rPr lang="en-US" sz="2000" b="0" i="0" kern="0" dirty="0" smtClean="0">
                <a:solidFill>
                  <a:schemeClr val="tx1"/>
                </a:solidFill>
              </a:rPr>
              <a:t>snowflake divertor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, carbon concentration reduction also observed and attributed to edge source reduction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aps10-t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083098" cy="53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1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Strong signs of partial strike point detachment are observed in snowflake divertor</a:t>
            </a:r>
            <a:r>
              <a:rPr lang="en-US" sz="2800" dirty="0" smtClean="0"/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4400" y="5715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Heat and ion fluxes in the outer SP region decreased </a:t>
            </a:r>
          </a:p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Divertor </a:t>
            </a:r>
            <a:r>
              <a:rPr lang="en-US" sz="2000" b="0" i="0" dirty="0" smtClean="0">
                <a:solidFill>
                  <a:schemeClr val="tx1"/>
                </a:solidFill>
              </a:rPr>
              <a:t>recombination rate and 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radiated power are increased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ps10-q-i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95400"/>
            <a:ext cx="3378909" cy="4495800"/>
          </a:xfrm>
          <a:prstGeom prst="rect">
            <a:avLst/>
          </a:prstGeom>
        </p:spPr>
      </p:pic>
      <p:pic>
        <p:nvPicPr>
          <p:cNvPr id="10" name="Picture 9" descr="aps10-div-tt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1"/>
            <a:ext cx="306750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 divertor configurations obtained in NSTX confirm analytic theory and modeling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1143000"/>
            <a:ext cx="381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>
              <a:ln>
                <a:noFill/>
              </a:ln>
              <a:solidFill>
                <a:srgbClr val="004A95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2400" y="1143000"/>
            <a:ext cx="381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>
              <a:ln>
                <a:noFill/>
              </a:ln>
              <a:solidFill>
                <a:srgbClr val="004A95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29000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4024" y="38862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143000"/>
            <a:ext cx="1296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i="0" dirty="0" smtClean="0">
                <a:solidFill>
                  <a:srgbClr val="004A95"/>
                </a:solidFill>
                <a:latin typeface="+mn-lt"/>
              </a:rPr>
              <a:t>Standard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8233" y="1143000"/>
            <a:ext cx="145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i="0" dirty="0" smtClean="0">
                <a:solidFill>
                  <a:srgbClr val="004A95"/>
                </a:solidFill>
                <a:latin typeface="+mn-lt"/>
              </a:rPr>
              <a:t>Snowflake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024" y="3962400"/>
            <a:ext cx="6853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200" b="0" dirty="0" smtClean="0">
                <a:solidFill>
                  <a:srgbClr val="004A95"/>
                </a:solidFill>
                <a:latin typeface="+mn-lt"/>
              </a:rPr>
              <a:t>B</a:t>
            </a:r>
            <a:r>
              <a:rPr lang="en-US" sz="3200" b="0" baseline="-25000" dirty="0" smtClean="0">
                <a:solidFill>
                  <a:srgbClr val="004A95"/>
                </a:solidFill>
                <a:latin typeface="+mn-lt"/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024" y="2286000"/>
            <a:ext cx="8145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200" b="0" dirty="0" err="1" smtClean="0">
                <a:solidFill>
                  <a:srgbClr val="004A95"/>
                </a:solidFill>
                <a:latin typeface="+mn-lt"/>
              </a:rPr>
              <a:t>f</a:t>
            </a:r>
            <a:r>
              <a:rPr lang="en-US" sz="3200" b="0" baseline="-25000" dirty="0" err="1" smtClean="0">
                <a:solidFill>
                  <a:srgbClr val="004A95"/>
                </a:solidFill>
                <a:latin typeface="+mn-lt"/>
              </a:rPr>
              <a:t>exp</a:t>
            </a:r>
            <a:endParaRPr lang="en-US" sz="3200" b="0" baseline="-25000" dirty="0" smtClean="0">
              <a:solidFill>
                <a:srgbClr val="004A95"/>
              </a:solidFill>
              <a:latin typeface="+mn-lt"/>
            </a:endParaRPr>
          </a:p>
        </p:txBody>
      </p:sp>
      <p:pic>
        <p:nvPicPr>
          <p:cNvPr id="23" name="Picture 22" descr="aps10-flux-b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447800"/>
            <a:ext cx="7291432" cy="49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3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50200" cy="809625"/>
          </a:xfrm>
        </p:spPr>
        <p:txBody>
          <a:bodyPr/>
          <a:lstStyle/>
          <a:p>
            <a:r>
              <a:rPr lang="en-US" sz="3000" dirty="0" smtClean="0"/>
              <a:t>Snowflake divertor appears to alter pedestal stability and impulsive divertor heat loads due to </a:t>
            </a:r>
            <a:r>
              <a:rPr lang="en-US" sz="3000" dirty="0" err="1" smtClean="0"/>
              <a:t>ELMs</a:t>
            </a:r>
            <a:endParaRPr lang="en-US" sz="3000" i="1" baseline="-25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295400"/>
            <a:ext cx="5257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magnetic shear predicted in snowflake divertor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In NSTX</a:t>
            </a:r>
          </a:p>
          <a:p>
            <a:pPr marL="576263" lvl="1" indent="-234950">
              <a:buClr>
                <a:srgbClr val="004483"/>
              </a:buClr>
              <a:buFont typeface="Arial"/>
              <a:buChar char="•"/>
              <a:defRPr/>
            </a:pPr>
            <a:r>
              <a:rPr lang="en-US" sz="1800" b="0" i="0" kern="0" dirty="0" smtClean="0">
                <a:solidFill>
                  <a:schemeClr val="tx1"/>
                </a:solidFill>
              </a:rPr>
              <a:t>Snowflake sometimes does not survive </a:t>
            </a:r>
            <a:r>
              <a:rPr lang="en-US" sz="1800" b="0" i="0" kern="0" dirty="0" err="1" smtClean="0">
                <a:solidFill>
                  <a:schemeClr val="tx1"/>
                </a:solidFill>
              </a:rPr>
              <a:t>ELMs</a:t>
            </a:r>
            <a:endParaRPr lang="en-US" sz="1800" b="0" i="0" kern="0" dirty="0" smtClean="0">
              <a:solidFill>
                <a:schemeClr val="tx1"/>
              </a:solidFill>
            </a:endParaRPr>
          </a:p>
          <a:p>
            <a:pPr marL="576263" lvl="1" indent="-234950">
              <a:buClr>
                <a:srgbClr val="004483"/>
              </a:buClr>
              <a:buFont typeface="Arial"/>
              <a:buChar char="•"/>
              <a:defRPr/>
            </a:pPr>
            <a:r>
              <a:rPr lang="en-US" sz="1800" b="0" i="0" kern="0" dirty="0" smtClean="0">
                <a:solidFill>
                  <a:schemeClr val="tx1"/>
                </a:solidFill>
              </a:rPr>
              <a:t>Convective ELM heat flux follows magnetic surfaces, peak still reduced</a:t>
            </a:r>
          </a:p>
          <a:p>
            <a:pPr marL="576263" lvl="1" indent="-234950">
              <a:buClr>
                <a:srgbClr val="004483"/>
              </a:buClr>
              <a:buFont typeface="Arial"/>
              <a:buChar char="•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Snowflake divertor triggered </a:t>
            </a:r>
            <a:r>
              <a:rPr lang="en-US" sz="1800" b="0" i="0" kern="0" dirty="0" err="1" smtClean="0">
                <a:solidFill>
                  <a:schemeClr val="tx1"/>
                </a:solidFill>
                <a:latin typeface="+mn-lt"/>
              </a:rPr>
              <a:t>ELMs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from a suppressed ELM state (lithium)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  <a:defRPr/>
            </a:pPr>
            <a:endParaRPr lang="en-US" sz="18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i="0" kern="0" dirty="0" smtClean="0">
                <a:solidFill>
                  <a:schemeClr val="tx1"/>
                </a:solidFill>
              </a:rPr>
              <a:t>Snowflake divertor effect on </a:t>
            </a:r>
            <a:r>
              <a:rPr lang="en-US" sz="2000" b="0" i="0" kern="0" dirty="0" err="1" smtClean="0">
                <a:solidFill>
                  <a:schemeClr val="tx1"/>
                </a:solidFill>
              </a:rPr>
              <a:t>ELMs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in TCV (F. </a:t>
            </a:r>
            <a:r>
              <a:rPr lang="en-US" sz="2000" b="0" i="0" kern="0" dirty="0" err="1" smtClean="0">
                <a:solidFill>
                  <a:schemeClr val="tx1"/>
                </a:solidFill>
              </a:rPr>
              <a:t>Piras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et al., PRL 2010)</a:t>
            </a:r>
          </a:p>
          <a:p>
            <a:pPr marL="800100" lvl="1" indent="-342900">
              <a:buClr>
                <a:srgbClr val="004483"/>
              </a:buClr>
              <a:buFont typeface="Arial"/>
              <a:buChar char="•"/>
              <a:defRPr/>
            </a:pPr>
            <a:r>
              <a:rPr lang="en-US" sz="2000" b="0" i="0" kern="0" dirty="0" smtClean="0">
                <a:solidFill>
                  <a:schemeClr val="tx1"/>
                </a:solidFill>
              </a:rPr>
              <a:t>Type I </a:t>
            </a:r>
            <a:r>
              <a:rPr lang="en-US" sz="2000" b="0" i="0" kern="0" dirty="0" err="1" smtClean="0">
                <a:solidFill>
                  <a:schemeClr val="tx1"/>
                </a:solidFill>
              </a:rPr>
              <a:t>ELMs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in snowflake divertor</a:t>
            </a:r>
          </a:p>
          <a:p>
            <a:pPr marL="1257300" lvl="2" indent="-342900">
              <a:buClr>
                <a:srgbClr val="004483"/>
              </a:buClr>
              <a:buFont typeface="Arial"/>
              <a:buChar char="•"/>
              <a:defRPr/>
            </a:pPr>
            <a:r>
              <a:rPr lang="en-US" sz="2000" b="0" i="0" kern="0" dirty="0" smtClean="0">
                <a:solidFill>
                  <a:schemeClr val="tx1"/>
                </a:solidFill>
              </a:rPr>
              <a:t>increased size</a:t>
            </a:r>
          </a:p>
          <a:p>
            <a:pPr marL="1257300" lvl="2" indent="-342900">
              <a:buClr>
                <a:srgbClr val="004483"/>
              </a:buClr>
              <a:buFont typeface="Arial"/>
              <a:buChar char="•"/>
              <a:defRPr/>
            </a:pPr>
            <a:r>
              <a:rPr lang="en-US" sz="2000" b="0" i="0" kern="0" dirty="0" smtClean="0">
                <a:solidFill>
                  <a:schemeClr val="tx1"/>
                </a:solidFill>
              </a:rPr>
              <a:t>decreased frequency</a:t>
            </a:r>
          </a:p>
        </p:txBody>
      </p:sp>
      <p:pic>
        <p:nvPicPr>
          <p:cNvPr id="5" name="Picture 4" descr="aps10-elm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95400"/>
            <a:ext cx="3395064" cy="51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edge profiles are measured during the </a:t>
            </a:r>
            <a:r>
              <a:rPr lang="en-US" dirty="0" err="1" smtClean="0"/>
              <a:t>ELMy</a:t>
            </a:r>
            <a:r>
              <a:rPr lang="en-US" dirty="0" smtClean="0"/>
              <a:t> snowflake phase</a:t>
            </a:r>
            <a:endParaRPr lang="en-US" dirty="0"/>
          </a:p>
        </p:txBody>
      </p:sp>
      <p:pic>
        <p:nvPicPr>
          <p:cNvPr id="3" name="Picture 2" descr="xp1045-rr10-mpts-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799"/>
            <a:ext cx="4162846" cy="3657601"/>
          </a:xfrm>
          <a:prstGeom prst="rect">
            <a:avLst/>
          </a:prstGeom>
        </p:spPr>
      </p:pic>
      <p:pic>
        <p:nvPicPr>
          <p:cNvPr id="4" name="Picture 3" descr="xp1045-rr10-chers-Cco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97" y="1371600"/>
            <a:ext cx="4221519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4102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b="0" i="0" dirty="0" smtClean="0">
                <a:solidFill>
                  <a:srgbClr val="000000"/>
                </a:solidFill>
                <a:latin typeface="+mn-lt"/>
              </a:rPr>
              <a:t>Carbon concentration </a:t>
            </a:r>
            <a:r>
              <a:rPr lang="en-US" sz="2000" b="0" i="0" dirty="0" err="1" smtClean="0">
                <a:solidFill>
                  <a:srgbClr val="000000"/>
                </a:solidFill>
                <a:latin typeface="+mn-lt"/>
              </a:rPr>
              <a:t>reducedby</a:t>
            </a:r>
            <a:r>
              <a:rPr lang="en-US" sz="2000" b="0" i="0" dirty="0" smtClean="0">
                <a:solidFill>
                  <a:srgbClr val="000000"/>
                </a:solidFill>
                <a:latin typeface="+mn-lt"/>
              </a:rPr>
              <a:t> 10-20 % in the pedestal region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2000" b="0" baseline="-25000" dirty="0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000" b="0" i="0" dirty="0" smtClean="0">
                <a:solidFill>
                  <a:srgbClr val="000000"/>
                </a:solidFill>
                <a:latin typeface="+mn-lt"/>
              </a:rPr>
              <a:t> reduced in top pedestal region (due to carbon reduction?)</a:t>
            </a:r>
            <a:endParaRPr lang="en-US" sz="2000" b="0" i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4978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2000" b="0" i="0" dirty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76167</TotalTime>
  <Words>1142</Words>
  <Application>Microsoft Macintosh PowerPoint</Application>
  <PresentationFormat>On-screen Show (4:3)</PresentationFormat>
  <Paragraphs>214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Sample_All_Lab-arial_narrow</vt:lpstr>
      <vt:lpstr>PowerPoint Presentation</vt:lpstr>
      <vt:lpstr>Acknowledgements</vt:lpstr>
      <vt:lpstr>NSTX studies suggest the snowflake divertor configuration may be a viable divertor solution for present and future tokamaks</vt:lpstr>
      <vt:lpstr>Standard divertor (medium and high-d)  is transformed into snowflake divertor using three divertor coils</vt:lpstr>
      <vt:lpstr>Significant core impurity reduction and good H-mode confinement properties with snowflake divertor</vt:lpstr>
      <vt:lpstr>Strong signs of partial strike point detachment are observed in snowflake divertor </vt:lpstr>
      <vt:lpstr>Snowflake divertor configurations obtained in NSTX confirm analytic theory and modeling</vt:lpstr>
      <vt:lpstr>Snowflake divertor appears to alter pedestal stability and impulsive divertor heat loads due to ELMs</vt:lpstr>
      <vt:lpstr>Different edge profiles are measured during the ELMy snowflake phase</vt:lpstr>
      <vt:lpstr>Snowflake divertor alters divertor heat load deposition profile due to ELMs</vt:lpstr>
      <vt:lpstr>Snowflake divertor heat flux consistent with NSTX divertor heat flux scalings</vt:lpstr>
      <vt:lpstr>Backup</vt:lpstr>
      <vt:lpstr>Attractive divertor geometry properties predicted by theory in snowflake divertor configuration </vt:lpstr>
      <vt:lpstr>Divertor profiles show low heat flux, broadened C III and  C IV radiation zones in the snowflake divertor phase</vt:lpstr>
      <vt:lpstr>Snowflake divertor reduces heat flux and screens impurities as good as radiative divertor</vt:lpstr>
      <vt:lpstr>2D multi-fluid edge transport code UEDGE is used to study snowflake divertor properties</vt:lpstr>
      <vt:lpstr>Radiated power is broadly distributed in the outer leg of snowflake divertor</vt:lpstr>
      <vt:lpstr>UEDGE model shows a trend toward detachment in snowflake divertor outer leg (cf. standard divertor)</vt:lpstr>
    </vt:vector>
  </TitlesOfParts>
  <Manager/>
  <Company>Princeton Plasma Physics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subject/>
  <dc:creator>NSTX team member</dc:creator>
  <cp:keywords/>
  <dc:description/>
  <cp:lastModifiedBy>Vlad Soukhanovskii</cp:lastModifiedBy>
  <cp:revision>12915</cp:revision>
  <cp:lastPrinted>2010-12-01T15:44:22Z</cp:lastPrinted>
  <dcterms:created xsi:type="dcterms:W3CDTF">2010-11-11T04:16:17Z</dcterms:created>
  <dcterms:modified xsi:type="dcterms:W3CDTF">2010-12-01T16:05:22Z</dcterms:modified>
  <cp:category/>
</cp:coreProperties>
</file>