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294" r:id="rId2"/>
    <p:sldId id="309" r:id="rId3"/>
    <p:sldId id="328" r:id="rId4"/>
    <p:sldId id="273" r:id="rId5"/>
    <p:sldId id="321" r:id="rId6"/>
    <p:sldId id="314" r:id="rId7"/>
    <p:sldId id="336" r:id="rId8"/>
    <p:sldId id="331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9" r:id="rId20"/>
    <p:sldId id="335" r:id="rId21"/>
    <p:sldId id="353" r:id="rId22"/>
    <p:sldId id="330" r:id="rId23"/>
    <p:sldId id="332" r:id="rId24"/>
    <p:sldId id="333" r:id="rId25"/>
    <p:sldId id="326" r:id="rId26"/>
    <p:sldId id="334" r:id="rId27"/>
    <p:sldId id="319" r:id="rId28"/>
    <p:sldId id="323" r:id="rId29"/>
    <p:sldId id="317" r:id="rId30"/>
    <p:sldId id="347" r:id="rId31"/>
    <p:sldId id="348" r:id="rId32"/>
    <p:sldId id="35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4A95"/>
    <a:srgbClr val="004894"/>
    <a:srgbClr val="194A90"/>
    <a:srgbClr val="E8EDFF"/>
    <a:srgbClr val="124A91"/>
    <a:srgbClr val="005DAA"/>
    <a:srgbClr val="89C4FF"/>
    <a:srgbClr val="0039A6"/>
    <a:srgbClr val="173F8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444" autoAdjust="0"/>
    <p:restoredTop sz="99122" autoAdjust="0"/>
  </p:normalViewPr>
  <p:slideViewPr>
    <p:cSldViewPr>
      <p:cViewPr varScale="1">
        <p:scale>
          <a:sx n="116" d="100"/>
          <a:sy n="116" d="100"/>
        </p:scale>
        <p:origin x="-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fld id="{D583CDA2-581B-4032-B19A-2FDBA92AFD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fld id="{F590BE2E-A716-4D47-B0F2-96EAD447E6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26DE0-0134-489E-83FB-D463230846F1}" type="slidenum">
              <a:rPr lang="en-US"/>
              <a:pPr/>
              <a:t>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079CA-AD35-4043-8BC0-46F6595B384A}" type="slidenum">
              <a:rPr lang="en-US"/>
              <a:pPr/>
              <a:t>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76138-EE3F-491E-BD1A-AF1E29AA3980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86A58-02C1-4ADC-8BE8-49943FD15C9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86A58-02C1-4ADC-8BE8-49943FD15C9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7F7C9-A378-AD49-8C83-8CFC1C491726}" type="slidenum">
              <a:rPr lang="en-US"/>
              <a:pPr/>
              <a:t>27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2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B0CBF-E109-AF4A-8672-81610DC8D4DA}" type="slidenum">
              <a:rPr lang="en-US">
                <a:ea typeface="Lucida Sans Unicode" charset="-52"/>
                <a:cs typeface="Lucida Sans Unicode" charset="-52"/>
              </a:rPr>
              <a:pPr/>
              <a:t>28</a:t>
            </a:fld>
            <a:endParaRPr lang="en-US">
              <a:ea typeface="Lucida Sans Unicode" charset="-52"/>
              <a:cs typeface="Lucida Sans Unicode" charset="-52"/>
            </a:endParaRPr>
          </a:p>
        </p:txBody>
      </p:sp>
      <p:sp>
        <p:nvSpPr>
          <p:cNvPr id="1638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195587" name="Rectangle 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88" name="Rectangle 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2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1452563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1371600" y="50292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1371600" y="5105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tx1"/>
              </a:solidFill>
              <a:latin typeface="Helvetica" pitchFamily="24" charset="0"/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1371600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grpSp>
        <p:nvGrpSpPr>
          <p:cNvPr id="195612" name="Group 28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95613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4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615" name="Group 31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95616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7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5621" name="Picture 3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1371600" cy="409575"/>
          </a:xfrm>
          <a:prstGeom prst="rect">
            <a:avLst/>
          </a:prstGeom>
          <a:noFill/>
        </p:spPr>
      </p:pic>
      <p:pic>
        <p:nvPicPr>
          <p:cNvPr id="195622" name="Picture 38" descr="lab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41550" cy="4111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2743200" y="6693408"/>
            <a:ext cx="5334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00" b="1" dirty="0">
                <a:solidFill>
                  <a:schemeClr val="tx1"/>
                </a:solidFill>
                <a:latin typeface="Arial" pitchFamily="24" charset="0"/>
              </a:rPr>
              <a:t>V. A. Soukhanovskii, </a:t>
            </a:r>
            <a:r>
              <a:rPr lang="en-US" sz="700" b="1" dirty="0">
                <a:solidFill>
                  <a:schemeClr val="tx1"/>
                </a:solidFill>
                <a:latin typeface="Arial Narrow" pitchFamily="24" charset="0"/>
              </a:rPr>
              <a:t>NSTX</a:t>
            </a:r>
            <a:r>
              <a:rPr lang="en-US" sz="700" b="1" dirty="0" smtClean="0">
                <a:solidFill>
                  <a:schemeClr val="tx1"/>
                </a:solidFill>
                <a:latin typeface="Arial Narrow" pitchFamily="24" charset="0"/>
              </a:rPr>
              <a:t> FY2010 Results Review, </a:t>
            </a:r>
            <a:r>
              <a:rPr lang="en-US" sz="700" b="1" dirty="0">
                <a:solidFill>
                  <a:schemeClr val="tx1"/>
                </a:solidFill>
                <a:latin typeface="Arial Narrow" pitchFamily="24" charset="0"/>
              </a:rPr>
              <a:t>Princeton, NJ</a:t>
            </a:r>
            <a:endParaRPr lang="en-US" sz="700" b="1" dirty="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4564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838200" y="6688138"/>
            <a:ext cx="8229600" cy="17462"/>
          </a:xfrm>
          <a:prstGeom prst="line">
            <a:avLst/>
          </a:prstGeom>
          <a:noFill/>
          <a:ln w="28575" cap="flat" cmpd="sng" algn="ctr">
            <a:solidFill>
              <a:srgbClr val="124A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582025" y="6699250"/>
            <a:ext cx="533400" cy="201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E400D3EC-0C8E-41A0-A2EB-8AC24121EA66}" type="slidenum">
              <a:rPr lang="en-US" sz="900" b="1">
                <a:solidFill>
                  <a:schemeClr val="tx1"/>
                </a:solidFill>
                <a:latin typeface="Arial Narrow" pitchFamily="24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4" charset="0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4" charset="0"/>
              </a:rPr>
              <a:t> 31</a:t>
            </a:r>
            <a:endParaRPr lang="en-US" sz="900" b="1" dirty="0">
              <a:solidFill>
                <a:schemeClr val="tx1"/>
              </a:solidFill>
              <a:latin typeface="Arial Narrow" pitchFamily="24" charset="0"/>
            </a:endParaRP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94585" name="Picture 25" descr="nstx07-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550" y="6580188"/>
            <a:ext cx="60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2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2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7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B6572"/>
              </a:clrFrom>
              <a:clrTo>
                <a:srgbClr val="5B6572">
                  <a:alpha val="0"/>
                </a:srgbClr>
              </a:clrTo>
            </a:clrChange>
            <a:lum bright="64000" contrast="-76000"/>
          </a:blip>
          <a:srcRect/>
          <a:stretch>
            <a:fillRect/>
          </a:stretch>
        </p:blipFill>
        <p:spPr bwMode="auto">
          <a:xfrm>
            <a:off x="2271713" y="2000250"/>
            <a:ext cx="42957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569913" y="1309688"/>
            <a:ext cx="79724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400" b="1" dirty="0">
                <a:latin typeface="Arial Narrow" pitchFamily="24" charset="0"/>
              </a:rPr>
              <a:t>Boundary Physics Topical Science Group</a:t>
            </a:r>
            <a:r>
              <a:rPr lang="en-US" sz="3400" b="1" dirty="0" smtClean="0">
                <a:latin typeface="Arial Narrow" pitchFamily="24" charset="0"/>
              </a:rPr>
              <a:t>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400" b="1" dirty="0" smtClean="0">
                <a:latin typeface="Arial Narrow" pitchFamily="24" charset="0"/>
              </a:rPr>
              <a:t>summary</a:t>
            </a:r>
            <a:endParaRPr lang="en-US" sz="4400" dirty="0">
              <a:solidFill>
                <a:schemeClr val="bg1"/>
              </a:solidFill>
              <a:latin typeface="Arial Narrow" pitchFamily="24" charset="0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003425" y="2474913"/>
            <a:ext cx="5342701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u="sng" dirty="0">
                <a:solidFill>
                  <a:schemeClr val="tx1"/>
                </a:solidFill>
                <a:latin typeface="Arial" pitchFamily="24" charset="0"/>
              </a:rPr>
              <a:t>V. A. Soukhanovskii</a:t>
            </a: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, TSG Leader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Lawrence Livermore National Laboratory, Livermore, CA</a:t>
            </a:r>
          </a:p>
          <a:p>
            <a:pPr marL="457200" indent="-457200" algn="ctr" eaLnBrk="1" hangingPunct="1">
              <a:lnSpc>
                <a:spcPct val="70000"/>
              </a:lnSpc>
              <a:spcBef>
                <a:spcPct val="0"/>
              </a:spcBef>
            </a:pPr>
            <a:endParaRPr lang="en-US" sz="16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R. Maingi, TSG Deputy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Oak Ridge National Laboratory, Oak Ridge, TN</a:t>
            </a:r>
          </a:p>
          <a:p>
            <a:pPr marL="457200" indent="-457200" algn="ctr" eaLnBrk="1" hangingPunct="1">
              <a:spcBef>
                <a:spcPct val="0"/>
              </a:spcBef>
            </a:pPr>
            <a:endParaRPr lang="en-US" sz="16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D. P. </a:t>
            </a:r>
            <a:r>
              <a:rPr lang="en-US" sz="2400" b="1" dirty="0" err="1">
                <a:solidFill>
                  <a:schemeClr val="tx1"/>
                </a:solidFill>
                <a:latin typeface="Arial" pitchFamily="24" charset="0"/>
              </a:rPr>
              <a:t>Stotler</a:t>
            </a: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, Theory &amp; Modeling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Princeton Plasma Physics Laboratory, Princeton, NJ</a:t>
            </a:r>
            <a:endParaRPr lang="en-US" sz="18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rgbClr val="CC3300"/>
                </a:solidFill>
                <a:latin typeface="Arial" pitchFamily="24" charset="0"/>
              </a:rPr>
              <a:t>NSTX FY 2010 Results Review</a:t>
            </a: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24" charset="0"/>
              </a:rPr>
              <a:t>30 September 2010</a:t>
            </a: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24" charset="0"/>
              </a:rPr>
              <a:t>Princeton, NJ</a:t>
            </a:r>
          </a:p>
        </p:txBody>
      </p:sp>
      <p:pic>
        <p:nvPicPr>
          <p:cNvPr id="17" name="Picture 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274455" name="Picture 23" descr="lab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8016"/>
            <a:ext cx="530352" cy="530352"/>
          </a:xfrm>
          <a:prstGeom prst="rect">
            <a:avLst/>
          </a:prstGeom>
          <a:noFill/>
        </p:spPr>
      </p:pic>
      <p:sp>
        <p:nvSpPr>
          <p:cNvPr id="18" name="Rectangle 129"/>
          <p:cNvSpPr>
            <a:spLocks noChangeArrowheads="1"/>
          </p:cNvSpPr>
          <p:nvPr/>
        </p:nvSpPr>
        <p:spPr bwMode="auto">
          <a:xfrm>
            <a:off x="3651250" y="239713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 pitchFamily="36" charset="0"/>
              </a:rPr>
              <a:t>Supported by  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4300" y="2362200"/>
            <a:ext cx="1333500" cy="44259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Wisconsin</a:t>
            </a:r>
            <a:endParaRPr lang="en-US" sz="900">
              <a:solidFill>
                <a:srgbClr val="FF0000"/>
              </a:solidFill>
              <a:latin typeface="Arial" pitchFamily="36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783513" y="2505075"/>
            <a:ext cx="1284287" cy="4276725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St. Andrews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York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Chubu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Fukui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Hiroshima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Hyogo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Kyoto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Kyushu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Kyushu Tokai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NIFS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Niigata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Tokyo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JAEA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Hebrew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RRC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Kurchatov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TRINITI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KBSI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KAIST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POSTECH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ASIPP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J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ü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lich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ASCR, Czech Rep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Quebec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5" name="Picture 4" descr="Slid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/>
              <a:t>Boundary Physics TSG priorities are defined by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DOE and NSTX Milestones</a:t>
            </a:r>
            <a:endParaRPr lang="en-US" sz="1800" b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  <a:latin typeface="+mn-lt"/>
                <a:ea typeface="+mn-ea"/>
              </a:rPr>
              <a:t>FY2010 DOE Joint Research Target:</a:t>
            </a:r>
            <a:r>
              <a:rPr lang="en-US" sz="1800" b="1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Conduct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experiments on major fusion facilities to improve understanding of the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</a:rPr>
              <a:t>heat transport in the tokamak scrape-off layer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 (SOL) plasma, strengthening the basis for projecting divertor conditions in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ITER.</a:t>
            </a:r>
          </a:p>
          <a:p>
            <a:pPr marL="746125" lvl="1" algn="just">
              <a:lnSpc>
                <a:spcPct val="90000"/>
              </a:lnSpc>
            </a:pPr>
            <a:endParaRPr lang="en-US" sz="1800" dirty="0" smtClean="0"/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</a:rPr>
              <a:t>FY2010 Research Milestone R(10-3):</a:t>
            </a:r>
            <a:r>
              <a:rPr lang="en-US" sz="1800" b="1" dirty="0" smtClean="0"/>
              <a:t> </a:t>
            </a:r>
            <a:r>
              <a:rPr lang="en-US" sz="1800" dirty="0" smtClean="0"/>
              <a:t>Assess H-mode </a:t>
            </a:r>
            <a:r>
              <a:rPr lang="en-US" sz="1800" b="1" dirty="0" smtClean="0"/>
              <a:t>pedestal characteristics and ELM stability</a:t>
            </a:r>
            <a:r>
              <a:rPr lang="en-US" sz="1800" dirty="0" smtClean="0"/>
              <a:t> as a function of collisionality and lithium conditioning</a:t>
            </a:r>
          </a:p>
          <a:p>
            <a:pPr marL="746125" lvl="1" algn="just">
              <a:lnSpc>
                <a:spcPct val="90000"/>
              </a:lnSpc>
            </a:pPr>
            <a:endParaRPr lang="en-US" sz="1800" dirty="0" smtClean="0"/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</a:rPr>
              <a:t>FY2011 DOE Joint Research Target:</a:t>
            </a:r>
            <a:r>
              <a:rPr lang="en-US" sz="1800" b="1" dirty="0" smtClean="0"/>
              <a:t> </a:t>
            </a:r>
            <a:r>
              <a:rPr lang="en-US" sz="1800" dirty="0" smtClean="0"/>
              <a:t>Conduct experiments on major fusion facilities to improve the understanding of the physics mechanisms responsible for the </a:t>
            </a:r>
            <a:r>
              <a:rPr lang="en-US" sz="1800" b="1" dirty="0" smtClean="0"/>
              <a:t>structure of the pedestal</a:t>
            </a:r>
            <a:r>
              <a:rPr lang="en-US" sz="1800" dirty="0" smtClean="0"/>
              <a:t> and compare with the predictive models described in the companion theory milestone.</a:t>
            </a:r>
            <a:endParaRPr lang="en-US" sz="2000" dirty="0" smtClean="0"/>
          </a:p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NSTX-U planning needs and ST </a:t>
            </a:r>
            <a:r>
              <a:rPr lang="en-US" sz="2200" b="1" dirty="0">
                <a:solidFill>
                  <a:srgbClr val="124A91"/>
                </a:solidFill>
              </a:rPr>
              <a:t>development path </a:t>
            </a:r>
            <a:r>
              <a:rPr lang="en-US" sz="2200" b="1" dirty="0" smtClean="0">
                <a:solidFill>
                  <a:srgbClr val="124A91"/>
                </a:solidFill>
              </a:rPr>
              <a:t>needs</a:t>
            </a:r>
          </a:p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ITPA participation, ITER needs</a:t>
            </a:r>
            <a:endParaRPr lang="en-US" sz="2200" dirty="0" smtClean="0"/>
          </a:p>
          <a:p>
            <a:pPr marL="346075" indent="-346075">
              <a:lnSpc>
                <a:spcPct val="90000"/>
              </a:lnSpc>
              <a:buNone/>
            </a:pPr>
            <a:endParaRPr lang="en-US" sz="2200" b="1" dirty="0" smtClean="0">
              <a:solidFill>
                <a:srgbClr val="124A91"/>
              </a:solidFill>
            </a:endParaRPr>
          </a:p>
          <a:p>
            <a:pPr marL="746125"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1" y="58783"/>
            <a:ext cx="8382000" cy="816429"/>
          </a:xfrm>
          <a:ln/>
        </p:spPr>
        <p:txBody>
          <a:bodyPr rIns="96382"/>
          <a:lstStyle/>
          <a:p>
            <a:pPr marL="35899"/>
            <a:r>
              <a:rPr lang="en-US" sz="2800" dirty="0" smtClean="0"/>
              <a:t>XP 1044 (A. </a:t>
            </a:r>
            <a:r>
              <a:rPr lang="en-US" sz="2800" dirty="0" err="1" smtClean="0"/>
              <a:t>Diallo</a:t>
            </a:r>
            <a:r>
              <a:rPr lang="en-US" sz="2800" dirty="0" smtClean="0"/>
              <a:t>): Increasing the Range of Achievable Pedestal Height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1" y="58783"/>
            <a:ext cx="8382000" cy="816429"/>
          </a:xfrm>
          <a:ln/>
        </p:spPr>
        <p:txBody>
          <a:bodyPr rIns="96382"/>
          <a:lstStyle/>
          <a:p>
            <a:pPr marL="35899"/>
            <a:r>
              <a:rPr lang="en-US" sz="2800" dirty="0" smtClean="0"/>
              <a:t>XP 1044 (A. </a:t>
            </a:r>
            <a:r>
              <a:rPr lang="en-US" sz="2800" dirty="0" err="1" smtClean="0"/>
              <a:t>Diallo</a:t>
            </a:r>
            <a:r>
              <a:rPr lang="en-US" sz="2800" dirty="0" smtClean="0"/>
              <a:t>): Increasing the Range of Achievable Pedestal Height</a:t>
            </a:r>
            <a:endParaRPr lang="en-US" sz="2800" dirty="0"/>
          </a:p>
        </p:txBody>
      </p:sp>
      <p:pic>
        <p:nvPicPr>
          <p:cNvPr id="4" name="Picture 3" descr="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1045 (V. A. Soukhanovskii): “Snowflake” divertor configuration in NSTX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1045 (V. A. Soukhanovskii): “Snowflake” divertor configuration in NSTX</a:t>
            </a:r>
            <a:endParaRPr lang="en-US" dirty="0"/>
          </a:p>
        </p:txBody>
      </p:sp>
      <p:pic>
        <p:nvPicPr>
          <p:cNvPr id="3" name="Picture 2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1045 (V. A. Soukhanovskii): “Snowflake” divertor configuration in NSTX</a:t>
            </a:r>
            <a:endParaRPr lang="en-US" dirty="0"/>
          </a:p>
        </p:txBody>
      </p:sp>
      <p:pic>
        <p:nvPicPr>
          <p:cNvPr id="3" name="Picture 2" descr="Slid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50200" cy="80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/>
              <a:t>XP 1046 (J.-W. Ahn): Effect of externally applied 3D fields on divertor 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50200" cy="80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/>
              <a:t>XP 1046 (J.-W. Ahn): Effect of externally applied 3D fields on divertor profiles</a:t>
            </a:r>
          </a:p>
        </p:txBody>
      </p:sp>
      <p:pic>
        <p:nvPicPr>
          <p:cNvPr id="5" name="Picture 4" descr="Slid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81425"/>
            <a:ext cx="2728913" cy="2762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7650" y="3781425"/>
            <a:ext cx="2768600" cy="27622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XP 1048 (J.-K. Park): RMP threshold of ELM modification at different </a:t>
            </a:r>
            <a:r>
              <a:rPr lang="en-US" i="1" dirty="0" smtClean="0"/>
              <a:t>q</a:t>
            </a:r>
            <a:r>
              <a:rPr lang="en-US" i="1" baseline="-25000" dirty="0" smtClean="0"/>
              <a:t>95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143000"/>
            <a:ext cx="8412163" cy="4953000"/>
          </a:xfrm>
        </p:spPr>
        <p:txBody>
          <a:bodyPr/>
          <a:lstStyle/>
          <a:p>
            <a:pPr marL="230188" indent="-230188"/>
            <a:r>
              <a:rPr lang="en-US" dirty="0"/>
              <a:t>Target plasmas : I</a:t>
            </a:r>
            <a:r>
              <a:rPr lang="en-US" baseline="-25000" dirty="0"/>
              <a:t>P</a:t>
            </a:r>
            <a:r>
              <a:rPr lang="en-US" dirty="0"/>
              <a:t>=0.7~1.3MA, 3MW beam, 300mg LITER, high </a:t>
            </a:r>
            <a:r>
              <a:rPr lang="el-GR" dirty="0"/>
              <a:t>κ</a:t>
            </a:r>
            <a:r>
              <a:rPr lang="en-US" dirty="0"/>
              <a:t>~2.5, high </a:t>
            </a:r>
            <a:r>
              <a:rPr lang="el-GR" dirty="0"/>
              <a:t>σ</a:t>
            </a:r>
            <a:r>
              <a:rPr lang="en-US" dirty="0"/>
              <a:t>~0.8, q</a:t>
            </a:r>
            <a:r>
              <a:rPr lang="en-US" baseline="-25000" dirty="0"/>
              <a:t>95</a:t>
            </a:r>
            <a:r>
              <a:rPr lang="en-US" dirty="0"/>
              <a:t>=6~15 </a:t>
            </a:r>
          </a:p>
          <a:p>
            <a:pPr marL="230188" indent="-230188"/>
            <a:r>
              <a:rPr lang="en-US" dirty="0"/>
              <a:t>For q</a:t>
            </a:r>
            <a:r>
              <a:rPr lang="en-US" baseline="-25000" dirty="0"/>
              <a:t>95</a:t>
            </a:r>
            <a:r>
              <a:rPr lang="en-US" dirty="0"/>
              <a:t>=6~11 : Lower threshold for higher q</a:t>
            </a:r>
            <a:r>
              <a:rPr lang="en-US" baseline="-25000" dirty="0"/>
              <a:t>95</a:t>
            </a:r>
            <a:r>
              <a:rPr lang="en-US" dirty="0"/>
              <a:t>, </a:t>
            </a:r>
            <a:br>
              <a:rPr lang="en-US" dirty="0"/>
            </a:br>
            <a:r>
              <a:rPr lang="en-US" u="sng" dirty="0"/>
              <a:t>stochastic layer (vacuum </a:t>
            </a:r>
            <a:r>
              <a:rPr lang="en-US" u="sng" dirty="0" err="1"/>
              <a:t>Chirikov</a:t>
            </a:r>
            <a:r>
              <a:rPr lang="en-US" u="sng" dirty="0"/>
              <a:t> &gt; 1) width ~ 0.3</a:t>
            </a:r>
          </a:p>
          <a:p>
            <a:pPr marL="230188" indent="-230188"/>
            <a:r>
              <a:rPr lang="en-US" dirty="0"/>
              <a:t>For q</a:t>
            </a:r>
            <a:r>
              <a:rPr lang="en-US" baseline="-25000" dirty="0"/>
              <a:t>95</a:t>
            </a:r>
            <a:r>
              <a:rPr lang="en-US" dirty="0"/>
              <a:t>&gt;12 : Higher threshold for higher q</a:t>
            </a:r>
            <a:r>
              <a:rPr lang="en-US" baseline="-25000" dirty="0"/>
              <a:t>95</a:t>
            </a:r>
          </a:p>
          <a:p>
            <a:pPr marL="230188" indent="-230188"/>
            <a:r>
              <a:rPr lang="en-US" u="sng" dirty="0"/>
              <a:t>Optimal </a:t>
            </a:r>
            <a:r>
              <a:rPr lang="en-US" u="sng" dirty="0" err="1"/>
              <a:t>q</a:t>
            </a:r>
            <a:r>
              <a:rPr lang="en-US" u="sng" dirty="0"/>
              <a:t>-window ~ 11 for ELM triggering? </a:t>
            </a:r>
          </a:p>
        </p:txBody>
      </p:sp>
      <p:cxnSp>
        <p:nvCxnSpPr>
          <p:cNvPr id="2055" name="Straight Connector 21"/>
          <p:cNvCxnSpPr>
            <a:cxnSpLocks noChangeShapeType="1"/>
          </p:cNvCxnSpPr>
          <p:nvPr/>
        </p:nvCxnSpPr>
        <p:spPr bwMode="auto">
          <a:xfrm>
            <a:off x="5391150" y="5114925"/>
            <a:ext cx="1295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</p:cxn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3048000" y="4067175"/>
            <a:ext cx="304800" cy="2057400"/>
          </a:xfrm>
          <a:prstGeom prst="rect">
            <a:avLst/>
          </a:prstGeom>
          <a:solidFill>
            <a:srgbClr val="FF0000">
              <a:alpha val="30196"/>
            </a:srgbClr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7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1962150" y="3676650"/>
            <a:ext cx="1143000" cy="990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58" name="Straight Arrow Connector 17"/>
          <p:cNvCxnSpPr>
            <a:cxnSpLocks noChangeShapeType="1"/>
          </p:cNvCxnSpPr>
          <p:nvPr/>
        </p:nvCxnSpPr>
        <p:spPr bwMode="auto">
          <a:xfrm rot="5400000">
            <a:off x="5667375" y="3609975"/>
            <a:ext cx="2362200" cy="590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3668"/>
            <a:ext cx="5137920" cy="5449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594783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XP (J. Boedo): SOL profiles almost identical, Pedestal shows differences as lithium rate changed </a:t>
            </a:r>
            <a:endParaRPr lang="en-US" dirty="0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194080" y="1371600"/>
            <a:ext cx="364512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188" rIns="81639" bIns="40820">
            <a:prstTxWarp prst="textNoShape">
              <a:avLst/>
            </a:prstTxWarp>
          </a:bodyPr>
          <a:lstStyle/>
          <a:p>
            <a:pPr marL="339725" indent="-339725">
              <a:buFont typeface="Wingdings" charset="2"/>
              <a:buChar char="§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Data shows NO/LITTLE difference (aside small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ELMs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) in the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SOL</a:t>
            </a:r>
          </a:p>
          <a:p>
            <a:pPr marL="339725" indent="-339725">
              <a:buFont typeface="Wingdings" charset="2"/>
              <a:buChar char="§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Only difference seems to be where the pedestal rises near R-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Rsep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0</a:t>
            </a:r>
          </a:p>
          <a:p>
            <a:pPr marL="339725" indent="-339725">
              <a:buFont typeface="Wingdings" charset="2"/>
              <a:buChar char="§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In 140152 (233 mg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li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) the pedestal is~0.5-1 cm further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in</a:t>
            </a:r>
          </a:p>
          <a:p>
            <a:pPr marL="339725" indent="-339725">
              <a:buFont typeface="Wingdings" charset="2"/>
              <a:buChar char="§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In 140150 and 140151 (0 ms lithium) the rise is closer to the nominal R-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Rsep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0</a:t>
            </a:r>
          </a:p>
          <a:p>
            <a:pPr marL="339725" indent="-339725">
              <a:buFont typeface="Wingdings" charset="2"/>
              <a:buChar char="§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We conclude that the transport changes occur inside, or at,  the LCFS.</a:t>
            </a:r>
          </a:p>
          <a:p>
            <a:pPr marL="339725" indent="-339725">
              <a:buFont typeface="Wingdings" charset="2"/>
              <a:buChar char="§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buFont typeface="Wingdings" charset="2"/>
              <a:buChar char="§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1051 (</a:t>
            </a:r>
            <a:r>
              <a:rPr lang="en-US" dirty="0" err="1" smtClean="0"/>
              <a:t>Zweben</a:t>
            </a:r>
            <a:r>
              <a:rPr lang="en-US" dirty="0" smtClean="0"/>
              <a:t>): Effect of divertor electrode biasing on local SOL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r>
              <a:rPr lang="en-US" dirty="0" smtClean="0"/>
              <a:t>Motivation: learn whether the divertor plate particle flux can be controlled by local electrode biasing</a:t>
            </a:r>
          </a:p>
          <a:p>
            <a:r>
              <a:rPr lang="en-US" dirty="0" smtClean="0"/>
              <a:t>Goal of XP: bias electrodes in Bays E and K and measure effects on local probes and visible emission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Electrodes deflect plasma at divertor surface by ~ 1 cm </a:t>
            </a:r>
          </a:p>
          <a:p>
            <a:endParaRPr lang="en-US" dirty="0"/>
          </a:p>
        </p:txBody>
      </p:sp>
      <p:pic>
        <p:nvPicPr>
          <p:cNvPr id="6" name="Picture 10" descr="P10007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54538"/>
            <a:ext cx="260032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57200" y="3990975"/>
            <a:ext cx="192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+mn-lt"/>
              </a:rPr>
              <a:t>Bay E electrodes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429000" y="3990975"/>
            <a:ext cx="2082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+mn-lt"/>
              </a:rPr>
              <a:t>without ±90 V bias</a:t>
            </a:r>
          </a:p>
        </p:txBody>
      </p:sp>
      <p:pic>
        <p:nvPicPr>
          <p:cNvPr id="9" name="Picture 14" descr="Screen shot 2010-09-27 at 10.10.54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468813"/>
            <a:ext cx="556895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553200" y="3990975"/>
            <a:ext cx="176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+mn-lt"/>
              </a:rPr>
              <a:t>with ±90 V bias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3470275" y="6059488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+mn-lt"/>
              </a:rPr>
              <a:t>Li I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6518275" y="6048375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+mn-lt"/>
              </a:rPr>
              <a:t>Li 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Three </a:t>
            </a:r>
            <a:r>
              <a:rPr kumimoji="1" lang="en-US" dirty="0"/>
              <a:t>Boundary Physics TSG priorities have been defined for FY </a:t>
            </a:r>
            <a:r>
              <a:rPr kumimoji="1" lang="en-US" dirty="0" smtClean="0"/>
              <a:t>2010 </a:t>
            </a:r>
            <a:r>
              <a:rPr kumimoji="1" lang="en-US" dirty="0"/>
              <a:t>run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5029200"/>
          </a:xfrm>
        </p:spPr>
        <p:txBody>
          <a:bodyPr/>
          <a:lstStyle/>
          <a:p>
            <a:pPr algn="just"/>
            <a:r>
              <a:rPr lang="en-US" sz="2200" dirty="0" smtClean="0"/>
              <a:t>Compare divertor heat flux widths to midplane density and temperature widths and edge turbulence characteristics, and determine the scaling of SOL and divertor heat transport (</a:t>
            </a:r>
            <a:r>
              <a:rPr lang="en-US" sz="2200" b="1" dirty="0" smtClean="0"/>
              <a:t>FY2010  Joint Research Milestone</a:t>
            </a:r>
            <a:r>
              <a:rPr lang="en-US" sz="2200" dirty="0" smtClean="0"/>
              <a:t>)</a:t>
            </a:r>
          </a:p>
          <a:p>
            <a:pPr algn="just"/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 of ELM properties to discharge boundary shape, lithium conditioning, and 3D resonant magnetic perturbations (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RMPs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compare stability of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pedestal /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ELMs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model calculations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Milestone R10</a:t>
            </a:r>
            <a:r>
              <a:rPr lang="en-US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-3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2200" dirty="0" smtClean="0"/>
          </a:p>
          <a:p>
            <a:pPr algn="just"/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/>
              <a:t>Understand and develop a predictive capability for the physics mechanisms responsible for the structure of the H-mode pedestal (</a:t>
            </a:r>
            <a:r>
              <a:rPr lang="en-US" sz="2200" b="1" dirty="0" smtClean="0"/>
              <a:t>FY2011 Joint Research Milestone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000" dirty="0" smtClean="0"/>
              <a:t>XP 1069, J. </a:t>
            </a:r>
            <a:r>
              <a:rPr lang="en-US" sz="3000" dirty="0" err="1" smtClean="0"/>
              <a:t>Canik</a:t>
            </a:r>
            <a:r>
              <a:rPr lang="en-US" sz="3000" dirty="0" smtClean="0"/>
              <a:t>, Watching </a:t>
            </a:r>
            <a:r>
              <a:rPr lang="en-US" sz="3000" dirty="0" err="1" smtClean="0"/>
              <a:t>ELMs</a:t>
            </a:r>
            <a:r>
              <a:rPr lang="en-US" sz="3000" dirty="0" smtClean="0"/>
              <a:t> disappear with optimum diagnosis of turbulence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000" dirty="0" smtClean="0"/>
              <a:t>XP 1069, J. </a:t>
            </a:r>
            <a:r>
              <a:rPr lang="en-US" sz="3000" dirty="0" err="1" smtClean="0"/>
              <a:t>Canik</a:t>
            </a:r>
            <a:r>
              <a:rPr lang="en-US" sz="3000" dirty="0" smtClean="0"/>
              <a:t>, Watching </a:t>
            </a:r>
            <a:r>
              <a:rPr lang="en-US" sz="3000" dirty="0" err="1" smtClean="0"/>
              <a:t>ELMs</a:t>
            </a:r>
            <a:r>
              <a:rPr lang="en-US" sz="3000" dirty="0" smtClean="0"/>
              <a:t> disappear with optimum diagnosis of turbulence</a:t>
            </a:r>
            <a:endParaRPr lang="en-US" dirty="0"/>
          </a:p>
        </p:txBody>
      </p:sp>
      <p:pic>
        <p:nvPicPr>
          <p:cNvPr id="3" name="Picture 2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809625"/>
          </a:xfrm>
        </p:spPr>
        <p:txBody>
          <a:bodyPr/>
          <a:lstStyle/>
          <a:p>
            <a:pPr lvl="0"/>
            <a:r>
              <a:rPr lang="en-US" kern="1200" dirty="0" smtClean="0">
                <a:solidFill>
                  <a:srgbClr val="004A95"/>
                </a:solidFill>
              </a:rPr>
              <a:t>Modeling highlight: Lodestar </a:t>
            </a:r>
            <a:r>
              <a:rPr lang="en-US" kern="1200" dirty="0" smtClean="0">
                <a:solidFill>
                  <a:srgbClr val="004A95"/>
                </a:solidFill>
              </a:rPr>
              <a:t>SOLT Modeling for FY 2010 JRT Examines Role of Turbulence in SOL </a:t>
            </a:r>
            <a:r>
              <a:rPr lang="en-US" kern="1200" dirty="0" smtClean="0">
                <a:solidFill>
                  <a:srgbClr val="004A95"/>
                </a:solidFill>
              </a:rPr>
              <a:t>Width</a:t>
            </a:r>
            <a:endParaRPr lang="en-US" dirty="0">
              <a:solidFill>
                <a:srgbClr val="004A9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SOLT: 2-D fluid turbulence at midplane.</a:t>
            </a:r>
          </a:p>
          <a:p>
            <a:pPr>
              <a:lnSpc>
                <a:spcPct val="80000"/>
              </a:lnSpc>
            </a:pPr>
            <a:r>
              <a:rPr lang="en-US" sz="2400"/>
              <a:t>Simulate several H-mode shots to investigate P</a:t>
            </a:r>
            <a:r>
              <a:rPr lang="en-US" sz="2400" baseline="-25000"/>
              <a:t>in</a:t>
            </a:r>
            <a:r>
              <a:rPr lang="en-US" sz="2400"/>
              <a:t> &amp; I</a:t>
            </a:r>
            <a:r>
              <a:rPr lang="en-US" sz="2400" baseline="-25000"/>
              <a:t>p</a:t>
            </a:r>
            <a:r>
              <a:rPr lang="en-US" sz="2400"/>
              <a:t> scaling,</a:t>
            </a:r>
          </a:p>
          <a:p>
            <a:pPr>
              <a:lnSpc>
                <a:spcPct val="80000"/>
              </a:lnSpc>
            </a:pPr>
            <a:r>
              <a:rPr lang="en-US" sz="2400"/>
              <a:t>Compare with GPI, probe, IRTV.</a:t>
            </a:r>
          </a:p>
          <a:p>
            <a:pPr>
              <a:lnSpc>
                <a:spcPct val="80000"/>
              </a:lnSpc>
            </a:pPr>
            <a:r>
              <a:rPr lang="en-US" sz="2400"/>
              <a:t>See weak </a:t>
            </a:r>
            <a:r>
              <a:rPr lang="en-US" sz="2400">
                <a:latin typeface="Symbol" charset="2"/>
              </a:rPr>
              <a:t>l</a:t>
            </a:r>
            <a:r>
              <a:rPr lang="en-US" sz="2400" baseline="-25000"/>
              <a:t>q  </a:t>
            </a:r>
            <a:r>
              <a:rPr lang="en-US" sz="2400"/>
              <a:t>scaling with P</a:t>
            </a:r>
            <a:r>
              <a:rPr lang="en-US" sz="2400" baseline="-25000"/>
              <a:t>in</a:t>
            </a:r>
            <a:r>
              <a:rPr lang="en-US" sz="2400"/>
              <a:t>;  I</a:t>
            </a:r>
            <a:r>
              <a:rPr lang="en-US" sz="2400" baseline="-25000"/>
              <a:t>p</a:t>
            </a:r>
            <a:r>
              <a:rPr lang="en-US" sz="2400"/>
              <a:t> scaling is weaker than observed. </a:t>
            </a:r>
          </a:p>
          <a:p>
            <a:pPr>
              <a:lnSpc>
                <a:spcPct val="80000"/>
              </a:lnSpc>
            </a:pPr>
            <a:r>
              <a:rPr lang="en-US" sz="2400"/>
              <a:t>New convective cell mechanism determines width in H-mode simulations.</a:t>
            </a:r>
          </a:p>
        </p:txBody>
      </p:sp>
      <p:pic>
        <p:nvPicPr>
          <p:cNvPr id="6" name="Content Placeholder 6" descr="Fig_1.png"/>
          <p:cNvPicPr>
            <a:picLocks noChangeAspect="1"/>
          </p:cNvPicPr>
          <p:nvPr/>
        </p:nvPicPr>
        <p:blipFill>
          <a:blip r:embed="rId2"/>
          <a:srcRect r="28185"/>
          <a:stretch>
            <a:fillRect/>
          </a:stretch>
        </p:blipFill>
        <p:spPr bwMode="auto">
          <a:xfrm>
            <a:off x="5021263" y="1295400"/>
            <a:ext cx="3894137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395913" y="6248400"/>
            <a:ext cx="313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[Myra et al, FY 2010 4Q Report]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809625"/>
          </a:xfrm>
        </p:spPr>
        <p:txBody>
          <a:bodyPr/>
          <a:lstStyle/>
          <a:p>
            <a:r>
              <a:rPr kumimoji="1" lang="en-US" dirty="0" smtClean="0"/>
              <a:t>FY 2010 BP TSG Experiments are supporting 3 APS DPP Invited talks and 4 IAEA FEC presentations</a:t>
            </a:r>
            <a:endParaRPr kumimoji="1"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632038"/>
          </a:xfrm>
        </p:spPr>
        <p:txBody>
          <a:bodyPr wrap="square">
            <a:spAutoFit/>
          </a:bodyPr>
          <a:lstStyle/>
          <a:p>
            <a:pPr marL="284163" indent="-284163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APS Invited Talks:</a:t>
            </a:r>
          </a:p>
          <a:p>
            <a:pPr marL="512763" lvl="1" indent="-282575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dirty="0" smtClean="0"/>
              <a:t>J.-W. Ahn, Modification of divertor heat and particle flux profiles with 3-D fields in NSTX</a:t>
            </a:r>
          </a:p>
          <a:p>
            <a:pPr marL="512763" lvl="1" indent="-282575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dirty="0" smtClean="0"/>
              <a:t>J. </a:t>
            </a:r>
            <a:r>
              <a:rPr lang="en-US" sz="1600" dirty="0" err="1" smtClean="0"/>
              <a:t>Canik</a:t>
            </a:r>
            <a:r>
              <a:rPr lang="en-US" sz="1600" dirty="0" smtClean="0"/>
              <a:t>, Edge transport and turbulence reduction, and formation of ultra-wide pedestals with lithium coated </a:t>
            </a:r>
            <a:r>
              <a:rPr lang="en-US" sz="1600" dirty="0" err="1" smtClean="0"/>
              <a:t>PFCs</a:t>
            </a:r>
            <a:r>
              <a:rPr lang="en-US" sz="1600" dirty="0" smtClean="0"/>
              <a:t> in NSTX</a:t>
            </a:r>
          </a:p>
          <a:p>
            <a:pPr marL="512763" lvl="1" indent="-282575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dirty="0" smtClean="0"/>
              <a:t>V. A. Soukhanovskii, Taming the Plasma Material Interface with the ``Snowflake'' Divertor in NSTX</a:t>
            </a:r>
          </a:p>
          <a:p>
            <a:pPr marL="796925" lvl="1" indent="-396875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dirty="0" smtClean="0"/>
          </a:p>
          <a:p>
            <a:pPr marL="284163" indent="-284163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IAEA FEC presentations:</a:t>
            </a:r>
          </a:p>
          <a:p>
            <a:pPr marL="514350" lvl="1" indent="-284163"/>
            <a:r>
              <a:rPr lang="en-US" sz="1600" dirty="0" smtClean="0"/>
              <a:t>J. </a:t>
            </a:r>
            <a:r>
              <a:rPr lang="en-US" sz="1600" dirty="0" err="1" smtClean="0"/>
              <a:t>Canik</a:t>
            </a:r>
            <a:r>
              <a:rPr lang="en-US" sz="1600" dirty="0" smtClean="0"/>
              <a:t>, Oral, Optimization of Density and Radiated Power Evolution Control using Magnetic ELM Pace-making in NSTX</a:t>
            </a:r>
          </a:p>
          <a:p>
            <a:pPr marL="514350" lvl="1" indent="-284163"/>
            <a:r>
              <a:rPr lang="en-US" sz="1600" dirty="0" smtClean="0"/>
              <a:t>R. Maingi, Oral, Modification of Edge Profiles, Edge Transport, and ELM Stability with Lithium in NSTX</a:t>
            </a:r>
          </a:p>
          <a:p>
            <a:pPr marL="514350" lvl="1" indent="-284163"/>
            <a:r>
              <a:rPr lang="en-US" sz="1600" dirty="0" smtClean="0"/>
              <a:t>V. A. Soukhanovskii, Poster, Synergy between the “Snowflake” Divertor Configuration and Lithium Plasma-Facing Component Coatings in NSTX</a:t>
            </a:r>
          </a:p>
          <a:p>
            <a:pPr marL="514350" lvl="1" indent="-284163"/>
            <a:r>
              <a:rPr lang="en-US" sz="1600" dirty="0" smtClean="0"/>
              <a:t>J.-W. Ahn, Poster, Divertor heat and particle flux profile modification during 3-D field application in NSTX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5334000" y="1676400"/>
            <a:ext cx="1066800" cy="457200"/>
          </a:xfrm>
          <a:prstGeom prst="rightArrow">
            <a:avLst>
              <a:gd name="adj1" fmla="val 34570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and remaining experiments address high-priority issues for STs, NSTX-U and 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34000"/>
          </a:xfrm>
        </p:spPr>
        <p:txBody>
          <a:bodyPr/>
          <a:lstStyle/>
          <a:p>
            <a:r>
              <a:rPr lang="en-US" sz="1600" dirty="0" smtClean="0"/>
              <a:t>Completed experiments</a:t>
            </a:r>
          </a:p>
          <a:p>
            <a:pPr lvl="1"/>
            <a:r>
              <a:rPr lang="en-US" sz="1600" dirty="0" smtClean="0"/>
              <a:t>XP 1026, A. </a:t>
            </a:r>
            <a:r>
              <a:rPr lang="en-US" sz="1600" dirty="0" err="1" smtClean="0"/>
              <a:t>Loarte</a:t>
            </a:r>
            <a:r>
              <a:rPr lang="en-US" sz="1600" dirty="0" smtClean="0"/>
              <a:t>, Effects of ELM control with resonant magnetic perturbation on edge power fluxes between and at </a:t>
            </a:r>
            <a:r>
              <a:rPr lang="en-US" sz="1600" dirty="0" err="1" smtClean="0"/>
              <a:t>ELMs</a:t>
            </a:r>
            <a:endParaRPr lang="en-US" sz="1600" dirty="0" smtClean="0"/>
          </a:p>
          <a:p>
            <a:pPr lvl="1"/>
            <a:r>
              <a:rPr lang="en-US" sz="1600" dirty="0" smtClean="0"/>
              <a:t>XP 1043, R. Maingi, Scaling of heat flux profiles and edge turbulence in NSTX discharges with lithium-coated </a:t>
            </a:r>
            <a:r>
              <a:rPr lang="en-US" sz="1600" dirty="0" err="1" smtClean="0"/>
              <a:t>PFCs</a:t>
            </a:r>
            <a:r>
              <a:rPr lang="en-US" sz="1600" dirty="0" smtClean="0"/>
              <a:t> for the FY2010 JRT</a:t>
            </a:r>
          </a:p>
          <a:p>
            <a:pPr lvl="1"/>
            <a:r>
              <a:rPr lang="en-US" sz="1600" dirty="0" smtClean="0"/>
              <a:t>XP 1044, A. </a:t>
            </a:r>
            <a:r>
              <a:rPr lang="en-US" sz="1600" dirty="0" err="1" smtClean="0"/>
              <a:t>Diallo</a:t>
            </a:r>
            <a:r>
              <a:rPr lang="en-US" sz="1600" dirty="0" smtClean="0"/>
              <a:t>, Increasing the Range of Achievable Pedestal Height</a:t>
            </a:r>
          </a:p>
          <a:p>
            <a:pPr lvl="1"/>
            <a:r>
              <a:rPr lang="en-US" sz="1600" dirty="0" smtClean="0"/>
              <a:t>XP 1045, V. A. Soukhanovskii, "Snowflake" divertor configuration</a:t>
            </a:r>
          </a:p>
          <a:p>
            <a:pPr lvl="1"/>
            <a:r>
              <a:rPr lang="en-US" sz="1600" dirty="0" smtClean="0"/>
              <a:t>XP 1046, J.-W. Ahn, Effect of externally applied 3D fields on divertor profiles</a:t>
            </a:r>
          </a:p>
          <a:p>
            <a:pPr lvl="1"/>
            <a:r>
              <a:rPr lang="en-US" sz="1600" dirty="0" smtClean="0"/>
              <a:t>XP 1048, J.-K. Park, RMP threshold of ELM modification at different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95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XP 1051, S. </a:t>
            </a:r>
            <a:r>
              <a:rPr lang="en-US" sz="1600" dirty="0" err="1" smtClean="0"/>
              <a:t>Zweben</a:t>
            </a:r>
            <a:r>
              <a:rPr lang="en-US" sz="1600" dirty="0" smtClean="0"/>
              <a:t>, Test of LLD Electrodes for SOL Control</a:t>
            </a:r>
          </a:p>
          <a:p>
            <a:pPr lvl="1"/>
            <a:r>
              <a:rPr lang="en-US" sz="1600" dirty="0" smtClean="0"/>
              <a:t>XP 1069, J. </a:t>
            </a:r>
            <a:r>
              <a:rPr lang="en-US" sz="1600" dirty="0" err="1" smtClean="0"/>
              <a:t>Canik</a:t>
            </a:r>
            <a:r>
              <a:rPr lang="en-US" sz="1600" dirty="0" smtClean="0"/>
              <a:t>, Watching </a:t>
            </a:r>
            <a:r>
              <a:rPr lang="en-US" sz="1600" dirty="0" err="1" smtClean="0"/>
              <a:t>ELMs</a:t>
            </a:r>
            <a:r>
              <a:rPr lang="en-US" sz="1600" dirty="0" smtClean="0"/>
              <a:t> disappear with optimum diagnosis of turbulence</a:t>
            </a:r>
          </a:p>
          <a:p>
            <a:r>
              <a:rPr lang="en-US" sz="1600" dirty="0" smtClean="0"/>
              <a:t>Remaining (scheduled) experiments</a:t>
            </a:r>
          </a:p>
          <a:p>
            <a:pPr lvl="1"/>
            <a:r>
              <a:rPr lang="en-US" sz="1600" dirty="0" smtClean="0"/>
              <a:t>XP 1030, D. Battaglia, ELM suppression using 3D fields from a single row off-midplane coils on NSTX</a:t>
            </a:r>
          </a:p>
          <a:p>
            <a:pPr lvl="1"/>
            <a:r>
              <a:rPr lang="en-US" sz="1600" dirty="0" smtClean="0"/>
              <a:t>XP 1050, V. A. Soukhanovskii, Radiative divertor with impurity seeding and lithium pumping</a:t>
            </a:r>
          </a:p>
          <a:p>
            <a:pPr lvl="1"/>
            <a:r>
              <a:rPr lang="en-US" sz="1600" dirty="0" smtClean="0"/>
              <a:t>XP 1068, R. </a:t>
            </a:r>
            <a:r>
              <a:rPr lang="en-US" sz="1600" dirty="0" err="1" smtClean="0"/>
              <a:t>Goldston</a:t>
            </a:r>
            <a:r>
              <a:rPr lang="en-US" sz="1600" dirty="0" smtClean="0"/>
              <a:t>, Edge harmonic oscillations</a:t>
            </a:r>
          </a:p>
          <a:p>
            <a:pPr lvl="1"/>
            <a:r>
              <a:rPr lang="en-US" sz="1600" dirty="0" smtClean="0"/>
              <a:t>XP J. Boedo, SOL transport and turbulence with lithium conditioning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800" dirty="0" smtClean="0"/>
              <a:t>XP 1026 (A. </a:t>
            </a:r>
            <a:r>
              <a:rPr lang="en-US" sz="2800" dirty="0" err="1" smtClean="0"/>
              <a:t>Loarte</a:t>
            </a:r>
            <a:r>
              <a:rPr lang="en-US" sz="2800" dirty="0" smtClean="0"/>
              <a:t>): Effects of ELM control with RMP on edge power fluxes between and at </a:t>
            </a:r>
            <a:r>
              <a:rPr lang="en-US" sz="2800" dirty="0" err="1" smtClean="0"/>
              <a:t>ELMs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09625"/>
          </a:xfrm>
        </p:spPr>
        <p:txBody>
          <a:bodyPr/>
          <a:lstStyle/>
          <a:p>
            <a:r>
              <a:rPr lang="en-US" sz="2600" dirty="0" smtClean="0"/>
              <a:t>XP 1026 (A. </a:t>
            </a:r>
            <a:r>
              <a:rPr lang="en-US" sz="2600" dirty="0" err="1" smtClean="0"/>
              <a:t>Loarte</a:t>
            </a:r>
            <a:r>
              <a:rPr lang="en-US" sz="2600" dirty="0" smtClean="0"/>
              <a:t>): Effects of ELM control with RMP on edge power fluxes between and at </a:t>
            </a:r>
            <a:r>
              <a:rPr lang="en-US" sz="2600" dirty="0" err="1" smtClean="0"/>
              <a:t>ELMs</a:t>
            </a:r>
            <a:endParaRPr lang="en-US" sz="2600" dirty="0"/>
          </a:p>
        </p:txBody>
      </p:sp>
      <p:pic>
        <p:nvPicPr>
          <p:cNvPr id="8" name="Picture 7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 2010 JRT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09625"/>
          </a:xfrm>
        </p:spPr>
        <p:txBody>
          <a:bodyPr/>
          <a:lstStyle/>
          <a:p>
            <a:r>
              <a:rPr lang="en-US" sz="2500" dirty="0" smtClean="0"/>
              <a:t>XP 1043 (R. Maingi): Scaling of heat flux profiles and edge turbulence in NSTX discharges with lithium-coated </a:t>
            </a:r>
            <a:r>
              <a:rPr lang="en-US" sz="2500" dirty="0" err="1" smtClean="0"/>
              <a:t>PFCs</a:t>
            </a:r>
            <a:r>
              <a:rPr lang="en-US" sz="2500" dirty="0" smtClean="0"/>
              <a:t> for the FY2010 JRT</a:t>
            </a:r>
            <a:endParaRPr lang="en-US" sz="2500" dirty="0"/>
          </a:p>
        </p:txBody>
      </p:sp>
      <p:pic>
        <p:nvPicPr>
          <p:cNvPr id="3" name="Picture 2" descr="Slide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5291</TotalTime>
  <Words>1735</Words>
  <Application>Microsoft Macintosh PowerPoint</Application>
  <PresentationFormat>On-screen Show (4:3)</PresentationFormat>
  <Paragraphs>174</Paragraphs>
  <Slides>32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Sample_All_Lab-arial_narrow</vt:lpstr>
      <vt:lpstr>Slide 1</vt:lpstr>
      <vt:lpstr>Boundary Physics TSG priorities are defined by</vt:lpstr>
      <vt:lpstr>Three Boundary Physics TSG priorities have been defined for FY 2010 run</vt:lpstr>
      <vt:lpstr>FY 2010 BP TSG Experiments are supporting 3 APS DPP Invited talks and 4 IAEA FEC presentations</vt:lpstr>
      <vt:lpstr>Completed and remaining experiments address high-priority issues for STs, NSTX-U and ITER</vt:lpstr>
      <vt:lpstr>XP 1026 (A. Loarte): Effects of ELM control with RMP on edge power fluxes between and at ELMs</vt:lpstr>
      <vt:lpstr>XP 1026 (A. Loarte): Effects of ELM control with RMP on edge power fluxes between and at ELMs</vt:lpstr>
      <vt:lpstr>XP 1043 (R. Maingi): Scaling of heat flux profiles and edge turbulence in NSTX discharges with lithium-coated PFCs for the FY 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1043 (R. Maingi): Scaling of heat flux profiles and edge turbulence in NSTX discharges with lithium-coated PFCs for the FY2010 JRT</vt:lpstr>
      <vt:lpstr>XP 1044 (A. Diallo): Increasing the Range of Achievable Pedestal Height</vt:lpstr>
      <vt:lpstr>XP 1044 (A. Diallo): Increasing the Range of Achievable Pedestal Height</vt:lpstr>
      <vt:lpstr>XP 1045 (V. A. Soukhanovskii): “Snowflake” divertor configuration in NSTX</vt:lpstr>
      <vt:lpstr>XP 1045 (V. A. Soukhanovskii): “Snowflake” divertor configuration in NSTX</vt:lpstr>
      <vt:lpstr>XP 1045 (V. A. Soukhanovskii): “Snowflake” divertor configuration in NSTX</vt:lpstr>
      <vt:lpstr>XP 1046 (J.-W. Ahn): Effect of externally applied 3D fields on divertor profiles</vt:lpstr>
      <vt:lpstr>XP 1046 (J.-W. Ahn): Effect of externally applied 3D fields on divertor profiles</vt:lpstr>
      <vt:lpstr>XP 1048 (J.-K. Park): RMP threshold of ELM modification at different q95 </vt:lpstr>
      <vt:lpstr>XP (J. Boedo): SOL profiles almost identical, Pedestal shows differences as lithium rate changed </vt:lpstr>
      <vt:lpstr>XP 1051 (Zweben): Effect of divertor electrode biasing on local SOL transport</vt:lpstr>
      <vt:lpstr>XP 1069, J. Canik, Watching ELMs disappear with optimum diagnosis of turbulence</vt:lpstr>
      <vt:lpstr>XP 1069, J. Canik, Watching ELMs disappear with optimum diagnosis of turbulence</vt:lpstr>
      <vt:lpstr>Modeling highlight: Lodestar SOLT Modeling for FY 2010 JRT Examines Role of Turbulence in SOL Width</vt:lpstr>
    </vt:vector>
  </TitlesOfParts>
  <Company>TID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TID</dc:creator>
  <cp:lastModifiedBy>Vlad Soukhanovskii</cp:lastModifiedBy>
  <cp:revision>449</cp:revision>
  <cp:lastPrinted>2010-09-28T18:30:37Z</cp:lastPrinted>
  <dcterms:created xsi:type="dcterms:W3CDTF">2010-09-30T14:06:12Z</dcterms:created>
  <dcterms:modified xsi:type="dcterms:W3CDTF">2010-09-30T14:10:08Z</dcterms:modified>
</cp:coreProperties>
</file>