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app.xml" ContentType="application/vnd.openxmlformats-officedocument.extended-properties+xml"/>
  <Default Extension="rels" ContentType="application/vnd.openxmlformats-package.relationships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pdf" ContentType="application/pdf"/>
  <Default Extension="jpeg" ContentType="image/jpeg"/>
  <Override PartName="/ppt/slideLayouts/slideLayout3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1" r:id="rId1"/>
  </p:sldMasterIdLst>
  <p:notesMasterIdLst>
    <p:notesMasterId r:id="rId4"/>
  </p:notesMasterIdLst>
  <p:handoutMasterIdLst>
    <p:handoutMasterId r:id="rId5"/>
  </p:handoutMasterIdLst>
  <p:sldIdLst>
    <p:sldId id="370" r:id="rId2"/>
    <p:sldId id="371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5pPr>
    <a:lvl6pPr marL="2286000" algn="l" defTabSz="457200" rtl="0" eaLnBrk="1" latinLnBrk="0" hangingPunct="1"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6pPr>
    <a:lvl7pPr marL="2743200" algn="l" defTabSz="457200" rtl="0" eaLnBrk="1" latinLnBrk="0" hangingPunct="1"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7pPr>
    <a:lvl8pPr marL="3200400" algn="l" defTabSz="457200" rtl="0" eaLnBrk="1" latinLnBrk="0" hangingPunct="1"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8pPr>
    <a:lvl9pPr marL="3657600" algn="l" defTabSz="457200" rtl="0" eaLnBrk="1" latinLnBrk="0" hangingPunct="1">
      <a:defRPr sz="1400" kern="1200">
        <a:solidFill>
          <a:srgbClr val="0039A6"/>
        </a:solidFill>
        <a:latin typeface="Impact" pitchFamily="27" charset="0"/>
        <a:ea typeface="ＭＳ Ｐゴシック" pitchFamily="27" charset="-128"/>
        <a:cs typeface="ＭＳ Ｐゴシック" pitchFamily="2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3682"/>
    <a:srgbClr val="E8EDFF"/>
    <a:srgbClr val="124A91"/>
    <a:srgbClr val="005DAA"/>
    <a:srgbClr val="89C4FF"/>
    <a:srgbClr val="0039A6"/>
    <a:srgbClr val="173F82"/>
    <a:srgbClr val="FF0000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8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896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theme" Target="theme/theme1.xml"/><Relationship Id="rId3" Type="http://schemas.openxmlformats.org/officeDocument/2006/relationships/slide" Target="slides/slide2.xml"/><Relationship Id="rId6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fld id="{111F6030-F01B-A343-9B66-440690E5A03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7" charset="0"/>
              </a:defRPr>
            </a:lvl1pPr>
          </a:lstStyle>
          <a:p>
            <a:fld id="{DEC52E56-FEF6-0948-9891-88ADBE4459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2" charset="0"/>
        <a:ea typeface="ＭＳ Ｐゴシック" pitchFamily="92" charset="-128"/>
        <a:cs typeface="ＭＳ Ｐゴシック" pitchFamily="9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2" charset="0"/>
        <a:ea typeface="ＭＳ Ｐゴシック" pitchFamily="9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2" charset="0"/>
        <a:ea typeface="ＭＳ Ｐゴシック" pitchFamily="9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2" charset="0"/>
        <a:ea typeface="ＭＳ Ｐゴシック" pitchFamily="9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92" charset="0"/>
        <a:ea typeface="ＭＳ Ｐゴシック" pitchFamily="9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6" Type="http://schemas.openxmlformats.org/officeDocument/2006/relationships/image" Target="../media/image2.pdf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5" name="Rectangle 15"/>
          <p:cNvSpPr>
            <a:spLocks noChangeArrowheads="1"/>
          </p:cNvSpPr>
          <p:nvPr userDrawn="1"/>
        </p:nvSpPr>
        <p:spPr bwMode="auto">
          <a:xfrm>
            <a:off x="2590800" y="6642556"/>
            <a:ext cx="4419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800" b="1" dirty="0">
                <a:solidFill>
                  <a:schemeClr val="tx1"/>
                </a:solidFill>
                <a:latin typeface="Arial" pitchFamily="27" charset="0"/>
              </a:rPr>
              <a:t>V. A. Soukhanovskii,</a:t>
            </a:r>
            <a:r>
              <a:rPr lang="en-US" sz="800" b="1" dirty="0" smtClean="0">
                <a:solidFill>
                  <a:schemeClr val="tx1"/>
                </a:solidFill>
                <a:latin typeface="Arial" pitchFamily="27" charset="0"/>
              </a:rPr>
              <a:t> NSTX FY2010 Results Review, 30 September </a:t>
            </a:r>
            <a:r>
              <a:rPr lang="en-US" sz="800" b="1" baseline="0" dirty="0" smtClean="0">
                <a:solidFill>
                  <a:schemeClr val="tx1"/>
                </a:solidFill>
                <a:latin typeface="Arial" pitchFamily="27" charset="0"/>
              </a:rPr>
              <a:t>2010, Princeton, NJ</a:t>
            </a:r>
            <a:endParaRPr lang="en-US" sz="800" b="1" dirty="0">
              <a:solidFill>
                <a:schemeClr val="tx1"/>
              </a:solidFill>
              <a:latin typeface="Arial" pitchFamily="27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1066800"/>
            <a:ext cx="9142413" cy="76200"/>
            <a:chOff x="0" y="0"/>
            <a:chExt cx="5760" cy="708"/>
          </a:xfrm>
        </p:grpSpPr>
        <p:sp>
          <p:nvSpPr>
            <p:cNvPr id="194565" name="Rectangle 5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66" name="Rectangle 6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567" name="Line 7"/>
          <p:cNvSpPr>
            <a:spLocks noChangeShapeType="1"/>
          </p:cNvSpPr>
          <p:nvPr/>
        </p:nvSpPr>
        <p:spPr bwMode="auto">
          <a:xfrm flipV="1">
            <a:off x="1295400" y="6705600"/>
            <a:ext cx="1295400" cy="0"/>
          </a:xfrm>
          <a:prstGeom prst="line">
            <a:avLst/>
          </a:prstGeom>
          <a:noFill/>
          <a:ln w="38100" cmpd="sng">
            <a:solidFill>
              <a:srgbClr val="124A9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8610600" y="6580187"/>
            <a:ext cx="533400" cy="20197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75000"/>
              </a:lnSpc>
              <a:spcBef>
                <a:spcPct val="0"/>
              </a:spcBef>
            </a:pPr>
            <a:fld id="{AC52C063-8598-3943-90CC-E9CD796E00E9}" type="slidenum">
              <a:rPr lang="en-US" sz="900" b="1">
                <a:solidFill>
                  <a:schemeClr val="tx1"/>
                </a:solidFill>
                <a:latin typeface="Arial Narrow" pitchFamily="27" charset="0"/>
              </a:rPr>
              <a:pPr algn="r">
                <a:lnSpc>
                  <a:spcPct val="75000"/>
                </a:lnSpc>
                <a:spcBef>
                  <a:spcPct val="0"/>
                </a:spcBef>
              </a:pPr>
              <a:t>‹#›</a:t>
            </a:fld>
            <a:r>
              <a:rPr lang="en-US" sz="900" b="1" dirty="0">
                <a:solidFill>
                  <a:schemeClr val="tx1"/>
                </a:solidFill>
                <a:latin typeface="Arial Narrow" pitchFamily="27" charset="0"/>
              </a:rPr>
              <a:t> of</a:t>
            </a:r>
            <a:r>
              <a:rPr lang="en-US" sz="900" b="1" dirty="0" smtClean="0">
                <a:solidFill>
                  <a:schemeClr val="tx1"/>
                </a:solidFill>
                <a:latin typeface="Arial Narrow" pitchFamily="27" charset="0"/>
              </a:rPr>
              <a:t> 2</a:t>
            </a: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7950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32" name="Picture 25" descr="nstx07-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6200" y="6524625"/>
            <a:ext cx="774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7"/>
          <p:cNvSpPr>
            <a:spLocks noChangeShapeType="1"/>
          </p:cNvSpPr>
          <p:nvPr userDrawn="1"/>
        </p:nvSpPr>
        <p:spPr bwMode="auto">
          <a:xfrm flipV="1">
            <a:off x="6934200" y="6705600"/>
            <a:ext cx="1676400" cy="0"/>
          </a:xfrm>
          <a:prstGeom prst="line">
            <a:avLst/>
          </a:prstGeom>
          <a:noFill/>
          <a:ln w="38100" cmpd="sng">
            <a:solidFill>
              <a:srgbClr val="124A9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llnl-dblue-sq.pdf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914400" y="6557721"/>
            <a:ext cx="292100" cy="3002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80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92" charset="0"/>
          <a:ea typeface="ＭＳ Ｐゴシック" pitchFamily="92" charset="-128"/>
          <a:cs typeface="ＭＳ Ｐゴシック" pitchFamily="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4483"/>
        </a:buClr>
        <a:buFont typeface="Wingdings" pitchFamily="27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4483"/>
        </a:buClr>
        <a:buFont typeface="Times" pitchFamily="27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483"/>
        </a:buClr>
        <a:buFont typeface="Symbol" pitchFamily="27" charset="2"/>
        <a:buChar char="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4483"/>
        </a:buClr>
        <a:buFont typeface="Symbol" pitchFamily="27" charset="2"/>
        <a:buChar char="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4483"/>
        </a:buClr>
        <a:buFont typeface="Geneva CE" pitchFamily="27" charset="-18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92" charset="-18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92" charset="-18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92" charset="-18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92" charset="-18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df"/><Relationship Id="rId5" Type="http://schemas.openxmlformats.org/officeDocument/2006/relationships/image" Target="../media/image6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df"/><Relationship Id="rId3" Type="http://schemas.openxmlformats.org/officeDocument/2006/relationships/image" Target="../media/image4.png"/><Relationship Id="rId6" Type="http://schemas.openxmlformats.org/officeDocument/2006/relationships/image" Target="../media/image7.pd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Steady-state snowflake divertor configurations were developed and characterized in XP 1045</a:t>
            </a:r>
            <a:endParaRPr lang="en-US" dirty="0"/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304800" y="1219200"/>
            <a:ext cx="6934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lnSpc>
                <a:spcPct val="110000"/>
              </a:lnSpc>
              <a:spcBef>
                <a:spcPct val="20000"/>
              </a:spcBef>
              <a:buClr>
                <a:srgbClr val="004483"/>
              </a:buClr>
              <a:buFont typeface="Wingdings" pitchFamily="24" charset="2"/>
              <a:buChar char="§"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Magnetic configuration development in FY2010</a:t>
            </a:r>
          </a:p>
          <a:p>
            <a:pPr marL="401638" lvl="1" indent="-173038" eaLnBrk="1" hangingPunct="1">
              <a:lnSpc>
                <a:spcPct val="110000"/>
              </a:lnSpc>
              <a:spcBef>
                <a:spcPct val="20000"/>
              </a:spcBef>
              <a:buClr>
                <a:srgbClr val="004483"/>
              </a:buClr>
              <a:buFont typeface="Arial"/>
              <a:buChar char="•"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lang="en-US" sz="16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</a:t>
            </a:r>
            <a:r>
              <a:rPr lang="en-US" sz="16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-coil 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SFD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configuration with PCS SP control in medium-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d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discharges</a:t>
            </a:r>
          </a:p>
          <a:p>
            <a:pPr marL="630238" lvl="3" indent="-228600" eaLnBrk="1" hangingPunct="1">
              <a:lnSpc>
                <a:spcPct val="110000"/>
              </a:lnSpc>
              <a:spcBef>
                <a:spcPct val="20000"/>
              </a:spcBef>
              <a:buClr>
                <a:srgbClr val="004483"/>
              </a:buClr>
              <a:buFont typeface="Wingdings" charset="2"/>
              <a:buChar char="ü"/>
            </a:pPr>
            <a:r>
              <a:rPr lang="en-US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Much improved control of </a:t>
            </a:r>
            <a:r>
              <a:rPr lang="en-US" kern="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SPs</a:t>
            </a:r>
            <a:r>
              <a:rPr lang="en-US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SFD,</a:t>
            </a:r>
            <a:r>
              <a:rPr lang="en-US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but periods of SFD</a:t>
            </a:r>
            <a:r>
              <a:rPr lang="en-US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100-200 ms</a:t>
            </a:r>
          </a:p>
          <a:p>
            <a:pPr marL="401638" lvl="1" indent="-173038" eaLnBrk="1" hangingPunct="1">
              <a:lnSpc>
                <a:spcPct val="110000"/>
              </a:lnSpc>
              <a:spcBef>
                <a:spcPct val="20000"/>
              </a:spcBef>
              <a:buClr>
                <a:srgbClr val="004483"/>
              </a:buClr>
              <a:buFont typeface="Arial"/>
              <a:buChar char="•"/>
            </a:pPr>
            <a:r>
              <a:rPr lang="en-US" sz="1600" b="1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SFD with three</a:t>
            </a:r>
            <a:r>
              <a:rPr lang="en-US" sz="16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coils</a:t>
            </a:r>
            <a:r>
              <a:rPr lang="en-US" sz="16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600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1600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 reversed PF1B) from a </a:t>
            </a:r>
            <a:r>
              <a:rPr lang="en-US" sz="1600" b="1" kern="0" dirty="0" smtClean="0">
                <a:solidFill>
                  <a:schemeClr val="tx1"/>
                </a:solidFill>
                <a:latin typeface="+mn-lt"/>
              </a:rPr>
              <a:t>medium</a:t>
            </a:r>
            <a:r>
              <a:rPr lang="en-US" sz="1600" b="1" kern="0" dirty="0" smtClean="0">
                <a:solidFill>
                  <a:schemeClr val="tx1"/>
                </a:solidFill>
              </a:rPr>
              <a:t>-</a:t>
            </a:r>
            <a:r>
              <a:rPr lang="en-US" sz="1600" b="1" kern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d</a:t>
            </a:r>
            <a:r>
              <a:rPr lang="en-US" sz="1600" b="1" kern="0" dirty="0" smtClean="0">
                <a:solidFill>
                  <a:schemeClr val="tx1"/>
                </a:solidFill>
                <a:latin typeface="+mn-lt"/>
                <a:cs typeface="Symbol" charset="2"/>
              </a:rPr>
              <a:t> </a:t>
            </a:r>
            <a:r>
              <a:rPr lang="en-US" sz="1600" kern="0" dirty="0" smtClean="0">
                <a:solidFill>
                  <a:schemeClr val="tx1"/>
                </a:solidFill>
                <a:latin typeface="+mn-lt"/>
                <a:cs typeface="Symbol" charset="2"/>
              </a:rPr>
              <a:t>discharge</a:t>
            </a:r>
            <a:endParaRPr lang="en-US" sz="1600" kern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30238" lvl="3" indent="-228600" eaLnBrk="1" hangingPunct="1">
              <a:lnSpc>
                <a:spcPct val="110000"/>
              </a:lnSpc>
              <a:spcBef>
                <a:spcPct val="20000"/>
              </a:spcBef>
              <a:buClr>
                <a:srgbClr val="004483"/>
              </a:buClr>
              <a:buFont typeface="Wingdings" charset="2"/>
              <a:buChar char="ü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Steady-state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SFD, however, all shots were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ELMy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despite </a:t>
            </a:r>
            <a:r>
              <a:rPr lang="en-US" i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i="1" kern="0" baseline="-25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=0.8-1 MA, </a:t>
            </a:r>
            <a:r>
              <a:rPr lang="en-US" i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i="1" kern="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=3-6 MW</a:t>
            </a:r>
          </a:p>
          <a:p>
            <a:pPr marL="401638" lvl="2" indent="-173038" eaLnBrk="1" hangingPunct="1">
              <a:lnSpc>
                <a:spcPct val="110000"/>
              </a:lnSpc>
              <a:spcBef>
                <a:spcPct val="20000"/>
              </a:spcBef>
              <a:buClr>
                <a:srgbClr val="004483"/>
              </a:buClr>
              <a:buFont typeface="Arial"/>
              <a:buChar char="•"/>
            </a:pPr>
            <a:r>
              <a:rPr lang="en-US" sz="1600" b="1" kern="0" dirty="0" smtClean="0">
                <a:solidFill>
                  <a:schemeClr val="tx1"/>
                </a:solidFill>
                <a:latin typeface="+mn-lt"/>
              </a:rPr>
              <a:t>SFD with three coils</a:t>
            </a:r>
            <a:r>
              <a:rPr lang="en-US" sz="1600" kern="0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n-US" sz="1600" kern="0" dirty="0" err="1" smtClean="0">
                <a:solidFill>
                  <a:schemeClr val="tx1"/>
                </a:solidFill>
                <a:latin typeface="+mn-lt"/>
              </a:rPr>
              <a:t>w</a:t>
            </a:r>
            <a:r>
              <a:rPr lang="en-US" sz="1600" kern="0" dirty="0" smtClean="0">
                <a:solidFill>
                  <a:schemeClr val="tx1"/>
                </a:solidFill>
                <a:latin typeface="+mn-lt"/>
              </a:rPr>
              <a:t>/ reversed PF1B) from a from a </a:t>
            </a:r>
            <a:r>
              <a:rPr lang="en-US" sz="1600" b="1" kern="0" dirty="0" smtClean="0">
                <a:solidFill>
                  <a:schemeClr val="tx1"/>
                </a:solidFill>
                <a:latin typeface="+mn-lt"/>
              </a:rPr>
              <a:t>high-</a:t>
            </a:r>
            <a:r>
              <a:rPr lang="en-US" sz="1600" b="1" kern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d</a:t>
            </a:r>
            <a:r>
              <a:rPr lang="en-US" sz="1600" kern="0" dirty="0" smtClean="0">
                <a:solidFill>
                  <a:schemeClr val="tx1"/>
                </a:solidFill>
                <a:latin typeface="+mn-lt"/>
                <a:cs typeface="Symbol" charset="2"/>
              </a:rPr>
              <a:t> discharge</a:t>
            </a:r>
            <a:endParaRPr lang="en-US" sz="1600" kern="0" dirty="0" smtClean="0">
              <a:solidFill>
                <a:schemeClr val="tx1"/>
              </a:solidFill>
              <a:latin typeface="+mn-lt"/>
            </a:endParaRPr>
          </a:p>
          <a:p>
            <a:pPr marL="630238" lvl="1" indent="-228600" eaLnBrk="1" hangingPunct="1">
              <a:lnSpc>
                <a:spcPct val="110000"/>
              </a:lnSpc>
              <a:spcBef>
                <a:spcPct val="20000"/>
              </a:spcBef>
              <a:buClr>
                <a:srgbClr val="004483"/>
              </a:buClr>
              <a:buFont typeface="Wingdings" charset="2"/>
              <a:buChar char="ü"/>
            </a:pPr>
            <a:r>
              <a:rPr lang="en-US" sz="1600" kern="0" dirty="0" smtClean="0">
                <a:solidFill>
                  <a:schemeClr val="tx1"/>
                </a:solidFill>
                <a:latin typeface="+mn-lt"/>
              </a:rPr>
              <a:t>Best steady-state SFD, no OSP sweeping through CHI gap</a:t>
            </a:r>
          </a:p>
          <a:p>
            <a:pPr marL="630238" lvl="1" indent="-228600" eaLnBrk="1" hangingPunct="1">
              <a:lnSpc>
                <a:spcPct val="110000"/>
              </a:lnSpc>
              <a:spcBef>
                <a:spcPct val="20000"/>
              </a:spcBef>
              <a:buClr>
                <a:srgbClr val="004483"/>
              </a:buClr>
              <a:buFont typeface="Wingdings" charset="2"/>
              <a:buChar char="ü"/>
            </a:pPr>
            <a:r>
              <a:rPr lang="en-US" sz="1600" kern="0" dirty="0" smtClean="0">
                <a:solidFill>
                  <a:schemeClr val="tx1"/>
                </a:solidFill>
                <a:latin typeface="+mn-lt"/>
              </a:rPr>
              <a:t>Fiducial like-performance, basis for integration with advanced scenarios</a:t>
            </a:r>
          </a:p>
          <a:p>
            <a:pPr marL="401638" indent="-173038" eaLnBrk="1" hangingPunct="1">
              <a:lnSpc>
                <a:spcPct val="110000"/>
              </a:lnSpc>
              <a:spcBef>
                <a:spcPct val="20000"/>
              </a:spcBef>
              <a:buClr>
                <a:srgbClr val="004483"/>
              </a:buClr>
              <a:buFont typeface="Arial"/>
              <a:buChar char="•"/>
            </a:pPr>
            <a:r>
              <a:rPr lang="en-US" sz="1600" kern="0" dirty="0" smtClean="0">
                <a:solidFill>
                  <a:schemeClr val="tx1"/>
                </a:solidFill>
                <a:latin typeface="+mn-lt"/>
              </a:rPr>
              <a:t>Developing </a:t>
            </a:r>
            <a:r>
              <a:rPr lang="en-US" sz="1600" b="1" kern="0" dirty="0" smtClean="0">
                <a:solidFill>
                  <a:schemeClr val="tx1"/>
                </a:solidFill>
                <a:latin typeface="+mn-lt"/>
              </a:rPr>
              <a:t>X-divertor</a:t>
            </a:r>
            <a:r>
              <a:rPr lang="en-US" sz="1600" kern="0" dirty="0" smtClean="0">
                <a:solidFill>
                  <a:schemeClr val="tx1"/>
                </a:solidFill>
                <a:latin typeface="+mn-lt"/>
              </a:rPr>
              <a:t> with reversed PF1B and high X-point</a:t>
            </a:r>
          </a:p>
          <a:p>
            <a:pPr marL="173038" indent="-228600" eaLnBrk="1" hangingPunct="1">
              <a:lnSpc>
                <a:spcPct val="110000"/>
              </a:lnSpc>
              <a:spcBef>
                <a:spcPct val="20000"/>
              </a:spcBef>
              <a:buClr>
                <a:srgbClr val="004483"/>
              </a:buClr>
              <a:buFont typeface="Wingdings" charset="2"/>
              <a:buChar char="ü"/>
            </a:pPr>
            <a:endParaRPr lang="en-US" sz="1200" kern="0" dirty="0" smtClean="0">
              <a:solidFill>
                <a:schemeClr val="tx1"/>
              </a:solidFill>
              <a:latin typeface="+mn-lt"/>
            </a:endParaRPr>
          </a:p>
          <a:p>
            <a:pPr marL="173038" indent="-228600" eaLnBrk="1" hangingPunct="1">
              <a:lnSpc>
                <a:spcPct val="110000"/>
              </a:lnSpc>
              <a:spcBef>
                <a:spcPct val="20000"/>
              </a:spcBef>
              <a:buClr>
                <a:srgbClr val="004483"/>
              </a:buClr>
              <a:buFont typeface="Wingdings" charset="2"/>
              <a:buChar char="§"/>
            </a:pPr>
            <a:r>
              <a:rPr lang="en-US" sz="1600" kern="0" dirty="0" smtClean="0">
                <a:solidFill>
                  <a:schemeClr val="tx1"/>
                </a:solidFill>
                <a:latin typeface="+mn-lt"/>
              </a:rPr>
              <a:t>Characterization</a:t>
            </a:r>
          </a:p>
          <a:p>
            <a:pPr marL="630238" lvl="1" indent="-228600" eaLnBrk="1" hangingPunct="1">
              <a:lnSpc>
                <a:spcPct val="110000"/>
              </a:lnSpc>
              <a:spcBef>
                <a:spcPct val="20000"/>
              </a:spcBef>
              <a:buClr>
                <a:srgbClr val="004483"/>
              </a:buClr>
              <a:buFont typeface="Arial"/>
              <a:buChar char="•"/>
            </a:pPr>
            <a:r>
              <a:rPr lang="en-US" sz="1600" kern="0" dirty="0" smtClean="0">
                <a:solidFill>
                  <a:schemeClr val="tx1"/>
                </a:solidFill>
                <a:latin typeface="+mn-lt"/>
              </a:rPr>
              <a:t>Confirmed partial detachment of OSP</a:t>
            </a:r>
          </a:p>
          <a:p>
            <a:pPr marL="630238" lvl="1" indent="-228600" eaLnBrk="1" hangingPunct="1">
              <a:lnSpc>
                <a:spcPct val="110000"/>
              </a:lnSpc>
              <a:spcBef>
                <a:spcPct val="20000"/>
              </a:spcBef>
              <a:buClr>
                <a:srgbClr val="004483"/>
              </a:buClr>
              <a:buFont typeface="Arial"/>
              <a:buChar char="•"/>
            </a:pPr>
            <a:r>
              <a:rPr lang="en-US" sz="1600" kern="0" dirty="0" smtClean="0">
                <a:solidFill>
                  <a:schemeClr val="tx1"/>
                </a:solidFill>
                <a:latin typeface="+mn-lt"/>
              </a:rPr>
              <a:t>Confirmed heat flux reduction in SFD</a:t>
            </a:r>
          </a:p>
          <a:p>
            <a:pPr marL="630238" lvl="1" indent="-228600" eaLnBrk="1" hangingPunct="1">
              <a:lnSpc>
                <a:spcPct val="110000"/>
              </a:lnSpc>
              <a:spcBef>
                <a:spcPct val="20000"/>
              </a:spcBef>
              <a:buClr>
                <a:srgbClr val="004483"/>
              </a:buClr>
              <a:buFont typeface="Arial"/>
              <a:buChar char="•"/>
            </a:pPr>
            <a:r>
              <a:rPr lang="en-US" sz="1600" kern="0" dirty="0" smtClean="0">
                <a:solidFill>
                  <a:schemeClr val="tx1"/>
                </a:solidFill>
                <a:latin typeface="+mn-lt"/>
              </a:rPr>
              <a:t>Could not confirm impurity reduction due to </a:t>
            </a:r>
            <a:r>
              <a:rPr lang="en-US" sz="1600" kern="0" dirty="0" err="1" smtClean="0">
                <a:solidFill>
                  <a:schemeClr val="tx1"/>
                </a:solidFill>
                <a:latin typeface="+mn-lt"/>
              </a:rPr>
              <a:t>ELMs</a:t>
            </a:r>
            <a:endParaRPr lang="en-US" sz="1600" kern="0" dirty="0" smtClean="0">
              <a:solidFill>
                <a:schemeClr val="tx1"/>
              </a:solidFill>
              <a:latin typeface="+mn-lt"/>
            </a:endParaRPr>
          </a:p>
          <a:p>
            <a:pPr marL="1588" indent="-230188" eaLnBrk="1" hangingPunct="1">
              <a:lnSpc>
                <a:spcPct val="110000"/>
              </a:lnSpc>
              <a:spcBef>
                <a:spcPct val="20000"/>
              </a:spcBef>
              <a:buClr>
                <a:srgbClr val="004483"/>
              </a:buClr>
              <a:buFont typeface="Arial"/>
              <a:buChar char="•"/>
            </a:pPr>
            <a:endParaRPr lang="en-US" kern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588" indent="-230188" eaLnBrk="1" hangingPunct="1">
              <a:lnSpc>
                <a:spcPct val="110000"/>
              </a:lnSpc>
              <a:spcBef>
                <a:spcPct val="20000"/>
              </a:spcBef>
              <a:buClr>
                <a:srgbClr val="004483"/>
              </a:buClr>
              <a:buFont typeface="Wingdings" charset="2"/>
              <a:buChar char="§"/>
            </a:pPr>
            <a:endParaRPr lang="en-US" kern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Picture 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001025" y="2839574"/>
            <a:ext cx="2066775" cy="1503826"/>
          </a:xfrm>
          <a:prstGeom prst="rect">
            <a:avLst/>
          </a:prstGeom>
        </p:spPr>
      </p:pic>
      <p:pic>
        <p:nvPicPr>
          <p:cNvPr id="5" name="Picture 4" descr="Picture 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092901" y="1219199"/>
            <a:ext cx="2051099" cy="1524001"/>
          </a:xfrm>
          <a:prstGeom prst="rect">
            <a:avLst/>
          </a:prstGeom>
        </p:spPr>
      </p:pic>
      <p:pic>
        <p:nvPicPr>
          <p:cNvPr id="6" name="Picture 5" descr="Picture 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477000" y="4484955"/>
            <a:ext cx="2667001" cy="19877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809625"/>
          </a:xfrm>
        </p:spPr>
        <p:txBody>
          <a:bodyPr/>
          <a:lstStyle/>
          <a:p>
            <a:r>
              <a:rPr lang="en-US" dirty="0" smtClean="0"/>
              <a:t>Snowflake divertor configuration nearly eliminated steady-state heat load on divertor </a:t>
            </a:r>
            <a:r>
              <a:rPr lang="en-US" dirty="0" err="1" smtClean="0"/>
              <a:t>PFCs</a:t>
            </a:r>
            <a:endParaRPr lang="en-US" dirty="0"/>
          </a:p>
        </p:txBody>
      </p:sp>
      <p:pic>
        <p:nvPicPr>
          <p:cNvPr id="3" name="Picture 2" descr="xp1045-q-profil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057" y="1752600"/>
            <a:ext cx="2987943" cy="3962400"/>
          </a:xfrm>
          <a:prstGeom prst="rect">
            <a:avLst/>
          </a:prstGeom>
        </p:spPr>
      </p:pic>
      <p:pic>
        <p:nvPicPr>
          <p:cNvPr id="4" name="Picture 3" descr="xp1045-rr-qi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001" y="1752600"/>
            <a:ext cx="3045199" cy="3810000"/>
          </a:xfrm>
          <a:prstGeom prst="rect">
            <a:avLst/>
          </a:prstGeom>
        </p:spPr>
      </p:pic>
      <p:pic>
        <p:nvPicPr>
          <p:cNvPr id="5" name="Picture 4" descr="xp1045-rr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000"/>
            <a:ext cx="3120596" cy="4486603"/>
          </a:xfrm>
          <a:prstGeom prst="rect">
            <a:avLst/>
          </a:prstGeom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667000" y="6019800"/>
            <a:ext cx="396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lnSpc>
                <a:spcPct val="110000"/>
              </a:lnSpc>
              <a:spcBef>
                <a:spcPct val="20000"/>
              </a:spcBef>
              <a:buClr>
                <a:srgbClr val="004483"/>
              </a:buClr>
              <a:buFont typeface="Wingdings" pitchFamily="24" charset="2"/>
              <a:buChar char="§"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Heat load due to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ELMs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remained</a:t>
            </a:r>
            <a:endParaRPr lang="en-US" kern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mple_All_Lab-arial_narrow">
  <a:themeElements>
    <a:clrScheme name="Sample_All_Lab-arial_narro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mple_All_Lab-arial_narrow">
      <a:majorFont>
        <a:latin typeface="Arial Narrow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92" charset="0"/>
            <a:ea typeface="ＭＳ Ｐゴシック" pitchFamily="92" charset="-128"/>
            <a:cs typeface="ＭＳ Ｐゴシック" pitchFamily="9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92" charset="0"/>
            <a:ea typeface="ＭＳ Ｐゴシック" pitchFamily="92" charset="-128"/>
            <a:cs typeface="ＭＳ Ｐゴシック" pitchFamily="92" charset="-128"/>
          </a:defRPr>
        </a:defPPr>
      </a:lstStyle>
    </a:lnDef>
  </a:objectDefaults>
  <a:extraClrSchemeLst>
    <a:extraClrScheme>
      <a:clrScheme name="Sample_All_Lab-arial_narro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HD:Users:tegge2:Desktop:Sample_All_Lab-arial_narrow.pot</Template>
  <TotalTime>7295</TotalTime>
  <Words>183</Words>
  <Application>Microsoft Macintosh PowerPoint</Application>
  <PresentationFormat>On-screen Show (4:3)</PresentationFormat>
  <Paragraphs>17</Paragraphs>
  <Slides>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Sample_All_Lab-arial_narrow</vt:lpstr>
      <vt:lpstr>Steady-state snowflake divertor configurations were developed and characterized in XP 1045</vt:lpstr>
      <vt:lpstr>Snowflake divertor configuration nearly eliminated steady-state heat load on divertor PFCs</vt:lpstr>
    </vt:vector>
  </TitlesOfParts>
  <Manager/>
  <Company>TID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TID</dc:creator>
  <cp:keywords/>
  <dc:description/>
  <cp:lastModifiedBy>Vlad Soukhanovskii</cp:lastModifiedBy>
  <cp:revision>576</cp:revision>
  <cp:lastPrinted>2010-03-03T20:39:33Z</cp:lastPrinted>
  <dcterms:created xsi:type="dcterms:W3CDTF">2010-09-30T03:17:34Z</dcterms:created>
  <dcterms:modified xsi:type="dcterms:W3CDTF">2010-09-30T03:18:36Z</dcterms:modified>
  <cp:category/>
</cp:coreProperties>
</file>