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303" r:id="rId4"/>
    <p:sldId id="287" r:id="rId5"/>
    <p:sldId id="305" r:id="rId6"/>
    <p:sldId id="306" r:id="rId7"/>
    <p:sldId id="304" r:id="rId8"/>
    <p:sldId id="294" r:id="rId9"/>
    <p:sldId id="301" r:id="rId10"/>
    <p:sldId id="302" r:id="rId11"/>
    <p:sldId id="300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EA06D"/>
    <a:srgbClr val="C6A67F"/>
    <a:srgbClr val="E1D3B6"/>
    <a:srgbClr val="E1D7AC"/>
    <a:srgbClr val="E3D7BC"/>
    <a:srgbClr val="F1EEE4"/>
    <a:srgbClr val="9F0000"/>
    <a:srgbClr val="A70000"/>
    <a:srgbClr val="AB0000"/>
    <a:srgbClr val="E7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2"/>
    <p:restoredTop sz="95833"/>
  </p:normalViewPr>
  <p:slideViewPr>
    <p:cSldViewPr snapToGrid="0" snapToObjects="1">
      <p:cViewPr>
        <p:scale>
          <a:sx n="110" d="100"/>
          <a:sy n="110" d="100"/>
        </p:scale>
        <p:origin x="1840" y="224"/>
      </p:cViewPr>
      <p:guideLst>
        <p:guide orient="horz" pos="312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localhost/Users/iwaters/Documents/Research_Lab%20/Fueling%20and%20Exhaust%20Prelim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iwaters/Documents/Research_Lab%20/Fueling%20and%20Exhaust%20Preli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iwaters/Documents/Research_Lab%20/Fueling%20and%20Exhaust%20Preli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 Recycling in Tilted</a:t>
            </a:r>
            <a:r>
              <a:rPr lang="en-US" b="1" baseline="0" dirty="0"/>
              <a:t> Symmetric </a:t>
            </a:r>
            <a:r>
              <a:rPr lang="en-US" b="1" dirty="0"/>
              <a:t>Snowflake Minus Divertor:</a:t>
            </a:r>
          </a:p>
          <a:p>
            <a:pPr>
              <a:defRPr b="1"/>
            </a:pPr>
            <a:r>
              <a:rPr lang="en-US" b="1" dirty="0"/>
              <a:t>With</a:t>
            </a:r>
            <a:r>
              <a:rPr lang="en-US" b="1" baseline="0" dirty="0"/>
              <a:t> RMP (@ 1kA and 3kA)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Data!$E$2</c:f>
              <c:strCache>
                <c:ptCount val="1"/>
                <c:pt idx="0">
                  <c:v>tsSF-_1kA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Data!$A$3:$A$10</c:f>
              <c:numCache>
                <c:formatCode>0.00E+00</c:formatCode>
                <c:ptCount val="8"/>
                <c:pt idx="0">
                  <c:v>3.0E13</c:v>
                </c:pt>
                <c:pt idx="1">
                  <c:v>3.5E13</c:v>
                </c:pt>
                <c:pt idx="2">
                  <c:v>4.0E13</c:v>
                </c:pt>
                <c:pt idx="3">
                  <c:v>4.5E13</c:v>
                </c:pt>
                <c:pt idx="4">
                  <c:v>4.75E13</c:v>
                </c:pt>
                <c:pt idx="5">
                  <c:v>5.0E13</c:v>
                </c:pt>
                <c:pt idx="6">
                  <c:v>5.25E13</c:v>
                </c:pt>
                <c:pt idx="7">
                  <c:v>5.5E13</c:v>
                </c:pt>
              </c:numCache>
            </c:numRef>
          </c:xVal>
          <c:yVal>
            <c:numRef>
              <c:f>Data!$E$3:$E$10</c:f>
              <c:numCache>
                <c:formatCode>General</c:formatCode>
                <c:ptCount val="8"/>
                <c:pt idx="0">
                  <c:v>13535.0</c:v>
                </c:pt>
                <c:pt idx="1">
                  <c:v>17715.0</c:v>
                </c:pt>
                <c:pt idx="2">
                  <c:v>23427.0</c:v>
                </c:pt>
                <c:pt idx="3">
                  <c:v>29679.0</c:v>
                </c:pt>
                <c:pt idx="4">
                  <c:v>33938.0</c:v>
                </c:pt>
                <c:pt idx="5">
                  <c:v>37625.0</c:v>
                </c:pt>
                <c:pt idx="6">
                  <c:v>42853.0</c:v>
                </c:pt>
                <c:pt idx="7">
                  <c:v>42990.0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Data!$F$2</c:f>
              <c:strCache>
                <c:ptCount val="1"/>
                <c:pt idx="0">
                  <c:v>tsSF-_3kA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xVal>
            <c:numRef>
              <c:f>Data!$A$3:$A$10</c:f>
              <c:numCache>
                <c:formatCode>0.00E+00</c:formatCode>
                <c:ptCount val="8"/>
                <c:pt idx="0">
                  <c:v>3.0E13</c:v>
                </c:pt>
                <c:pt idx="1">
                  <c:v>3.5E13</c:v>
                </c:pt>
                <c:pt idx="2">
                  <c:v>4.0E13</c:v>
                </c:pt>
                <c:pt idx="3">
                  <c:v>4.5E13</c:v>
                </c:pt>
                <c:pt idx="4">
                  <c:v>4.75E13</c:v>
                </c:pt>
                <c:pt idx="5">
                  <c:v>5.0E13</c:v>
                </c:pt>
                <c:pt idx="6">
                  <c:v>5.25E13</c:v>
                </c:pt>
                <c:pt idx="7">
                  <c:v>5.5E13</c:v>
                </c:pt>
              </c:numCache>
            </c:numRef>
          </c:xVal>
          <c:yVal>
            <c:numRef>
              <c:f>Data!$F$3:$F$10</c:f>
              <c:numCache>
                <c:formatCode>General</c:formatCode>
                <c:ptCount val="8"/>
                <c:pt idx="0">
                  <c:v>14262.0</c:v>
                </c:pt>
                <c:pt idx="1">
                  <c:v>19754.0</c:v>
                </c:pt>
                <c:pt idx="2">
                  <c:v>27072.0</c:v>
                </c:pt>
                <c:pt idx="3">
                  <c:v>33456.0</c:v>
                </c:pt>
                <c:pt idx="4">
                  <c:v>36576.0</c:v>
                </c:pt>
                <c:pt idx="5">
                  <c:v>41807.0</c:v>
                </c:pt>
                <c:pt idx="6">
                  <c:v>46573.0</c:v>
                </c:pt>
                <c:pt idx="7">
                  <c:v>48081.0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903824"/>
        <c:axId val="2123294128"/>
      </c:scatterChart>
      <c:valAx>
        <c:axId val="2118903824"/>
        <c:scaling>
          <c:orientation val="minMax"/>
          <c:max val="5.6E13"/>
          <c:min val="2.9E1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smtClean="0"/>
                  <a:t>Inner Modeling Surface Density</a:t>
                </a:r>
                <a:r>
                  <a:rPr lang="en-US" sz="1400" b="1" baseline="0" dirty="0" smtClean="0"/>
                  <a:t> [cm</a:t>
                </a:r>
                <a:r>
                  <a:rPr lang="en-US" sz="1400" b="1" baseline="30000" dirty="0" smtClean="0"/>
                  <a:t>-3</a:t>
                </a:r>
                <a:r>
                  <a:rPr lang="en-US" sz="1400" b="1" baseline="0" dirty="0" smtClean="0"/>
                  <a:t>]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0.352004152236411"/>
              <c:y val="0.91686719876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294128"/>
        <c:crosses val="autoZero"/>
        <c:crossBetween val="midCat"/>
      </c:valAx>
      <c:valAx>
        <c:axId val="2123294128"/>
        <c:scaling>
          <c:orientation val="minMax"/>
          <c:min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smtClean="0"/>
                  <a:t>Recycling</a:t>
                </a:r>
                <a:r>
                  <a:rPr lang="en-US" sz="1400" b="1" baseline="0" smtClean="0"/>
                  <a:t> Source [Amps]</a:t>
                </a:r>
                <a:endParaRPr lang="en-US" sz="14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03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/>
              <a:t>Tau_Core</a:t>
            </a:r>
            <a:r>
              <a:rPr lang="en-US" sz="1400" b="1" baseline="0" dirty="0"/>
              <a:t> in </a:t>
            </a:r>
            <a:r>
              <a:rPr lang="en-US" sz="1400" b="1" baseline="0" dirty="0" smtClean="0"/>
              <a:t>Tilted Symmetric Snowflake Minus</a:t>
            </a:r>
            <a:r>
              <a:rPr lang="en-US" sz="1400" b="1" dirty="0" smtClean="0"/>
              <a:t>:</a:t>
            </a:r>
            <a:endParaRPr lang="en-US" sz="1400" b="1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400" b="1" dirty="0" smtClean="0"/>
              <a:t>With RMP (@ 1kA and 3kA)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Data!$E$52</c:f>
              <c:strCache>
                <c:ptCount val="1"/>
                <c:pt idx="0">
                  <c:v>tsSF-_1kA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Data!$A$53:$A$60</c:f>
              <c:numCache>
                <c:formatCode>0.00E+00</c:formatCode>
                <c:ptCount val="7"/>
                <c:pt idx="0">
                  <c:v>3.0E13</c:v>
                </c:pt>
                <c:pt idx="1">
                  <c:v>3.5E13</c:v>
                </c:pt>
                <c:pt idx="2">
                  <c:v>4.0E13</c:v>
                </c:pt>
                <c:pt idx="3">
                  <c:v>4.5E13</c:v>
                </c:pt>
                <c:pt idx="4">
                  <c:v>4.75E13</c:v>
                </c:pt>
                <c:pt idx="5">
                  <c:v>5.0E13</c:v>
                </c:pt>
                <c:pt idx="6">
                  <c:v>5.25E13</c:v>
                </c:pt>
              </c:numCache>
            </c:numRef>
          </c:xVal>
          <c:yVal>
            <c:numRef>
              <c:f>Data!$E$53:$E$60</c:f>
              <c:numCache>
                <c:formatCode>General</c:formatCode>
                <c:ptCount val="7"/>
                <c:pt idx="0">
                  <c:v>0.0372678166</c:v>
                </c:pt>
                <c:pt idx="1">
                  <c:v>0.0603786095</c:v>
                </c:pt>
                <c:pt idx="2">
                  <c:v>0.0920219272</c:v>
                </c:pt>
                <c:pt idx="3">
                  <c:v>0.1302039408</c:v>
                </c:pt>
                <c:pt idx="4">
                  <c:v>0.1518773112</c:v>
                </c:pt>
                <c:pt idx="5">
                  <c:v>0.1769238685</c:v>
                </c:pt>
                <c:pt idx="6">
                  <c:v>0.2060856215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Data!$F$52</c:f>
              <c:strCache>
                <c:ptCount val="1"/>
                <c:pt idx="0">
                  <c:v>tsSF-_3kA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xVal>
            <c:numRef>
              <c:f>Data!$A$53:$A$60</c:f>
              <c:numCache>
                <c:formatCode>0.00E+00</c:formatCode>
                <c:ptCount val="7"/>
                <c:pt idx="0">
                  <c:v>3.0E13</c:v>
                </c:pt>
                <c:pt idx="1">
                  <c:v>3.5E13</c:v>
                </c:pt>
                <c:pt idx="2">
                  <c:v>4.0E13</c:v>
                </c:pt>
                <c:pt idx="3">
                  <c:v>4.5E13</c:v>
                </c:pt>
                <c:pt idx="4">
                  <c:v>4.75E13</c:v>
                </c:pt>
                <c:pt idx="5">
                  <c:v>5.0E13</c:v>
                </c:pt>
                <c:pt idx="6">
                  <c:v>5.25E13</c:v>
                </c:pt>
              </c:numCache>
            </c:numRef>
          </c:xVal>
          <c:yVal>
            <c:numRef>
              <c:f>Data!$F$53:$F$60</c:f>
              <c:numCache>
                <c:formatCode>General</c:formatCode>
                <c:ptCount val="7"/>
                <c:pt idx="0">
                  <c:v>0.0419411726</c:v>
                </c:pt>
                <c:pt idx="1">
                  <c:v>0.0702739385</c:v>
                </c:pt>
                <c:pt idx="2">
                  <c:v>0.1058725787</c:v>
                </c:pt>
                <c:pt idx="3">
                  <c:v>0.1451787608</c:v>
                </c:pt>
                <c:pt idx="4">
                  <c:v>0.1657471556</c:v>
                </c:pt>
                <c:pt idx="5">
                  <c:v>0.1850618632</c:v>
                </c:pt>
                <c:pt idx="6">
                  <c:v>0.2222334322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0276352"/>
        <c:axId val="2121301680"/>
      </c:scatterChart>
      <c:valAx>
        <c:axId val="2080276352"/>
        <c:scaling>
          <c:orientation val="minMax"/>
          <c:max val="5.3E13"/>
          <c:min val="2.9E1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kern="1200" baseline="0" dirty="0">
                    <a:solidFill>
                      <a:srgbClr val="595959"/>
                    </a:solidFill>
                    <a:effectLst/>
                  </a:rPr>
                  <a:t>Inner Simulation Boundary Density [cm</a:t>
                </a:r>
                <a:r>
                  <a:rPr lang="en-US" sz="1400" b="0" i="0" kern="1200" baseline="30000" dirty="0">
                    <a:solidFill>
                      <a:srgbClr val="595959"/>
                    </a:solidFill>
                    <a:effectLst/>
                  </a:rPr>
                  <a:t>-3</a:t>
                </a:r>
                <a:r>
                  <a:rPr lang="en-US" sz="1400" b="0" i="0" kern="1200" baseline="0" dirty="0">
                    <a:solidFill>
                      <a:srgbClr val="595959"/>
                    </a:solidFill>
                    <a:effectLst/>
                  </a:rPr>
                  <a:t>]</a:t>
                </a:r>
                <a:endParaRPr lang="en-US" sz="14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301680"/>
        <c:crosses val="autoZero"/>
        <c:crossBetween val="midCat"/>
      </c:valAx>
      <c:valAx>
        <c:axId val="2121301680"/>
        <c:scaling>
          <c:orientation val="minMax"/>
          <c:max val="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Tau_core [s]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0276352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Core Fueling Fraction </a:t>
            </a:r>
            <a:r>
              <a:rPr lang="en-US" b="1" dirty="0" smtClean="0"/>
              <a:t>Tilted</a:t>
            </a:r>
            <a:r>
              <a:rPr lang="en-US" b="1" baseline="0" dirty="0" smtClean="0"/>
              <a:t> Symmetric </a:t>
            </a:r>
            <a:r>
              <a:rPr lang="en-US" b="1" dirty="0" smtClean="0"/>
              <a:t>Snowflake Minus:</a:t>
            </a:r>
          </a:p>
          <a:p>
            <a:pPr>
              <a:defRPr b="1"/>
            </a:pPr>
            <a:r>
              <a:rPr lang="en-US" b="1" dirty="0" smtClean="0"/>
              <a:t> with</a:t>
            </a:r>
            <a:r>
              <a:rPr lang="en-US" b="1" baseline="0" dirty="0" smtClean="0"/>
              <a:t> RMP (@1kA and 3kA)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Data!$M$2</c:f>
              <c:strCache>
                <c:ptCount val="1"/>
                <c:pt idx="0">
                  <c:v>tsSF-_1kA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Data!$I$3:$I$9</c:f>
              <c:numCache>
                <c:formatCode>0.00E+00</c:formatCode>
                <c:ptCount val="7"/>
                <c:pt idx="0">
                  <c:v>3.0E13</c:v>
                </c:pt>
                <c:pt idx="1">
                  <c:v>3.5E13</c:v>
                </c:pt>
                <c:pt idx="2">
                  <c:v>4.0E13</c:v>
                </c:pt>
                <c:pt idx="3">
                  <c:v>4.5E13</c:v>
                </c:pt>
                <c:pt idx="4">
                  <c:v>4.75E13</c:v>
                </c:pt>
                <c:pt idx="5">
                  <c:v>5.0E13</c:v>
                </c:pt>
                <c:pt idx="6">
                  <c:v>5.25E13</c:v>
                </c:pt>
              </c:numCache>
            </c:numRef>
          </c:xVal>
          <c:yVal>
            <c:numRef>
              <c:f>Data!$M$3:$M$9</c:f>
              <c:numCache>
                <c:formatCode>General</c:formatCode>
                <c:ptCount val="7"/>
                <c:pt idx="0">
                  <c:v>0.0173575389730328</c:v>
                </c:pt>
                <c:pt idx="1">
                  <c:v>0.00965489302850692</c:v>
                </c:pt>
                <c:pt idx="2">
                  <c:v>0.00550325649891155</c:v>
                </c:pt>
                <c:pt idx="3">
                  <c:v>0.00346515617102997</c:v>
                </c:pt>
                <c:pt idx="4">
                  <c:v>0.0027477394071543</c:v>
                </c:pt>
                <c:pt idx="5">
                  <c:v>0.00224429794019931</c:v>
                </c:pt>
                <c:pt idx="6">
                  <c:v>0.00177984995216211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Data!$N$2</c:f>
              <c:strCache>
                <c:ptCount val="1"/>
                <c:pt idx="0">
                  <c:v>tsSF-_3kA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Data!$I$3:$I$9</c:f>
              <c:numCache>
                <c:formatCode>0.00E+00</c:formatCode>
                <c:ptCount val="7"/>
                <c:pt idx="0">
                  <c:v>3.0E13</c:v>
                </c:pt>
                <c:pt idx="1">
                  <c:v>3.5E13</c:v>
                </c:pt>
                <c:pt idx="2">
                  <c:v>4.0E13</c:v>
                </c:pt>
                <c:pt idx="3">
                  <c:v>4.5E13</c:v>
                </c:pt>
                <c:pt idx="4">
                  <c:v>4.75E13</c:v>
                </c:pt>
                <c:pt idx="5">
                  <c:v>5.0E13</c:v>
                </c:pt>
                <c:pt idx="6">
                  <c:v>5.25E13</c:v>
                </c:pt>
              </c:numCache>
            </c:numRef>
          </c:xVal>
          <c:yVal>
            <c:numRef>
              <c:f>Data!$N$3:$N$9</c:f>
              <c:numCache>
                <c:formatCode>General</c:formatCode>
                <c:ptCount val="7"/>
                <c:pt idx="0">
                  <c:v>0.0147286537652503</c:v>
                </c:pt>
                <c:pt idx="1">
                  <c:v>0.0074721114710945</c:v>
                </c:pt>
                <c:pt idx="2">
                  <c:v>0.00417105237884165</c:v>
                </c:pt>
                <c:pt idx="3">
                  <c:v>0.00277486609277851</c:v>
                </c:pt>
                <c:pt idx="4">
                  <c:v>0.00234894767060372</c:v>
                </c:pt>
                <c:pt idx="5">
                  <c:v>0.00193900495132392</c:v>
                </c:pt>
                <c:pt idx="6">
                  <c:v>0.00152214544907992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1643424"/>
        <c:axId val="2124976608"/>
      </c:scatterChart>
      <c:valAx>
        <c:axId val="2121643424"/>
        <c:scaling>
          <c:orientation val="minMax"/>
          <c:max val="5.3E13"/>
          <c:min val="3.25E1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4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Inner Simulation Boundary Density [cm-3]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976608"/>
        <c:crosses val="autoZero"/>
        <c:crossBetween val="midCat"/>
      </c:valAx>
      <c:valAx>
        <c:axId val="2124976608"/>
        <c:scaling>
          <c:orientation val="minMax"/>
          <c:max val="0.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Fueling Fraction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643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0.40308</cdr:x>
      <cdr:y>0.42477</cdr:y>
    </cdr:from>
    <cdr:to>
      <cdr:x>0.53946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4646" y="1887682"/>
          <a:ext cx="1097810" cy="334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RMP @3kA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0.58118</cdr:x>
      <cdr:y>0.54645</cdr:y>
    </cdr:from>
    <cdr:to>
      <cdr:x>0.71755</cdr:x>
      <cdr:y>0.62167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78276" y="2428416"/>
          <a:ext cx="1097729" cy="334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RMP @1kA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0.51181</cdr:x>
      <cdr:y>0.58112</cdr:y>
    </cdr:from>
    <cdr:to>
      <cdr:x>0.51181</cdr:x>
      <cdr:y>0.86291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4138013" y="2747637"/>
          <a:ext cx="0" cy="133233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0.42136</cdr:x>
      <cdr:y>0.58112</cdr:y>
    </cdr:from>
    <cdr:to>
      <cdr:x>0.42136</cdr:x>
      <cdr:y>0.86291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3406693" y="2747637"/>
          <a:ext cx="0" cy="133233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0.52444</cdr:x>
      <cdr:y>0.68072</cdr:y>
    </cdr:from>
    <cdr:to>
      <cdr:x>0.87232</cdr:x>
      <cdr:y>0.85801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40055" y="3218527"/>
          <a:ext cx="2812648" cy="838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 smtClean="0"/>
            <a:t>Evidence of density pump-out!</a:t>
          </a:r>
          <a:endParaRPr lang="en-US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1AEA7-3027-BF49-8D98-C9F291270877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5EAF-1AD2-024C-9CEA-210A3CE4E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7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543CC-DFA3-D748-87B1-D173CF9C201A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4550-0B61-9F4E-901B-ECD580724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9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D93D-13F5-1547-8AB9-E36A1A5A8AC5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PP_cover1a_redonl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PP_cover1a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BAA7-8792-3249-95E1-68306673F8EB}" type="datetime1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498D8-2452-384D-B8B1-90E6D75151B9}" type="datetime1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67133"/>
            <a:ext cx="7141589" cy="628777"/>
          </a:xfrm>
        </p:spPr>
        <p:txBody>
          <a:bodyPr anchor="t" anchorCtr="0">
            <a:noAutofit/>
          </a:bodyPr>
          <a:lstStyle>
            <a:lvl1pPr algn="l">
              <a:defRPr sz="2800" b="0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861" y="1380846"/>
            <a:ext cx="3994816" cy="4745316"/>
          </a:xfrm>
        </p:spPr>
        <p:txBody>
          <a:bodyPr/>
          <a:lstStyle>
            <a:lvl1pPr marL="182880" indent="-192024">
              <a:spcBef>
                <a:spcPts val="800"/>
              </a:spcBef>
              <a:defRPr sz="2400" baseline="0"/>
            </a:lvl1pPr>
            <a:lvl2pPr marL="457200" indent="-201168">
              <a:spcBef>
                <a:spcPts val="600"/>
              </a:spcBef>
              <a:defRPr sz="2200"/>
            </a:lvl2pPr>
            <a:lvl3pPr marL="640080" indent="-182880">
              <a:spcBef>
                <a:spcPts val="600"/>
              </a:spcBef>
              <a:defRPr sz="2000"/>
            </a:lvl3pPr>
            <a:lvl4pPr marL="914400" indent="-182880">
              <a:spcBef>
                <a:spcPts val="500"/>
              </a:spcBef>
              <a:defRPr sz="1800" baseline="0"/>
            </a:lvl4pPr>
            <a:lvl5pPr marL="1097280" indent="-164592"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1380846"/>
            <a:ext cx="2838531" cy="474531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F9AA-5288-E245-A061-C8C655E66BB5}" type="datetime1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4070"/>
            <a:ext cx="5486400" cy="6981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CCDF-4423-C34E-B6B9-5F907660D86A}" type="datetime1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9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8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892"/>
            <a:ext cx="7086600" cy="24949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F7598-CB3A-844D-B240-19CDAEF6B021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WISCONSIN–MADISON</a:t>
            </a:r>
            <a:endParaRPr lang="en-US" dirty="0"/>
          </a:p>
        </p:txBody>
      </p:sp>
      <p:pic>
        <p:nvPicPr>
          <p:cNvPr id="8" name="Picture 7" descr="PP_side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66" y="0"/>
            <a:ext cx="861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0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6310" y="0"/>
            <a:ext cx="8356046" cy="6858000"/>
          </a:xfrm>
          <a:prstGeom prst="rect">
            <a:avLst/>
          </a:prstGeom>
          <a:gradFill flip="none" rotWithShape="1">
            <a:gsLst>
              <a:gs pos="63000">
                <a:srgbClr val="C3020B"/>
              </a:gs>
              <a:gs pos="92000">
                <a:srgbClr val="9F0000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8408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3892"/>
            <a:ext cx="7086600" cy="2494908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PP_side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66" y="0"/>
            <a:ext cx="861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4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1800"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02793" y="6509705"/>
            <a:ext cx="7086660" cy="3482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pPr algn="r"/>
            <a:r>
              <a:rPr lang="en-US" sz="1050" cap="all" spc="70" smtClean="0">
                <a:solidFill>
                  <a:srgbClr val="BEA06D"/>
                </a:solidFill>
              </a:rPr>
              <a:t>University of Wisconsin-Madison </a:t>
            </a:r>
            <a:endParaRPr lang="en-US" sz="1050" cap="all" spc="70" dirty="0">
              <a:solidFill>
                <a:srgbClr val="BEA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02793" y="6509705"/>
            <a:ext cx="7086660" cy="3482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C3020B"/>
                </a:solidFill>
                <a:effectLst/>
                <a:latin typeface="Times New Roman"/>
                <a:ea typeface="+mj-ea"/>
                <a:cs typeface="Georgia"/>
              </a:defRPr>
            </a:lvl1pPr>
          </a:lstStyle>
          <a:p>
            <a:pPr algn="r"/>
            <a:r>
              <a:rPr lang="en-US" sz="1050" cap="all" spc="70" smtClean="0">
                <a:solidFill>
                  <a:srgbClr val="BEA06D"/>
                </a:solidFill>
              </a:rPr>
              <a:t>University of Wisconsin-Madison </a:t>
            </a:r>
            <a:endParaRPr lang="en-US" sz="1050" cap="all" spc="70" dirty="0">
              <a:solidFill>
                <a:srgbClr val="BEA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4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80B-AA47-5D42-ABDC-9241961D08C6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2249328"/>
            <a:ext cx="7422468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2" y="1713730"/>
            <a:ext cx="7422468" cy="517818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BE44D-17DC-6740-9B20-E06BD0C3A845}" type="datetime1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7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792" y="1600200"/>
            <a:ext cx="3415322" cy="4525963"/>
          </a:xfrm>
        </p:spPr>
        <p:txBody>
          <a:bodyPr/>
          <a:lstStyle>
            <a:lvl1pPr marL="182880" indent="-182880">
              <a:spcBef>
                <a:spcPts val="800"/>
              </a:spcBef>
              <a:defRPr sz="2200" kern="1400" spc="20"/>
            </a:lvl1pPr>
            <a:lvl2pPr marL="548640" indent="-182880">
              <a:spcBef>
                <a:spcPts val="700"/>
              </a:spcBef>
              <a:defRPr sz="2000"/>
            </a:lvl2pPr>
            <a:lvl3pPr marL="822960" indent="-164592">
              <a:spcBef>
                <a:spcPts val="5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8686" y="1600200"/>
            <a:ext cx="3402992" cy="4525963"/>
          </a:xfrm>
        </p:spPr>
        <p:txBody>
          <a:bodyPr/>
          <a:lstStyle>
            <a:lvl1pPr marL="182880" indent="-182880">
              <a:spcBef>
                <a:spcPts val="800"/>
              </a:spcBef>
              <a:defRPr sz="2200"/>
            </a:lvl1pPr>
            <a:lvl2pPr marL="548640" indent="-182880">
              <a:spcBef>
                <a:spcPts val="700"/>
              </a:spcBef>
              <a:defRPr sz="2000"/>
            </a:lvl2pPr>
            <a:lvl3pPr marL="822960" indent="-164592">
              <a:spcBef>
                <a:spcPts val="5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2C0D-BD5A-AD44-AA74-521B5A282F79}" type="datetime1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2" y="1535113"/>
            <a:ext cx="3439981" cy="5238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>
                <a:solidFill>
                  <a:srgbClr val="B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792" y="2174875"/>
            <a:ext cx="3439981" cy="3951288"/>
          </a:xfrm>
        </p:spPr>
        <p:txBody>
          <a:bodyPr/>
          <a:lstStyle>
            <a:lvl1pPr marL="182880" indent="-182880">
              <a:spcBef>
                <a:spcPts val="800"/>
              </a:spcBef>
              <a:defRPr sz="2000" baseline="0"/>
            </a:lvl1pPr>
            <a:lvl2pPr marL="457200" indent="-182880">
              <a:spcBef>
                <a:spcPts val="600"/>
              </a:spcBef>
              <a:defRPr sz="1800" baseline="0"/>
            </a:lvl2pPr>
            <a:lvl3pPr marL="640080" indent="-182880">
              <a:spcBef>
                <a:spcPts val="6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1697" y="1535113"/>
            <a:ext cx="3439980" cy="52382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baseline="0">
                <a:solidFill>
                  <a:srgbClr val="B6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1697" y="2174875"/>
            <a:ext cx="3439980" cy="3951288"/>
          </a:xfrm>
        </p:spPr>
        <p:txBody>
          <a:bodyPr/>
          <a:lstStyle>
            <a:lvl1pPr marL="182880" indent="-182880">
              <a:defRPr sz="2000" baseline="0"/>
            </a:lvl1pPr>
            <a:lvl2pPr marL="548640" indent="-182880">
              <a:spcBef>
                <a:spcPts val="600"/>
              </a:spcBef>
              <a:defRPr sz="1800" baseline="0"/>
            </a:lvl2pPr>
            <a:lvl3pPr marL="640080" indent="-182880">
              <a:spcBef>
                <a:spcPts val="6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EB51-1B61-3A43-A508-D0F8C216A386}" type="datetime1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WISCONSIN–MADISON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097D-D2BB-5B47-8B21-CD5063D6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9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1D3B6">
                <a:alpha val="80000"/>
              </a:srgbClr>
            </a:gs>
            <a:gs pos="32000">
              <a:srgbClr val="F1EEE4"/>
            </a:gs>
          </a:gsLst>
          <a:lin ang="28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side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066" y="0"/>
            <a:ext cx="861934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792" y="543307"/>
            <a:ext cx="7138885" cy="8596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791" y="1491808"/>
            <a:ext cx="7138886" cy="44370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1934" y="6393337"/>
            <a:ext cx="2368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F3DC7A6-F700-1B45-B3D9-3BD4EDB9E8C9}" type="datetime1">
              <a:rPr lang="en-US" smtClean="0"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1870" y="6393337"/>
            <a:ext cx="4854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UNIVERSITY OF WISCONSIN–MADISON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199" y="6393337"/>
            <a:ext cx="2326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72B097D-D2BB-5B47-8B21-CD5063D60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5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0" r:id="rId4"/>
    <p:sldLayoutId id="2147483661" r:id="rId5"/>
    <p:sldLayoutId id="2147483659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C3020B"/>
          </a:solidFill>
          <a:effectLst/>
          <a:latin typeface="Times New Roman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020B"/>
        </a:buClr>
        <a:buFont typeface="Arial"/>
        <a:buChar char="•"/>
        <a:defRPr sz="3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3020B"/>
        </a:buClr>
        <a:buFont typeface="Arial"/>
        <a:buChar char="•"/>
        <a:defRPr sz="2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3020B"/>
        </a:buClr>
        <a:buSzPct val="10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554480" indent="-219456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0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1828800" indent="-182880" algn="l" defTabSz="4572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100000"/>
        <a:buFont typeface="Arial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x.doi.org/10.1063/1.495481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63/1.4954816" TargetMode="External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hyperlink" Target="http://dx.doi.org/10.1063/1.495481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0.png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6631"/>
            <a:ext cx="7721600" cy="1411737"/>
          </a:xfrm>
        </p:spPr>
        <p:txBody>
          <a:bodyPr>
            <a:normAutofit/>
          </a:bodyPr>
          <a:lstStyle/>
          <a:p>
            <a:r>
              <a:rPr lang="en-US" dirty="0" smtClean="0"/>
              <a:t>Status of 3-D Modeling of Advanced Divertor Configurations in NSTX-U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70033"/>
            <a:ext cx="7086600" cy="86766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I. Waters</a:t>
            </a:r>
            <a:r>
              <a:rPr lang="en-US" b="1" baseline="30000" dirty="0" smtClean="0"/>
              <a:t>1</a:t>
            </a:r>
            <a:r>
              <a:rPr lang="en-US" dirty="0" smtClean="0"/>
              <a:t>, </a:t>
            </a:r>
            <a:r>
              <a:rPr lang="en-US" b="1" dirty="0" smtClean="0"/>
              <a:t>H. Frerichs</a:t>
            </a:r>
            <a:r>
              <a:rPr lang="en-US" b="1" baseline="30000" dirty="0" smtClean="0"/>
              <a:t>1</a:t>
            </a:r>
            <a:r>
              <a:rPr lang="en-US" dirty="0" smtClean="0"/>
              <a:t>, O. Schmitz</a:t>
            </a:r>
            <a:r>
              <a:rPr lang="en-US" baseline="30000" dirty="0" smtClean="0"/>
              <a:t>1</a:t>
            </a:r>
            <a:r>
              <a:rPr lang="en-US" dirty="0" smtClean="0"/>
              <a:t>, J-W Ahn</a:t>
            </a:r>
            <a:r>
              <a:rPr lang="en-US" baseline="30000" dirty="0" smtClean="0"/>
              <a:t>2</a:t>
            </a:r>
            <a:r>
              <a:rPr lang="en-US" dirty="0" smtClean="0"/>
              <a:t>, S. Kaye</a:t>
            </a:r>
            <a:r>
              <a:rPr lang="en-US" baseline="30000" dirty="0" smtClean="0"/>
              <a:t>2</a:t>
            </a:r>
            <a:r>
              <a:rPr lang="en-US" dirty="0" smtClean="0"/>
              <a:t>, G. Canal</a:t>
            </a:r>
            <a:r>
              <a:rPr lang="en-US" baseline="30000" dirty="0" smtClean="0"/>
              <a:t>3</a:t>
            </a:r>
            <a:r>
              <a:rPr lang="en-US" dirty="0" smtClean="0"/>
              <a:t>, T.E. Evans</a:t>
            </a:r>
            <a:r>
              <a:rPr lang="en-US" baseline="30000" dirty="0" smtClean="0"/>
              <a:t>3</a:t>
            </a:r>
            <a:r>
              <a:rPr lang="en-US" dirty="0" smtClean="0"/>
              <a:t>, R. Maingi</a:t>
            </a:r>
            <a:r>
              <a:rPr lang="en-US" baseline="30000" dirty="0" smtClean="0"/>
              <a:t>2</a:t>
            </a:r>
            <a:r>
              <a:rPr lang="en-US" dirty="0" smtClean="0"/>
              <a:t>, V. Soukhanovkii</a:t>
            </a:r>
            <a:r>
              <a:rPr lang="en-US" baseline="30000" dirty="0" smtClean="0"/>
              <a:t>4</a:t>
            </a:r>
            <a:r>
              <a:rPr lang="en-US" dirty="0" smtClean="0"/>
              <a:t>-September 22,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2" y="198040"/>
            <a:ext cx="3796339" cy="979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7" y="6291565"/>
            <a:ext cx="1206626" cy="422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713" y="6304999"/>
            <a:ext cx="2195596" cy="334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615" y="6291565"/>
            <a:ext cx="2195596" cy="4232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811" y="6171209"/>
            <a:ext cx="1587324" cy="542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4259290"/>
            <a:ext cx="721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1- </a:t>
            </a:r>
            <a:r>
              <a:rPr lang="en-US" sz="1200" i="1" dirty="0" smtClean="0"/>
              <a:t>University of Wisconsin-Madison</a:t>
            </a:r>
            <a:r>
              <a:rPr lang="en-US" sz="1200" dirty="0" smtClean="0"/>
              <a:t>, Madison, WI</a:t>
            </a:r>
          </a:p>
          <a:p>
            <a:r>
              <a:rPr lang="en-US" sz="1200" dirty="0" smtClean="0"/>
              <a:t>2- </a:t>
            </a:r>
            <a:r>
              <a:rPr lang="en-US" sz="1200" i="1" dirty="0" smtClean="0"/>
              <a:t>Princeton Plasma Physics Laboratory</a:t>
            </a:r>
            <a:r>
              <a:rPr lang="en-US" sz="1200" dirty="0" smtClean="0"/>
              <a:t>, Princeton, NJ</a:t>
            </a:r>
          </a:p>
          <a:p>
            <a:r>
              <a:rPr lang="en-US" sz="1200" dirty="0" smtClean="0"/>
              <a:t>3- </a:t>
            </a:r>
            <a:r>
              <a:rPr lang="en-US" sz="1200" i="1" dirty="0" smtClean="0"/>
              <a:t>General Atomics</a:t>
            </a:r>
            <a:r>
              <a:rPr lang="en-US" sz="1200" dirty="0" smtClean="0"/>
              <a:t>, San Diego, CA</a:t>
            </a:r>
          </a:p>
          <a:p>
            <a:r>
              <a:rPr lang="en-US" sz="1200" dirty="0" smtClean="0"/>
              <a:t>4- </a:t>
            </a:r>
            <a:r>
              <a:rPr lang="en-US" sz="1200" i="1" dirty="0" smtClean="0"/>
              <a:t>Lawrence Livermore National Laboratory</a:t>
            </a:r>
            <a:r>
              <a:rPr lang="en-US" sz="1200" dirty="0" smtClean="0"/>
              <a:t>, Livermore, CA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55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24" y="437611"/>
            <a:ext cx="7552969" cy="859629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Lower Fueling Fraction for 3kA Case Explains Density Pump-Out Without Lower Core Confinement</a:t>
            </a:r>
            <a:endParaRPr lang="en-US" sz="2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138636"/>
              </p:ext>
            </p:extLst>
          </p:nvPr>
        </p:nvGraphicFramePr>
        <p:xfrm>
          <a:off x="127915" y="1803697"/>
          <a:ext cx="8050244" cy="489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83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7" y="1491808"/>
            <a:ext cx="7330400" cy="51941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systematic study of advanced divertor configurations in EMC3-EIRENE</a:t>
            </a:r>
          </a:p>
          <a:p>
            <a:pPr lvl="1"/>
            <a:r>
              <a:rPr lang="is-IS" dirty="0"/>
              <a:t>Phys. Plasmas </a:t>
            </a:r>
            <a:r>
              <a:rPr lang="is-IS" b="1" dirty="0"/>
              <a:t>23</a:t>
            </a:r>
            <a:r>
              <a:rPr lang="is-IS" dirty="0"/>
              <a:t>, 062517 (2016); </a:t>
            </a:r>
            <a:r>
              <a:rPr lang="is-IS" u="sng" dirty="0">
                <a:hlinkClick r:id="rId2"/>
              </a:rPr>
              <a:t>http://</a:t>
            </a:r>
            <a:r>
              <a:rPr lang="is-IS" u="sng" dirty="0" smtClean="0">
                <a:hlinkClick r:id="rId2"/>
              </a:rPr>
              <a:t>dx.doi.org/10.1063/1.4954816</a:t>
            </a:r>
            <a:endParaRPr lang="is-IS" u="sng" dirty="0" smtClean="0"/>
          </a:p>
          <a:p>
            <a:pPr lvl="1"/>
            <a:r>
              <a:rPr lang="is-IS" dirty="0" smtClean="0"/>
              <a:t>Provides database for exhaust studies</a:t>
            </a:r>
            <a:endParaRPr lang="en-US" dirty="0" smtClean="0"/>
          </a:p>
          <a:p>
            <a:r>
              <a:rPr lang="en-US" dirty="0" smtClean="0"/>
              <a:t>Evidence of global pump-out with increasing RMP coil current </a:t>
            </a:r>
          </a:p>
          <a:p>
            <a:pPr lvl="1"/>
            <a:r>
              <a:rPr lang="en-US" dirty="0" smtClean="0"/>
              <a:t>Modeled RMP currents in excess of what was used on NSTX by factor of three</a:t>
            </a:r>
          </a:p>
          <a:p>
            <a:r>
              <a:rPr lang="en-US" dirty="0" smtClean="0"/>
              <a:t>Global pump-out does not lead to decreased core-confinement =&gt; neutral fueling effect does</a:t>
            </a:r>
          </a:p>
        </p:txBody>
      </p:sp>
    </p:spTree>
    <p:extLst>
      <p:ext uri="{BB962C8B-B14F-4D97-AF65-F5344CB8AC3E}">
        <p14:creationId xmlns:p14="http://schemas.microsoft.com/office/powerpoint/2010/main" val="1703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91" y="1491808"/>
            <a:ext cx="7138886" cy="50478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Better </a:t>
            </a:r>
            <a:r>
              <a:rPr lang="en-US" dirty="0"/>
              <a:t>e</a:t>
            </a:r>
            <a:r>
              <a:rPr lang="en-US" dirty="0" smtClean="0"/>
              <a:t>xperimentally constrain EMC3-EIRENE modeling</a:t>
            </a:r>
          </a:p>
          <a:p>
            <a:pPr lvl="1"/>
            <a:r>
              <a:rPr lang="en-US" dirty="0" smtClean="0"/>
              <a:t>Lithium wall recycling</a:t>
            </a:r>
          </a:p>
          <a:p>
            <a:pPr lvl="1"/>
            <a:r>
              <a:rPr lang="en-US" dirty="0" smtClean="0"/>
              <a:t>Core fueling</a:t>
            </a:r>
          </a:p>
          <a:p>
            <a:r>
              <a:rPr lang="en-US" dirty="0" smtClean="0"/>
              <a:t>Investigate role of plasma response and RMP strength</a:t>
            </a:r>
          </a:p>
          <a:p>
            <a:pPr lvl="1"/>
            <a:r>
              <a:rPr lang="en-US" dirty="0" smtClean="0"/>
              <a:t>Informed by M3D-C1 calculations of plasma </a:t>
            </a:r>
            <a:r>
              <a:rPr lang="en-US" dirty="0" smtClean="0"/>
              <a:t>response [by Dr. Canal]</a:t>
            </a:r>
            <a:endParaRPr lang="en-US" dirty="0" smtClean="0"/>
          </a:p>
          <a:p>
            <a:pPr lvl="1"/>
            <a:r>
              <a:rPr lang="en-US" dirty="0" smtClean="0"/>
              <a:t>Comparative study with MAST</a:t>
            </a:r>
          </a:p>
          <a:p>
            <a:pPr lvl="2"/>
            <a:r>
              <a:rPr lang="en-US" dirty="0" smtClean="0"/>
              <a:t>MAST shows pump-out, but only at much higher RMP currents and with favorable plasma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1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2791" y="1491808"/>
            <a:ext cx="7029098" cy="4966865"/>
          </a:xfrm>
        </p:spPr>
        <p:txBody>
          <a:bodyPr>
            <a:normAutofit fontScale="92500" lnSpcReduction="10000"/>
          </a:bodyPr>
          <a:lstStyle/>
          <a:p>
            <a:pPr marL="285750">
              <a:buFont typeface="Arial" charset="0"/>
              <a:buChar char="•"/>
            </a:pPr>
            <a:r>
              <a:rPr lang="en-US" sz="3200" dirty="0" smtClean="0"/>
              <a:t>Motivation</a:t>
            </a:r>
          </a:p>
          <a:p>
            <a:pPr marL="285750">
              <a:buFont typeface="Arial" charset="0"/>
              <a:buChar char="•"/>
            </a:pPr>
            <a:r>
              <a:rPr lang="en-US" sz="3200" dirty="0" smtClean="0"/>
              <a:t>Numerical and Analytic Tools</a:t>
            </a:r>
          </a:p>
          <a:p>
            <a:pPr marL="685800" lvl="1">
              <a:buFont typeface="Arial" charset="0"/>
              <a:buChar char="•"/>
            </a:pPr>
            <a:r>
              <a:rPr lang="en-US" sz="2800" dirty="0" smtClean="0"/>
              <a:t>EMC3-EIRENE</a:t>
            </a:r>
          </a:p>
          <a:p>
            <a:pPr marL="685800" lvl="1">
              <a:buFont typeface="Arial" charset="0"/>
              <a:buChar char="•"/>
            </a:pPr>
            <a:r>
              <a:rPr lang="en-US" sz="2800" dirty="0" smtClean="0"/>
              <a:t>FLARE</a:t>
            </a:r>
          </a:p>
          <a:p>
            <a:pPr marL="685800" lvl="1">
              <a:buFont typeface="Arial" charset="0"/>
              <a:buChar char="•"/>
            </a:pPr>
            <a:r>
              <a:rPr lang="en-US" sz="2800" dirty="0" smtClean="0"/>
              <a:t>Multi-Reservoir Particle Balance</a:t>
            </a:r>
          </a:p>
          <a:p>
            <a:pPr marL="285750">
              <a:buFont typeface="Arial" charset="0"/>
              <a:buChar char="•"/>
            </a:pPr>
            <a:r>
              <a:rPr lang="en-US" sz="3200" dirty="0" smtClean="0"/>
              <a:t>Heat Flux Survey</a:t>
            </a:r>
          </a:p>
          <a:p>
            <a:pPr marL="285750">
              <a:buFont typeface="Arial" charset="0"/>
              <a:buChar char="•"/>
            </a:pPr>
            <a:r>
              <a:rPr lang="en-US" sz="3200" dirty="0" smtClean="0"/>
              <a:t>Particle Balance Analysis</a:t>
            </a:r>
          </a:p>
          <a:p>
            <a:pPr marL="285750">
              <a:buFont typeface="Arial" charset="0"/>
              <a:buChar char="•"/>
            </a:pPr>
            <a:r>
              <a:rPr lang="en-US" sz="3200" dirty="0" smtClean="0"/>
              <a:t>Neutral Fueling</a:t>
            </a:r>
          </a:p>
          <a:p>
            <a:pPr marL="285750">
              <a:buFont typeface="Arial" charset="0"/>
              <a:buChar char="•"/>
            </a:pPr>
            <a:r>
              <a:rPr lang="en-US" sz="3200" dirty="0" smtClean="0"/>
              <a:t>Summary</a:t>
            </a:r>
          </a:p>
          <a:p>
            <a:pPr marL="285750">
              <a:buFont typeface="Arial" charset="0"/>
              <a:buChar char="•"/>
            </a:pPr>
            <a:r>
              <a:rPr lang="en-US" sz="3200" dirty="0" smtClean="0"/>
              <a:t>Next Steps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1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702791" y="1491808"/>
            <a:ext cx="7138886" cy="5117336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buFont typeface="Arial" charset="0"/>
              <a:buChar char="•"/>
            </a:pPr>
            <a:r>
              <a:rPr lang="en-US" sz="3200" dirty="0" smtClean="0"/>
              <a:t>Damaging ELMs present a major problem in future tokamaks</a:t>
            </a:r>
          </a:p>
          <a:p>
            <a:pPr marL="685800" lvl="1">
              <a:buFont typeface="Arial" charset="0"/>
              <a:buChar char="•"/>
            </a:pPr>
            <a:r>
              <a:rPr lang="en-US" sz="2800" dirty="0" smtClean="0"/>
              <a:t>Resonant Magnetic Perturbations (RMPs) one possible mitigation strategy</a:t>
            </a:r>
          </a:p>
          <a:p>
            <a:pPr marL="285750">
              <a:buFont typeface="Arial" charset="0"/>
              <a:buChar char="•"/>
            </a:pPr>
            <a:r>
              <a:rPr lang="en-US" sz="3200" dirty="0" smtClean="0"/>
              <a:t>Steady State heat loads also threaten divertor lifetimes</a:t>
            </a:r>
          </a:p>
          <a:p>
            <a:pPr marL="685800" lvl="1">
              <a:buFont typeface="Arial" charset="0"/>
              <a:buChar char="•"/>
            </a:pPr>
            <a:r>
              <a:rPr lang="en-US" sz="2800" dirty="0" smtClean="0"/>
              <a:t>Snowflake and X-Divertors both seek to address this issue</a:t>
            </a:r>
          </a:p>
          <a:p>
            <a:pPr marL="285750">
              <a:buFont typeface="Arial" charset="0"/>
              <a:buChar char="•"/>
            </a:pPr>
            <a:r>
              <a:rPr lang="en-US" sz="3600" dirty="0" smtClean="0"/>
              <a:t>How do they work </a:t>
            </a:r>
            <a:r>
              <a:rPr lang="en-US" sz="3600" b="1" dirty="0" smtClean="0"/>
              <a:t>together</a:t>
            </a:r>
            <a:r>
              <a:rPr lang="en-US" sz="3600" dirty="0" smtClean="0"/>
              <a:t> and how does that impact </a:t>
            </a:r>
            <a:r>
              <a:rPr lang="en-US" sz="3600" b="1" dirty="0" smtClean="0">
                <a:solidFill>
                  <a:srgbClr val="FF0000"/>
                </a:solidFill>
              </a:rPr>
              <a:t>fueling and exhaust</a:t>
            </a:r>
            <a:r>
              <a:rPr lang="en-US" sz="3600" dirty="0" smtClean="0"/>
              <a:t>?</a:t>
            </a:r>
          </a:p>
          <a:p>
            <a:pPr marL="285750">
              <a:buFont typeface="Arial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6500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and Analytic Tools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348697" y="1398855"/>
            <a:ext cx="3800961" cy="24857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4237508" y="1398854"/>
            <a:ext cx="4015239" cy="24857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EMC3-EIRENE</a:t>
            </a:r>
          </a:p>
          <a:p>
            <a:pPr lvl="1"/>
            <a:r>
              <a:rPr lang="en-US" dirty="0"/>
              <a:t>Coupled 3D plasma fluid and kinetic neutral transport code</a:t>
            </a:r>
          </a:p>
          <a:p>
            <a:pPr lvl="1"/>
            <a:r>
              <a:rPr lang="en-US" dirty="0" smtClean="0"/>
              <a:t>Enhanced set </a:t>
            </a:r>
            <a:r>
              <a:rPr lang="en-US" dirty="0"/>
              <a:t>of post processing </a:t>
            </a:r>
            <a:r>
              <a:rPr lang="en-US" dirty="0" smtClean="0"/>
              <a:t>tools developed-- specifically a Zone </a:t>
            </a:r>
            <a:r>
              <a:rPr lang="en-US" dirty="0"/>
              <a:t>Resolved Particle </a:t>
            </a:r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241557" y="4143983"/>
            <a:ext cx="4735557" cy="248576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Font typeface="Arial"/>
              <a:buChar char="•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C3020B"/>
              </a:buClr>
              <a:buSzPct val="10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3pPr>
            <a:lvl4pPr marL="1554480" indent="-219456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4pPr>
            <a:lvl5pPr marL="1828800" indent="-182880" algn="l" defTabSz="4572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FLARE</a:t>
            </a:r>
          </a:p>
          <a:p>
            <a:pPr lvl="1"/>
            <a:r>
              <a:rPr lang="en-US" dirty="0"/>
              <a:t>Field Line Analysis and </a:t>
            </a:r>
            <a:r>
              <a:rPr lang="en-US" dirty="0" smtClean="0"/>
              <a:t>Reconstruction Environment</a:t>
            </a:r>
          </a:p>
          <a:p>
            <a:pPr lvl="1"/>
            <a:r>
              <a:rPr lang="en-US" dirty="0" smtClean="0"/>
              <a:t>Grid generator for EMC3-EIRENE</a:t>
            </a:r>
          </a:p>
          <a:p>
            <a:pPr lvl="1"/>
            <a:r>
              <a:rPr lang="en-US" dirty="0" smtClean="0"/>
              <a:t>Magnetic analysis toolbox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860" y="4008075"/>
            <a:ext cx="2913113" cy="27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29" y="127000"/>
            <a:ext cx="7603009" cy="859629"/>
          </a:xfrm>
        </p:spPr>
        <p:txBody>
          <a:bodyPr>
            <a:noAutofit/>
          </a:bodyPr>
          <a:lstStyle/>
          <a:p>
            <a:r>
              <a:rPr lang="en-US" sz="2800" dirty="0" smtClean="0"/>
              <a:t>First Systematic Assessment of Major Advanced Divertor Configurations at NSTX-U with EMC3-EIRENE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955" y="4252440"/>
            <a:ext cx="4770558" cy="2312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594" y="6565207"/>
            <a:ext cx="652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H. </a:t>
            </a:r>
            <a:r>
              <a:rPr lang="en-US" sz="1400" dirty="0" err="1" smtClean="0"/>
              <a:t>Frerichs</a:t>
            </a:r>
            <a:r>
              <a:rPr lang="en-US" sz="1400" dirty="0" smtClean="0"/>
              <a:t> et al </a:t>
            </a:r>
            <a:r>
              <a:rPr lang="is-IS" sz="1400" dirty="0"/>
              <a:t>Phys. Plasmas </a:t>
            </a:r>
            <a:r>
              <a:rPr lang="is-IS" sz="1400" b="1" dirty="0" smtClean="0"/>
              <a:t>23</a:t>
            </a:r>
            <a:r>
              <a:rPr lang="is-IS" sz="1400" dirty="0" smtClean="0"/>
              <a:t>, 062517</a:t>
            </a:r>
            <a:r>
              <a:rPr lang="is-IS" sz="1400" dirty="0"/>
              <a:t> (2016</a:t>
            </a:r>
            <a:r>
              <a:rPr lang="is-IS" sz="1400" dirty="0" smtClean="0"/>
              <a:t>); </a:t>
            </a:r>
            <a:r>
              <a:rPr lang="is-IS" sz="1400" u="sng" dirty="0" smtClean="0">
                <a:hlinkClick r:id="rId3"/>
              </a:rPr>
              <a:t>http</a:t>
            </a:r>
            <a:r>
              <a:rPr lang="is-IS" sz="1400" u="sng" dirty="0">
                <a:hlinkClick r:id="rId3"/>
              </a:rPr>
              <a:t>://dx.doi.org/10.1063/1.4954816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36"/>
          <a:stretch/>
        </p:blipFill>
        <p:spPr>
          <a:xfrm>
            <a:off x="1886955" y="1421184"/>
            <a:ext cx="4770558" cy="28312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67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67" y="149768"/>
            <a:ext cx="7573107" cy="859629"/>
          </a:xfrm>
        </p:spPr>
        <p:txBody>
          <a:bodyPr>
            <a:noAutofit/>
          </a:bodyPr>
          <a:lstStyle/>
          <a:p>
            <a:r>
              <a:rPr lang="en-US" sz="2400" dirty="0" smtClean="0"/>
              <a:t>Peaked heat loads in Near Exact Snowflake, lowest heat loads in X-Divertor like configurations. </a:t>
            </a:r>
            <a:br>
              <a:rPr lang="en-US" sz="2400" dirty="0" smtClean="0"/>
            </a:br>
            <a:r>
              <a:rPr lang="en-US" sz="2400" dirty="0" smtClean="0"/>
              <a:t>RMP fields don’t impact toroidal average.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91" y="1530127"/>
            <a:ext cx="6910086" cy="4935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45482"/>
            <a:ext cx="8518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H. </a:t>
            </a:r>
            <a:r>
              <a:rPr lang="en-US" dirty="0" err="1" smtClean="0"/>
              <a:t>Frerichs</a:t>
            </a:r>
            <a:r>
              <a:rPr lang="en-US" dirty="0" smtClean="0"/>
              <a:t> et al </a:t>
            </a:r>
            <a:r>
              <a:rPr lang="is-IS" dirty="0"/>
              <a:t>Phys. Plasmas </a:t>
            </a:r>
            <a:r>
              <a:rPr lang="is-IS" b="1" dirty="0" smtClean="0"/>
              <a:t>23</a:t>
            </a:r>
            <a:r>
              <a:rPr lang="is-IS" dirty="0" smtClean="0"/>
              <a:t>, 062517</a:t>
            </a:r>
            <a:r>
              <a:rPr lang="is-IS" dirty="0"/>
              <a:t> (2016</a:t>
            </a:r>
            <a:r>
              <a:rPr lang="is-IS" dirty="0" smtClean="0"/>
              <a:t>); </a:t>
            </a:r>
            <a:r>
              <a:rPr lang="is-IS" u="sng" dirty="0" smtClean="0">
                <a:hlinkClick r:id="rId3"/>
              </a:rPr>
              <a:t>http</a:t>
            </a:r>
            <a:r>
              <a:rPr lang="is-IS" u="sng" dirty="0">
                <a:hlinkClick r:id="rId3"/>
              </a:rPr>
              <a:t>://dx.doi.org/10.1063/1.4954816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78001" y="1672517"/>
            <a:ext cx="116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General Snowflake</a:t>
            </a:r>
            <a:endParaRPr lang="en-US" sz="1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486525" y="1843084"/>
            <a:ext cx="371475" cy="100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86525" y="1943096"/>
            <a:ext cx="351295" cy="1411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95248" y="2288069"/>
            <a:ext cx="137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Near Exact Snowflake</a:t>
            </a:r>
            <a:endParaRPr lang="en-US" sz="1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86500" y="2238499"/>
            <a:ext cx="444729" cy="366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286500" y="2394091"/>
            <a:ext cx="459017" cy="210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14926" y="4213808"/>
            <a:ext cx="1171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X-Divertor Like</a:t>
            </a:r>
            <a:endParaRPr lang="en-US" sz="1600" b="1" dirty="0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flipV="1">
            <a:off x="6286500" y="4475419"/>
            <a:ext cx="459015" cy="307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</p:cNvCxnSpPr>
          <p:nvPr/>
        </p:nvCxnSpPr>
        <p:spPr>
          <a:xfrm>
            <a:off x="6286500" y="4506196"/>
            <a:ext cx="459015" cy="90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and Analytic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26" y="1356145"/>
            <a:ext cx="5969074" cy="4437091"/>
          </a:xfrm>
        </p:spPr>
        <p:txBody>
          <a:bodyPr/>
          <a:lstStyle/>
          <a:p>
            <a:r>
              <a:rPr lang="en-US" dirty="0" smtClean="0"/>
              <a:t>Global particle balance analysis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Multi-Reservoir particle balance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1996" y="4513494"/>
                <a:ext cx="3362817" cy="5727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𝑐𝑜𝑟𝑒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is-IS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𝑐𝑜𝑟𝑒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𝑐𝑜𝑟𝑒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996" y="4513494"/>
                <a:ext cx="3362817" cy="5727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56515" y="5378407"/>
                <a:ext cx="3902448" cy="5730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𝑆𝑂𝐿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charset="0"/>
                            </a:rPr>
                            <m:t>𝑑𝑡</m:t>
                          </m:r>
                        </m:den>
                      </m:f>
                      <m:r>
                        <a:rPr lang="is-IS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𝑆𝑂𝐿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𝑆𝑂𝐿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𝑆𝑂𝐿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bg-BG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𝑐𝑜𝑟𝑒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𝑐𝑜𝑟𝑒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15" y="5378407"/>
                <a:ext cx="3902448" cy="5730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7000" y="4540697"/>
            <a:ext cx="114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CORE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0" y="5393788"/>
            <a:ext cx="114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SOL</a:t>
            </a:r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01996" y="5307864"/>
            <a:ext cx="696908" cy="7141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09574" y="4389858"/>
            <a:ext cx="733788" cy="75049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4697805" y="5209851"/>
            <a:ext cx="633407" cy="935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77444" y="5715329"/>
                <a:ext cx="3165085" cy="7542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𝑆𝑂𝐿</m:t>
                          </m:r>
                        </m:sub>
                      </m:sSub>
                      <m:r>
                        <a:rPr lang="is-IS" sz="24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𝑆𝑂𝐿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𝑆𝑂𝐿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𝑐𝑜𝑟𝑒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44" y="5715329"/>
                <a:ext cx="3165085" cy="7542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88028" y="4779856"/>
                <a:ext cx="2512089" cy="753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𝑐𝑜𝑟𝑒</m:t>
                          </m:r>
                        </m:sub>
                      </m:sSub>
                      <m:r>
                        <a:rPr lang="is-IS" sz="24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𝑐𝑜𝑟𝑒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𝑐𝑜𝑟𝑒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28" y="4779856"/>
                <a:ext cx="2512089" cy="7538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31712" y="6251624"/>
                <a:ext cx="23033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𝑅𝐸𝐶</m:t>
                          </m:r>
                        </m:sub>
                      </m:sSub>
                      <m:r>
                        <a:rPr lang="is-IS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𝑆𝑂𝐿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𝑐𝑜𝑟𝑒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12" y="6251624"/>
                <a:ext cx="230338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7000" y="6239961"/>
            <a:ext cx="1859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charset="0"/>
                <a:ea typeface="Times New Roman" charset="0"/>
                <a:cs typeface="Times New Roman" charset="0"/>
              </a:rPr>
              <a:t>FUELING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441148" y="2105724"/>
                <a:ext cx="6932260" cy="5845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charset="0"/>
                            </a:rPr>
                            <m:t>𝒅𝑵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charset="0"/>
                            </a:rPr>
                            <m:t>𝒅𝒕</m:t>
                          </m:r>
                        </m:den>
                      </m:f>
                      <m:r>
                        <a:rPr lang="is-IS" sz="2000" b="1" i="1" smtClean="0">
                          <a:latin typeface="Cambria Math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charset="0"/>
                        </a:rPr>
                        <m:t>−</m:t>
                      </m:r>
                      <m:f>
                        <m:fPr>
                          <m:ctrlPr>
                            <a:rPr lang="bg-BG" sz="2000" b="1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charset="0"/>
                            </a:rPr>
                            <m:t>𝑵</m:t>
                          </m:r>
                        </m:num>
                        <m:den>
                          <m: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𝝉</m:t>
                          </m:r>
                        </m:den>
                      </m:f>
                      <m:r>
                        <a:rPr lang="en-US" sz="2000" b="1" i="1" smtClean="0">
                          <a:latin typeface="Cambria Math" charset="0"/>
                        </a:rPr>
                        <m:t>+</m:t>
                      </m:r>
                      <m:r>
                        <a:rPr lang="en-US" sz="2000" b="1" i="1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charset="0"/>
                            </a:rPr>
                            <m:t>𝑹𝑬𝑪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charset="0"/>
                            </a:rPr>
                            <m:t>𝑬𝒙𝒕</m:t>
                          </m:r>
                          <m:r>
                            <a:rPr lang="en-US" sz="2000" b="1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charset="0"/>
                            </a:rPr>
                            <m:t>𝑭𝒖𝒆𝒍</m:t>
                          </m:r>
                        </m:sub>
                      </m:sSub>
                      <m:r>
                        <a:rPr lang="en-US" sz="2000" b="1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charset="0"/>
                            </a:rPr>
                            <m:t>𝝓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charset="0"/>
                            </a:rPr>
                            <m:t>𝑬𝒙𝒕</m:t>
                          </m:r>
                          <m:r>
                            <a:rPr lang="en-US" sz="2000" b="1" i="1" smtClean="0">
                              <a:latin typeface="Cambria Math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charset="0"/>
                            </a:rPr>
                            <m:t>𝑷𝒖𝒎𝒑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1148" y="2105724"/>
                <a:ext cx="6932260" cy="5845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08465" y="1993089"/>
            <a:ext cx="733788" cy="75049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60698" t="-557"/>
          <a:stretch/>
        </p:blipFill>
        <p:spPr>
          <a:xfrm>
            <a:off x="6027183" y="1359507"/>
            <a:ext cx="2222073" cy="308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92" y="543307"/>
            <a:ext cx="7271169" cy="859629"/>
          </a:xfrm>
        </p:spPr>
        <p:txBody>
          <a:bodyPr>
            <a:noAutofit/>
          </a:bodyPr>
          <a:lstStyle/>
          <a:p>
            <a:r>
              <a:rPr lang="en-US" sz="2400" dirty="0" smtClean="0"/>
              <a:t>Reduced Global Particle Confinement in Modeling </a:t>
            </a:r>
            <a:r>
              <a:rPr lang="en-US" sz="2400" dirty="0"/>
              <a:t>D</a:t>
            </a:r>
            <a:r>
              <a:rPr lang="en-US" sz="2400" dirty="0" smtClean="0"/>
              <a:t>omain with Increasing RMP Strength in Tilted Symmetric Snowflake Minus 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683130"/>
              </p:ext>
            </p:extLst>
          </p:nvPr>
        </p:nvGraphicFramePr>
        <p:xfrm>
          <a:off x="98321" y="1927293"/>
          <a:ext cx="8084979" cy="472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505014" y="4674930"/>
            <a:ext cx="731320" cy="124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2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02792" y="322887"/>
                <a:ext cx="7138885" cy="859629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baseline="-25000" dirty="0" smtClean="0"/>
                  <a:t>core</a:t>
                </a:r>
                <a:r>
                  <a:rPr lang="en-US" dirty="0" smtClean="0"/>
                  <a:t> suggests better confinement, not density pump-out!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02792" y="322887"/>
                <a:ext cx="7138885" cy="859629"/>
              </a:xfrm>
              <a:blipFill rotWithShape="0">
                <a:blip r:embed="rId2"/>
                <a:stretch>
                  <a:fillRect l="-3416" t="-15603" b="-4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264761"/>
              </p:ext>
            </p:extLst>
          </p:nvPr>
        </p:nvGraphicFramePr>
        <p:xfrm>
          <a:off x="158611" y="1310336"/>
          <a:ext cx="7996935" cy="545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456253" y="3991568"/>
            <a:ext cx="2364" cy="2787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1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_PP1_UW_in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ril15Presentation" id="{2E33D2CD-AF85-6343-AEAF-4E71E7954D38}" vid="{8B89CA07-D15A-2B45-AD6D-834561CEE7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4393</TotalTime>
  <Words>459</Words>
  <Application>Microsoft Macintosh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Georgia</vt:lpstr>
      <vt:lpstr>Times New Roman</vt:lpstr>
      <vt:lpstr>UW_PP1_UW_intro</vt:lpstr>
      <vt:lpstr>Status of 3-D Modeling of Advanced Divertor Configurations in NSTX-U</vt:lpstr>
      <vt:lpstr>Introduction</vt:lpstr>
      <vt:lpstr>Motivation</vt:lpstr>
      <vt:lpstr>Numerical and Analytic Tools</vt:lpstr>
      <vt:lpstr>First Systematic Assessment of Major Advanced Divertor Configurations at NSTX-U with EMC3-EIRENE</vt:lpstr>
      <vt:lpstr>Peaked heat loads in Near Exact Snowflake, lowest heat loads in X-Divertor like configurations.  RMP fields don’t impact toroidal average.</vt:lpstr>
      <vt:lpstr>Numerical and Analytic Tools</vt:lpstr>
      <vt:lpstr>Reduced Global Particle Confinement in Modeling Domain with Increasing RMP Strength in Tilted Symmetric Snowflake Minus </vt:lpstr>
      <vt:lpstr>τ core suggests better confinement, not density pump-out!</vt:lpstr>
      <vt:lpstr>Lower Fueling Fraction for 3kA Case Explains Density Pump-Out Without Lower Core Confinement</vt:lpstr>
      <vt:lpstr>Summary</vt:lpstr>
      <vt:lpstr>Next Steps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Wisconsin-Madison is a public  land-grant institution established in 1848.</dc:title>
  <dc:creator>Ian Waters</dc:creator>
  <cp:lastModifiedBy>Microsoft Office User</cp:lastModifiedBy>
  <cp:revision>131</cp:revision>
  <cp:lastPrinted>2016-09-21T14:02:18Z</cp:lastPrinted>
  <dcterms:created xsi:type="dcterms:W3CDTF">2016-04-14T14:51:49Z</dcterms:created>
  <dcterms:modified xsi:type="dcterms:W3CDTF">2016-09-21T14:03:31Z</dcterms:modified>
</cp:coreProperties>
</file>