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70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66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1266" y="431800"/>
            <a:ext cx="5105400" cy="304799"/>
          </a:xfrm>
        </p:spPr>
        <p:txBody>
          <a:bodyPr>
            <a:norm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NSTX-U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Results Review, September 21-22, 2016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1981200"/>
            <a:ext cx="7391400" cy="3277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Completed nonlinear simulations of CAEs, including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scaling of CAE-to-KAW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energy channeling with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beam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power, and saturation mechanism.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scan of the beam ion distribution parameter have been performed, which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resulted in several new findings (J.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Lestz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742950" lvl="1" indent="-285750">
              <a:buFontTx/>
              <a:buChar char="-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ependence of number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unstable CAE/GAEs on v</a:t>
            </a:r>
            <a:r>
              <a:rPr lang="en-US" sz="1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6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Tx/>
              <a:buChar char="-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omparison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with experimental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GAE/CAE database</a:t>
            </a:r>
          </a:p>
          <a:p>
            <a:pPr marL="742950" lvl="1" indent="-285750">
              <a:buFontTx/>
              <a:buChar char="-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ependence on most unstable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 on beam parameters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u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nstable co-GAEs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Calculated NSTX-U equilibrium using HYM GS solver coupled with FREE_FIX code (Luca G.) for a fixed plasma shape.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Performed initial simulations of GAEs in NSTX-U: n=7-12 (E. Fredrickson GAEs stabilization experiments).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685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Nonlinear simulations of CAEs</a:t>
            </a:r>
          </a:p>
          <a:p>
            <a:endParaRPr lang="en-US" sz="11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Elena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Belova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" name="Picture 2" descr="http://www.pppl.gov/images/new/PPPL-LOGO-FNL-158-Y-GRADIENT-KW-LMC_TRANSPARE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4350" y="6301745"/>
            <a:ext cx="1009650" cy="556255"/>
          </a:xfrm>
          <a:prstGeom prst="rect">
            <a:avLst/>
          </a:prstGeom>
          <a:noFill/>
        </p:spPr>
      </p:pic>
      <p:pic>
        <p:nvPicPr>
          <p:cNvPr id="20" name="Picture 19" descr="http://nstx.pppl.gov/DragNDrop/Presentation_Template/NSTX-U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63922"/>
            <a:ext cx="1533525" cy="3940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14556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762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Line 6"/>
          <p:cNvSpPr>
            <a:spLocks noChangeShapeType="1"/>
          </p:cNvSpPr>
          <p:nvPr/>
        </p:nvSpPr>
        <p:spPr bwMode="auto">
          <a:xfrm>
            <a:off x="609600" y="1371600"/>
            <a:ext cx="8229600" cy="0"/>
          </a:xfrm>
          <a:prstGeom prst="line">
            <a:avLst/>
          </a:prstGeom>
          <a:noFill/>
          <a:ln w="6350">
            <a:solidFill>
              <a:srgbClr val="CC66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609600" y="1447800"/>
            <a:ext cx="8229600" cy="0"/>
          </a:xfrm>
          <a:prstGeom prst="line">
            <a:avLst/>
          </a:prstGeom>
          <a:noFill/>
          <a:ln w="25400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Picture 2" descr="http://www.pppl.gov/images/new/PPPL-LOGO-FNL-158-Y-GRADIENT-KW-LMC_TRANSPARE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4350" y="6301745"/>
            <a:ext cx="1009650" cy="556255"/>
          </a:xfrm>
          <a:prstGeom prst="rect">
            <a:avLst/>
          </a:prstGeom>
          <a:noFill/>
        </p:spPr>
      </p:pic>
      <p:sp>
        <p:nvSpPr>
          <p:cNvPr id="6" name="Rectangle 26"/>
          <p:cNvSpPr txBox="1">
            <a:spLocks noChangeArrowheads="1"/>
          </p:cNvSpPr>
          <p:nvPr/>
        </p:nvSpPr>
        <p:spPr>
          <a:xfrm>
            <a:off x="609600" y="762000"/>
            <a:ext cx="8077200" cy="685800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en-US" sz="2400" kern="0" dirty="0">
                <a:solidFill>
                  <a:srgbClr val="000099"/>
                </a:solidFill>
                <a:latin typeface="Arial" pitchFamily="34" charset="0"/>
                <a:ea typeface="+mj-ea"/>
                <a:cs typeface="+mj-cs"/>
              </a:rPr>
              <a:t>   </a:t>
            </a:r>
            <a:r>
              <a:rPr lang="en-US" sz="2400" kern="0" dirty="0" smtClean="0">
                <a:solidFill>
                  <a:srgbClr val="000099"/>
                </a:solidFill>
                <a:latin typeface="Arial" pitchFamily="34" charset="0"/>
                <a:ea typeface="+mj-ea"/>
                <a:cs typeface="+mj-cs"/>
              </a:rPr>
              <a:t>Nonlinear CAE simulations</a:t>
            </a:r>
            <a:endParaRPr lang="en-US" sz="2400" kern="0" dirty="0">
              <a:solidFill>
                <a:srgbClr val="000099"/>
              </a:solidFill>
              <a:latin typeface="Arial" pitchFamily="34" charset="0"/>
              <a:ea typeface="+mj-ea"/>
              <a:cs typeface="+mj-cs"/>
            </a:endParaRPr>
          </a:p>
        </p:txBody>
      </p:sp>
      <p:pic>
        <p:nvPicPr>
          <p:cNvPr id="7" name="Picture 2" descr="http://nstx.pppl.gov/DragNDrop/Presentation_Template/NSTX-U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63922"/>
            <a:ext cx="1533525" cy="394078"/>
          </a:xfrm>
          <a:prstGeom prst="rect">
            <a:avLst/>
          </a:prstGeom>
          <a:noFill/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09600" y="4267200"/>
            <a:ext cx="342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Time evolution of amplitudes of different toroidal harmonics from fully nonlinear simulations for </a:t>
            </a:r>
            <a:r>
              <a:rPr lang="en-US" sz="1400" dirty="0" smtClean="0">
                <a:latin typeface="Arial" pitchFamily="34" charset="0"/>
                <a:ea typeface="MS Mincho" pitchFamily="49" charset="-128"/>
                <a:cs typeface="Arial" pitchFamily="34" charset="0"/>
              </a:rPr>
              <a:t>NSTX shot 141398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9" name="Slide Number Placeholder 2"/>
          <p:cNvSpPr txBox="1">
            <a:spLocks/>
          </p:cNvSpPr>
          <p:nvPr/>
        </p:nvSpPr>
        <p:spPr>
          <a:xfrm>
            <a:off x="6934200" y="76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090516" y="1905000"/>
            <a:ext cx="4343400" cy="3139321"/>
          </a:xfrm>
          <a:prstGeom prst="rect">
            <a:avLst/>
          </a:prstGeom>
          <a:solidFill>
            <a:srgbClr val="CCB400">
              <a:lumMod val="20000"/>
              <a:lumOff val="80000"/>
            </a:srgbClr>
          </a:solidFill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Fully nonlinear simulations including 32 toroidal harmonics show </a:t>
            </a:r>
            <a:r>
              <a:rPr lang="en-GB" dirty="0">
                <a:latin typeface="Arial" pitchFamily="34" charset="0"/>
                <a:cs typeface="Arial" pitchFamily="34" charset="0"/>
              </a:rPr>
              <a:t>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aturation of the n=4 CAE mode.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Initial conditions for nonlinear run were obtained by running the n=4 linearized simulations (from t=0-550) to obtain a converged linear mode structure of CAE.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Nonlinear run starts at t=550, and also shows growth of n=5,6,7 GAEs and n=8 CAE modes. </a:t>
            </a: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28601" y="1752600"/>
            <a:ext cx="3733800" cy="2438400"/>
            <a:chOff x="2145" y="12225"/>
            <a:chExt cx="7335" cy="3615"/>
          </a:xfrm>
        </p:grpSpPr>
        <p:pic>
          <p:nvPicPr>
            <p:cNvPr id="1032" name="Picture 2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94" y="12225"/>
              <a:ext cx="6386" cy="3080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  <p:sp>
          <p:nvSpPr>
            <p:cNvPr id="1033" name="Rectangle 28"/>
            <p:cNvSpPr>
              <a:spLocks noChangeArrowheads="1"/>
            </p:cNvSpPr>
            <p:nvPr/>
          </p:nvSpPr>
          <p:spPr bwMode="auto">
            <a:xfrm>
              <a:off x="6401" y="15322"/>
              <a:ext cx="99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  <a:sym typeface="Symbol" pitchFamily="18" charset="2"/>
                </a:rPr>
                <a:t></a:t>
              </a:r>
              <a:r>
                <a:rPr kumimoji="0" lang="en-US" sz="1400" b="0" i="0" u="none" strike="noStrike" cap="none" normalizeH="0" baseline="-2500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ci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Rectangle 29"/>
            <p:cNvSpPr>
              <a:spLocks noChangeArrowheads="1"/>
            </p:cNvSpPr>
            <p:nvPr/>
          </p:nvSpPr>
          <p:spPr bwMode="auto">
            <a:xfrm>
              <a:off x="2145" y="13116"/>
              <a:ext cx="1695" cy="1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|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dB</a:t>
              </a:r>
              <a:r>
                <a:rPr kumimoji="0" lang="en-US" sz="1400" b="0" i="0" u="none" strike="noStrike" cap="none" normalizeH="0" baseline="-2500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|</a:t>
              </a:r>
              <a:r>
                <a:rPr kumimoji="0" lang="en-US" sz="14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(au)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TextBox 8"/>
            <p:cNvSpPr txBox="1">
              <a:spLocks noChangeArrowheads="1"/>
            </p:cNvSpPr>
            <p:nvPr/>
          </p:nvSpPr>
          <p:spPr bwMode="auto">
            <a:xfrm>
              <a:off x="4742" y="12442"/>
              <a:ext cx="2321" cy="2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CC0000"/>
                  </a:solidFill>
                  <a:effectLst/>
                  <a:latin typeface="Arial" pitchFamily="34" charset="0"/>
                  <a:cs typeface="Arial" pitchFamily="34" charset="0"/>
                </a:rPr>
                <a:t>n=4 CAE </a:t>
              </a: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CC0000"/>
                  </a:solidFill>
                  <a:effectLst/>
                  <a:latin typeface="Times New Roman" pitchFamily="18" charset="0"/>
                  <a:cs typeface="Arial" pitchFamily="34" charset="0"/>
                  <a:sym typeface="Symbol" pitchFamily="18" charset="2"/>
                </a:rPr>
                <a:t>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" pitchFamily="34" charset="0"/>
                  <a:cs typeface="Arial" pitchFamily="34" charset="0"/>
                </a:rPr>
                <a:t>n=5 GAE </a:t>
              </a: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cs typeface="Arial" pitchFamily="34" charset="0"/>
                  <a:sym typeface="Symbol" pitchFamily="18" charset="2"/>
                </a:rPr>
                <a:t>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CC"/>
                  </a:solidFill>
                  <a:effectLst/>
                  <a:latin typeface="Arial" pitchFamily="34" charset="0"/>
                  <a:cs typeface="Arial" pitchFamily="34" charset="0"/>
                </a:rPr>
                <a:t>n=6 GAE </a:t>
              </a: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CC"/>
                  </a:solidFill>
                  <a:effectLst/>
                  <a:latin typeface="Times New Roman" pitchFamily="18" charset="0"/>
                  <a:cs typeface="Arial" pitchFamily="34" charset="0"/>
                  <a:sym typeface="Symbol" pitchFamily="18" charset="2"/>
                </a:rPr>
                <a:t>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9900FF"/>
                  </a:solidFill>
                  <a:effectLst/>
                  <a:latin typeface="Arial" pitchFamily="34" charset="0"/>
                  <a:cs typeface="Arial" pitchFamily="34" charset="0"/>
                </a:rPr>
                <a:t>n=7 GAE </a:t>
              </a: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9900FF"/>
                  </a:solidFill>
                  <a:effectLst/>
                  <a:latin typeface="Times New Roman" pitchFamily="18" charset="0"/>
                  <a:cs typeface="Arial" pitchFamily="34" charset="0"/>
                  <a:sym typeface="Symbol" pitchFamily="18" charset="2"/>
                </a:rPr>
                <a:t>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99FF"/>
                  </a:solidFill>
                  <a:effectLst/>
                  <a:latin typeface="Arial" pitchFamily="34" charset="0"/>
                  <a:cs typeface="Arial" pitchFamily="34" charset="0"/>
                </a:rPr>
                <a:t>n=8 CAE </a:t>
              </a: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99FF"/>
                  </a:solidFill>
                  <a:effectLst/>
                  <a:latin typeface="Times New Roman" pitchFamily="18" charset="0"/>
                  <a:cs typeface="Arial" pitchFamily="34" charset="0"/>
                  <a:sym typeface="Symbol" pitchFamily="18" charset="2"/>
                </a:rPr>
                <a:t>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762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934200" y="76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09600" y="533400"/>
            <a:ext cx="8229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kern="0" dirty="0">
                <a:solidFill>
                  <a:srgbClr val="000099"/>
                </a:solidFill>
                <a:latin typeface="Arial" pitchFamily="34" charset="0"/>
              </a:rPr>
              <a:t>Nonlinear simulations show </a:t>
            </a:r>
            <a:r>
              <a:rPr lang="en-US" sz="2400" kern="0" dirty="0" smtClean="0">
                <a:solidFill>
                  <a:srgbClr val="000099"/>
                </a:solidFill>
                <a:latin typeface="Arial" pitchFamily="34" charset="0"/>
              </a:rPr>
              <a:t>CAE saturation </a:t>
            </a:r>
            <a:r>
              <a:rPr lang="en-US" sz="2400" kern="0" dirty="0">
                <a:solidFill>
                  <a:srgbClr val="000099"/>
                </a:solidFill>
                <a:latin typeface="Arial" pitchFamily="34" charset="0"/>
              </a:rPr>
              <a:t>amplitudes </a:t>
            </a:r>
            <a:r>
              <a:rPr lang="en-US" sz="2400" kern="0" dirty="0" smtClean="0">
                <a:solidFill>
                  <a:srgbClr val="000099"/>
                </a:solidFill>
                <a:latin typeface="Arial" pitchFamily="34" charset="0"/>
              </a:rPr>
              <a:t>higher but comparable </a:t>
            </a:r>
            <a:r>
              <a:rPr lang="en-US" sz="2400" kern="0" dirty="0">
                <a:solidFill>
                  <a:srgbClr val="000099"/>
                </a:solidFill>
                <a:latin typeface="Arial" pitchFamily="34" charset="0"/>
              </a:rPr>
              <a:t>to experimentally observed</a:t>
            </a:r>
            <a:br>
              <a:rPr lang="en-US" sz="2400" kern="0" dirty="0">
                <a:solidFill>
                  <a:srgbClr val="000099"/>
                </a:solidFill>
                <a:latin typeface="Arial" pitchFamily="34" charset="0"/>
              </a:rPr>
            </a:br>
            <a:endParaRPr lang="en-US" dirty="0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609600" y="1371600"/>
            <a:ext cx="8229600" cy="0"/>
          </a:xfrm>
          <a:prstGeom prst="line">
            <a:avLst/>
          </a:prstGeom>
          <a:noFill/>
          <a:ln w="6350">
            <a:solidFill>
              <a:srgbClr val="CC66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609600" y="1447800"/>
            <a:ext cx="8229600" cy="0"/>
          </a:xfrm>
          <a:prstGeom prst="line">
            <a:avLst/>
          </a:prstGeom>
          <a:noFill/>
          <a:ln w="25400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7" name="Picture 2" descr="http://www.pppl.gov/images/new/PPPL-LOGO-FNL-158-Y-GRADIENT-KW-LMC_TRANSPARE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4350" y="6301745"/>
            <a:ext cx="1009650" cy="556255"/>
          </a:xfrm>
          <a:prstGeom prst="rect">
            <a:avLst/>
          </a:prstGeom>
          <a:noFill/>
        </p:spPr>
      </p:pic>
      <p:pic>
        <p:nvPicPr>
          <p:cNvPr id="8" name="Picture 2" descr="http://nstx.pppl.gov/DragNDrop/Presentation_Template/NSTX-U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63922"/>
            <a:ext cx="1533525" cy="39407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762000" y="4724400"/>
            <a:ext cx="7696200" cy="907941"/>
          </a:xfrm>
          <a:prstGeom prst="rect">
            <a:avLst/>
          </a:prstGeom>
          <a:solidFill>
            <a:srgbClr val="CCB400">
              <a:lumMod val="20000"/>
              <a:lumOff val="80000"/>
            </a:srgbClr>
          </a:solidFill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  <a:buFontTx/>
              <a:buChar char="-"/>
              <a:defRPr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Saturation amplitude of the n=4 CAE: 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δB</a:t>
            </a:r>
            <a:r>
              <a:rPr lang="en-GB" sz="1600" baseline="-25000" dirty="0" smtClean="0">
                <a:latin typeface="Arial" pitchFamily="34" charset="0"/>
                <a:cs typeface="Arial" pitchFamily="34" charset="0"/>
              </a:rPr>
              <a:t>||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/B</a:t>
            </a:r>
            <a:r>
              <a:rPr lang="en-GB" sz="1600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= 6.6×10</a:t>
            </a:r>
            <a:r>
              <a:rPr lang="en-GB" sz="1600" baseline="30000" dirty="0" smtClean="0">
                <a:latin typeface="Arial" pitchFamily="34" charset="0"/>
                <a:cs typeface="Arial" pitchFamily="34" charset="0"/>
              </a:rPr>
              <a:t>-3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>
              <a:buFontTx/>
              <a:buChar char="-"/>
              <a:defRPr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Measured plasma displacement |ξ|= 0.1-0.4 mm [Crocker,2013] corresponds to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δB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/B</a:t>
            </a:r>
            <a:r>
              <a:rPr lang="en-GB" sz="1600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= (0.9-3.4)×10</a:t>
            </a:r>
            <a:r>
              <a:rPr lang="en-GB" sz="1600" baseline="30000" dirty="0" smtClean="0">
                <a:latin typeface="Arial" pitchFamily="34" charset="0"/>
                <a:cs typeface="Arial" pitchFamily="34" charset="0"/>
              </a:rPr>
              <a:t>-3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(based on HYM-calculated mode structure for n=4 CAE).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685788" y="1828800"/>
            <a:ext cx="4648212" cy="2819400"/>
            <a:chOff x="1598" y="2467"/>
            <a:chExt cx="8160" cy="5040"/>
          </a:xfrm>
        </p:grpSpPr>
        <p:grpSp>
          <p:nvGrpSpPr>
            <p:cNvPr id="2051" name="Group 14"/>
            <p:cNvGrpSpPr>
              <a:grpSpLocks/>
            </p:cNvGrpSpPr>
            <p:nvPr/>
          </p:nvGrpSpPr>
          <p:grpSpPr bwMode="auto">
            <a:xfrm>
              <a:off x="1913" y="2467"/>
              <a:ext cx="7083" cy="4395"/>
              <a:chOff x="0" y="0"/>
              <a:chExt cx="45423" cy="46554"/>
            </a:xfrm>
          </p:grpSpPr>
          <p:pic>
            <p:nvPicPr>
              <p:cNvPr id="2052" name="Picture 48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5656" y="20356"/>
                <a:ext cx="39767" cy="20341"/>
              </a:xfrm>
              <a:prstGeom prst="rect">
                <a:avLst/>
              </a:prstGeom>
              <a:noFill/>
              <a:ln w="9525">
                <a:miter lim="800000"/>
                <a:headEnd/>
                <a:tailEnd/>
              </a:ln>
            </p:spPr>
          </p:pic>
          <p:pic>
            <p:nvPicPr>
              <p:cNvPr id="2053" name="Picture 49"/>
              <p:cNvPicPr>
                <a:picLocks noChangeAspect="1" noChangeArrowheads="1"/>
              </p:cNvPicPr>
              <p:nvPr/>
            </p:nvPicPr>
            <p:blipFill>
              <a:blip r:embed="rId5"/>
              <a:srcRect b="8862"/>
              <a:stretch>
                <a:fillRect/>
              </a:stretch>
            </p:blipFill>
            <p:spPr bwMode="auto">
              <a:xfrm>
                <a:off x="4894" y="0"/>
                <a:ext cx="40529" cy="20356"/>
              </a:xfrm>
              <a:prstGeom prst="rect">
                <a:avLst/>
              </a:prstGeom>
              <a:noFill/>
              <a:ln w="9525">
                <a:miter lim="800000"/>
                <a:headEnd/>
                <a:tailEnd/>
              </a:ln>
            </p:spPr>
          </p:pic>
          <p:sp>
            <p:nvSpPr>
              <p:cNvPr id="2054" name="Rectangle 50"/>
              <p:cNvSpPr>
                <a:spLocks noChangeArrowheads="1"/>
              </p:cNvSpPr>
              <p:nvPr/>
            </p:nvSpPr>
            <p:spPr bwMode="auto">
              <a:xfrm>
                <a:off x="25556" y="40084"/>
                <a:ext cx="6854" cy="64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</a:t>
                </a: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  <a:sym typeface="Symbol" pitchFamily="18" charset="2"/>
                  </a:rPr>
                  <a:t></a:t>
                </a:r>
                <a:r>
                  <a:rPr kumimoji="0" lang="en-US" sz="1400" b="0" i="0" u="none" strike="noStrike" cap="none" normalizeH="0" baseline="-2500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ci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5" name="Text Box 6"/>
              <p:cNvSpPr txBox="1">
                <a:spLocks noChangeArrowheads="1"/>
              </p:cNvSpPr>
              <p:nvPr/>
            </p:nvSpPr>
            <p:spPr bwMode="auto">
              <a:xfrm>
                <a:off x="0" y="6916"/>
                <a:ext cx="9234" cy="98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δB</a:t>
                </a: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/B</a:t>
                </a:r>
                <a:r>
                  <a:rPr kumimoji="0" lang="en-US" sz="1200" b="0" i="0" u="none" strike="noStrike" cap="none" normalizeH="0" baseline="-2500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core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6" name="Text Box 52"/>
              <p:cNvSpPr txBox="1">
                <a:spLocks noChangeArrowheads="1"/>
              </p:cNvSpPr>
              <p:nvPr/>
            </p:nvSpPr>
            <p:spPr bwMode="auto">
              <a:xfrm>
                <a:off x="275" y="26364"/>
                <a:ext cx="9235" cy="98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δB</a:t>
                </a: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/B</a:t>
                </a:r>
                <a:r>
                  <a:rPr kumimoji="0" lang="en-US" sz="1200" b="0" i="0" u="none" strike="noStrike" cap="none" normalizeH="0" baseline="-2500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edge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057" name="Group 53"/>
              <p:cNvGrpSpPr>
                <a:grpSpLocks/>
              </p:cNvGrpSpPr>
              <p:nvPr/>
            </p:nvGrpSpPr>
            <p:grpSpPr bwMode="auto">
              <a:xfrm>
                <a:off x="12514" y="1984"/>
                <a:ext cx="13920" cy="7197"/>
                <a:chOff x="12514" y="1984"/>
                <a:chExt cx="13920" cy="7196"/>
              </a:xfrm>
            </p:grpSpPr>
            <p:sp>
              <p:nvSpPr>
                <p:cNvPr id="2058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2514" y="1984"/>
                  <a:ext cx="4616" cy="71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ts val="50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δB</a:t>
                  </a:r>
                  <a:r>
                    <a:rPr kumimoji="0" lang="en-US" sz="1200" b="0" i="0" u="none" strike="noStrike" cap="none" normalizeH="0" baseline="-2500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||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59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6553" y="1984"/>
                  <a:ext cx="5335" cy="71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ts val="50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δB</a:t>
                  </a:r>
                  <a:r>
                    <a:rPr kumimoji="0" lang="en-US" sz="1200" b="0" i="0" u="none" strike="noStrike" cap="none" normalizeH="0" baseline="-25000" smtClean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R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6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1099" y="1984"/>
                  <a:ext cx="5335" cy="71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ts val="50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rgbClr val="0099FF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δB</a:t>
                  </a:r>
                  <a:r>
                    <a:rPr kumimoji="0" lang="en-US" sz="1200" b="0" i="0" u="none" strike="noStrike" cap="none" normalizeH="0" baseline="-25000" smtClean="0">
                      <a:ln>
                        <a:noFill/>
                      </a:ln>
                      <a:solidFill>
                        <a:srgbClr val="0099FF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┴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061" name="Group 57"/>
              <p:cNvGrpSpPr>
                <a:grpSpLocks/>
              </p:cNvGrpSpPr>
              <p:nvPr/>
            </p:nvGrpSpPr>
            <p:grpSpPr bwMode="auto">
              <a:xfrm>
                <a:off x="12606" y="21792"/>
                <a:ext cx="14217" cy="7197"/>
                <a:chOff x="12606" y="21792"/>
                <a:chExt cx="14217" cy="7196"/>
              </a:xfrm>
            </p:grpSpPr>
            <p:sp>
              <p:nvSpPr>
                <p:cNvPr id="2062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2606" y="21792"/>
                  <a:ext cx="4617" cy="71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ts val="50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δB</a:t>
                  </a:r>
                  <a:r>
                    <a:rPr kumimoji="0" lang="en-US" sz="1200" b="0" i="0" u="none" strike="noStrike" cap="none" normalizeH="0" baseline="-25000" smtClean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||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63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6633" y="21792"/>
                  <a:ext cx="5335" cy="71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ts val="50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δB</a:t>
                  </a:r>
                  <a:r>
                    <a:rPr kumimoji="0" lang="en-US" sz="1200" b="0" i="0" u="none" strike="noStrike" cap="none" normalizeH="0" baseline="-25000" smtClean="0">
                      <a:ln>
                        <a:noFill/>
                      </a:ln>
                      <a:solidFill>
                        <a:srgbClr val="008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R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64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1487" y="21792"/>
                  <a:ext cx="5336" cy="71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ts val="50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rgbClr val="0099FF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δB</a:t>
                  </a:r>
                  <a:r>
                    <a:rPr kumimoji="0" lang="en-US" sz="1200" b="0" i="0" u="none" strike="noStrike" cap="none" normalizeH="0" baseline="-25000" smtClean="0">
                      <a:ln>
                        <a:noFill/>
                      </a:ln>
                      <a:solidFill>
                        <a:srgbClr val="0099FF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┴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1598" y="6667"/>
              <a:ext cx="8160" cy="8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Time evolution of dB</a:t>
              </a:r>
              <a:r>
                <a:rPr kumimoji="0" lang="en-US" sz="1400" b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|| </a:t>
              </a:r>
              <a:r>
                <a:rPr kumimoji="0" lang="en-US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and two components of </a:t>
              </a:r>
              <a:r>
                <a:rPr kumimoji="0" lang="en-US" sz="1400" b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δ</a:t>
              </a:r>
              <a:r>
                <a:rPr kumimoji="0" lang="en-US" sz="1400" b="1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</a:t>
              </a:r>
              <a:r>
                <a:rPr kumimoji="0" lang="en-US" sz="1400" b="0" u="none" strike="noStrike" cap="none" normalizeH="0" baseline="-25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  <a:sym typeface="Symbol" pitchFamily="18" charset="2"/>
                </a:rPr>
                <a:t></a:t>
              </a:r>
              <a:r>
                <a:rPr kumimoji="0" lang="en-US" sz="14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in the core, and close to the plasma edge on LFS.</a:t>
              </a:r>
            </a:p>
          </p:txBody>
        </p:sp>
      </p:grpSp>
      <p:sp>
        <p:nvSpPr>
          <p:cNvPr id="37" name="Rectangle 36"/>
          <p:cNvSpPr/>
          <p:nvPr/>
        </p:nvSpPr>
        <p:spPr>
          <a:xfrm>
            <a:off x="5638800" y="1981200"/>
            <a:ext cx="3200400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 In the core, the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compressional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perturbation is 3-4 times larger than the shear perturbation.</a:t>
            </a:r>
          </a:p>
          <a:p>
            <a:pPr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Mixed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compressional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/shear polarization near the plasma edge on LFS .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62000" y="5715000"/>
            <a:ext cx="7620000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Rate of change of the beam ion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energy,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calculated as ∫ (</a:t>
            </a:r>
            <a:r>
              <a:rPr lang="en-GB" sz="1600" b="1" dirty="0" err="1" smtClean="0">
                <a:latin typeface="Arial" pitchFamily="34" charset="0"/>
                <a:cs typeface="Arial" pitchFamily="34" charset="0"/>
              </a:rPr>
              <a:t>J</a:t>
            </a:r>
            <a:r>
              <a:rPr lang="en-GB" sz="1600" baseline="-25000" dirty="0" err="1" smtClean="0">
                <a:latin typeface="Arial" pitchFamily="34" charset="0"/>
                <a:cs typeface="Arial" pitchFamily="34" charset="0"/>
              </a:rPr>
              <a:t>beam</a:t>
            </a:r>
            <a:r>
              <a:rPr lang="en-GB" sz="1600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GB" sz="1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x,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is ~1.5MW for calculated the n=4 CAE saturation amplitude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δB</a:t>
            </a:r>
            <a:r>
              <a:rPr lang="en-GB" sz="1600" baseline="-25000" dirty="0" smtClean="0">
                <a:latin typeface="Arial" pitchFamily="34" charset="0"/>
                <a:cs typeface="Arial" pitchFamily="34" charset="0"/>
              </a:rPr>
              <a:t>||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/B</a:t>
            </a:r>
            <a:r>
              <a:rPr lang="en-GB" sz="1600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= 6.6×10</a:t>
            </a:r>
            <a:r>
              <a:rPr lang="en-GB" sz="1600" baseline="30000" dirty="0" smtClean="0">
                <a:latin typeface="Arial" pitchFamily="34" charset="0"/>
                <a:cs typeface="Arial" pitchFamily="34" charset="0"/>
              </a:rPr>
              <a:t>-3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867400" y="1447800"/>
            <a:ext cx="2589863" cy="4419600"/>
            <a:chOff x="6554" y="0"/>
            <a:chExt cx="30424" cy="48112"/>
          </a:xfrm>
        </p:grpSpPr>
        <p:pic>
          <p:nvPicPr>
            <p:cNvPr id="2059" name="Picture 55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8684" b="37875"/>
            <a:stretch/>
          </p:blipFill>
          <p:spPr bwMode="auto">
            <a:xfrm>
              <a:off x="6554" y="0"/>
              <a:ext cx="29921" cy="29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56"/>
            <p:cNvSpPr>
              <a:spLocks noChangeArrowheads="1"/>
            </p:cNvSpPr>
            <p:nvPr/>
          </p:nvSpPr>
          <p:spPr bwMode="auto">
            <a:xfrm>
              <a:off x="18187" y="44095"/>
              <a:ext cx="9144" cy="40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   γ/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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ci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9" name="Rectangle 57"/>
            <p:cNvSpPr>
              <a:spLocks noChangeArrowheads="1"/>
            </p:cNvSpPr>
            <p:nvPr/>
          </p:nvSpPr>
          <p:spPr bwMode="auto">
            <a:xfrm>
              <a:off x="9914" y="462"/>
              <a:ext cx="7511" cy="435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γ/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itchFamily="18" charset="2"/>
                </a:rPr>
                <a:t></a:t>
              </a:r>
              <a:r>
                <a:rPr kumimoji="0" lang="en-US" altLang="en-US" sz="1400" b="0" i="0" u="none" strike="noStrike" cap="none" normalizeH="0" baseline="-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ci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endParaRP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11095" y="16363"/>
              <a:ext cx="10419" cy="515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δB</a:t>
              </a:r>
              <a:r>
                <a:rPr kumimoji="0" lang="en-US" altLang="en-US" sz="1200" b="0" i="0" u="none" strike="noStrike" cap="none" normalizeH="0" baseline="-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||</a:t>
              </a: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/B</a:t>
              </a:r>
              <a:r>
                <a:rPr kumimoji="0" lang="en-US" altLang="en-US" sz="1200" b="0" i="0" u="none" strike="noStrike" cap="none" normalizeH="0" baseline="-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9"/>
            <p:cNvSpPr txBox="1">
              <a:spLocks noChangeArrowheads="1"/>
            </p:cNvSpPr>
            <p:nvPr/>
          </p:nvSpPr>
          <p:spPr bwMode="auto">
            <a:xfrm>
              <a:off x="12211" y="16363"/>
              <a:ext cx="3607" cy="26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62"/>
            <p:cNvSpPr>
              <a:spLocks noChangeArrowheads="1"/>
            </p:cNvSpPr>
            <p:nvPr/>
          </p:nvSpPr>
          <p:spPr bwMode="auto">
            <a:xfrm>
              <a:off x="17425" y="28093"/>
              <a:ext cx="10668" cy="40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   (γ/</a:t>
              </a: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</a:t>
              </a:r>
              <a:r>
                <a:rPr kumimoji="0" lang="en-US" altLang="en-US" sz="1100" b="0" i="0" u="none" strike="noStrike" cap="none" normalizeH="0" baseline="-3000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ci</a:t>
              </a: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)</a:t>
              </a:r>
              <a:r>
                <a:rPr kumimoji="0" lang="en-US" altLang="en-US" sz="11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2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pic>
          <p:nvPicPr>
            <p:cNvPr id="2051" name="Picture 6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8562" t="68633" b="3474"/>
            <a:stretch>
              <a:fillRect/>
            </a:stretch>
          </p:blipFill>
          <p:spPr bwMode="auto">
            <a:xfrm>
              <a:off x="8281" y="31149"/>
              <a:ext cx="28697" cy="13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 Box 59"/>
            <p:cNvSpPr txBox="1">
              <a:spLocks noChangeArrowheads="1"/>
            </p:cNvSpPr>
            <p:nvPr/>
          </p:nvSpPr>
          <p:spPr bwMode="auto">
            <a:xfrm>
              <a:off x="11608" y="32110"/>
              <a:ext cx="11634" cy="51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   </a:t>
              </a:r>
              <a:r>
                <a:rPr kumimoji="0" lang="el-GR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ΔS</a:t>
              </a:r>
              <a:endParaRPr kumimoji="0" lang="el-GR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(MW/m</a:t>
              </a:r>
              <a:r>
                <a:rPr kumimoji="0" lang="el-GR" altLang="en-US" sz="11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l-GR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el-GR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1447800" y="1524000"/>
            <a:ext cx="4419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(a) Growth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rate of the n=4 CAE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vs beam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ion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density (b) Saturation amplitude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vs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γ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(c) Calculated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change of the energy flux at the resonance location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γ</a:t>
            </a:r>
          </a:p>
        </p:txBody>
      </p:sp>
      <p:sp>
        <p:nvSpPr>
          <p:cNvPr id="17" name="Title 16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6096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CAE-to-KAW energy channeling shows strong scaling with the beam power</a:t>
            </a:r>
            <a:endParaRPr lang="en-US" sz="2400" dirty="0">
              <a:solidFill>
                <a:srgbClr val="0000CC"/>
              </a:solidFill>
            </a:endParaRPr>
          </a:p>
        </p:txBody>
      </p:sp>
      <p:pic>
        <p:nvPicPr>
          <p:cNvPr id="20" name="Picture 2" descr="http://www.pppl.gov/images/new/PPPL-LOGO-FNL-158-Y-GRADIENT-KW-LMC_TRANSPAR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4350" y="6301745"/>
            <a:ext cx="1009650" cy="556255"/>
          </a:xfrm>
          <a:prstGeom prst="rect">
            <a:avLst/>
          </a:prstGeom>
          <a:noFill/>
        </p:spPr>
      </p:pic>
      <p:pic>
        <p:nvPicPr>
          <p:cNvPr id="21" name="Picture 20" descr="http://nstx.pppl.gov/DragNDrop/Presentation_Template/NSTX-U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463922"/>
            <a:ext cx="1533525" cy="394078"/>
          </a:xfrm>
          <a:prstGeom prst="rect">
            <a:avLst/>
          </a:prstGeom>
          <a:noFill/>
        </p:spPr>
      </p:pic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6350">
            <a:solidFill>
              <a:srgbClr val="CC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25400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914400" y="2819400"/>
            <a:ext cx="4572000" cy="28007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  From density threshold – damping rate due to CAE/KAW coupling is large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γ</a:t>
            </a:r>
            <a:r>
              <a:rPr lang="en-GB" sz="1600" baseline="-25000" dirty="0" err="1" smtClean="0">
                <a:latin typeface="Arial" pitchFamily="34" charset="0"/>
                <a:cs typeface="Arial" pitchFamily="34" charset="0"/>
              </a:rPr>
              <a:t>damp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= 0.66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γ</a:t>
            </a:r>
            <a:r>
              <a:rPr lang="en-GB" sz="1600" baseline="-25000" dirty="0" err="1" smtClean="0">
                <a:latin typeface="Arial" pitchFamily="34" charset="0"/>
                <a:cs typeface="Arial" pitchFamily="34" charset="0"/>
              </a:rPr>
              <a:t>dr</a:t>
            </a:r>
            <a:r>
              <a:rPr lang="en-GB" sz="1600" baseline="-25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  T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hreshold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value of the beam power needed for the excitation of the n=4 CAE can be estimated as P~4MW.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 Absorption rate shows a very strong scaling with growth rate:  ΔS ~ (γ/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ω</a:t>
            </a:r>
            <a:r>
              <a:rPr lang="en-GB" sz="1600" baseline="-25000" dirty="0" err="1" smtClean="0">
                <a:latin typeface="Arial" pitchFamily="34" charset="0"/>
                <a:cs typeface="Arial" pitchFamily="34" charset="0"/>
              </a:rPr>
              <a:t>ci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GB" sz="16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, implying that the energy loss at the resonance scales as a fifth power of the beam ion density (beam power).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4556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762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" name="Picture 3" descr="http://nstx.pppl.gov/DragNDrop/Presentation_Template/NSTX-U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3922"/>
            <a:ext cx="1533525" cy="394078"/>
          </a:xfrm>
          <a:prstGeom prst="rect">
            <a:avLst/>
          </a:prstGeom>
          <a:noFill/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609600" y="1371600"/>
            <a:ext cx="8229600" cy="0"/>
          </a:xfrm>
          <a:prstGeom prst="line">
            <a:avLst/>
          </a:prstGeom>
          <a:noFill/>
          <a:ln w="6350">
            <a:solidFill>
              <a:srgbClr val="CC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609600" y="1447800"/>
            <a:ext cx="8229600" cy="0"/>
          </a:xfrm>
          <a:prstGeom prst="line">
            <a:avLst/>
          </a:prstGeom>
          <a:noFill/>
          <a:ln w="25400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26"/>
          <p:cNvSpPr txBox="1">
            <a:spLocks noChangeArrowheads="1"/>
          </p:cNvSpPr>
          <p:nvPr/>
        </p:nvSpPr>
        <p:spPr>
          <a:xfrm>
            <a:off x="487822" y="870959"/>
            <a:ext cx="8077200" cy="495300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en-US" sz="2400" kern="0" dirty="0">
                <a:solidFill>
                  <a:srgbClr val="003399"/>
                </a:solidFill>
                <a:latin typeface="Arial" pitchFamily="34" charset="0"/>
                <a:ea typeface="+mj-ea"/>
                <a:cs typeface="Arial" pitchFamily="34" charset="0"/>
              </a:rPr>
              <a:t>   </a:t>
            </a:r>
            <a:r>
              <a:rPr lang="en-US" sz="2400" kern="0" dirty="0" smtClean="0">
                <a:solidFill>
                  <a:srgbClr val="003399"/>
                </a:solidFill>
                <a:latin typeface="Arial" pitchFamily="34" charset="0"/>
                <a:ea typeface="+mj-ea"/>
                <a:cs typeface="Arial" pitchFamily="34" charset="0"/>
              </a:rPr>
              <a:t>NSTX-U simulations: GAE stabilization                                                          </a:t>
            </a:r>
            <a:endParaRPr lang="en-US" sz="2400" kern="0" dirty="0">
              <a:solidFill>
                <a:srgbClr val="003399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8" name="Picture 2" descr="http://www.pppl.gov/images/new/PPPL-LOGO-FNL-158-Y-GRADIENT-KW-LMC_TRANSPAR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11259" y="6301744"/>
            <a:ext cx="1009650" cy="556255"/>
          </a:xfrm>
          <a:prstGeom prst="rect">
            <a:avLst/>
          </a:prstGeom>
          <a:noFill/>
        </p:spPr>
      </p:pic>
      <p:grpSp>
        <p:nvGrpSpPr>
          <p:cNvPr id="17" name="Group 16"/>
          <p:cNvGrpSpPr/>
          <p:nvPr/>
        </p:nvGrpSpPr>
        <p:grpSpPr>
          <a:xfrm>
            <a:off x="457201" y="2057399"/>
            <a:ext cx="2819400" cy="4336198"/>
            <a:chOff x="457201" y="1524000"/>
            <a:chExt cx="2819400" cy="4336198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33400" y="1524000"/>
              <a:ext cx="2590800" cy="3438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" name="TextBox 12"/>
            <p:cNvSpPr txBox="1"/>
            <p:nvPr/>
          </p:nvSpPr>
          <p:spPr>
            <a:xfrm>
              <a:off x="457201" y="5029201"/>
              <a:ext cx="2819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(a) Spectrogram on magnetic fluctuations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(b) </a:t>
              </a:r>
              <a:r>
                <a:rPr lang="en-US" sz="1200" dirty="0" err="1" smtClean="0">
                  <a:latin typeface="Arial" pitchFamily="34" charset="0"/>
                  <a:cs typeface="Arial" pitchFamily="34" charset="0"/>
                </a:rPr>
                <a:t>rms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 magnetic fluctuations;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 (c) injected beam power.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371600" y="1600200"/>
            <a:ext cx="6589753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Off-axis neutral beam injection reliably and strongly suppresses GAEs 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7086600" y="2819400"/>
            <a:ext cx="862821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t=0.44s</a:t>
            </a:r>
            <a:endParaRPr kumimoji="0" lang="en-US" sz="1200" b="0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7467600" y="3505200"/>
            <a:ext cx="862821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t=0.47s</a:t>
            </a:r>
            <a:endParaRPr kumimoji="0" lang="en-US" sz="1200" b="0" i="0" u="none" strike="noStrike" cap="none" normalizeH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5715000" y="2133600"/>
            <a:ext cx="3200400" cy="3777972"/>
            <a:chOff x="5715000" y="2209800"/>
            <a:chExt cx="3200400" cy="3777972"/>
          </a:xfrm>
        </p:grpSpPr>
        <p:pic>
          <p:nvPicPr>
            <p:cNvPr id="20" name="Picture 19" descr="fort20_470.eps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72200" y="2362200"/>
              <a:ext cx="2514600" cy="1925859"/>
            </a:xfrm>
            <a:prstGeom prst="rect">
              <a:avLst/>
            </a:prstGeom>
          </p:spPr>
        </p:pic>
        <p:sp>
          <p:nvSpPr>
            <p:cNvPr id="21" name="Rectangle 28"/>
            <p:cNvSpPr>
              <a:spLocks noChangeArrowheads="1"/>
            </p:cNvSpPr>
            <p:nvPr/>
          </p:nvSpPr>
          <p:spPr bwMode="auto">
            <a:xfrm>
              <a:off x="7315200" y="4191000"/>
              <a:ext cx="504967" cy="349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  <a:sym typeface="Symbol" pitchFamily="18" charset="2"/>
                </a:rPr>
                <a:t></a:t>
              </a:r>
              <a:r>
                <a:rPr kumimoji="0" lang="en-US" sz="1400" b="0" i="0" u="none" strike="noStrike" cap="none" normalizeH="0" baseline="-2500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ci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9"/>
            <p:cNvSpPr>
              <a:spLocks noChangeArrowheads="1"/>
            </p:cNvSpPr>
            <p:nvPr/>
          </p:nvSpPr>
          <p:spPr bwMode="auto">
            <a:xfrm>
              <a:off x="5715000" y="3048000"/>
              <a:ext cx="86282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|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dB</a:t>
              </a:r>
              <a:r>
                <a:rPr kumimoji="0" lang="en-US" sz="1400" b="0" i="0" u="none" strike="noStrike" cap="none" normalizeH="0" baseline="-2500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|</a:t>
              </a:r>
              <a:r>
                <a:rPr kumimoji="0" lang="en-US" sz="1400" b="0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248400" y="4572000"/>
              <a:ext cx="2667000" cy="14157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kern="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Time evolution of magnetic energy of n=10 GAE from HYM simulations for t=0.44s (red), and t=0.47s (blue).</a:t>
              </a:r>
            </a:p>
            <a:p>
              <a:endParaRPr lang="en-US" sz="8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en-US" sz="1400" kern="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HYM shows suppression of n=10  counter-GAE by additional beam injection.</a:t>
              </a:r>
              <a:endParaRPr lang="en-US" sz="1400" dirty="0"/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6553200" y="2209800"/>
              <a:ext cx="1981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HYM #204707 t=0.47</a:t>
              </a:r>
              <a:endPara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048000" y="2133600"/>
            <a:ext cx="3200400" cy="4368463"/>
            <a:chOff x="3048000" y="2209800"/>
            <a:chExt cx="3200400" cy="4368463"/>
          </a:xfrm>
        </p:grpSpPr>
        <p:grpSp>
          <p:nvGrpSpPr>
            <p:cNvPr id="28" name="Group 27"/>
            <p:cNvGrpSpPr/>
            <p:nvPr/>
          </p:nvGrpSpPr>
          <p:grpSpPr>
            <a:xfrm>
              <a:off x="3048000" y="2438400"/>
              <a:ext cx="2819399" cy="1569509"/>
              <a:chOff x="3048000" y="2209800"/>
              <a:chExt cx="2819399" cy="1569509"/>
            </a:xfrm>
          </p:grpSpPr>
          <p:pic>
            <p:nvPicPr>
              <p:cNvPr id="18" name="Picture 17" descr="gamma.eps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429000" y="2209800"/>
                <a:ext cx="2438399" cy="1569509"/>
              </a:xfrm>
              <a:prstGeom prst="rect">
                <a:avLst/>
              </a:prstGeom>
            </p:spPr>
          </p:pic>
          <p:sp>
            <p:nvSpPr>
              <p:cNvPr id="23" name="Rectangle 29"/>
              <p:cNvSpPr>
                <a:spLocks noChangeArrowheads="1"/>
              </p:cNvSpPr>
              <p:nvPr/>
            </p:nvSpPr>
            <p:spPr bwMode="auto">
              <a:xfrm>
                <a:off x="3048000" y="2743200"/>
                <a:ext cx="862821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γ/</a:t>
                </a:r>
                <a:r>
                  <a:rPr lang="el-GR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ω</a:t>
                </a:r>
                <a:r>
                  <a:rPr lang="en-US" sz="1400" baseline="-250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ci</a:t>
                </a:r>
                <a:endPara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3048000" y="3962400"/>
              <a:ext cx="2895600" cy="1600200"/>
              <a:chOff x="3048000" y="3962400"/>
              <a:chExt cx="2895600" cy="1600200"/>
            </a:xfrm>
          </p:grpSpPr>
          <p:pic>
            <p:nvPicPr>
              <p:cNvPr id="19" name="Picture 18" descr="omega.eps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05200" y="3962400"/>
                <a:ext cx="2438400" cy="1389268"/>
              </a:xfrm>
              <a:prstGeom prst="rect">
                <a:avLst/>
              </a:prstGeom>
            </p:spPr>
          </p:pic>
          <p:sp>
            <p:nvSpPr>
              <p:cNvPr id="24" name="Rectangle 29"/>
              <p:cNvSpPr>
                <a:spLocks noChangeArrowheads="1"/>
              </p:cNvSpPr>
              <p:nvPr/>
            </p:nvSpPr>
            <p:spPr bwMode="auto">
              <a:xfrm>
                <a:off x="3048000" y="4343400"/>
                <a:ext cx="862821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ω/</a:t>
                </a:r>
                <a:r>
                  <a:rPr lang="el-GR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ω</a:t>
                </a:r>
                <a:r>
                  <a:rPr lang="en-US" sz="1400" baseline="-250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ci</a:t>
                </a:r>
                <a:endParaRPr kumimoji="0" lang="en-US" sz="1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5" name="Rectangle 29"/>
              <p:cNvSpPr>
                <a:spLocks noChangeArrowheads="1"/>
              </p:cNvSpPr>
              <p:nvPr/>
            </p:nvSpPr>
            <p:spPr bwMode="auto">
              <a:xfrm>
                <a:off x="4495800" y="5257800"/>
                <a:ext cx="862821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</a:t>
                </a:r>
                <a:endPara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</p:txBody>
          </p:sp>
        </p:grp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3810000" y="2209800"/>
              <a:ext cx="1981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500"/>
                </a:spcBef>
                <a:spcAft>
                  <a:spcPts val="50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HYM #204707 t=0.44</a:t>
              </a:r>
              <a:endPara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352800" y="5562600"/>
              <a:ext cx="289560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kern="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(a) Growth rates and (b) frequencies of unstable counter-GAEs from HYM simulations for t=0.44s. Blue line is Doppler-shift corrected frequencies, points – experimental values.</a:t>
              </a:r>
              <a:endParaRPr lang="en-US" sz="1200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38200" y="457201"/>
            <a:ext cx="7772400" cy="5334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HYM plans</a:t>
            </a:r>
            <a:endParaRPr lang="en-US" sz="24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51806" y="1143000"/>
            <a:ext cx="5396593" cy="1981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Code development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 the fast ion distribution function model.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Improvement of numerical model (equilibrium solver, parallel scaling).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Include thermal ions kinetic effects (Hall, FLR).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Include the effects of bulk plasma rotation.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09472" y="3341874"/>
            <a:ext cx="5867400" cy="2667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conditions for preferential excitation of GAEs and CAEs.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 NSTX-U simulations – GAEs stabilization.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Comparison of the relative importance of the energy channeling  vs anomalous electron transport mechanisms.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Comparison with experimental results including mode structure, saturation amplitudes and </a:t>
            </a: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several shots.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475982" y="1390213"/>
            <a:ext cx="2318714" cy="3467974"/>
            <a:chOff x="6276107" y="970119"/>
            <a:chExt cx="2318714" cy="3467974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6107" y="970119"/>
              <a:ext cx="2067791" cy="1773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7146" b="6432"/>
            <a:stretch/>
          </p:blipFill>
          <p:spPr bwMode="auto">
            <a:xfrm>
              <a:off x="6519331" y="2777067"/>
              <a:ext cx="1849965" cy="13546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57"/>
            <p:cNvSpPr>
              <a:spLocks noChangeArrowheads="1"/>
            </p:cNvSpPr>
            <p:nvPr/>
          </p:nvSpPr>
          <p:spPr bwMode="auto">
            <a:xfrm>
              <a:off x="7276135" y="970119"/>
              <a:ext cx="1318686" cy="60960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</a:t>
              </a:r>
              <a:r>
                <a:rPr kumimoji="0" lang="en-US" altLang="en-US" sz="11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HYM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itchFamily="18" charset="2"/>
                </a:rPr>
                <a:t> </a:t>
              </a:r>
              <a:r>
                <a:rPr lang="en-US" altLang="en-US" sz="1100" baseline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itchFamily="18" charset="2"/>
                </a:rPr>
                <a:t>- - - -</a:t>
              </a:r>
              <a:r>
                <a:rPr lang="en-US" altLang="en-US" sz="11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itchFamily="18" charset="2"/>
                </a:rPr>
                <a:t> </a:t>
              </a:r>
              <a:r>
                <a:rPr lang="en-US" altLang="en-US" sz="1100" baseline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itchFamily="18" charset="2"/>
                </a:rPr>
                <a:t>TRANSP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endParaRPr>
            </a:p>
          </p:txBody>
        </p:sp>
        <p:sp>
          <p:nvSpPr>
            <p:cNvPr id="10" name="Rectangle 57"/>
            <p:cNvSpPr>
              <a:spLocks noChangeArrowheads="1"/>
            </p:cNvSpPr>
            <p:nvPr/>
          </p:nvSpPr>
          <p:spPr bwMode="auto">
            <a:xfrm>
              <a:off x="7335401" y="4072467"/>
              <a:ext cx="582943" cy="36562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l-GR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ψ</a:t>
              </a: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endParaRPr>
            </a:p>
          </p:txBody>
        </p:sp>
        <p:sp>
          <p:nvSpPr>
            <p:cNvPr id="11" name="Rectangle 57"/>
            <p:cNvSpPr>
              <a:spLocks noChangeArrowheads="1"/>
            </p:cNvSpPr>
            <p:nvPr/>
          </p:nvSpPr>
          <p:spPr bwMode="auto">
            <a:xfrm>
              <a:off x="6681456" y="2853267"/>
              <a:ext cx="582943" cy="36562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q(</a:t>
              </a:r>
              <a:r>
                <a:rPr kumimoji="0" lang="el-GR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ψ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6614278" y="4858187"/>
            <a:ext cx="21804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Plasma shape and q-profile for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NSTX-U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shot 203262A03 t=0.220 from TRANSP and HYM GS solver </a:t>
            </a:r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+ FREE_FIX.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2" descr="http://www.pppl.gov/images/new/PPPL-LOGO-FNL-158-Y-GRADIENT-KW-LMC_TRANSPAREN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34350" y="6301745"/>
            <a:ext cx="1009650" cy="556255"/>
          </a:xfrm>
          <a:prstGeom prst="rect">
            <a:avLst/>
          </a:prstGeom>
          <a:noFill/>
        </p:spPr>
      </p:pic>
      <p:pic>
        <p:nvPicPr>
          <p:cNvPr id="16" name="Picture 15" descr="http://nstx.pppl.gov/DragNDrop/Presentation_Template/NSTX-U_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463922"/>
            <a:ext cx="1533525" cy="394078"/>
          </a:xfrm>
          <a:prstGeom prst="rect">
            <a:avLst/>
          </a:prstGeom>
          <a:noFill/>
        </p:spPr>
      </p:pic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6350">
            <a:solidFill>
              <a:srgbClr val="CC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6"/>
          <p:cNvSpPr>
            <a:spLocks noChangeShapeType="1"/>
          </p:cNvSpPr>
          <p:nvPr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25400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3488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1646</TotalTime>
  <Words>785</Words>
  <Application>Microsoft Office PowerPoint</Application>
  <PresentationFormat>On-screen Show (4:3)</PresentationFormat>
  <Paragraphs>98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NSTX-U Results Review, September 21-22, 2016</vt:lpstr>
      <vt:lpstr>Slide 2</vt:lpstr>
      <vt:lpstr>Slide 3</vt:lpstr>
      <vt:lpstr>CAE-to-KAW energy channeling shows strong scaling with the beam power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Belova</dc:creator>
  <cp:lastModifiedBy>Lena</cp:lastModifiedBy>
  <cp:revision>82</cp:revision>
  <dcterms:created xsi:type="dcterms:W3CDTF">2006-08-16T00:00:00Z</dcterms:created>
  <dcterms:modified xsi:type="dcterms:W3CDTF">2016-09-20T16:23:36Z</dcterms:modified>
</cp:coreProperties>
</file>