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0" r:id="rId3"/>
    <p:sldId id="269" r:id="rId4"/>
    <p:sldId id="272" r:id="rId5"/>
    <p:sldId id="274" r:id="rId6"/>
    <p:sldId id="273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2"/>
    <p:restoredTop sz="94093" autoAdjust="0"/>
  </p:normalViewPr>
  <p:slideViewPr>
    <p:cSldViewPr snapToGrid="0">
      <p:cViewPr>
        <p:scale>
          <a:sx n="112" d="100"/>
          <a:sy n="112" d="100"/>
        </p:scale>
        <p:origin x="432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15444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 Review 2016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“Simulation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CAE/GAE heat transport”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Crocker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9/20-21/2016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N. A. Crocker (UCLA), K. </a:t>
            </a:r>
            <a:r>
              <a:rPr lang="en-US" dirty="0" err="1"/>
              <a:t>Tritz</a:t>
            </a:r>
            <a:r>
              <a:rPr lang="en-US" dirty="0"/>
              <a:t> (JHU), R. B. White, E. D. Fredrickson, N. N. </a:t>
            </a:r>
            <a:r>
              <a:rPr lang="en-US" dirty="0" err="1"/>
              <a:t>Gorelenkov</a:t>
            </a:r>
            <a:r>
              <a:rPr lang="en-US" dirty="0"/>
              <a:t> </a:t>
            </a:r>
            <a:r>
              <a:rPr lang="en-US" dirty="0" smtClean="0"/>
              <a:t>(PPPL)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Simulated heat transport in NSTX via CAE- &amp; GAE-induced electron orbit modification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NSTX-U Results Review 2016 </a:t>
            </a:r>
          </a:p>
          <a:p>
            <a:r>
              <a:rPr lang="en-US" dirty="0"/>
              <a:t>Princeton Plasma Physics Laboratory</a:t>
            </a:r>
            <a:br>
              <a:rPr lang="en-US" dirty="0"/>
            </a:br>
            <a:r>
              <a:rPr lang="en-US" dirty="0"/>
              <a:t>Sep. 21-22, 2016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67252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ucla_c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9632" r="8073" b="19632"/>
          <a:stretch>
            <a:fillRect/>
          </a:stretch>
        </p:blipFill>
        <p:spPr bwMode="auto">
          <a:xfrm>
            <a:off x="197207" y="4800600"/>
            <a:ext cx="1631593" cy="58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5181600"/>
            <a:ext cx="2613391" cy="10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charset="-128"/>
              </a:rPr>
              <a:t>Structure and amplitude of </a:t>
            </a:r>
            <a:r>
              <a:rPr lang="en-US" altLang="en-US" dirty="0">
                <a:solidFill>
                  <a:srgbClr val="0000FF"/>
                </a:solidFill>
                <a:ea typeface="ＭＳ Ｐゴシック" charset="-128"/>
              </a:rPr>
              <a:t>CAE</a:t>
            </a:r>
            <a:r>
              <a:rPr lang="en-US" altLang="en-US" dirty="0">
                <a:ea typeface="ＭＳ Ｐゴシック" charset="-128"/>
              </a:rPr>
              <a:t> &amp;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GAE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i="1" dirty="0" err="1">
                <a:latin typeface="Cambria" charset="0"/>
                <a:ea typeface="ＭＳ Ｐゴシック" charset="-128"/>
              </a:rPr>
              <a:t>δn</a:t>
            </a:r>
            <a:r>
              <a:rPr lang="en-US" altLang="en-US" i="1" dirty="0">
                <a:latin typeface="Cambria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measured in high performance plasma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-9525" y="3128645"/>
            <a:ext cx="5297105" cy="3420745"/>
          </a:xfrm>
        </p:spPr>
        <p:txBody>
          <a:bodyPr>
            <a:normAutofit/>
          </a:bodyPr>
          <a:lstStyle/>
          <a:p>
            <a:pPr>
              <a:spcBef>
                <a:spcPts val="2250"/>
              </a:spcBef>
              <a:tabLst>
                <a:tab pos="2400300" algn="ctr"/>
              </a:tabLst>
            </a:pPr>
            <a:r>
              <a:rPr lang="en-US" altLang="en-US" dirty="0">
                <a:ea typeface="ＭＳ Ｐゴシック" charset="-128"/>
              </a:rPr>
              <a:t>Observed modes identified as: </a:t>
            </a:r>
          </a:p>
          <a:p>
            <a:pPr lvl="1" indent="-341313">
              <a:lnSpc>
                <a:spcPct val="90000"/>
              </a:lnSpc>
              <a:spcBef>
                <a:spcPts val="600"/>
              </a:spcBef>
              <a:tabLst>
                <a:tab pos="2400300" algn="ctr"/>
              </a:tabLst>
            </a:pPr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GAEs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: </a:t>
            </a: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f &lt; ~ 600 kHz, </a:t>
            </a:r>
            <a:r>
              <a:rPr lang="en-US" altLang="en-US" i="1" dirty="0" smtClean="0">
                <a:solidFill>
                  <a:srgbClr val="FF0000"/>
                </a:solidFill>
                <a:ea typeface="ＭＳ Ｐゴシック" charset="-128"/>
              </a:rPr>
              <a:t/>
            </a:r>
            <a:br>
              <a:rPr lang="en-US" altLang="en-US" i="1" dirty="0" smtClean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en-US" i="1" dirty="0" smtClean="0">
                <a:solidFill>
                  <a:srgbClr val="FF0000"/>
                </a:solidFill>
                <a:ea typeface="ＭＳ Ｐゴシック" charset="-128"/>
              </a:rPr>
              <a:t>n </a:t>
            </a:r>
            <a:r>
              <a:rPr lang="en-US" altLang="en-US" i="1" dirty="0">
                <a:solidFill>
                  <a:srgbClr val="FF0000"/>
                </a:solidFill>
                <a:ea typeface="ＭＳ Ｐゴシック" charset="-128"/>
              </a:rPr>
              <a:t>= -6 – -8</a:t>
            </a:r>
          </a:p>
          <a:p>
            <a:pPr lvl="1" indent="-341313">
              <a:lnSpc>
                <a:spcPct val="90000"/>
              </a:lnSpc>
              <a:spcBef>
                <a:spcPts val="600"/>
              </a:spcBef>
              <a:tabLst>
                <a:tab pos="2400300" algn="ctr"/>
              </a:tabLst>
            </a:pPr>
            <a:r>
              <a:rPr lang="en-US" altLang="en-US" dirty="0" smtClean="0">
                <a:solidFill>
                  <a:srgbClr val="0000FF"/>
                </a:solidFill>
                <a:ea typeface="ＭＳ Ｐゴシック" charset="-128"/>
              </a:rPr>
              <a:t>CAEs</a:t>
            </a:r>
            <a:r>
              <a:rPr lang="en-US" altLang="en-US" dirty="0">
                <a:solidFill>
                  <a:srgbClr val="0000FF"/>
                </a:solidFill>
                <a:ea typeface="ＭＳ Ｐゴシック" charset="-128"/>
              </a:rPr>
              <a:t>: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f &gt; ~ 600 kHz, </a:t>
            </a:r>
            <a:r>
              <a:rPr lang="en-US" altLang="en-US" i="1" dirty="0" smtClean="0">
                <a:solidFill>
                  <a:srgbClr val="0000FF"/>
                </a:solidFill>
                <a:ea typeface="ＭＳ Ｐゴシック" charset="-128"/>
              </a:rPr>
              <a:t/>
            </a:r>
            <a:br>
              <a:rPr lang="en-US" altLang="en-US" i="1" dirty="0" smtClean="0">
                <a:solidFill>
                  <a:srgbClr val="0000FF"/>
                </a:solidFill>
                <a:ea typeface="ＭＳ Ｐゴシック" charset="-128"/>
              </a:rPr>
            </a:br>
            <a:r>
              <a:rPr lang="en-US" altLang="en-US" i="1" dirty="0" smtClean="0">
                <a:solidFill>
                  <a:srgbClr val="0000FF"/>
                </a:solidFill>
                <a:ea typeface="ＭＳ Ｐゴシック" charset="-128"/>
              </a:rPr>
              <a:t>n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= -3 – -5</a:t>
            </a:r>
          </a:p>
          <a:p>
            <a:pPr>
              <a:spcBef>
                <a:spcPts val="1500"/>
              </a:spcBef>
              <a:tabLst>
                <a:tab pos="2400300" algn="ctr"/>
              </a:tabLst>
            </a:pPr>
            <a:r>
              <a:rPr lang="en-US" altLang="en-US" dirty="0" smtClean="0">
                <a:solidFill>
                  <a:srgbClr val="0000FF"/>
                </a:solidFill>
                <a:ea typeface="ＭＳ Ｐゴシック" charset="-128"/>
              </a:rPr>
              <a:t>CAEs </a:t>
            </a:r>
            <a:r>
              <a:rPr lang="en-US" altLang="en-US" dirty="0" smtClean="0">
                <a:ea typeface="ＭＳ Ｐゴシック" charset="-128"/>
              </a:rPr>
              <a:t>have larger </a:t>
            </a:r>
            <a:r>
              <a:rPr lang="en-US" altLang="en-US" i="1" dirty="0" err="1" smtClean="0">
                <a:latin typeface="Cambria" charset="0"/>
                <a:ea typeface="ＭＳ Ｐゴシック" charset="-128"/>
              </a:rPr>
              <a:t>δn</a:t>
            </a:r>
            <a:r>
              <a:rPr lang="en-US" altLang="en-US" i="1" dirty="0" smtClean="0">
                <a:latin typeface="Cambria" charset="0"/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in core</a:t>
            </a:r>
          </a:p>
          <a:p>
            <a:pPr>
              <a:spcBef>
                <a:spcPts val="1500"/>
              </a:spcBef>
              <a:tabLst>
                <a:tab pos="2400300" algn="ctr"/>
              </a:tabLst>
            </a:pPr>
            <a:r>
              <a:rPr lang="en-US" altLang="en-US" dirty="0" smtClean="0">
                <a:solidFill>
                  <a:srgbClr val="FF0000"/>
                </a:solidFill>
                <a:ea typeface="ＭＳ Ｐゴシック" charset="-128"/>
              </a:rPr>
              <a:t>GAEs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have larger </a:t>
            </a:r>
            <a:r>
              <a:rPr lang="en-US" altLang="en-US" i="1" dirty="0" err="1">
                <a:latin typeface="Cambria" charset="0"/>
                <a:ea typeface="ＭＳ Ｐゴシック" charset="-128"/>
              </a:rPr>
              <a:t>δn</a:t>
            </a:r>
            <a:r>
              <a:rPr lang="en-US" altLang="en-US" i="1" dirty="0">
                <a:latin typeface="Cambria" charset="0"/>
                <a:ea typeface="ＭＳ Ｐゴシック" charset="-128"/>
              </a:rPr>
              <a:t> </a:t>
            </a:r>
            <a:r>
              <a:rPr lang="en-US" altLang="en-US" dirty="0" smtClean="0">
                <a:ea typeface="ＭＳ Ｐゴシック" charset="-128"/>
              </a:rPr>
              <a:t>in edge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88400" y="6584950"/>
            <a:ext cx="3556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1C11EA78-8B7A-0944-9F07-B76A5054D03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13316" name="Picture 4" descr="mag_refl_svd_mode_spectra_and_analyzed_modes_141398_t580_583_for_IAEA_2014_al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72870"/>
            <a:ext cx="309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4510088" y="3095308"/>
            <a:ext cx="4557712" cy="3354387"/>
            <a:chOff x="4780411" y="3322706"/>
            <a:chExt cx="4832048" cy="3622784"/>
          </a:xfrm>
        </p:grpSpPr>
        <p:pic>
          <p:nvPicPr>
            <p:cNvPr id="13319" name="Picture 1" descr="dn_from_mag_refl_svd_mode_structures_141398_t580_583_f383_800_normdn_for_IAEA_2014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11" y="3394095"/>
              <a:ext cx="4832048" cy="355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6"/>
            <p:cNvSpPr>
              <a:spLocks noChangeArrowheads="1"/>
            </p:cNvSpPr>
            <p:nvPr/>
          </p:nvSpPr>
          <p:spPr bwMode="auto">
            <a:xfrm>
              <a:off x="6400250" y="3322706"/>
              <a:ext cx="1023035" cy="4155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900" i="0">
                  <a:solidFill>
                    <a:srgbClr val="0000FF"/>
                  </a:solidFill>
                  <a:latin typeface="Arial" charset="0"/>
                </a:rPr>
                <a:t>CAEs</a:t>
              </a:r>
              <a:endParaRPr lang="en-US" altLang="en-US" sz="1900" i="0"/>
            </a:p>
          </p:txBody>
        </p:sp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8369955" y="3322706"/>
              <a:ext cx="1073663" cy="415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900" i="0">
                  <a:solidFill>
                    <a:srgbClr val="FF0000"/>
                  </a:solidFill>
                  <a:latin typeface="Arial" charset="0"/>
                </a:rPr>
                <a:t>GAEs</a:t>
              </a:r>
              <a:endParaRPr lang="en-US" altLang="en-US" i="0"/>
            </a:p>
          </p:txBody>
        </p:sp>
      </p:grpSp>
      <p:pic>
        <p:nvPicPr>
          <p:cNvPr id="13318" name="Picture 5" descr="dn_mag_refl_svd_mode_amplR1p16_141398_t580_583_f383_800_for_IAEA_2014_alt_ylabel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296670"/>
            <a:ext cx="30876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7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03411" y="1134339"/>
                <a:ext cx="5427893" cy="532221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585"/>
                  </a:spcBef>
                </a:pPr>
                <a:r>
                  <a:rPr lang="en-US" dirty="0" smtClean="0"/>
                  <a:t>Anomalous 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(~ 35 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/s) in </a:t>
                </a:r>
                <a:r>
                  <a:rPr lang="en-US" dirty="0">
                    <a:latin typeface="Arial" charset="0"/>
                  </a:rPr>
                  <a:t>6 MW </a:t>
                </a:r>
                <a:r>
                  <a:rPr lang="en-US" dirty="0" smtClean="0">
                    <a:latin typeface="Arial" charset="0"/>
                  </a:rPr>
                  <a:t>H-mode (141398</a:t>
                </a:r>
                <a:r>
                  <a:rPr lang="en-US" dirty="0">
                    <a:latin typeface="Arial" charset="0"/>
                  </a:rPr>
                  <a:t>, t = 0.58 sec</a:t>
                </a:r>
                <a:r>
                  <a:rPr lang="en-US" dirty="0" smtClean="0">
                    <a:latin typeface="Arial" charset="0"/>
                  </a:rPr>
                  <a:t>)</a:t>
                </a:r>
                <a:endParaRPr lang="en-US" dirty="0" smtClean="0"/>
              </a:p>
              <a:p>
                <a:pPr>
                  <a:spcBef>
                    <a:spcPts val="1170"/>
                  </a:spcBef>
                </a:pPr>
                <a:r>
                  <a:rPr lang="en-US" i="1" dirty="0" smtClean="0">
                    <a:latin typeface="Cambria Math"/>
                    <a:cs typeface="Cambria Math"/>
                  </a:rPr>
                  <a:t>e</a:t>
                </a:r>
                <a:r>
                  <a:rPr lang="en-US" i="1" baseline="30000" dirty="0" smtClean="0">
                    <a:latin typeface="Cambria Math"/>
                    <a:cs typeface="Cambria Math"/>
                  </a:rPr>
                  <a:t>-</a:t>
                </a:r>
                <a:r>
                  <a:rPr lang="en-US" dirty="0" smtClean="0"/>
                  <a:t> </a:t>
                </a:r>
                <a:r>
                  <a:rPr lang="en-US" dirty="0"/>
                  <a:t>guiding center </a:t>
                </a:r>
                <a:r>
                  <a:rPr lang="en-US" dirty="0" smtClean="0"/>
                  <a:t>orbit spreading simulated by ORBIT</a:t>
                </a:r>
                <a:r>
                  <a:rPr lang="en-US" dirty="0"/>
                  <a:t> </a:t>
                </a:r>
                <a:r>
                  <a:rPr lang="en-US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spcBef>
                    <a:spcPts val="1170"/>
                  </a:spcBef>
                </a:pPr>
                <a:r>
                  <a:rPr lang="en-US" dirty="0" smtClean="0"/>
                  <a:t>initial population </a:t>
                </a:r>
                <a:r>
                  <a:rPr lang="en-US" dirty="0"/>
                  <a:t>isotropic </a:t>
                </a:r>
                <a:r>
                  <a:rPr lang="en-US" dirty="0" smtClean="0"/>
                  <a:t>thermal (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</a:t>
                </a:r>
                <a:r>
                  <a:rPr lang="en-US" dirty="0"/>
                  <a:t>= 1 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) at </a:t>
                </a:r>
                <a:r>
                  <a:rPr lang="en-US" dirty="0">
                    <a:latin typeface="Cambria Math"/>
                    <a:cs typeface="Cambria Math"/>
                  </a:rPr>
                  <a:t>𝛹</a:t>
                </a:r>
                <a:r>
                  <a:rPr lang="en-US" baseline="-25000" dirty="0">
                    <a:latin typeface="Cambria Math"/>
                    <a:cs typeface="Cambria Math"/>
                  </a:rPr>
                  <a:t>N</a:t>
                </a:r>
                <a:r>
                  <a:rPr lang="en-US" baseline="30000" dirty="0">
                    <a:latin typeface="Cambria Math"/>
                    <a:cs typeface="Cambria Math"/>
                  </a:rPr>
                  <a:t>½</a:t>
                </a:r>
                <a:r>
                  <a:rPr lang="en-US" dirty="0"/>
                  <a:t> = </a:t>
                </a:r>
                <a:r>
                  <a:rPr lang="en-US" dirty="0" smtClean="0"/>
                  <a:t>0.15 </a:t>
                </a:r>
              </a:p>
              <a:p>
                <a:pPr lvl="1">
                  <a:spcBef>
                    <a:spcPts val="1170"/>
                  </a:spcBef>
                </a:pPr>
                <a:r>
                  <a:rPr lang="en-US" sz="2000" dirty="0" smtClean="0"/>
                  <a:t>B-field </a:t>
                </a:r>
                <a:r>
                  <a:rPr lang="en-US" sz="2000" dirty="0"/>
                  <a:t>from experiment (</a:t>
                </a:r>
                <a:r>
                  <a:rPr lang="en-US" sz="2000" i="1" dirty="0">
                    <a:latin typeface="Cambria Math"/>
                    <a:cs typeface="Cambria Math"/>
                  </a:rPr>
                  <a:t>B</a:t>
                </a:r>
                <a:r>
                  <a:rPr lang="en-US" sz="2000" i="1" baseline="-25000" dirty="0">
                    <a:latin typeface="Cambria Math"/>
                    <a:cs typeface="Cambria Math"/>
                  </a:rPr>
                  <a:t>T0</a:t>
                </a:r>
                <a:r>
                  <a:rPr lang="en-US" sz="2000" dirty="0"/>
                  <a:t>=0.45 T)</a:t>
                </a:r>
              </a:p>
              <a:p>
                <a:pPr lvl="1">
                  <a:spcBef>
                    <a:spcPts val="1170"/>
                  </a:spcBef>
                </a:pPr>
                <a:r>
                  <a:rPr lang="en-US" sz="2000" dirty="0" err="1" smtClean="0">
                    <a:latin typeface="Arial" charset="0"/>
                  </a:rPr>
                  <a:t>collisionless</a:t>
                </a:r>
                <a:endParaRPr lang="en-US" sz="2000" dirty="0" smtClean="0">
                  <a:latin typeface="Arial" charset="0"/>
                </a:endParaRPr>
              </a:p>
              <a:p>
                <a:pPr lvl="1">
                  <a:spcBef>
                    <a:spcPts val="1170"/>
                  </a:spcBef>
                </a:pPr>
                <a:r>
                  <a:rPr lang="en-US" sz="2000" dirty="0"/>
                  <a:t>spreading </a:t>
                </a:r>
                <a:r>
                  <a:rPr lang="en-US" sz="2000" dirty="0"/>
                  <a:t>=&gt;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sz="200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latin typeface="Cambria Math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sz="2000" dirty="0" smtClean="0">
                  <a:latin typeface="Arial" charset="0"/>
                </a:endParaRPr>
              </a:p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8 GAEs</a:t>
                </a:r>
              </a:p>
              <a:p>
                <a:pPr lvl="1">
                  <a:spcBef>
                    <a:spcPts val="1170"/>
                  </a:spcBef>
                </a:pP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i="1" baseline="-25000" dirty="0" err="1" smtClean="0">
                    <a:latin typeface="Calibri" charset="0"/>
                  </a:rPr>
                  <a:t>rms</a:t>
                </a:r>
                <a:r>
                  <a:rPr lang="fi-FI" i="1" baseline="-25000" dirty="0" smtClean="0">
                    <a:latin typeface="Calibri" charset="0"/>
                  </a:rPr>
                  <a:t> </a:t>
                </a:r>
                <a:r>
                  <a:rPr lang="fi-FI" dirty="0" smtClean="0">
                    <a:latin typeface="Calibri" charset="0"/>
                  </a:rPr>
                  <a:t>~</a:t>
                </a:r>
                <a:r>
                  <a:rPr lang="fi-FI" i="1" baseline="-25000" dirty="0" smtClean="0">
                    <a:latin typeface="Calibri" charset="0"/>
                  </a:rPr>
                  <a:t> </a:t>
                </a:r>
                <a:r>
                  <a:rPr lang="nb-NO" dirty="0" smtClean="0"/>
                  <a:t>0.4 mm</a:t>
                </a:r>
                <a:endParaRPr lang="en-US" dirty="0" smtClean="0">
                  <a:latin typeface="Arial" charset="0"/>
                </a:endParaRPr>
              </a:p>
              <a:p>
                <a:pPr lvl="1">
                  <a:spcBef>
                    <a:spcPts val="1170"/>
                  </a:spcBef>
                </a:pPr>
                <a:r>
                  <a:rPr lang="en-US" i="1" dirty="0" err="1" smtClean="0">
                    <a:latin typeface="Cambria Math"/>
                    <a:cs typeface="Cambria Math"/>
                  </a:rPr>
                  <a:t>ω</a:t>
                </a:r>
                <a:r>
                  <a:rPr lang="en-US" i="1" dirty="0" smtClean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=</a:t>
                </a:r>
                <a:r>
                  <a:rPr lang="en-US" i="1" dirty="0">
                    <a:latin typeface="Cambria Math"/>
                    <a:cs typeface="Cambria Math"/>
                  </a:rPr>
                  <a:t> k</a:t>
                </a:r>
                <a:r>
                  <a:rPr lang="en-US" baseline="-25000" dirty="0" smtClean="0">
                    <a:latin typeface="Cambria Math"/>
                    <a:cs typeface="Cambria Math"/>
                  </a:rPr>
                  <a:t>||</a:t>
                </a:r>
                <a:r>
                  <a:rPr lang="en-US" i="1" dirty="0" smtClean="0">
                    <a:latin typeface="Cambria Math"/>
                    <a:cs typeface="Cambria Math"/>
                  </a:rPr>
                  <a:t>V</a:t>
                </a:r>
                <a:r>
                  <a:rPr lang="en-US" i="1" baseline="-25000" dirty="0" smtClean="0">
                    <a:latin typeface="Cambria Math"/>
                    <a:cs typeface="Cambria Math"/>
                  </a:rPr>
                  <a:t>A</a:t>
                </a:r>
                <a:r>
                  <a:rPr lang="en-US" dirty="0" smtClean="0"/>
                  <a:t> =&gt;</a:t>
                </a:r>
                <a:r>
                  <a:rPr lang="en-US" dirty="0" smtClean="0">
                    <a:latin typeface="Arial" charset="0"/>
                  </a:rPr>
                  <a:t> |m| = 0 – 2</a:t>
                </a:r>
              </a:p>
              <a:p>
                <a:pPr lvl="1">
                  <a:spcBef>
                    <a:spcPts val="1170"/>
                  </a:spcBef>
                </a:pPr>
                <a:r>
                  <a:rPr lang="en-US" dirty="0" err="1" smtClean="0">
                    <a:latin typeface="Arial" charset="0"/>
                  </a:rPr>
                  <a:t>poloidal+toroidal</a:t>
                </a:r>
                <a:r>
                  <a:rPr lang="en-US" dirty="0" smtClean="0">
                    <a:latin typeface="Arial" charset="0"/>
                  </a:rPr>
                  <a:t> </a:t>
                </a:r>
                <a:r>
                  <a:rPr lang="en-US" dirty="0">
                    <a:latin typeface="Arial" charset="0"/>
                  </a:rPr>
                  <a:t>F</a:t>
                </a:r>
                <a:r>
                  <a:rPr lang="en-US" dirty="0" smtClean="0">
                    <a:latin typeface="Arial" charset="0"/>
                  </a:rPr>
                  <a:t>ourier modes used 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11" y="1134339"/>
                <a:ext cx="5427893" cy="5322219"/>
              </a:xfrm>
              <a:blipFill rotWithShape="0">
                <a:blip r:embed="rId2"/>
                <a:stretch>
                  <a:fillRect l="-1573" t="-1489" b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dirty="0" smtClean="0"/>
                  <a:t>from </a:t>
                </a:r>
                <a:r>
                  <a:rPr lang="en-US" dirty="0"/>
                  <a:t>GAEs </a:t>
                </a:r>
                <a:r>
                  <a:rPr lang="en-US" b="0" dirty="0" smtClean="0"/>
                  <a:t>simulated for </a:t>
                </a:r>
                <a:r>
                  <a:rPr lang="en-US" dirty="0" smtClean="0">
                    <a:latin typeface="Arial" charset="0"/>
                  </a:rPr>
                  <a:t>6 </a:t>
                </a:r>
                <a:r>
                  <a:rPr lang="en-US" dirty="0">
                    <a:latin typeface="Arial" charset="0"/>
                  </a:rPr>
                  <a:t>MW H-mode </a:t>
                </a:r>
                <a:r>
                  <a:rPr lang="en-US" dirty="0" smtClean="0">
                    <a:latin typeface="Arial" charset="0"/>
                  </a:rPr>
                  <a:t>141398</a:t>
                </a:r>
                <a:r>
                  <a:rPr lang="en-US" dirty="0">
                    <a:latin typeface="Arial" charset="0"/>
                  </a:rPr>
                  <a:t>, t = 0.58 </a:t>
                </a:r>
                <a:r>
                  <a:rPr lang="en-US" dirty="0" smtClean="0">
                    <a:latin typeface="Arial" charset="0"/>
                  </a:rPr>
                  <a:t>sec</a:t>
                </a:r>
                <a:endParaRPr lang="en-US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22152" r="-1000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531304" y="1049702"/>
            <a:ext cx="3458409" cy="2559321"/>
            <a:chOff x="5297128" y="3583577"/>
            <a:chExt cx="3458409" cy="25593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128" y="3583577"/>
              <a:ext cx="3458409" cy="2559321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129762" y="3668214"/>
              <a:ext cx="4820" cy="19763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3930" y="5100580"/>
              <a:ext cx="898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imulation</a:t>
              </a:r>
            </a:p>
            <a:p>
              <a:r>
                <a:rPr lang="en-US" sz="1200" dirty="0" smtClean="0"/>
                <a:t>location</a:t>
              </a:r>
              <a:endParaRPr lang="en-US" sz="12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80029" y="5343250"/>
              <a:ext cx="5846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43754"/>
              </p:ext>
            </p:extLst>
          </p:nvPr>
        </p:nvGraphicFramePr>
        <p:xfrm>
          <a:off x="6503060" y="3773631"/>
          <a:ext cx="1934429" cy="268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2"/>
                <a:gridCol w="360255"/>
                <a:gridCol w="357095"/>
                <a:gridCol w="639417"/>
              </a:tblGrid>
              <a:tr h="2981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(kHz)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</a:t>
                      </a:r>
                      <a:endParaRPr lang="is-I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ξ</a:t>
                      </a:r>
                      <a:r>
                        <a:rPr lang="fi-FI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(mm)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0.13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491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0.05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dirty="0" smtClean="0"/>
                  <a:t>from </a:t>
                </a:r>
                <a:r>
                  <a:rPr lang="en-US" dirty="0"/>
                  <a:t>GAEs </a:t>
                </a:r>
                <a:r>
                  <a:rPr lang="en-US" dirty="0" smtClean="0"/>
                  <a:t>in </a:t>
                </a:r>
                <a:r>
                  <a:rPr lang="en-US" b="0" dirty="0" smtClean="0"/>
                  <a:t>simulation </a:t>
                </a:r>
                <a:r>
                  <a:rPr lang="en-US" dirty="0" smtClean="0"/>
                  <a:t>much less than  from TRANSP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2152" r="-2600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7" y="768205"/>
            <a:ext cx="6044993" cy="43178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597" y="4980706"/>
                <a:ext cx="9293678" cy="163237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&lt;&lt; 1 m</a:t>
                </a:r>
                <a:r>
                  <a:rPr lang="en-US" baseline="30000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/s at experimental amplitude,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baseline="-25000" dirty="0" err="1" smtClean="0">
                    <a:latin typeface="Arial" charset="0"/>
                    <a:ea typeface="Arial" charset="0"/>
                    <a:cs typeface="Arial" charset="0"/>
                  </a:rPr>
                  <a:t>expt</a:t>
                </a:r>
                <a:endParaRPr lang="en-US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dirty="0" smtClean="0"/>
                  <a:t>scaling study shows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sensitive to amplitude: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mbria Math" charset="0"/>
                    <a:ea typeface="Cambria Math" charset="0"/>
                    <a:cs typeface="Cambria Math" charset="0"/>
                  </a:rPr>
                  <a:t>∝ </a:t>
                </a:r>
                <a:r>
                  <a:rPr lang="fi-FI" i="1" dirty="0" smtClean="0">
                    <a:latin typeface="Calibri" charset="0"/>
                  </a:rPr>
                  <a:t>ξ</a:t>
                </a:r>
                <a:r>
                  <a:rPr lang="fi-FI" baseline="30000" dirty="0" smtClean="0">
                    <a:latin typeface="Arial" charset="0"/>
                    <a:ea typeface="Arial" charset="0"/>
                    <a:cs typeface="Arial" charset="0"/>
                  </a:rPr>
                  <a:t>3.76</a:t>
                </a:r>
                <a:r>
                  <a:rPr lang="fi-FI" i="1" dirty="0" smtClean="0">
                    <a:latin typeface="Calibri" charset="0"/>
                  </a:rPr>
                  <a:t> </a:t>
                </a:r>
              </a:p>
              <a:p>
                <a:r>
                  <a:rPr lang="fi-FI" dirty="0"/>
                  <a:t>n</a:t>
                </a:r>
                <a:r>
                  <a:rPr lang="en-US" dirty="0" err="1" smtClean="0"/>
                  <a:t>eed</a:t>
                </a:r>
                <a:r>
                  <a:rPr lang="en-US" dirty="0" smtClean="0"/>
                  <a:t>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= 10*(</a:t>
                </a:r>
                <a:r>
                  <a:rPr lang="fi-FI" i="1" dirty="0" err="1">
                    <a:latin typeface="Calibri" charset="0"/>
                  </a:rPr>
                  <a:t>ξ</a:t>
                </a:r>
                <a:r>
                  <a:rPr lang="fi-FI" baseline="-25000" dirty="0" err="1" smtClean="0">
                    <a:latin typeface="Arial" charset="0"/>
                    <a:ea typeface="Arial" charset="0"/>
                    <a:cs typeface="Arial" charset="0"/>
                  </a:rPr>
                  <a:t>expt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) for </a:t>
                </a:r>
                <a:r>
                  <a:rPr lang="fi-FI" dirty="0" err="1" smtClean="0">
                    <a:latin typeface="Arial" charset="0"/>
                    <a:ea typeface="Arial" charset="0"/>
                    <a:cs typeface="Arial" charset="0"/>
                  </a:rPr>
                  <a:t>agreement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fi-FI" dirty="0" err="1" smtClean="0">
                    <a:latin typeface="Arial" charset="0"/>
                    <a:ea typeface="Arial" charset="0"/>
                    <a:cs typeface="Arial" charset="0"/>
                  </a:rPr>
                  <a:t>with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 TRANSP 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97" y="4980706"/>
                <a:ext cx="9293678" cy="1632371"/>
              </a:xfrm>
              <a:blipFill rotWithShape="0">
                <a:blip r:embed="rId4"/>
                <a:stretch>
                  <a:fillRect l="-1180" t="-4478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1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0352" y="1319892"/>
                <a:ext cx="8939348" cy="511519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1170"/>
                  </a:spcBef>
                </a:pPr>
                <a:r>
                  <a:rPr lang="en-US" dirty="0" smtClean="0">
                    <a:latin typeface="Arial" charset="0"/>
                  </a:rPr>
                  <a:t>7 CAEs (15 </a:t>
                </a:r>
                <a:r>
                  <a:rPr lang="en-US" dirty="0" err="1" smtClean="0">
                    <a:latin typeface="Arial" charset="0"/>
                  </a:rPr>
                  <a:t>CAEs+GAEs</a:t>
                </a:r>
                <a:r>
                  <a:rPr lang="en-US" dirty="0" smtClean="0">
                    <a:latin typeface="Arial" charset="0"/>
                  </a:rPr>
                  <a:t>)</a:t>
                </a:r>
                <a:endParaRPr lang="en-US" dirty="0">
                  <a:latin typeface="Arial" charset="0"/>
                </a:endParaRPr>
              </a:p>
              <a:p>
                <a:r>
                  <a:rPr lang="en-US" altLang="en-US" i="1" dirty="0" err="1" smtClean="0">
                    <a:latin typeface="Cambria" charset="0"/>
                    <a:ea typeface="ＭＳ Ｐゴシック" charset="-128"/>
                  </a:rPr>
                  <a:t>δn</a:t>
                </a:r>
                <a:r>
                  <a:rPr lang="en-US" altLang="en-US" i="1" dirty="0" smtClean="0">
                    <a:latin typeface="Cambria" charset="0"/>
                    <a:ea typeface="ＭＳ Ｐゴシック" charset="-128"/>
                  </a:rPr>
                  <a:t> </a:t>
                </a:r>
                <a:r>
                  <a:rPr lang="en-US" dirty="0"/>
                  <a:t>typically much larger for CAEs =&gt;</a:t>
                </a:r>
                <a:r>
                  <a:rPr lang="fi-FI" i="1" dirty="0">
                    <a:latin typeface="Calibri" charset="0"/>
                  </a:rPr>
                  <a:t> </a:t>
                </a:r>
                <a:r>
                  <a:rPr lang="fi-FI" i="1" dirty="0" smtClean="0">
                    <a:latin typeface="Calibri" charset="0"/>
                  </a:rPr>
                  <a:t/>
                </a:r>
                <a:br>
                  <a:rPr lang="fi-FI" i="1" dirty="0" smtClean="0">
                    <a:latin typeface="Calibri" charset="0"/>
                  </a:rPr>
                </a:br>
                <a:r>
                  <a:rPr lang="en-US" dirty="0" smtClean="0"/>
                  <a:t>much </a:t>
                </a:r>
                <a:r>
                  <a:rPr lang="en-US" dirty="0"/>
                  <a:t>larger</a:t>
                </a:r>
                <a:r>
                  <a:rPr lang="fi-FI" i="1" dirty="0">
                    <a:latin typeface="Calibri" charset="0"/>
                  </a:rPr>
                  <a:t> </a:t>
                </a:r>
                <a:r>
                  <a:rPr lang="fi-FI" i="1" dirty="0" err="1">
                    <a:latin typeface="Calibri" charset="0"/>
                  </a:rPr>
                  <a:t>ξ</a:t>
                </a:r>
                <a:r>
                  <a:rPr lang="en-US" dirty="0"/>
                  <a:t> need to explain </a:t>
                </a:r>
                <a:r>
                  <a:rPr lang="en-US" altLang="en-US" i="1" dirty="0" err="1" smtClean="0">
                    <a:latin typeface="Cambria" charset="0"/>
                    <a:ea typeface="ＭＳ Ｐゴシック" charset="-128"/>
                  </a:rPr>
                  <a:t>δn</a:t>
                </a:r>
                <a:endParaRPr lang="en-US" altLang="en-US" i="1" dirty="0" smtClean="0">
                  <a:latin typeface="Cambria" charset="0"/>
                  <a:ea typeface="ＭＳ Ｐゴシック" charset="-128"/>
                </a:endParaRPr>
              </a:p>
              <a:p>
                <a:pPr lvl="1"/>
                <a:r>
                  <a:rPr lang="fi-FI" i="1" dirty="0" err="1">
                    <a:latin typeface="Calibri" charset="0"/>
                  </a:rPr>
                  <a:t>ξ</a:t>
                </a:r>
                <a:r>
                  <a:rPr lang="fi-FI" i="1" baseline="-25000" dirty="0" err="1">
                    <a:latin typeface="Calibri" charset="0"/>
                  </a:rPr>
                  <a:t>rms</a:t>
                </a:r>
                <a:r>
                  <a:rPr lang="fi-FI" i="1" baseline="-25000" dirty="0">
                    <a:latin typeface="Calibri" charset="0"/>
                  </a:rPr>
                  <a:t> </a:t>
                </a:r>
                <a:r>
                  <a:rPr lang="fi-FI" dirty="0">
                    <a:latin typeface="Calibri" charset="0"/>
                  </a:rPr>
                  <a:t>~</a:t>
                </a:r>
                <a:r>
                  <a:rPr lang="fi-FI" i="1" baseline="-25000" dirty="0">
                    <a:latin typeface="Calibri" charset="0"/>
                  </a:rPr>
                  <a:t> </a:t>
                </a:r>
                <a:r>
                  <a:rPr lang="nb-NO" dirty="0"/>
                  <a:t>1.8 mm (1.9 mm </a:t>
                </a:r>
                <a:r>
                  <a:rPr lang="nb-NO" dirty="0" err="1"/>
                  <a:t>CAEs+GAEs</a:t>
                </a:r>
                <a:r>
                  <a:rPr lang="nb-NO" dirty="0" smtClean="0"/>
                  <a:t>)</a:t>
                </a:r>
                <a:endParaRPr lang="en-US" i="1" dirty="0" smtClean="0"/>
              </a:p>
              <a:p>
                <a:r>
                  <a:rPr lang="en-US" i="1" dirty="0" smtClean="0"/>
                  <a:t>m</a:t>
                </a:r>
                <a:r>
                  <a:rPr lang="en-US" dirty="0" smtClean="0"/>
                  <a:t> </a:t>
                </a:r>
                <a:r>
                  <a:rPr lang="en-US" dirty="0"/>
                  <a:t>typically much larger for CAEs when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i="1" dirty="0" err="1" smtClean="0">
                    <a:latin typeface="Cambria Math"/>
                    <a:cs typeface="Cambria Math"/>
                  </a:rPr>
                  <a:t>ω</a:t>
                </a:r>
                <a:r>
                  <a:rPr lang="en-US" i="1" dirty="0" smtClean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=</a:t>
                </a:r>
                <a:r>
                  <a:rPr lang="en-US" i="1" dirty="0">
                    <a:latin typeface="Cambria Math"/>
                    <a:cs typeface="Cambria Math"/>
                  </a:rPr>
                  <a:t> k</a:t>
                </a:r>
                <a:r>
                  <a:rPr lang="en-US" baseline="-25000" dirty="0">
                    <a:latin typeface="Cambria Math"/>
                    <a:cs typeface="Cambria Math"/>
                  </a:rPr>
                  <a:t>||</a:t>
                </a:r>
                <a:r>
                  <a:rPr lang="en-US" i="1" dirty="0">
                    <a:latin typeface="Cambria Math"/>
                    <a:cs typeface="Cambria Math"/>
                  </a:rPr>
                  <a:t>V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A</a:t>
                </a:r>
                <a:r>
                  <a:rPr lang="en-US" dirty="0"/>
                  <a:t> </a:t>
                </a:r>
                <a:r>
                  <a:rPr lang="en-US" dirty="0" smtClean="0"/>
                  <a:t>assumed</a:t>
                </a:r>
              </a:p>
              <a:p>
                <a:pPr lvl="1"/>
                <a:r>
                  <a:rPr lang="en-US" i="1" dirty="0" err="1">
                    <a:latin typeface="Cambria Math"/>
                    <a:cs typeface="Cambria Math"/>
                  </a:rPr>
                  <a:t>ω</a:t>
                </a:r>
                <a:r>
                  <a:rPr lang="en-US" i="1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=</a:t>
                </a:r>
                <a:r>
                  <a:rPr lang="en-US" i="1" dirty="0">
                    <a:latin typeface="Cambria Math"/>
                    <a:cs typeface="Cambria Math"/>
                  </a:rPr>
                  <a:t> k</a:t>
                </a:r>
                <a:r>
                  <a:rPr lang="en-US" baseline="-25000" dirty="0">
                    <a:latin typeface="Cambria Math"/>
                    <a:cs typeface="Cambria Math"/>
                  </a:rPr>
                  <a:t>||</a:t>
                </a:r>
                <a:r>
                  <a:rPr lang="en-US" i="1" dirty="0">
                    <a:latin typeface="Cambria Math"/>
                    <a:cs typeface="Cambria Math"/>
                  </a:rPr>
                  <a:t>V</a:t>
                </a:r>
                <a:r>
                  <a:rPr lang="en-US" i="1" baseline="-25000" dirty="0">
                    <a:latin typeface="Cambria Math"/>
                    <a:cs typeface="Cambria Math"/>
                  </a:rPr>
                  <a:t>A</a:t>
                </a:r>
                <a:r>
                  <a:rPr lang="en-US" dirty="0"/>
                  <a:t> =&gt;</a:t>
                </a:r>
                <a:r>
                  <a:rPr lang="en-US" dirty="0">
                    <a:latin typeface="Arial" charset="0"/>
                  </a:rPr>
                  <a:t> |m| = </a:t>
                </a:r>
                <a:r>
                  <a:rPr lang="en-US" dirty="0" smtClean="0">
                    <a:latin typeface="Arial" charset="0"/>
                  </a:rPr>
                  <a:t>4-10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= 8 m</a:t>
                </a:r>
                <a:r>
                  <a:rPr lang="en-US" baseline="30000" dirty="0"/>
                  <a:t>2</a:t>
                </a:r>
                <a:r>
                  <a:rPr lang="en-US" dirty="0"/>
                  <a:t>/s at 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baseline="-25000" dirty="0" err="1" smtClean="0">
                    <a:latin typeface="Arial" charset="0"/>
                    <a:ea typeface="Arial" charset="0"/>
                    <a:cs typeface="Arial" charset="0"/>
                  </a:rPr>
                  <a:t>expt,CAE+GAE</a:t>
                </a:r>
                <a:endParaRPr lang="en-US" i="1" dirty="0" smtClean="0">
                  <a:latin typeface="Cambria" charset="0"/>
                  <a:ea typeface="ＭＳ Ｐゴシック" charset="-128"/>
                </a:endParaRPr>
              </a:p>
              <a:p>
                <a:pPr lvl="1"/>
                <a:r>
                  <a:rPr lang="en-US" dirty="0" smtClean="0"/>
                  <a:t>expect 2 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/s from just GAEs at comparable</a:t>
                </a:r>
                <a:r>
                  <a:rPr lang="fi-FI" i="1" dirty="0">
                    <a:latin typeface="Calibri" charset="0"/>
                  </a:rPr>
                  <a:t> </a:t>
                </a:r>
                <a:r>
                  <a:rPr lang="fi-FI" i="1" dirty="0" err="1">
                    <a:latin typeface="Calibri" charset="0"/>
                  </a:rPr>
                  <a:t>ξ</a:t>
                </a:r>
                <a:r>
                  <a:rPr lang="fi-FI" i="1" baseline="-25000" dirty="0" err="1">
                    <a:latin typeface="Calibri" charset="0"/>
                  </a:rPr>
                  <a:t>rms</a:t>
                </a:r>
                <a:r>
                  <a:rPr lang="fi-FI" i="1" baseline="-25000" dirty="0">
                    <a:latin typeface="Calibri" charset="0"/>
                  </a:rPr>
                  <a:t> </a:t>
                </a:r>
                <a:endParaRPr lang="fi-FI" i="1" baseline="-25000" dirty="0" smtClean="0">
                  <a:latin typeface="Calibri" charset="0"/>
                </a:endParaRPr>
              </a:p>
              <a:p>
                <a:pPr lvl="2"/>
                <a:r>
                  <a:rPr lang="en-US" dirty="0" smtClean="0"/>
                  <a:t>higher </a:t>
                </a:r>
                <a:r>
                  <a:rPr lang="en-US" i="1" dirty="0">
                    <a:latin typeface="Cambria Math"/>
                    <a:cs typeface="Cambria Math"/>
                  </a:rPr>
                  <a:t>k</a:t>
                </a:r>
                <a:r>
                  <a:rPr lang="en-US" baseline="-25000" dirty="0">
                    <a:latin typeface="Cambria Math"/>
                    <a:cs typeface="Cambria Math"/>
                  </a:rPr>
                  <a:t>||</a:t>
                </a:r>
                <a:r>
                  <a:rPr lang="en-US" dirty="0" smtClean="0"/>
                  <a:t> (or </a:t>
                </a:r>
                <a:r>
                  <a:rPr lang="en-US" dirty="0"/>
                  <a:t>higher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) =&gt; more </a:t>
                </a:r>
                <a:r>
                  <a:rPr lang="en-US" dirty="0"/>
                  <a:t>effective </a:t>
                </a:r>
                <a:r>
                  <a:rPr lang="en-US"/>
                  <a:t>at </a:t>
                </a:r>
                <a:r>
                  <a:rPr lang="en-US" smtClean="0"/>
                  <a:t/>
                </a:r>
                <a:br>
                  <a:rPr lang="en-US" smtClean="0"/>
                </a:br>
                <a:r>
                  <a:rPr lang="en-US" smtClean="0"/>
                  <a:t>breaking </a:t>
                </a:r>
                <a:r>
                  <a:rPr lang="en-US" dirty="0" smtClean="0"/>
                  <a:t>adiabatic </a:t>
                </a:r>
                <a:r>
                  <a:rPr lang="en-US" dirty="0"/>
                  <a:t>constants of motion</a:t>
                </a:r>
                <a:r>
                  <a:rPr lang="en-US" dirty="0" smtClean="0"/>
                  <a:t>?</a:t>
                </a:r>
              </a:p>
              <a:p>
                <a:pPr lvl="2"/>
                <a:r>
                  <a:rPr lang="en-US" dirty="0"/>
                  <a:t>m</a:t>
                </a:r>
                <a:r>
                  <a:rPr lang="en-US" dirty="0" smtClean="0"/>
                  <a:t>ore modes = more stochastic?</a:t>
                </a:r>
                <a:endParaRPr 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39</a:t>
                </a:r>
                <a:r>
                  <a:rPr lang="en-US" dirty="0"/>
                  <a:t> m</a:t>
                </a:r>
                <a:r>
                  <a:rPr lang="en-US" baseline="30000" dirty="0"/>
                  <a:t>2</a:t>
                </a:r>
                <a:r>
                  <a:rPr lang="en-US" dirty="0"/>
                  <a:t>/s</a:t>
                </a:r>
                <a:r>
                  <a:rPr lang="en-US" dirty="0" smtClean="0"/>
                  <a:t> ~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baseline="-25000" dirty="0" err="1" smtClean="0"/>
                  <a:t>expt</a:t>
                </a:r>
                <a:r>
                  <a:rPr lang="en-US" dirty="0" smtClean="0"/>
                  <a:t> at 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3*(</a:t>
                </a:r>
                <a:r>
                  <a:rPr lang="fi-FI" i="1" dirty="0" err="1" smtClean="0">
                    <a:latin typeface="Calibri" charset="0"/>
                  </a:rPr>
                  <a:t>ξ</a:t>
                </a:r>
                <a:r>
                  <a:rPr lang="fi-FI" baseline="-25000" dirty="0" err="1" smtClean="0">
                    <a:latin typeface="Arial" charset="0"/>
                    <a:ea typeface="Arial" charset="0"/>
                    <a:cs typeface="Arial" charset="0"/>
                  </a:rPr>
                  <a:t>expt</a:t>
                </a:r>
                <a:r>
                  <a:rPr lang="fi-FI" baseline="-25000" dirty="0" smtClean="0">
                    <a:latin typeface="Arial" charset="0"/>
                    <a:ea typeface="Arial" charset="0"/>
                    <a:cs typeface="Arial" charset="0"/>
                  </a:rPr>
                  <a:t>,</a:t>
                </a:r>
                <a:r>
                  <a:rPr lang="fi-FI" baseline="-25000" dirty="0">
                    <a:latin typeface="Arial" charset="0"/>
                    <a:ea typeface="Arial" charset="0"/>
                    <a:cs typeface="Arial" charset="0"/>
                  </a:rPr>
                  <a:t> CAE+GAE</a:t>
                </a:r>
                <a:r>
                  <a:rPr lang="fi-FI" dirty="0" smtClean="0">
                    <a:latin typeface="Arial" charset="0"/>
                    <a:ea typeface="Arial" charset="0"/>
                    <a:cs typeface="Arial" charset="0"/>
                  </a:rPr>
                  <a:t>)</a:t>
                </a:r>
                <a:endParaRPr lang="en-US" altLang="en-US" i="1" dirty="0" smtClean="0">
                  <a:latin typeface="Cambria" charset="0"/>
                  <a:ea typeface="ＭＳ Ｐゴシック" charset="-128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352" y="1319892"/>
                <a:ext cx="8939348" cy="5115198"/>
              </a:xfrm>
              <a:blipFill rotWithShape="0">
                <a:blip r:embed="rId2"/>
                <a:stretch>
                  <a:fillRect l="-1091" t="-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Inclusion of CAEs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as shear modes</a:t>
                </a:r>
                <a:r>
                  <a:rPr lang="en-US" dirty="0"/>
                  <a:t> </a:t>
                </a:r>
                <a:r>
                  <a:rPr lang="en-US" dirty="0" smtClean="0"/>
                  <a:t>increases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but still not enough</a:t>
                </a:r>
                <a:endParaRPr lang="en-US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800" t="-22152" r="-733" b="-27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4020"/>
              </p:ext>
            </p:extLst>
          </p:nvPr>
        </p:nvGraphicFramePr>
        <p:xfrm>
          <a:off x="6837796" y="2263140"/>
          <a:ext cx="1934429" cy="2343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2"/>
                <a:gridCol w="360255"/>
                <a:gridCol w="282437"/>
                <a:gridCol w="714075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(kHz)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</a:t>
                      </a:r>
                      <a:endParaRPr lang="is-I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ξ</a:t>
                      </a:r>
                      <a:r>
                        <a:rPr lang="fi-FI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(mm)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0.31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1.23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1.05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0.26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0.36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0.57</a:t>
                      </a:r>
                    </a:p>
                  </a:txBody>
                  <a:tcPr marL="12700" marR="12700" marT="12700" marB="0" anchor="b"/>
                </a:tc>
              </a:tr>
              <a:tr h="298103"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12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more physically realistic poloidal </a:t>
            </a:r>
            <a:r>
              <a:rPr lang="en-US" dirty="0" err="1" smtClean="0"/>
              <a:t>strucuture</a:t>
            </a:r>
            <a:endParaRPr lang="en-US" dirty="0"/>
          </a:p>
          <a:p>
            <a:r>
              <a:rPr lang="en-US" dirty="0" smtClean="0"/>
              <a:t>CAEs </a:t>
            </a:r>
            <a:r>
              <a:rPr lang="en-US" dirty="0"/>
              <a:t>need to be included </a:t>
            </a:r>
            <a:r>
              <a:rPr lang="en-US" dirty="0">
                <a:solidFill>
                  <a:srgbClr val="FF0000"/>
                </a:solidFill>
              </a:rPr>
              <a:t>as </a:t>
            </a:r>
            <a:r>
              <a:rPr lang="en-US" dirty="0" smtClean="0">
                <a:solidFill>
                  <a:srgbClr val="FF0000"/>
                </a:solidFill>
              </a:rPr>
              <a:t>compressional modes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compressional modes not fully </a:t>
            </a:r>
            <a:r>
              <a:rPr lang="en-US" dirty="0" smtClean="0"/>
              <a:t>implemented</a:t>
            </a:r>
          </a:p>
          <a:p>
            <a:pPr lvl="1"/>
            <a:r>
              <a:rPr lang="en-US" dirty="0" smtClean="0"/>
              <a:t>ORBIT </a:t>
            </a:r>
            <a:r>
              <a:rPr lang="en-US" dirty="0"/>
              <a:t>is </a:t>
            </a:r>
            <a:r>
              <a:rPr lang="en-US" dirty="0" smtClean="0"/>
              <a:t>currently being </a:t>
            </a:r>
            <a:r>
              <a:rPr lang="en-US" dirty="0"/>
              <a:t>modified</a:t>
            </a:r>
          </a:p>
          <a:p>
            <a:r>
              <a:rPr lang="en-US" dirty="0"/>
              <a:t>S</a:t>
            </a:r>
            <a:r>
              <a:rPr lang="en-US" dirty="0" smtClean="0"/>
              <a:t>imulation with </a:t>
            </a:r>
            <a:r>
              <a:rPr lang="en-US" dirty="0" err="1" smtClean="0"/>
              <a:t>eigenmodes</a:t>
            </a:r>
            <a:r>
              <a:rPr lang="en-US" dirty="0" smtClean="0"/>
              <a:t> from codes</a:t>
            </a:r>
          </a:p>
          <a:p>
            <a:pPr lvl="1"/>
            <a:r>
              <a:rPr lang="en-US" dirty="0" smtClean="0"/>
              <a:t>HYM, CAE3B, CAE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2019300"/>
            <a:ext cx="5312229" cy="3238500"/>
          </a:xfrm>
        </p:spPr>
        <p:txBody>
          <a:bodyPr/>
          <a:lstStyle/>
          <a:p>
            <a:r>
              <a:rPr lang="en-US" dirty="0" smtClean="0">
                <a:ea typeface="Times New Roman" charset="0"/>
                <a:cs typeface="Times New Roman" charset="0"/>
              </a:rPr>
              <a:t>Example: phase fluctuations</a:t>
            </a:r>
            <a:br>
              <a:rPr lang="en-US" dirty="0" smtClean="0">
                <a:ea typeface="Times New Roman" charset="0"/>
                <a:cs typeface="Times New Roman" charset="0"/>
              </a:rPr>
            </a:br>
            <a:r>
              <a:rPr lang="en-US" dirty="0" smtClean="0">
                <a:ea typeface="Times New Roman" charset="0"/>
                <a:cs typeface="Times New Roman" charset="0"/>
              </a:rPr>
              <a:t>(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∝ </a:t>
            </a:r>
            <a:r>
              <a:rPr lang="en-US" altLang="en-US" i="1" dirty="0" err="1">
                <a:latin typeface="Cambria" charset="0"/>
                <a:ea typeface="ＭＳ Ｐゴシック" charset="-128"/>
              </a:rPr>
              <a:t>δn</a:t>
            </a:r>
            <a:r>
              <a:rPr lang="en-US" dirty="0" smtClean="0">
                <a:latin typeface="Cambria Math" charset="0"/>
                <a:ea typeface="Cambria Math" charset="0"/>
                <a:cs typeface="Cambria Math" charset="0"/>
              </a:rPr>
              <a:t>)</a:t>
            </a:r>
            <a:r>
              <a:rPr lang="en-US" dirty="0" smtClean="0">
                <a:ea typeface="Times New Roman" charset="0"/>
                <a:cs typeface="Times New Roman" charset="0"/>
              </a:rPr>
              <a:t>, 42.5 </a:t>
            </a:r>
            <a:r>
              <a:rPr lang="en-US" dirty="0">
                <a:ea typeface="Times New Roman" charset="0"/>
                <a:cs typeface="Times New Roman" charset="0"/>
              </a:rPr>
              <a:t>GHz </a:t>
            </a:r>
            <a:r>
              <a:rPr lang="en-US" dirty="0" smtClean="0">
                <a:ea typeface="Times New Roman" charset="0"/>
                <a:cs typeface="Times New Roman" charset="0"/>
              </a:rPr>
              <a:t>reflectometer, 204636</a:t>
            </a:r>
          </a:p>
          <a:p>
            <a:pPr lvl="1"/>
            <a:r>
              <a:rPr lang="en-US" dirty="0" smtClean="0">
                <a:ea typeface="Times New Roman" charset="0"/>
                <a:cs typeface="Times New Roman" charset="0"/>
              </a:rPr>
              <a:t>(a) 0 </a:t>
            </a:r>
            <a:r>
              <a:rPr lang="en-US" dirty="0">
                <a:ea typeface="Times New Roman" charset="0"/>
                <a:cs typeface="Times New Roman" charset="0"/>
              </a:rPr>
              <a:t>– 3 </a:t>
            </a:r>
            <a:r>
              <a:rPr lang="en-US" dirty="0" smtClean="0">
                <a:ea typeface="Times New Roman" charset="0"/>
                <a:cs typeface="Times New Roman" charset="0"/>
              </a:rPr>
              <a:t>MHz</a:t>
            </a:r>
          </a:p>
          <a:p>
            <a:pPr lvl="2"/>
            <a:r>
              <a:rPr lang="en-US" dirty="0" smtClean="0">
                <a:ea typeface="Times New Roman" charset="0"/>
                <a:cs typeface="Times New Roman" charset="0"/>
              </a:rPr>
              <a:t>GAEs at ~ 1.8 MHz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ea typeface="Times New Roman" charset="0"/>
                <a:cs typeface="Times New Roman" charset="0"/>
              </a:rPr>
              <a:t>(b</a:t>
            </a:r>
            <a:r>
              <a:rPr lang="en-US" dirty="0">
                <a:ea typeface="Times New Roman" charset="0"/>
                <a:cs typeface="Times New Roman" charset="0"/>
              </a:rPr>
              <a:t>) </a:t>
            </a:r>
            <a:r>
              <a:rPr lang="en-US" dirty="0" smtClean="0">
                <a:ea typeface="Times New Roman" charset="0"/>
                <a:cs typeface="Times New Roman" charset="0"/>
              </a:rPr>
              <a:t>0 </a:t>
            </a:r>
            <a:r>
              <a:rPr lang="en-US" dirty="0">
                <a:ea typeface="Times New Roman" charset="0"/>
                <a:cs typeface="Times New Roman" charset="0"/>
              </a:rPr>
              <a:t>– 200 kHz</a:t>
            </a:r>
            <a:r>
              <a:rPr lang="en-US" dirty="0" smtClean="0">
                <a:ea typeface="Times New Roman" charset="0"/>
                <a:cs typeface="Times New Roman" charset="0"/>
              </a:rPr>
              <a:t>.</a:t>
            </a:r>
          </a:p>
          <a:p>
            <a:pPr lvl="2"/>
            <a:r>
              <a:rPr lang="en-US" dirty="0" smtClean="0">
                <a:ea typeface="Times New Roman" charset="0"/>
                <a:cs typeface="Times New Roman" charset="0"/>
              </a:rPr>
              <a:t>TAEs and other MHD</a:t>
            </a:r>
            <a:endParaRPr lang="en-US" dirty="0">
              <a:ea typeface="Calibri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UCLA reflectometers operational</a:t>
            </a:r>
            <a:br>
              <a:rPr lang="en-US" dirty="0" smtClean="0"/>
            </a:br>
            <a:r>
              <a:rPr lang="en-US" dirty="0" smtClean="0"/>
              <a:t> on NSTX-U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75993" y="1289594"/>
            <a:ext cx="3207637" cy="5095240"/>
            <a:chOff x="0" y="80645"/>
            <a:chExt cx="3207895" cy="5095719"/>
          </a:xfrm>
        </p:grpSpPr>
        <p:grpSp>
          <p:nvGrpSpPr>
            <p:cNvPr id="6" name="Group 5"/>
            <p:cNvGrpSpPr/>
            <p:nvPr/>
          </p:nvGrpSpPr>
          <p:grpSpPr>
            <a:xfrm>
              <a:off x="7495" y="80645"/>
              <a:ext cx="3200400" cy="2550795"/>
              <a:chOff x="0" y="80645"/>
              <a:chExt cx="3200400" cy="2550795"/>
            </a:xfrm>
          </p:grpSpPr>
          <p:pic>
            <p:nvPicPr>
              <p:cNvPr id="10" name="Picture 9" descr="/Users/ncrocker/Library/Containers/com.apple.mail/Data/Library/Mail Downloads/BD5AF262-520A-40EB-A9D7-7957BF3165F0/refl_spec_42p5GHz_204636_0_344_for_Diagnostic_Status_Meeting_May_2016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0645"/>
                <a:ext cx="3200400" cy="25507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" name="Text Box 4"/>
              <p:cNvSpPr txBox="1"/>
              <p:nvPr/>
            </p:nvSpPr>
            <p:spPr>
              <a:xfrm>
                <a:off x="457200" y="232347"/>
                <a:ext cx="575945" cy="4597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FFFF"/>
                    </a:solidFill>
                    <a:effectLst/>
                    <a:ea typeface="Calibri" charset="0"/>
                    <a:cs typeface="Times New Roman" charset="0"/>
                  </a:rPr>
                  <a:t>(a)</a:t>
                </a:r>
                <a:endParaRPr lang="en-US" sz="12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2638269"/>
              <a:ext cx="3200400" cy="2538095"/>
              <a:chOff x="0" y="0"/>
              <a:chExt cx="3200400" cy="2538095"/>
            </a:xfrm>
          </p:grpSpPr>
          <p:pic>
            <p:nvPicPr>
              <p:cNvPr id="8" name="Picture 7" descr="/Users/ncrocker/Library/Containers/com.apple.mail/Data/Library/Mail Downloads/8D868BC0-5A5D-4BD8-A442-FA50FA920036/refl_spec_42p5GHz_204636_0_344_for_Diagnostic_Status_Meeting_May_2016_lowf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00400" cy="253809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Text Box 5"/>
              <p:cNvSpPr txBox="1"/>
              <p:nvPr/>
            </p:nvSpPr>
            <p:spPr>
              <a:xfrm>
                <a:off x="622092" y="307299"/>
                <a:ext cx="575310" cy="4597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FFFF"/>
                    </a:solidFill>
                    <a:effectLst/>
                    <a:ea typeface="Calibri" charset="0"/>
                    <a:cs typeface="Times New Roman" charset="0"/>
                  </a:rPr>
                  <a:t>(b)</a:t>
                </a:r>
                <a:endParaRPr lang="en-US" sz="1200">
                  <a:effectLst/>
                  <a:ea typeface="Calibri" charset="0"/>
                  <a:cs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8612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254</Words>
  <Application>Microsoft Macintosh PowerPoint</Application>
  <PresentationFormat>On-screen Show (4:3)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Cambria</vt:lpstr>
      <vt:lpstr>Cambria Math</vt:lpstr>
      <vt:lpstr>Helvetica</vt:lpstr>
      <vt:lpstr>ＭＳ Ｐゴシック</vt:lpstr>
      <vt:lpstr>Times New Roman</vt:lpstr>
      <vt:lpstr>Wingdings</vt:lpstr>
      <vt:lpstr>Arial</vt:lpstr>
      <vt:lpstr>NSTX Upgrade</vt:lpstr>
      <vt:lpstr>Simulated heat transport in NSTX via CAE- &amp; GAE-induced electron orbit modification</vt:lpstr>
      <vt:lpstr>Structure and amplitude of CAE &amp; GAE δn measured in high performance plasma</vt:lpstr>
      <vt:lpstr>χ_efrom GAEs simulated for 6 MW H-mode 141398, t = 0.58 sec</vt:lpstr>
      <vt:lpstr>χ_efrom GAEs in simulation much less than  from TRANSP</vt:lpstr>
      <vt:lpstr>Inclusion of CAEs as shear modes increases simulated χ_e, but still not enough</vt:lpstr>
      <vt:lpstr>Future Work</vt:lpstr>
      <vt:lpstr>UCLA reflectometers operational  on NSTX-U</vt:lpstr>
    </vt:vector>
  </TitlesOfParts>
  <Company>PPPL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Neal Crocker</cp:lastModifiedBy>
  <cp:revision>139</cp:revision>
  <dcterms:created xsi:type="dcterms:W3CDTF">2015-07-16T16:59:24Z</dcterms:created>
  <dcterms:modified xsi:type="dcterms:W3CDTF">2016-09-19T20:47:07Z</dcterms:modified>
</cp:coreProperties>
</file>