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tiff" ContentType="image/tiff"/>
  <Default Extension="rels" ContentType="application/vnd.openxmlformats-package.relationships+xml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4" r:id="rId2"/>
  </p:sldMasterIdLst>
  <p:notesMasterIdLst>
    <p:notesMasterId r:id="rId11"/>
  </p:notesMasterIdLst>
  <p:handoutMasterIdLst>
    <p:handoutMasterId r:id="rId12"/>
  </p:handoutMasterIdLst>
  <p:sldIdLst>
    <p:sldId id="288" r:id="rId3"/>
    <p:sldId id="258" r:id="rId4"/>
    <p:sldId id="277" r:id="rId5"/>
    <p:sldId id="266" r:id="rId6"/>
    <p:sldId id="283" r:id="rId7"/>
    <p:sldId id="284" r:id="rId8"/>
    <p:sldId id="287" r:id="rId9"/>
    <p:sldId id="282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5004" userDrawn="1">
          <p15:clr>
            <a:srgbClr val="A4A3A4"/>
          </p15:clr>
        </p15:guide>
        <p15:guide id="4" orient="horz" pos="168" userDrawn="1">
          <p15:clr>
            <a:srgbClr val="A4A3A4"/>
          </p15:clr>
        </p15:guide>
        <p15:guide id="5" pos="529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06" autoAdjust="0"/>
    <p:restoredTop sz="94718" autoAdjust="0"/>
  </p:normalViewPr>
  <p:slideViewPr>
    <p:cSldViewPr snapToGrid="0">
      <p:cViewPr>
        <p:scale>
          <a:sx n="135" d="100"/>
          <a:sy n="135" d="100"/>
        </p:scale>
        <p:origin x="616" y="-344"/>
      </p:cViewPr>
      <p:guideLst>
        <p:guide orient="horz" pos="2160"/>
        <p:guide pos="2880"/>
        <p:guide pos="5004"/>
        <p:guide orient="horz" pos="168"/>
        <p:guide pos="5292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>
        <p:scale>
          <a:sx n="231" d="100"/>
          <a:sy n="231" d="100"/>
        </p:scale>
        <p:origin x="-776" y="-203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handoutMaster" Target="handoutMasters/handoutMaster1.xml"/><Relationship Id="rId13" Type="http://schemas.openxmlformats.org/officeDocument/2006/relationships/commentAuthors" Target="commentAuthors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customXml" Target="../customXml/item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B84C55-34AB-4F04-8C6E-103378987567}" type="datetimeFigureOut">
              <a:rPr lang="en-US" smtClean="0"/>
              <a:t>9/20/16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082C9A-B1C0-4AB3-B851-094A8352B5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1603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832DD9-7C6A-4C91-8CF1-0788B8213502}" type="datetimeFigureOut">
              <a:rPr lang="en-US" smtClean="0"/>
              <a:t>9/20/16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A033CE-42BD-48B0-899B-D9D2A3E08D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559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A033CE-42BD-48B0-899B-D9D2A3E08DB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488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Hall MHD keeps ion inertia effect in Ohm’s law; ion inertia important for wave near ion cyclotron frequency,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charset="0"/>
                          </a:rPr>
                          <m:t>𝜔</m:t>
                        </m:r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𝑐𝑖</m:t>
                            </m:r>
                          </m:sub>
                        </m:sSub>
                      </m:den>
                    </m:f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≲1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Ideal MHD: E + V x B = 0, where V is velocity of fluid (</a:t>
                </a:r>
                <a:r>
                  <a:rPr lang="en-US" dirty="0" err="1"/>
                  <a:t>V≈V</a:t>
                </a:r>
                <a:r>
                  <a:rPr lang="en-US" baseline="-25000" dirty="0" err="1"/>
                  <a:t>i</a:t>
                </a:r>
                <a:r>
                  <a:rPr lang="en-US" dirty="0"/>
                  <a:t>, where </a:t>
                </a:r>
                <a:r>
                  <a:rPr lang="en-US" dirty="0" err="1"/>
                  <a:t>V</a:t>
                </a:r>
                <a:r>
                  <a:rPr lang="en-US" baseline="-25000" dirty="0" err="1"/>
                  <a:t>e</a:t>
                </a:r>
                <a:r>
                  <a:rPr lang="en-US" dirty="0"/>
                  <a:t> = ion velocity)</a:t>
                </a:r>
                <a:endParaRPr lang="en-US" baseline="-25000" dirty="0"/>
              </a:p>
              <a:p>
                <a:r>
                  <a:rPr lang="en-US" dirty="0"/>
                  <a:t>Hall MHD: E + V x B = </a:t>
                </a:r>
                <a:r>
                  <a:rPr lang="en-US" dirty="0">
                    <a:solidFill>
                      <a:srgbClr val="FF0000"/>
                    </a:solidFill>
                  </a:rPr>
                  <a:t>J x B/(</a:t>
                </a:r>
                <a:r>
                  <a:rPr lang="en-US" dirty="0" err="1">
                    <a:solidFill>
                      <a:srgbClr val="FF0000"/>
                    </a:solidFill>
                  </a:rPr>
                  <a:t>en</a:t>
                </a:r>
                <a:r>
                  <a:rPr lang="en-US" dirty="0">
                    <a:solidFill>
                      <a:srgbClr val="FF0000"/>
                    </a:solidFill>
                  </a:rPr>
                  <a:t>) </a:t>
                </a:r>
                <a:r>
                  <a:rPr lang="en-US" dirty="0"/>
                  <a:t>=&gt; E + </a:t>
                </a:r>
                <a:r>
                  <a:rPr lang="en-US" dirty="0" err="1"/>
                  <a:t>V</a:t>
                </a:r>
                <a:r>
                  <a:rPr lang="en-US" baseline="-25000" dirty="0" err="1"/>
                  <a:t>e</a:t>
                </a:r>
                <a:r>
                  <a:rPr lang="en-US" dirty="0"/>
                  <a:t> x B = 0, where J = current density, n = plasma density, e = electron charge and </a:t>
                </a:r>
                <a:r>
                  <a:rPr lang="en-US" dirty="0" err="1"/>
                  <a:t>V</a:t>
                </a:r>
                <a:r>
                  <a:rPr lang="en-US" baseline="-25000" dirty="0" err="1"/>
                  <a:t>e</a:t>
                </a:r>
                <a:r>
                  <a:rPr lang="en-US" baseline="-25000" dirty="0"/>
                  <a:t> </a:t>
                </a:r>
                <a:r>
                  <a:rPr lang="en-US" dirty="0"/>
                  <a:t>= electron velocity.  Inclusion of “Hall term” [J x B/(</a:t>
                </a:r>
                <a:r>
                  <a:rPr lang="en-US" dirty="0" err="1"/>
                  <a:t>en</a:t>
                </a:r>
                <a:r>
                  <a:rPr lang="en-US" dirty="0"/>
                  <a:t>)] important when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charset="0"/>
                          </a:rPr>
                          <m:t>𝜔</m:t>
                        </m:r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𝑐𝑖</m:t>
                            </m:r>
                          </m:sub>
                        </m:sSub>
                      </m:den>
                    </m:f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≲1</m:t>
                    </m:r>
                  </m:oMath>
                </a14:m>
                <a:r>
                  <a:rPr lang="en-US" dirty="0"/>
                  <a:t> because ion fluid no longer obeys E + V</a:t>
                </a:r>
                <a:r>
                  <a:rPr lang="en-US" baseline="-25000" dirty="0"/>
                  <a:t>i</a:t>
                </a:r>
                <a:r>
                  <a:rPr lang="en-US" dirty="0"/>
                  <a:t> x B = 0, but electrons fluid still obeys E + </a:t>
                </a:r>
                <a:r>
                  <a:rPr lang="en-US" dirty="0" err="1"/>
                  <a:t>V</a:t>
                </a:r>
                <a:r>
                  <a:rPr lang="en-US" baseline="-25000" dirty="0" err="1"/>
                  <a:t>e</a:t>
                </a:r>
                <a:r>
                  <a:rPr lang="en-US" dirty="0"/>
                  <a:t> x B = 0.  At low pressure (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charset="0"/>
                      </a:rPr>
                      <m:t>𝛽</m:t>
                    </m:r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charset="0"/>
                          </a:rPr>
                          <m:t>𝑝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charset="0"/>
                          </a:rPr>
                          <m:t>/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0</m:t>
                                </m:r>
                              </m:sub>
                            </m:sSub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 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 charset="0"/>
                      </a:rPr>
                      <m:t>≪1</m:t>
                    </m:r>
                  </m:oMath>
                </a14:m>
                <a:r>
                  <a:rPr lang="en-US" dirty="0"/>
                  <a:t>, which is reasonable in NSTX-U), if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charset="0"/>
                          </a:rPr>
                          <m:t>𝜔</m:t>
                        </m:r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𝑐𝑖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 charset="0"/>
                      </a:rPr>
                      <m:t>≪</m:t>
                    </m:r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1</m:t>
                    </m:r>
                  </m:oMath>
                </a14:m>
                <a:r>
                  <a:rPr lang="en-US" dirty="0"/>
                  <a:t>, then V x B &gt;&gt; J x B/(</a:t>
                </a:r>
                <a:r>
                  <a:rPr lang="en-US" dirty="0" err="1"/>
                  <a:t>en</a:t>
                </a:r>
                <a:r>
                  <a:rPr lang="en-US" dirty="0"/>
                  <a:t>), so Hall term is negligible.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Hall MHD keeps ion inertia effect in Ohm’s law; ion inertia important for wave near ion cyclotron frequency, </a:t>
                </a:r>
                <a:r>
                  <a:rPr lang="en-US" i="0">
                    <a:latin typeface="Cambria Math" charset="0"/>
                  </a:rPr>
                  <a:t>𝜔/𝜔_𝑐𝑖 </a:t>
                </a:r>
                <a:r>
                  <a:rPr lang="en-US" i="0">
                    <a:latin typeface="Cambria Math" charset="0"/>
                    <a:ea typeface="Cambria Math" charset="0"/>
                    <a:cs typeface="Cambria Math" charset="0"/>
                  </a:rPr>
                  <a:t>≲1</a:t>
                </a:r>
                <a:endParaRPr lang="en-US" dirty="0" smtClean="0"/>
              </a:p>
              <a:p>
                <a:r>
                  <a:rPr lang="en-US" dirty="0" smtClean="0"/>
                  <a:t>Ideal MHD: E + V x B = 0, where V is velocity of fluid (</a:t>
                </a:r>
                <a:r>
                  <a:rPr lang="en-US" dirty="0" err="1" smtClean="0"/>
                  <a:t>V≈V</a:t>
                </a:r>
                <a:r>
                  <a:rPr lang="en-US" baseline="-25000" dirty="0" err="1" smtClean="0"/>
                  <a:t>i</a:t>
                </a:r>
                <a:r>
                  <a:rPr lang="en-US" dirty="0" smtClean="0"/>
                  <a:t>, where </a:t>
                </a:r>
                <a:r>
                  <a:rPr lang="en-US" dirty="0" err="1" smtClean="0"/>
                  <a:t>V</a:t>
                </a:r>
                <a:r>
                  <a:rPr lang="en-US" baseline="-25000" dirty="0" err="1" smtClean="0"/>
                  <a:t>e</a:t>
                </a:r>
                <a:r>
                  <a:rPr lang="en-US" dirty="0" smtClean="0"/>
                  <a:t> = ion velocity)</a:t>
                </a:r>
                <a:endParaRPr lang="en-US" baseline="-25000" dirty="0" smtClean="0"/>
              </a:p>
              <a:p>
                <a:r>
                  <a:rPr lang="en-US" dirty="0" smtClean="0"/>
                  <a:t>Hall MHD: E + V x B =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J x B/(</a:t>
                </a:r>
                <a:r>
                  <a:rPr lang="en-US" dirty="0" err="1" smtClean="0">
                    <a:solidFill>
                      <a:srgbClr val="FF0000"/>
                    </a:solidFill>
                  </a:rPr>
                  <a:t>en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) </a:t>
                </a:r>
                <a:r>
                  <a:rPr lang="en-US" dirty="0" smtClean="0"/>
                  <a:t>=&gt; E + </a:t>
                </a:r>
                <a:r>
                  <a:rPr lang="en-US" dirty="0" err="1" smtClean="0"/>
                  <a:t>V</a:t>
                </a:r>
                <a:r>
                  <a:rPr lang="en-US" baseline="-25000" dirty="0" err="1" smtClean="0"/>
                  <a:t>e</a:t>
                </a:r>
                <a:r>
                  <a:rPr lang="en-US" dirty="0" smtClean="0"/>
                  <a:t> x B = 0, where J = current density, n = plasma density, e = electron charge and </a:t>
                </a:r>
                <a:r>
                  <a:rPr lang="en-US" dirty="0" err="1" smtClean="0"/>
                  <a:t>V</a:t>
                </a:r>
                <a:r>
                  <a:rPr lang="en-US" baseline="-25000" dirty="0" err="1" smtClean="0"/>
                  <a:t>e</a:t>
                </a:r>
                <a:r>
                  <a:rPr lang="en-US" baseline="-25000" dirty="0" smtClean="0"/>
                  <a:t> </a:t>
                </a:r>
                <a:r>
                  <a:rPr lang="en-US" dirty="0" smtClean="0"/>
                  <a:t>= electron velocity.  Inclusion of “Hall term” [</a:t>
                </a:r>
                <a:r>
                  <a:rPr lang="en-US" dirty="0"/>
                  <a:t>J x B/(</a:t>
                </a:r>
                <a:r>
                  <a:rPr lang="en-US" dirty="0" err="1"/>
                  <a:t>en</a:t>
                </a:r>
                <a:r>
                  <a:rPr lang="en-US" dirty="0" smtClean="0"/>
                  <a:t>)] important when </a:t>
                </a:r>
                <a:r>
                  <a:rPr lang="en-US" i="0">
                    <a:latin typeface="Cambria Math" charset="0"/>
                  </a:rPr>
                  <a:t>𝜔/𝜔_𝑐𝑖 </a:t>
                </a:r>
                <a:r>
                  <a:rPr lang="en-US" i="0">
                    <a:latin typeface="Cambria Math" charset="0"/>
                    <a:ea typeface="Cambria Math" charset="0"/>
                    <a:cs typeface="Cambria Math" charset="0"/>
                  </a:rPr>
                  <a:t>≲1</a:t>
                </a:r>
                <a:r>
                  <a:rPr lang="en-US" dirty="0" smtClean="0"/>
                  <a:t> because ion fluid no longer obeys </a:t>
                </a:r>
                <a:r>
                  <a:rPr lang="en-US" dirty="0"/>
                  <a:t>E + </a:t>
                </a:r>
                <a:r>
                  <a:rPr lang="en-US" dirty="0" smtClean="0"/>
                  <a:t>V</a:t>
                </a:r>
                <a:r>
                  <a:rPr lang="en-US" baseline="-25000" dirty="0"/>
                  <a:t>i</a:t>
                </a:r>
                <a:r>
                  <a:rPr lang="en-US" dirty="0" smtClean="0"/>
                  <a:t> </a:t>
                </a:r>
                <a:r>
                  <a:rPr lang="en-US" dirty="0"/>
                  <a:t>x B = </a:t>
                </a:r>
                <a:r>
                  <a:rPr lang="en-US" dirty="0" smtClean="0"/>
                  <a:t>0, but electrons fluid still obeys </a:t>
                </a:r>
                <a:r>
                  <a:rPr lang="en-US" dirty="0"/>
                  <a:t>E + </a:t>
                </a:r>
                <a:r>
                  <a:rPr lang="en-US" dirty="0" err="1"/>
                  <a:t>V</a:t>
                </a:r>
                <a:r>
                  <a:rPr lang="en-US" baseline="-25000" dirty="0" err="1"/>
                  <a:t>e</a:t>
                </a:r>
                <a:r>
                  <a:rPr lang="en-US" dirty="0"/>
                  <a:t> x B = </a:t>
                </a:r>
                <a:r>
                  <a:rPr lang="en-US" dirty="0" smtClean="0"/>
                  <a:t>0.  At low pressure (</a:t>
                </a:r>
                <a:r>
                  <a:rPr lang="en-US" i="0" smtClean="0">
                    <a:latin typeface="Cambria Math" charset="0"/>
                  </a:rPr>
                  <a:t>𝛽</a:t>
                </a:r>
                <a:r>
                  <a:rPr lang="en-US" b="0" i="0" smtClean="0">
                    <a:latin typeface="Cambria Math" charset="0"/>
                  </a:rPr>
                  <a:t>=𝑝/(𝐵^2/〖𝜇_0〗_  )≪1</a:t>
                </a:r>
                <a:r>
                  <a:rPr lang="en-US" dirty="0" smtClean="0"/>
                  <a:t>, which is reasonable in NSTX-U), if  </a:t>
                </a:r>
                <a:r>
                  <a:rPr lang="en-US" i="0">
                    <a:latin typeface="Cambria Math" charset="0"/>
                  </a:rPr>
                  <a:t>𝜔/𝜔_𝑐𝑖 </a:t>
                </a:r>
                <a:r>
                  <a:rPr lang="en-US" b="0" i="0" smtClean="0">
                    <a:latin typeface="Cambria Math" charset="0"/>
                  </a:rPr>
                  <a:t>≪</a:t>
                </a:r>
                <a:r>
                  <a:rPr lang="en-US" i="0">
                    <a:latin typeface="Cambria Math" charset="0"/>
                    <a:ea typeface="Cambria Math" charset="0"/>
                    <a:cs typeface="Cambria Math" charset="0"/>
                  </a:rPr>
                  <a:t>1</a:t>
                </a:r>
                <a:r>
                  <a:rPr lang="en-US" dirty="0" smtClean="0"/>
                  <a:t>, then </a:t>
                </a:r>
                <a:r>
                  <a:rPr lang="en-US" dirty="0"/>
                  <a:t>V x B </a:t>
                </a:r>
                <a:r>
                  <a:rPr lang="en-US" dirty="0" smtClean="0"/>
                  <a:t>&gt;&gt; </a:t>
                </a:r>
                <a:r>
                  <a:rPr lang="en-US" dirty="0"/>
                  <a:t>J x B/(</a:t>
                </a:r>
                <a:r>
                  <a:rPr lang="en-US" dirty="0" err="1"/>
                  <a:t>en</a:t>
                </a:r>
                <a:r>
                  <a:rPr lang="en-US" dirty="0" smtClean="0"/>
                  <a:t>), so Hall term is negligible.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:endParaRPr lang="en-US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A033CE-42BD-48B0-899B-D9D2A3E08DB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703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A033CE-42BD-48B0-899B-D9D2A3E08DB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613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3400" y="2362200"/>
            <a:ext cx="8077200" cy="1066800"/>
          </a:xfrm>
        </p:spPr>
        <p:txBody>
          <a:bodyPr lIns="0" rIns="0" anchor="ctr" anchorCtr="1"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author list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152400" y="1143000"/>
            <a:ext cx="8839200" cy="1143000"/>
          </a:xfrm>
          <a:prstGeom prst="rect">
            <a:avLst/>
          </a:prstGeom>
        </p:spPr>
        <p:txBody>
          <a:bodyPr lIns="0" rIns="0" anchor="ctr" anchorCtr="1"/>
          <a:lstStyle>
            <a:lvl1pPr>
              <a:defRPr/>
            </a:lvl1pPr>
          </a:lstStyle>
          <a:p>
            <a:r>
              <a:rPr lang="en-US" dirty="0"/>
              <a:t>Click to edit presentation title</a:t>
            </a:r>
          </a:p>
        </p:txBody>
      </p:sp>
      <p:pic>
        <p:nvPicPr>
          <p:cNvPr id="1026" name="Picture 2" descr="C:\Users\jmenard\My Files\PPPL\Projects\NSTX-U\Presentation template\2015 - New template\logo and banner source\Gray_banner_red_line_with_SC_NSTXU_logo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11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6400" y="4844898"/>
            <a:ext cx="4831200" cy="1894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3505200"/>
            <a:ext cx="7315200" cy="1219200"/>
          </a:xfrm>
        </p:spPr>
        <p:txBody>
          <a:bodyPr lIns="0" rIns="0" anchor="ctr" anchorCtr="1">
            <a:normAutofit/>
          </a:bodyPr>
          <a:lstStyle>
            <a:lvl1pPr marL="0" marR="0" indent="0" algn="ctr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>
                <a:solidFill>
                  <a:srgbClr val="920000"/>
                </a:solidFill>
              </a:defRPr>
            </a:lvl1pPr>
          </a:lstStyle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800" dirty="0">
                <a:solidFill>
                  <a:srgbClr val="C00000"/>
                </a:solidFill>
              </a:rPr>
              <a:t>Click to edit meeting name, location, and date</a:t>
            </a:r>
          </a:p>
        </p:txBody>
      </p:sp>
      <p:pic>
        <p:nvPicPr>
          <p:cNvPr id="29" name="Picture 6" descr="http://nstx.pppl.gov/DragNDrop/Presentation_Template/NSTX-U_cutaway_low_re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953000"/>
            <a:ext cx="1668672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53400" y="4876800"/>
            <a:ext cx="2080200" cy="609600"/>
          </a:xfrm>
        </p:spPr>
        <p:txBody>
          <a:bodyPr>
            <a:noAutofit/>
          </a:bodyPr>
          <a:lstStyle>
            <a:lvl1pPr marL="0" indent="0" algn="ctr">
              <a:buNone/>
              <a:defRPr sz="1050"/>
            </a:lvl1pPr>
          </a:lstStyle>
          <a:p>
            <a:pPr lvl="0"/>
            <a:r>
              <a:rPr lang="en-US" dirty="0"/>
              <a:t>Place your institutional logo(s) here:</a:t>
            </a:r>
          </a:p>
        </p:txBody>
      </p:sp>
    </p:spTree>
    <p:extLst>
      <p:ext uri="{BB962C8B-B14F-4D97-AF65-F5344CB8AC3E}">
        <p14:creationId xmlns:p14="http://schemas.microsoft.com/office/powerpoint/2010/main" val="602963885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- N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3400" y="2667000"/>
            <a:ext cx="8077200" cy="1066800"/>
          </a:xfrm>
        </p:spPr>
        <p:txBody>
          <a:bodyPr lIns="0" rIns="0" anchor="ctr" anchorCtr="1"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author list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152400" y="1143000"/>
            <a:ext cx="8839200" cy="1143000"/>
          </a:xfrm>
          <a:prstGeom prst="rect">
            <a:avLst/>
          </a:prstGeom>
        </p:spPr>
        <p:txBody>
          <a:bodyPr lIns="0" rIns="0" anchor="ctr" anchorCtr="1"/>
          <a:lstStyle>
            <a:lvl1pPr>
              <a:defRPr/>
            </a:lvl1pPr>
          </a:lstStyle>
          <a:p>
            <a:r>
              <a:rPr lang="en-US" dirty="0"/>
              <a:t>Click to edit presentation title</a:t>
            </a:r>
          </a:p>
        </p:txBody>
      </p:sp>
      <p:pic>
        <p:nvPicPr>
          <p:cNvPr id="1026" name="Picture 2" descr="C:\Users\jmenard\My Files\PPPL\Projects\NSTX-U\Presentation template\2015 - New template\logo and banner source\Gray_banner_red_line_with_SC_NSTXU_logo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11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4038600"/>
            <a:ext cx="7315200" cy="1219200"/>
          </a:xfrm>
        </p:spPr>
        <p:txBody>
          <a:bodyPr lIns="0" rIns="0" anchor="ctr" anchorCtr="1">
            <a:normAutofit/>
          </a:bodyPr>
          <a:lstStyle>
            <a:lvl1pPr marL="0" marR="0" indent="0" algn="ctr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>
                <a:solidFill>
                  <a:srgbClr val="920000"/>
                </a:solidFill>
              </a:defRPr>
            </a:lvl1pPr>
          </a:lstStyle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800" dirty="0">
                <a:solidFill>
                  <a:srgbClr val="C00000"/>
                </a:solidFill>
              </a:rPr>
              <a:t>Click to edit meeting name, location, and date</a:t>
            </a:r>
          </a:p>
        </p:txBody>
      </p:sp>
      <p:sp>
        <p:nvSpPr>
          <p:cNvPr id="11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76200" y="5562600"/>
            <a:ext cx="2080200" cy="609600"/>
          </a:xfrm>
        </p:spPr>
        <p:txBody>
          <a:bodyPr>
            <a:noAutofit/>
          </a:bodyPr>
          <a:lstStyle>
            <a:lvl1pPr marL="0" indent="0" algn="ctr">
              <a:buNone/>
              <a:defRPr sz="1050"/>
            </a:lvl1pPr>
          </a:lstStyle>
          <a:p>
            <a:pPr lvl="0"/>
            <a:r>
              <a:rPr lang="en-US" dirty="0"/>
              <a:t>Place your institutional logo(s) here:</a:t>
            </a:r>
          </a:p>
        </p:txBody>
      </p:sp>
    </p:spTree>
    <p:extLst>
      <p:ext uri="{BB962C8B-B14F-4D97-AF65-F5344CB8AC3E}">
        <p14:creationId xmlns:p14="http://schemas.microsoft.com/office/powerpoint/2010/main" val="3868500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76200" y="1066800"/>
            <a:ext cx="89916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767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76200" y="1066800"/>
            <a:ext cx="44196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idx="10" hasCustomPrompt="1"/>
          </p:nvPr>
        </p:nvSpPr>
        <p:spPr>
          <a:xfrm>
            <a:off x="4648200" y="1066800"/>
            <a:ext cx="44196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82893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59692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76200" y="1066800"/>
            <a:ext cx="89916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81450309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>
          <a:xfrm>
            <a:off x="457200" y="6422066"/>
            <a:ext cx="2133600" cy="365125"/>
          </a:xfrm>
          <a:prstGeom prst="rect">
            <a:avLst/>
          </a:prstGeom>
        </p:spPr>
        <p:txBody>
          <a:bodyPr/>
          <a:lstStyle/>
          <a:p>
            <a:fld id="{8A57DA2E-A198-42B8-A77A-6063A9DC8646}" type="datetime1">
              <a:rPr lang="en-US" smtClean="0"/>
              <a:t>9/20/16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124200" y="6422066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>
          <a:xfrm>
            <a:off x="8153400" y="6422066"/>
            <a:ext cx="762000" cy="365125"/>
          </a:xfrm>
          <a:prstGeom prst="rect">
            <a:avLst/>
          </a:prstGeom>
        </p:spPr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1500">
                <a:solidFill>
                  <a:schemeClr val="tx1"/>
                </a:solidFill>
                <a:effectLst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tx2">
                      <a:lumMod val="9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12" name="Freeform 11"/>
          <p:cNvSpPr>
            <a:spLocks/>
          </p:cNvSpPr>
          <p:nvPr userDrawn="1"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2">
              <a:lumMod val="75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68580" tIns="34290" rIns="68580" bIns="34290" anchor="t" compatLnSpc="1"/>
          <a:lstStyle/>
          <a:p>
            <a:endParaRPr kumimoji="0" lang="en-US" sz="1350" dirty="0"/>
          </a:p>
        </p:txBody>
      </p:sp>
      <p:sp>
        <p:nvSpPr>
          <p:cNvPr id="13" name="Freeform 12"/>
          <p:cNvSpPr>
            <a:spLocks/>
          </p:cNvSpPr>
          <p:nvPr userDrawn="1"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68580" tIns="34290" rIns="68580" bIns="34290" anchor="t" compatLnSpc="1"/>
          <a:lstStyle/>
          <a:p>
            <a:endParaRPr kumimoji="0" lang="en-US" sz="1350" dirty="0"/>
          </a:p>
        </p:txBody>
      </p:sp>
    </p:spTree>
    <p:extLst>
      <p:ext uri="{BB962C8B-B14F-4D97-AF65-F5344CB8AC3E}">
        <p14:creationId xmlns:p14="http://schemas.microsoft.com/office/powerpoint/2010/main" val="1384749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9" Type="http://schemas.openxmlformats.org/officeDocument/2006/relationships/image" Target="../media/image1.png"/><Relationship Id="rId1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" y="1066800"/>
            <a:ext cx="89916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2" descr="C:\Users\jmenard\My Files\PPPL\Projects\NSTX-U\Presentation template\2015 - New template\logo and banner source\Gray_banner_red_line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997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60120"/>
          </a:xfrm>
          <a:prstGeom prst="rect">
            <a:avLst/>
          </a:prstGeom>
        </p:spPr>
        <p:txBody>
          <a:bodyPr vert="horz" lIns="45720" tIns="45720" rIns="45720" bIns="4572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052" name="Picture 4" descr="C:\Users\jmenard\My Files\PPPL\Projects\NSTX-U\Presentation template\2015 - New template\logo and banner source\Gray_banner_red_line_bottom_NSTXU_logo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5102"/>
            <a:ext cx="9144000" cy="30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458224" y="6583441"/>
            <a:ext cx="609576" cy="184666"/>
          </a:xfrm>
          <a:prstGeom prst="rect">
            <a:avLst/>
          </a:prstGeom>
          <a:noFill/>
        </p:spPr>
        <p:txBody>
          <a:bodyPr wrap="square" lIns="0" tIns="34290" rIns="0" bIns="34290" rtlCol="0">
            <a:spAutoFit/>
          </a:bodyPr>
          <a:lstStyle/>
          <a:p>
            <a:pPr algn="r"/>
            <a:fld id="{F117DE82-C9A9-43C8-BFFE-CF607F10B2C3}" type="slidenum">
              <a:rPr lang="en-US" sz="750" b="1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750" b="1" dirty="0">
              <a:solidFill>
                <a:srgbClr val="336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4400" y="6583441"/>
            <a:ext cx="7315200" cy="184666"/>
          </a:xfrm>
          <a:prstGeom prst="rect">
            <a:avLst/>
          </a:prstGeom>
          <a:noFill/>
        </p:spPr>
        <p:txBody>
          <a:bodyPr wrap="square" lIns="0" tIns="34290" rIns="0" bIns="34290" rtlCol="0">
            <a:spAutoFit/>
          </a:bodyPr>
          <a:lstStyle/>
          <a:p>
            <a:pPr marL="0" marR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50" b="1" dirty="0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NSTX-U</a:t>
            </a:r>
            <a:r>
              <a:rPr lang="en-US" sz="750" b="1" baseline="0" dirty="0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Results Review 2016</a:t>
            </a:r>
            <a:r>
              <a:rPr lang="en-US" sz="750" b="1" dirty="0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“CAE3B</a:t>
            </a:r>
            <a:r>
              <a:rPr lang="en-US" sz="750" b="1" baseline="0" dirty="0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Expt. Comparison”</a:t>
            </a:r>
            <a:r>
              <a:rPr lang="en-US" sz="750" b="1" dirty="0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</a:t>
            </a:r>
            <a:r>
              <a:rPr lang="en-US" sz="750" b="1" baseline="0" dirty="0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50" b="1" baseline="0" dirty="0" err="1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Geiser</a:t>
            </a:r>
            <a:r>
              <a:rPr lang="en-US" sz="750" b="1" dirty="0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9/20-21/2016</a:t>
            </a:r>
          </a:p>
        </p:txBody>
      </p:sp>
      <p:sp>
        <p:nvSpPr>
          <p:cNvPr id="13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  <p:sp>
        <p:nvSpPr>
          <p:cNvPr id="14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5332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ctr" defTabSz="685800" rtl="0" eaLnBrk="1" latinLnBrk="0" hangingPunct="1">
        <a:lnSpc>
          <a:spcPct val="85000"/>
        </a:lnSpc>
        <a:spcBef>
          <a:spcPct val="0"/>
        </a:spcBef>
        <a:buNone/>
        <a:defRPr sz="3000" kern="1200">
          <a:solidFill>
            <a:srgbClr val="33669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4290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rgbClr val="33669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514350" indent="-171450" algn="l" defTabSz="6858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1500" kern="1200">
          <a:solidFill>
            <a:srgbClr val="92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642938" indent="-128588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350" kern="1200">
          <a:solidFill>
            <a:srgbClr val="00808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771525" indent="-128588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4" Type="http://schemas.openxmlformats.org/officeDocument/2006/relationships/image" Target="../media/image7.jpeg"/><Relationship Id="rId5" Type="http://schemas.openxmlformats.org/officeDocument/2006/relationships/image" Target="../media/image8.png"/><Relationship Id="rId6" Type="http://schemas.openxmlformats.org/officeDocument/2006/relationships/image" Target="../media/image9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4" Type="http://schemas.openxmlformats.org/officeDocument/2006/relationships/image" Target="../media/image11.jp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jpg"/><Relationship Id="rId5" Type="http://schemas.openxmlformats.org/officeDocument/2006/relationships/image" Target="../media/image16.png"/><Relationship Id="rId6" Type="http://schemas.openxmlformats.org/officeDocument/2006/relationships/image" Target="../media/image140.png"/><Relationship Id="rId7" Type="http://schemas.openxmlformats.org/officeDocument/2006/relationships/image" Target="../media/image160.png"/><Relationship Id="rId8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190.png"/><Relationship Id="rId5" Type="http://schemas.openxmlformats.org/officeDocument/2006/relationships/image" Target="../media/image20.png"/><Relationship Id="rId6" Type="http://schemas.openxmlformats.org/officeDocument/2006/relationships/image" Target="../media/image19.jp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ubtitle 17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/>
              <a:t>Nicholas </a:t>
            </a:r>
            <a:r>
              <a:rPr lang="en-US" sz="2400" dirty="0" err="1" smtClean="0"/>
              <a:t>Geiser</a:t>
            </a:r>
            <a:r>
              <a:rPr lang="en-US" sz="2400" dirty="0" smtClean="0"/>
              <a:t>, Fordham University</a:t>
            </a:r>
          </a:p>
          <a:p>
            <a:r>
              <a:rPr lang="en-US" dirty="0" smtClean="0"/>
              <a:t>N. A. Crocker (UCLA), H. Smith (MP-IPP, Greifswald), </a:t>
            </a:r>
            <a:br>
              <a:rPr lang="en-US" dirty="0" smtClean="0"/>
            </a:br>
            <a:r>
              <a:rPr lang="en-US" dirty="0" smtClean="0"/>
              <a:t>E. D. Fredrickson (PPPL)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Comparison of compressional </a:t>
            </a:r>
            <a:r>
              <a:rPr lang="en-US" dirty="0" err="1" smtClean="0"/>
              <a:t>Alfvén</a:t>
            </a:r>
            <a:r>
              <a:rPr lang="en-US" dirty="0" smtClean="0"/>
              <a:t> </a:t>
            </a:r>
            <a:r>
              <a:rPr lang="en-US" dirty="0" err="1" smtClean="0"/>
              <a:t>eigenmodes</a:t>
            </a:r>
            <a:r>
              <a:rPr lang="en-US" dirty="0" smtClean="0"/>
              <a:t> in NSTX with simulation using the CAE3B </a:t>
            </a:r>
            <a:r>
              <a:rPr lang="en-US" dirty="0" err="1" smtClean="0"/>
              <a:t>eigenmode</a:t>
            </a:r>
            <a:r>
              <a:rPr lang="en-US" dirty="0" smtClean="0"/>
              <a:t> solver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NSTX-U Results Review 2016 </a:t>
            </a:r>
          </a:p>
          <a:p>
            <a:r>
              <a:rPr lang="en-US" dirty="0" smtClean="0"/>
              <a:t>Princeton Plasma Physics Laboratory</a:t>
            </a:r>
            <a:br>
              <a:rPr lang="en-US" dirty="0" smtClean="0"/>
            </a:br>
            <a:r>
              <a:rPr lang="en-US" dirty="0" smtClean="0"/>
              <a:t>Sep. 21-22, 2016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885" y="3311890"/>
            <a:ext cx="820496" cy="1059807"/>
          </a:xfrm>
          <a:prstGeom prst="rect">
            <a:avLst/>
          </a:prstGeom>
        </p:spPr>
      </p:pic>
      <p:pic>
        <p:nvPicPr>
          <p:cNvPr id="8" name="Picture 11" descr="ucla_cw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5" t="19632" r="8073" b="19632"/>
          <a:stretch>
            <a:fillRect/>
          </a:stretch>
        </p:blipFill>
        <p:spPr bwMode="auto">
          <a:xfrm>
            <a:off x="161827" y="4371697"/>
            <a:ext cx="1631593" cy="588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PPPL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55" y="6217270"/>
            <a:ext cx="1606138" cy="562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77" y="5039520"/>
            <a:ext cx="1242112" cy="1102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726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9117" y="1403289"/>
            <a:ext cx="7673567" cy="4108747"/>
          </a:xfrm>
        </p:spPr>
        <p:txBody>
          <a:bodyPr>
            <a:normAutofit/>
          </a:bodyPr>
          <a:lstStyle/>
          <a:p>
            <a:r>
              <a:rPr lang="en-US" dirty="0"/>
              <a:t>Compressional </a:t>
            </a:r>
            <a:r>
              <a:rPr lang="en-US" dirty="0" err="1"/>
              <a:t>Alfvén</a:t>
            </a:r>
            <a:r>
              <a:rPr lang="en-US" dirty="0"/>
              <a:t> </a:t>
            </a:r>
            <a:r>
              <a:rPr lang="en-US" dirty="0" err="1"/>
              <a:t>eigenmodes</a:t>
            </a:r>
            <a:r>
              <a:rPr lang="en-US" dirty="0"/>
              <a:t> (CAEs) may contribute to energy transport</a:t>
            </a:r>
          </a:p>
          <a:p>
            <a:pPr lvl="1"/>
            <a:r>
              <a:rPr lang="en-US" dirty="0" err="1"/>
              <a:t>Stochastization</a:t>
            </a:r>
            <a:r>
              <a:rPr lang="en-US" dirty="0"/>
              <a:t> of resonant electron orbits?</a:t>
            </a:r>
          </a:p>
          <a:p>
            <a:pPr lvl="1"/>
            <a:r>
              <a:rPr lang="en-US" dirty="0"/>
              <a:t>Electromagnetic channeling of beam energy to plasma edge?</a:t>
            </a:r>
          </a:p>
          <a:p>
            <a:r>
              <a:rPr lang="en-US" dirty="0"/>
              <a:t>Frequency and toroidal mode number of experimentally observed CAEs can be measured</a:t>
            </a:r>
          </a:p>
          <a:p>
            <a:r>
              <a:rPr lang="en-US" dirty="0"/>
              <a:t>CAE3B </a:t>
            </a:r>
            <a:r>
              <a:rPr lang="en-US" dirty="0" err="1"/>
              <a:t>eigenmode</a:t>
            </a:r>
            <a:r>
              <a:rPr lang="en-US" dirty="0"/>
              <a:t> solver numerically simulates CAEs in experimental plasmas</a:t>
            </a:r>
          </a:p>
          <a:p>
            <a:r>
              <a:rPr lang="en-US" dirty="0"/>
              <a:t>CAE3B simulations can be compared with observed modes in an NSTX discharge to verify the physics of CAE3B and further our understanding of CAEs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700" dirty="0"/>
              <a:t>Understanding energy transport requires predictive capability for CAEs</a:t>
            </a:r>
          </a:p>
        </p:txBody>
      </p:sp>
    </p:spTree>
    <p:extLst>
      <p:ext uri="{BB962C8B-B14F-4D97-AF65-F5344CB8AC3E}">
        <p14:creationId xmlns:p14="http://schemas.microsoft.com/office/powerpoint/2010/main" val="1677778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238418" y="1739124"/>
                <a:ext cx="5380807" cy="4614325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Short-time Fourier transform of measured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charset="0"/>
                          </a:rPr>
                          <m:t>𝑏</m:t>
                        </m:r>
                      </m:e>
                      <m:sub>
                        <m:r>
                          <a:rPr lang="en-US">
                            <a:latin typeface="Cambria Math" charset="0"/>
                          </a:rPr>
                          <m:t>∥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/>
                  <a:t> into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𝑓</m:t>
                    </m:r>
                    <m:r>
                      <a:rPr lang="en-US" b="0" i="1" smtClean="0">
                        <a:latin typeface="Cambria Math" charset="0"/>
                      </a:rPr>
                      <m:t>−</m:t>
                    </m:r>
                    <m:r>
                      <a:rPr lang="en-US" b="0" i="1" smtClean="0">
                        <a:latin typeface="Cambria Math" charset="0"/>
                      </a:rPr>
                      <m:t>𝑡</m:t>
                    </m:r>
                  </m:oMath>
                </a14:m>
                <a:r>
                  <a:rPr lang="en-US" dirty="0"/>
                  <a:t> space to identify modes</a:t>
                </a:r>
              </a:p>
              <a:p>
                <a:pPr lvl="1"/>
                <a:r>
                  <a:rPr lang="en-US" dirty="0"/>
                  <a:t>Regions of </a:t>
                </a:r>
                <a:r>
                  <a:rPr lang="en-US" i="1" dirty="0"/>
                  <a:t>high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>
                                    <a:latin typeface="Cambria Math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>
                                    <a:latin typeface="Cambria Math" charset="0"/>
                                  </a:rPr>
                                  <m:t>∥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>
                            <a:latin typeface="Cambria Math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, </a:t>
                </a:r>
                <a:r>
                  <a:rPr lang="en-US" i="1" dirty="0"/>
                  <a:t>narrow-band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𝑓</m:t>
                    </m:r>
                    <m:r>
                      <a:rPr lang="en-US" i="1"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dirty="0"/>
                  <a:t>and </a:t>
                </a:r>
                <a:r>
                  <a:rPr lang="en-US" i="1" dirty="0"/>
                  <a:t>temporally extended </a:t>
                </a:r>
                <a:r>
                  <a:rPr lang="en-US" dirty="0"/>
                  <a:t>are experimental modes</a:t>
                </a:r>
              </a:p>
              <a:p>
                <a:r>
                  <a:rPr lang="en-US" dirty="0"/>
                  <a:t>CAEs and GAEs difficult to unambiguously identify by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𝑓</m:t>
                    </m:r>
                  </m:oMath>
                </a14:m>
                <a:r>
                  <a:rPr lang="en-US" dirty="0"/>
                  <a:t> alone</a:t>
                </a:r>
              </a:p>
              <a:p>
                <a:r>
                  <a:rPr lang="en-US" dirty="0"/>
                  <a:t>Toroidal mode number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obtained by fitting to </a:t>
                </a:r>
                <a:r>
                  <a:rPr lang="en-US" dirty="0" err="1"/>
                  <a:t>toroidally</a:t>
                </a:r>
                <a:r>
                  <a:rPr lang="en-US" dirty="0"/>
                  <a:t> distributed array </a:t>
                </a:r>
                <a:r>
                  <a:rPr lang="en-US" dirty="0">
                    <a:sym typeface="Wingdings" panose="05000000000000000000" pitchFamily="2" charset="2"/>
                  </a:rPr>
                  <a:t></a:t>
                </a:r>
                <a:r>
                  <a:rPr lang="en-US" dirty="0"/>
                  <a:t> facilitates identification</a:t>
                </a:r>
              </a:p>
              <a:p>
                <a:pPr lvl="1"/>
                <a:r>
                  <a:rPr lang="en-US" dirty="0">
                    <a:sym typeface="Wingdings" panose="05000000000000000000" pitchFamily="2" charset="2"/>
                  </a:rPr>
                  <a:t>Can be complicated by </a:t>
                </a:r>
                <a:r>
                  <a:rPr lang="en-US" dirty="0"/>
                  <a:t>incorrect or ambiguous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determination (e.g. from noise or pickup)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determination analysis continues to evolve</a:t>
                </a: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8418" y="1739124"/>
                <a:ext cx="5380807" cy="4614325"/>
              </a:xfrm>
              <a:blipFill>
                <a:blip r:embed="rId2"/>
                <a:stretch>
                  <a:fillRect l="-1133" t="-793" r="-3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Can identify CAEs and GAEs in the NSTX with an array of edge magnetic sensing coils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225" y="1645106"/>
            <a:ext cx="3300435" cy="24688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226" y="3884569"/>
            <a:ext cx="3300434" cy="246888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195715" y="1061369"/>
            <a:ext cx="3595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Observed modes in </a:t>
            </a:r>
            <a:br>
              <a:rPr lang="en-US" dirty="0"/>
            </a:br>
            <a:r>
              <a:rPr lang="en-US" dirty="0"/>
              <a:t>NSTX shot 130335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 flipH="1">
                <a:off x="6037699" y="4044895"/>
                <a:ext cx="525102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charset="0"/>
                        </a:rPr>
                        <m:t>𝑛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037699" y="4044895"/>
                <a:ext cx="525102" cy="33855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5976345" y="1772451"/>
                <a:ext cx="1136701" cy="4188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1600" b="0" i="1" smtClean="0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10</m:t>
                              </m:r>
                            </m:sub>
                          </m:sSub>
                        </m:fName>
                        <m:e>
                          <m:sSup>
                            <m:sSupPr>
                              <m:ctrlPr>
                                <a:rPr lang="en-US" sz="1600" b="0" i="1" smtClean="0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16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600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US" sz="1600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</a:rPr>
                                        <m:t>∥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1600" b="0" i="1" smtClean="0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</m:e>
                      </m:func>
                    </m:oMath>
                  </m:oMathPara>
                </a14:m>
                <a:endParaRPr lang="en-US" sz="1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6345" y="1772451"/>
                <a:ext cx="1136701" cy="418897"/>
              </a:xfrm>
              <a:prstGeom prst="rect">
                <a:avLst/>
              </a:prstGeom>
              <a:blipFill rotWithShape="0">
                <a:blip r:embed="rId6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7212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807" y="1155933"/>
                <a:ext cx="8687682" cy="538066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Simulated CAEs can be compared to observed modes in the NSTX to validate the physics of CAE3B</a:t>
                </a:r>
              </a:p>
              <a:p>
                <a:r>
                  <a:rPr lang="en-US" dirty="0"/>
                  <a:t>CAE3B assumes Hall MHD with </a:t>
                </a:r>
                <a:br>
                  <a:rPr lang="en-US" dirty="0"/>
                </a:br>
                <a:r>
                  <a:rPr lang="en-US" dirty="0"/>
                  <a:t>simplified physics</a:t>
                </a:r>
              </a:p>
              <a:p>
                <a:pPr lvl="1"/>
                <a:r>
                  <a:rPr lang="en-US" dirty="0"/>
                  <a:t>Hall MHD keeps ion inertia effect in </a:t>
                </a:r>
                <a:br>
                  <a:rPr lang="en-US" dirty="0"/>
                </a:br>
                <a:r>
                  <a:rPr lang="en-US" dirty="0"/>
                  <a:t>Ohm’s law: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charset="0"/>
                          </a:rPr>
                          <m:t>𝜔</m:t>
                        </m:r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𝑐𝑖</m:t>
                            </m:r>
                          </m:sub>
                        </m:sSub>
                      </m:den>
                    </m:f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≲1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Simplified boundary at edge of </a:t>
                </a:r>
                <a:br>
                  <a:rPr lang="en-US" dirty="0"/>
                </a:br>
                <a:r>
                  <a:rPr lang="en-US" dirty="0"/>
                  <a:t>plasma: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1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100" i="1">
                            <a:latin typeface="Cambria Math" charset="0"/>
                          </a:rPr>
                          <m:t>𝑏</m:t>
                        </m:r>
                      </m:e>
                      <m:sub>
                        <m:r>
                          <a:rPr lang="en-US" sz="2100" b="0" i="1" smtClean="0">
                            <a:latin typeface="Cambria Math" charset="0"/>
                          </a:rPr>
                          <m:t>∥</m:t>
                        </m:r>
                      </m:sub>
                    </m:sSub>
                    <m:r>
                      <a:rPr lang="en-US" sz="2100" i="1">
                        <a:latin typeface="Cambria Math" charset="0"/>
                      </a:rPr>
                      <m:t>=0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Removes coupling to shear </a:t>
                </a:r>
                <a:r>
                  <a:rPr lang="en-US" dirty="0" err="1"/>
                  <a:t>Alfvén</a:t>
                </a:r>
                <a:r>
                  <a:rPr lang="en-US" dirty="0"/>
                  <a:t> </a:t>
                </a:r>
                <a:br>
                  <a:rPr lang="en-US" dirty="0"/>
                </a:br>
                <a:r>
                  <a:rPr lang="en-US" dirty="0"/>
                  <a:t>waves: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100" i="1" smtClean="0">
                            <a:latin typeface="Cambria Math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1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100" i="1">
                                <a:latin typeface="Cambria Math" charset="0"/>
                              </a:rPr>
                              <m:t>𝑣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sz="2100" b="0" i="1" smtClean="0"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r>
                                  <a:rPr lang="en-US" sz="2100" i="1">
                                    <a:latin typeface="Cambria Math" charset="0"/>
                                  </a:rPr>
                                  <m:t>𝐴</m:t>
                                </m:r>
                              </m:e>
                              <m:sup>
                                <m:r>
                                  <a:rPr lang="en-US" sz="2100" b="0" i="1" smtClean="0">
                                    <a:latin typeface="Cambria Math" charset="0"/>
                                  </a:rPr>
                                  <m:t>2</m:t>
                                </m:r>
                              </m:sup>
                            </m:sSup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en-US" sz="2100" b="0" i="1" smtClean="0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sz="2100" i="1">
                                <a:latin typeface="Cambria Math" charset="0"/>
                              </a:rPr>
                              <m:t>𝜔</m:t>
                            </m:r>
                          </m:e>
                          <m:sup>
                            <m:r>
                              <a:rPr lang="en-US" sz="2100" b="0" i="1" smtClean="0">
                                <a:latin typeface="Cambria Math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sz="2100" i="1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sz="2100" i="1">
                                <a:latin typeface="Cambria Math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2100" i="1">
                                <a:latin typeface="Cambria Math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sSup>
                      <m:sSupPr>
                        <m:ctrlPr>
                          <a:rPr lang="en-US" sz="21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1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 sz="2100" b="1" i="1">
                                <a:latin typeface="Cambria Math" charset="0"/>
                              </a:rPr>
                              <m:t>B</m:t>
                            </m:r>
                            <m:r>
                              <a:rPr lang="en-US" sz="21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∙</m:t>
                            </m:r>
                            <m:r>
                              <a:rPr lang="en-US" sz="210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𝛻</m:t>
                            </m:r>
                          </m:e>
                        </m:d>
                      </m:e>
                      <m:sup>
                        <m:r>
                          <a:rPr lang="en-US" sz="21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2</m:t>
                        </m:r>
                      </m:sup>
                    </m:sSup>
                    <m:r>
                      <a:rPr lang="de-DE" sz="2100" i="1">
                        <a:latin typeface="Cambria Math" charset="0"/>
                        <a:ea typeface="Cambria Math" charset="0"/>
                        <a:cs typeface="Cambria Math" charset="0"/>
                      </a:rPr>
                      <m:t>≪</m:t>
                    </m:r>
                    <m:r>
                      <m:rPr>
                        <m:nor/>
                      </m:rPr>
                      <a:rPr lang="de-DE" sz="2100"/>
                      <m:t>1</m:t>
                    </m:r>
                  </m:oMath>
                </a14:m>
                <a:endParaRPr lang="en-US" dirty="0"/>
              </a:p>
              <a:p>
                <a:r>
                  <a:rPr lang="en-US" dirty="0"/>
                  <a:t>Only compare subsets of observed </a:t>
                </a:r>
                <a:br>
                  <a:rPr lang="en-US" dirty="0"/>
                </a:br>
                <a:r>
                  <a:rPr lang="en-US" dirty="0"/>
                  <a:t>and simulated modes</a:t>
                </a:r>
              </a:p>
              <a:p>
                <a:pPr lvl="1"/>
                <a:r>
                  <a:rPr lang="en-US" dirty="0"/>
                  <a:t>Observed modes include CAEs and GAEs</a:t>
                </a:r>
              </a:p>
              <a:p>
                <a:pPr lvl="1"/>
                <a:r>
                  <a:rPr lang="en-US" dirty="0"/>
                  <a:t>CAE3B produces only CAEs and spurious solutions</a:t>
                </a:r>
              </a:p>
              <a:p>
                <a:pPr lvl="1"/>
                <a:r>
                  <a:rPr lang="en-US" dirty="0"/>
                  <a:t>CAE3B doesn’t predict which CAEs are unstable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807" y="1155933"/>
                <a:ext cx="8687682" cy="5380668"/>
              </a:xfrm>
              <a:blipFill>
                <a:blip r:embed="rId3"/>
                <a:stretch>
                  <a:fillRect l="-702" t="-794" r="-351" b="-4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608" y="132501"/>
            <a:ext cx="8830160" cy="85725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Eigenmode</a:t>
            </a:r>
            <a:r>
              <a:rPr lang="en-US" dirty="0"/>
              <a:t> solver CAE3B can be used to simulate CAEs in an NSTX plasma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4582" y="2051550"/>
            <a:ext cx="4673901" cy="373912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630072" y="1621130"/>
                <a:ext cx="4783970" cy="3702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1600" b="0" i="1" smtClean="0"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1600" i="1">
                                <a:latin typeface="Cambria Math" charset="0"/>
                              </a:rPr>
                              <m:t>∥</m:t>
                            </m:r>
                          </m:sub>
                        </m:sSub>
                      </m:e>
                    </m:d>
                    <m:r>
                      <a:rPr lang="en-US" sz="1600" b="0" i="1" smtClean="0"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sz="1600" dirty="0"/>
                  <a:t>of simulated CAEs, shot 130335,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charset="0"/>
                      </a:rPr>
                      <m:t>𝑛</m:t>
                    </m:r>
                    <m:r>
                      <a:rPr lang="bg-BG" sz="1600" i="1">
                        <a:latin typeface="Cambria Math" charset="0"/>
                      </a:rPr>
                      <m:t>=−3</m:t>
                    </m:r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0072" y="1621130"/>
                <a:ext cx="4783970" cy="370294"/>
              </a:xfrm>
              <a:prstGeom prst="rect">
                <a:avLst/>
              </a:prstGeom>
              <a:blipFill rotWithShape="0">
                <a:blip r:embed="rId5"/>
                <a:stretch>
                  <a:fillRect t="-75410" b="-10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0434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5924" y="3772669"/>
            <a:ext cx="3584448" cy="26883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467" y="1214190"/>
            <a:ext cx="3584448" cy="268833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146957" y="1028698"/>
                <a:ext cx="6466114" cy="5747657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CAEs adiabatically evolve, conserving mode numbers</a:t>
                </a:r>
                <a:r>
                  <a:rPr lang="en-US" dirty="0">
                    <a:sym typeface="Wingdings" panose="05000000000000000000" pitchFamily="2" charset="2"/>
                  </a:rPr>
                  <a:t> </a:t>
                </a:r>
                <a:br>
                  <a:rPr lang="en-US" dirty="0">
                    <a:sym typeface="Wingdings" panose="05000000000000000000" pitchFamily="2" charset="2"/>
                  </a:rPr>
                </a:br>
                <a:r>
                  <a:rPr lang="en-US" dirty="0">
                    <a:sym typeface="Wingdings" panose="05000000000000000000" pitchFamily="2" charset="2"/>
                  </a:rPr>
                  <a:t>  track mode over time with mode numbers</a:t>
                </a:r>
                <a:endParaRPr lang="en-US" dirty="0"/>
              </a:p>
              <a:p>
                <a:r>
                  <a:rPr lang="en-US" dirty="0"/>
                  <a:t>Matching between times steps by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𝑛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easy: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dirty="0" smtClean="0"/>
                      <m:t>S</m:t>
                    </m:r>
                    <m:r>
                      <m:rPr>
                        <m:nor/>
                      </m:rPr>
                      <a:rPr lang="en-US" dirty="0"/>
                      <m:t>imulation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assumes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charset="0"/>
                      </a:rPr>
                      <m:t>Δ</m:t>
                    </m:r>
                    <m:r>
                      <a:rPr lang="en-US" i="1">
                        <a:latin typeface="Cambria Math" charset="0"/>
                      </a:rPr>
                      <m:t>𝑓</m:t>
                    </m:r>
                  </m:oMath>
                </a14:m>
                <a:r>
                  <a:rPr lang="en-US" dirty="0"/>
                  <a:t> for change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charset="0"/>
                      </a:rPr>
                      <m:t>≫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charset="0"/>
                      </a:rPr>
                      <m:t>Δ</m:t>
                    </m:r>
                    <m:r>
                      <a:rPr lang="en-US" i="1">
                        <a:latin typeface="Cambria Math" charset="0"/>
                      </a:rPr>
                      <m:t>𝑓</m:t>
                    </m:r>
                  </m:oMath>
                </a14:m>
                <a:r>
                  <a:rPr lang="en-US" dirty="0"/>
                  <a:t> for time step</a:t>
                </a:r>
              </a:p>
              <a:p>
                <a:r>
                  <a:rPr lang="en-US" dirty="0"/>
                  <a:t>Matching between times steps by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hard:</a:t>
                </a:r>
              </a:p>
              <a:p>
                <a:pPr lvl="1"/>
                <a:r>
                  <a:rPr lang="en-US" dirty="0"/>
                  <a:t>Lack of poloidal symmetry complicates identification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charset="0"/>
                      </a:rPr>
                      <m:t>Δ</m:t>
                    </m:r>
                    <m:r>
                      <a:rPr lang="en-US" i="1">
                        <a:latin typeface="Cambria Math" charset="0"/>
                      </a:rPr>
                      <m:t>𝑓</m:t>
                    </m:r>
                    <m:r>
                      <a:rPr lang="en-US"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dirty="0"/>
                  <a:t>for change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𝑚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≳</m:t>
                    </m:r>
                    <m:r>
                      <m:rPr>
                        <m:sty m:val="p"/>
                      </m:rPr>
                      <a:rPr lang="en-US">
                        <a:latin typeface="Cambria Math" charset="0"/>
                      </a:rPr>
                      <m:t>Δ</m:t>
                    </m:r>
                    <m:r>
                      <a:rPr lang="en-US" i="1">
                        <a:latin typeface="Cambria Math" charset="0"/>
                      </a:rPr>
                      <m:t>𝑓</m:t>
                    </m:r>
                  </m:oMath>
                </a14:m>
                <a:r>
                  <a:rPr lang="en-US" dirty="0"/>
                  <a:t> for time step</a:t>
                </a:r>
              </a:p>
              <a:p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can be calculated by iteratively</a:t>
                </a:r>
                <a:br>
                  <a:rPr lang="en-US" dirty="0"/>
                </a:br>
                <a:r>
                  <a:rPr lang="en-US" dirty="0"/>
                  <a:t>morphing plasma geometry to a circle</a:t>
                </a:r>
              </a:p>
              <a:p>
                <a:pPr lvl="1"/>
                <a:r>
                  <a:rPr lang="en-US" dirty="0"/>
                  <a:t>Computationally expensive</a:t>
                </a:r>
              </a:p>
              <a:p>
                <a:r>
                  <a:rPr lang="en-US" dirty="0"/>
                  <a:t>Quick (and dirty) method for calculating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:  </a:t>
                </a:r>
                <a:br>
                  <a:rPr lang="en-US" dirty="0"/>
                </a:br>
                <a:r>
                  <a:rPr lang="en-US" dirty="0"/>
                  <a:t>poloidal Fourier transform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||</m:t>
                        </m:r>
                      </m:sub>
                    </m:sSub>
                  </m:oMath>
                </a14:m>
                <a:r>
                  <a:rPr lang="en-US" dirty="0"/>
                  <a:t>; integrate over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𝑟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Peak in integrated spectrum gives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Does not always correctly identify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Cross-coherency resolves misidentifications</a:t>
                </a:r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𝑏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b="0" i="1" smtClean="0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  <m:sSubSup>
                          <m:sSubSup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𝑏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b="0" i="1" smtClean="0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num>
                      <m:den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b="0" i="1" smtClean="0">
                                        <a:latin typeface="Cambria Math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charset="0"/>
                                          </a:rPr>
                                        </m:ctrlPr>
                                      </m:sSubPr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b="0" i="1" smtClean="0">
                                                <a:latin typeface="Cambria Math" charset="0"/>
                                              </a:rPr>
                                              <m:t>𝑏</m:t>
                                            </m:r>
                                          </m:e>
                                          <m:sub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>
                                                <a:latin typeface="Cambria Math" panose="02040503050406030204" pitchFamily="18" charset="0"/>
                                              </a:rPr>
                                              <m:t>t</m:t>
                                            </m:r>
                                          </m:sub>
                                        </m:sSub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i="1"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i="1">
                                        <a:latin typeface="Cambria Math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 smtClean="0">
                                            <a:latin typeface="Cambria Math" charset="0"/>
                                          </a:rPr>
                                        </m:ctrlPr>
                                      </m:sSubPr>
                                      <m:e>
                                        <m:sSub>
                                          <m:sSubPr>
                                            <m:ctrlPr>
                                              <a:rPr lang="en-US" i="1" smtClean="0">
                                                <a:latin typeface="Cambria Math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b="0" i="1" smtClean="0">
                                                <a:latin typeface="Cambria Math" charset="0"/>
                                              </a:rPr>
                                              <m:t>𝑏</m:t>
                                            </m:r>
                                          </m:e>
                                          <m:sub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>
                                                <a:latin typeface="Cambria Math" panose="02040503050406030204" pitchFamily="18" charset="0"/>
                                              </a:rPr>
                                              <m:t>t</m:t>
                                            </m:r>
                                          </m:sub>
                                        </m:sSub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≈1</m:t>
                    </m:r>
                  </m:oMath>
                </a14:m>
                <a:r>
                  <a:rPr lang="en-US" dirty="0"/>
                  <a:t> for same CAEs</a:t>
                </a: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6957" y="1028698"/>
                <a:ext cx="6466114" cy="5747657"/>
              </a:xfrm>
              <a:blipFill>
                <a:blip r:embed="rId5"/>
                <a:stretch>
                  <a:fillRect l="-660" t="-10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2"/>
              <p:cNvSpPr>
                <a:spLocks noGrp="1"/>
              </p:cNvSpPr>
              <p:nvPr>
                <p:ph type="title"/>
              </p:nvPr>
            </p:nvSpPr>
            <p:spPr>
              <a:xfrm>
                <a:off x="-114303" y="-8618"/>
                <a:ext cx="9380765" cy="857250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/>
                  <a:t>Poloidal mode number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must be identified to track CAEs in simulation </a:t>
                </a:r>
              </a:p>
            </p:txBody>
          </p:sp>
        </mc:Choice>
        <mc:Fallback xmlns="">
          <p:sp>
            <p:nvSpPr>
              <p:cNvPr id="3" name="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-114303" y="-8618"/>
                <a:ext cx="9380765" cy="857250"/>
              </a:xfrm>
              <a:blipFill rotWithShape="0">
                <a:blip r:embed="rId6"/>
                <a:stretch>
                  <a:fillRect l="-910" t="-10000" r="-2079" b="-1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930226" y="1172498"/>
                <a:ext cx="171947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=−3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0226" y="1172498"/>
                <a:ext cx="1719470" cy="46166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930226" y="3772669"/>
                <a:ext cx="171947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=−6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0226" y="3772669"/>
                <a:ext cx="1719470" cy="46166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8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9148" y="3377008"/>
            <a:ext cx="3291840" cy="24688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193314" y="1282673"/>
                <a:ext cx="6145519" cy="3220962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The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=−3</m:t>
                    </m:r>
                  </m:oMath>
                </a14:m>
                <a:r>
                  <a:rPr lang="en-US" dirty="0"/>
                  <a:t> simulated CAEs have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charset="0"/>
                          </a:rPr>
                          <m:t>min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d>
                      </m:e>
                    </m:func>
                  </m:oMath>
                </a14:m>
                <a:r>
                  <a:rPr lang="en-US" dirty="0"/>
                  <a:t> similar to experimental modes </a:t>
                </a:r>
                <a:r>
                  <a:rPr lang="en-US" dirty="0">
                    <a:sym typeface="Wingdings" panose="05000000000000000000" pitchFamily="2" charset="2"/>
                  </a:rPr>
                  <a:t> </a:t>
                </a:r>
                <a:r>
                  <a:rPr lang="en-US" i="1" dirty="0"/>
                  <a:t>probably CAEs</a:t>
                </a:r>
              </a:p>
              <a:p>
                <a:r>
                  <a:rPr lang="en-US" dirty="0"/>
                  <a:t>The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=−6</m:t>
                    </m:r>
                  </m:oMath>
                </a14:m>
                <a:r>
                  <a:rPr lang="en-US" dirty="0"/>
                  <a:t> experimental modes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𝑓</m:t>
                    </m:r>
                  </m:oMath>
                </a14:m>
                <a:r>
                  <a:rPr lang="en-US" dirty="0"/>
                  <a:t> too </a:t>
                </a:r>
                <a:br>
                  <a:rPr lang="en-US" dirty="0"/>
                </a:br>
                <a:r>
                  <a:rPr lang="en-US" dirty="0"/>
                  <a:t>low &amp; much higher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/>
                  <a:t> than simulation </a:t>
                </a:r>
                <a:r>
                  <a:rPr lang="en-US" dirty="0">
                    <a:sym typeface="Wingdings" panose="05000000000000000000" pitchFamily="2" charset="2"/>
                  </a:rPr>
                  <a:t> </a:t>
                </a:r>
                <a:r>
                  <a:rPr lang="en-US" i="1" dirty="0"/>
                  <a:t>probably GAEs</a:t>
                </a:r>
              </a:p>
              <a:p>
                <a:r>
                  <a:rPr lang="en-US" dirty="0"/>
                  <a:t>Consistent with identification of high-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, low-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modes as GAEs and vice-versa as CAEs in previous research [Crocker, NF 2013]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3314" y="1282673"/>
                <a:ext cx="6145519" cy="3220962"/>
              </a:xfrm>
              <a:blipFill>
                <a:blip r:embed="rId3"/>
                <a:stretch>
                  <a:fillRect l="-992" t="-11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2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Autofit/>
              </a:bodyPr>
              <a:lstStyle/>
              <a:p>
                <a14:m>
                  <m:oMath xmlns:m="http://schemas.openxmlformats.org/officeDocument/2006/math">
                    <m:r>
                      <a:rPr lang="en-US" sz="27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700" i="1">
                        <a:latin typeface="Cambria Math" panose="02040503050406030204" pitchFamily="18" charset="0"/>
                      </a:rPr>
                      <m:t>=−3</m:t>
                    </m:r>
                  </m:oMath>
                </a14:m>
                <a:r>
                  <a:rPr lang="en-US" sz="2700" dirty="0"/>
                  <a:t> observed modes probably CAEs; </a:t>
                </a:r>
                <a:br>
                  <a:rPr lang="en-US" sz="2700" dirty="0"/>
                </a:br>
                <a14:m>
                  <m:oMath xmlns:m="http://schemas.openxmlformats.org/officeDocument/2006/math">
                    <m:r>
                      <a:rPr lang="en-US" sz="27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700" i="1">
                        <a:latin typeface="Cambria Math" panose="02040503050406030204" pitchFamily="18" charset="0"/>
                      </a:rPr>
                      <m:t>=−6</m:t>
                    </m:r>
                  </m:oMath>
                </a14:m>
                <a:r>
                  <a:rPr lang="en-US" sz="2700" dirty="0"/>
                  <a:t> probably GAEs</a:t>
                </a:r>
              </a:p>
            </p:txBody>
          </p:sp>
        </mc:Choice>
        <mc:Fallback xmlns="">
          <p:sp>
            <p:nvSpPr>
              <p:cNvPr id="3" name="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4"/>
                <a:stretch>
                  <a:fillRect t="-3797" b="-75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29311867"/>
                  </p:ext>
                </p:extLst>
              </p:nvPr>
            </p:nvGraphicFramePr>
            <p:xfrm>
              <a:off x="215697" y="4611448"/>
              <a:ext cx="5783451" cy="1532978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852384">
                      <a:extLst>
                        <a:ext uri="{9D8B030D-6E8A-4147-A177-3AD203B41FA5}">
                          <a16:colId xmlns="" xmlns:a16="http://schemas.microsoft.com/office/drawing/2014/main" val="3232191383"/>
                        </a:ext>
                      </a:extLst>
                    </a:gridCol>
                    <a:gridCol w="888763">
                      <a:extLst>
                        <a:ext uri="{9D8B030D-6E8A-4147-A177-3AD203B41FA5}">
                          <a16:colId xmlns="" xmlns:a16="http://schemas.microsoft.com/office/drawing/2014/main" val="888078430"/>
                        </a:ext>
                      </a:extLst>
                    </a:gridCol>
                    <a:gridCol w="948583">
                      <a:extLst>
                        <a:ext uri="{9D8B030D-6E8A-4147-A177-3AD203B41FA5}">
                          <a16:colId xmlns="" xmlns:a16="http://schemas.microsoft.com/office/drawing/2014/main" val="2291525784"/>
                        </a:ext>
                      </a:extLst>
                    </a:gridCol>
                    <a:gridCol w="982766">
                      <a:extLst>
                        <a:ext uri="{9D8B030D-6E8A-4147-A177-3AD203B41FA5}">
                          <a16:colId xmlns="" xmlns:a16="http://schemas.microsoft.com/office/drawing/2014/main" val="836374734"/>
                        </a:ext>
                      </a:extLst>
                    </a:gridCol>
                    <a:gridCol w="1110955">
                      <a:extLst>
                        <a:ext uri="{9D8B030D-6E8A-4147-A177-3AD203B41FA5}">
                          <a16:colId xmlns="" xmlns:a16="http://schemas.microsoft.com/office/drawing/2014/main" val="83016564"/>
                        </a:ext>
                      </a:extLst>
                    </a:gridCol>
                  </a:tblGrid>
                  <a:tr h="335218"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800" b="0" dirty="0">
                              <a:effectLst/>
                            </a:rPr>
                            <a:t> </a:t>
                          </a:r>
                          <a:endParaRPr lang="en-US" sz="1800" b="0" dirty="0">
                            <a:effectLst/>
                            <a:latin typeface="Times" panose="02020603050405020304" pitchFamily="18" charset="0"/>
                            <a:ea typeface="Times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 anchor="ctr"/>
                    </a:tc>
                    <a:tc gridSpan="2"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>
                                    <a:effectLst/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1800" b="0">
                                    <a:effectLst/>
                                    <a:latin typeface="Cambria Math" panose="02040503050406030204" pitchFamily="18" charset="0"/>
                                  </a:rPr>
                                  <m:t>=−</m:t>
                                </m:r>
                                <m:r>
                                  <a:rPr lang="en-US" sz="1800" b="0" i="1">
                                    <a:effectLst/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1800" b="0" dirty="0">
                            <a:effectLst/>
                            <a:latin typeface="Times" panose="02020603050405020304" pitchFamily="18" charset="0"/>
                            <a:ea typeface="Times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>
                                    <a:effectLst/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1800" b="0">
                                    <a:effectLst/>
                                    <a:latin typeface="Cambria Math" panose="02040503050406030204" pitchFamily="18" charset="0"/>
                                  </a:rPr>
                                  <m:t>=−</m:t>
                                </m:r>
                                <m:r>
                                  <a:rPr lang="en-US" sz="1800" b="0" i="1">
                                    <a:effectLst/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en-US" sz="1800" b="0" dirty="0">
                            <a:effectLst/>
                            <a:latin typeface="Times" panose="02020603050405020304" pitchFamily="18" charset="0"/>
                            <a:ea typeface="Times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2550629342"/>
                      </a:ext>
                    </a:extLst>
                  </a:tr>
                  <a:tr h="262345"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800" b="0">
                              <a:effectLst/>
                            </a:rPr>
                            <a:t> </a:t>
                          </a:r>
                          <a:endParaRPr lang="en-US" sz="1800" b="0">
                            <a:effectLst/>
                            <a:latin typeface="Times" panose="02020603050405020304" pitchFamily="18" charset="0"/>
                            <a:ea typeface="Times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800" b="0" dirty="0">
                              <a:effectLst/>
                            </a:rPr>
                            <a:t>CAE3B</a:t>
                          </a:r>
                          <a:endParaRPr lang="en-US" sz="1800" b="0" dirty="0">
                            <a:effectLst/>
                            <a:latin typeface="Times" panose="02020603050405020304" pitchFamily="18" charset="0"/>
                            <a:ea typeface="Times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800" b="0" dirty="0">
                              <a:effectLst/>
                            </a:rPr>
                            <a:t>Expt.</a:t>
                          </a:r>
                          <a:endParaRPr lang="en-US" sz="1800" b="0" dirty="0">
                            <a:effectLst/>
                            <a:latin typeface="Times" panose="02020603050405020304" pitchFamily="18" charset="0"/>
                            <a:ea typeface="Times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800" b="0" dirty="0">
                              <a:effectLst/>
                            </a:rPr>
                            <a:t>CAE3B</a:t>
                          </a:r>
                          <a:endParaRPr lang="en-US" sz="1800" b="0" dirty="0">
                            <a:effectLst/>
                            <a:latin typeface="Times" panose="02020603050405020304" pitchFamily="18" charset="0"/>
                            <a:ea typeface="Times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800" b="0" dirty="0">
                              <a:effectLst/>
                            </a:rPr>
                            <a:t>Expt.</a:t>
                          </a:r>
                          <a:endParaRPr lang="en-US" sz="1800" b="0" dirty="0">
                            <a:effectLst/>
                            <a:latin typeface="Times" panose="02020603050405020304" pitchFamily="18" charset="0"/>
                            <a:ea typeface="Times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 anchor="ctr"/>
                    </a:tc>
                    <a:extLst>
                      <a:ext uri="{0D108BD9-81ED-4DB2-BD59-A6C34878D82A}">
                        <a16:rowId xmlns="" xmlns:a16="http://schemas.microsoft.com/office/drawing/2014/main" val="1707998160"/>
                      </a:ext>
                    </a:extLst>
                  </a:tr>
                  <a:tr h="262345"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0" i="1">
                                      <a:effectLst/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1800" b="0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𝑚𝑖𝑛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b="0" dirty="0">
                              <a:effectLst/>
                            </a:rPr>
                            <a:t> (kHz)</a:t>
                          </a:r>
                          <a:endParaRPr lang="en-US" sz="1800" b="0" dirty="0">
                            <a:effectLst/>
                            <a:latin typeface="Times" panose="02020603050405020304" pitchFamily="18" charset="0"/>
                            <a:ea typeface="Times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500">
                              <a:effectLst/>
                              <a:latin typeface="Cambria" panose="02040503050406030204" pitchFamily="18" charset="0"/>
                              <a:ea typeface="Times" panose="02020603050405020304" pitchFamily="18" charset="0"/>
                              <a:cs typeface="Times New Roman" panose="02020603050405020304" pitchFamily="18" charset="0"/>
                            </a:rPr>
                            <a:t>~750</a:t>
                          </a:r>
                          <a:endParaRPr lang="en-US" sz="1500">
                            <a:effectLst/>
                            <a:latin typeface="Times" panose="02020603050405020304" pitchFamily="18" charset="0"/>
                            <a:ea typeface="Times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500" dirty="0">
                              <a:effectLst/>
                              <a:latin typeface="Cambria" panose="02040503050406030204" pitchFamily="18" charset="0"/>
                              <a:ea typeface="Times" panose="02020603050405020304" pitchFamily="18" charset="0"/>
                              <a:cs typeface="Times New Roman" panose="02020603050405020304" pitchFamily="18" charset="0"/>
                            </a:rPr>
                            <a:t>~820</a:t>
                          </a:r>
                          <a:endParaRPr lang="en-US" sz="1500" dirty="0">
                            <a:effectLst/>
                            <a:latin typeface="Times" panose="02020603050405020304" pitchFamily="18" charset="0"/>
                            <a:ea typeface="Times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500">
                              <a:effectLst/>
                              <a:latin typeface="Cambria" panose="02040503050406030204" pitchFamily="18" charset="0"/>
                              <a:ea typeface="Times" panose="02020603050405020304" pitchFamily="18" charset="0"/>
                              <a:cs typeface="Times New Roman" panose="02020603050405020304" pitchFamily="18" charset="0"/>
                            </a:rPr>
                            <a:t>~900</a:t>
                          </a:r>
                          <a:endParaRPr lang="en-US" sz="1500">
                            <a:effectLst/>
                            <a:latin typeface="Times" panose="02020603050405020304" pitchFamily="18" charset="0"/>
                            <a:ea typeface="Times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500">
                              <a:effectLst/>
                              <a:latin typeface="Cambria" panose="02040503050406030204" pitchFamily="18" charset="0"/>
                              <a:ea typeface="Times" panose="02020603050405020304" pitchFamily="18" charset="0"/>
                              <a:cs typeface="Times New Roman" panose="02020603050405020304" pitchFamily="18" charset="0"/>
                            </a:rPr>
                            <a:t>~500</a:t>
                          </a:r>
                          <a:endParaRPr lang="en-US" sz="1500">
                            <a:effectLst/>
                            <a:latin typeface="Times" panose="02020603050405020304" pitchFamily="18" charset="0"/>
                            <a:ea typeface="Times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 anchor="ctr"/>
                    </a:tc>
                    <a:extLst>
                      <a:ext uri="{0D108BD9-81ED-4DB2-BD59-A6C34878D82A}">
                        <a16:rowId xmlns="" xmlns:a16="http://schemas.microsoft.com/office/drawing/2014/main" val="2494065212"/>
                      </a:ext>
                    </a:extLst>
                  </a:tr>
                  <a:tr h="262345"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14:m>
                            <m:oMath xmlns:m="http://schemas.openxmlformats.org/officeDocument/2006/math"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1800" b="0" i="1" smtClean="0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800"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1800"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oMath>
                          </a14:m>
                          <a:r>
                            <a:rPr lang="en-US" sz="1800" b="0" dirty="0">
                              <a:effectLst/>
                            </a:rPr>
                            <a:t> (kHz/</a:t>
                          </a:r>
                          <a:r>
                            <a:rPr lang="en-US" sz="1800" b="0" dirty="0" err="1">
                              <a:effectLst/>
                            </a:rPr>
                            <a:t>ms</a:t>
                          </a:r>
                          <a:r>
                            <a:rPr lang="en-US" sz="1800" b="0" dirty="0">
                              <a:effectLst/>
                            </a:rPr>
                            <a:t>)</a:t>
                          </a:r>
                          <a:endParaRPr lang="en-US" sz="1800" b="0" dirty="0">
                            <a:effectLst/>
                            <a:latin typeface="Times" panose="02020603050405020304" pitchFamily="18" charset="0"/>
                            <a:ea typeface="Times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500" dirty="0">
                              <a:effectLst/>
                              <a:latin typeface="Cambria" panose="02040503050406030204" pitchFamily="18" charset="0"/>
                              <a:ea typeface="Times" panose="02020603050405020304" pitchFamily="18" charset="0"/>
                              <a:cs typeface="Times New Roman" panose="02020603050405020304" pitchFamily="18" charset="0"/>
                            </a:rPr>
                            <a:t>~0.5-0.9</a:t>
                          </a:r>
                          <a:endParaRPr lang="en-US" sz="1500" dirty="0">
                            <a:effectLst/>
                            <a:latin typeface="Times" panose="02020603050405020304" pitchFamily="18" charset="0"/>
                            <a:ea typeface="Times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500">
                              <a:effectLst/>
                              <a:latin typeface="Cambria" panose="02040503050406030204" pitchFamily="18" charset="0"/>
                              <a:ea typeface="Times" panose="02020603050405020304" pitchFamily="18" charset="0"/>
                              <a:cs typeface="Times New Roman" panose="02020603050405020304" pitchFamily="18" charset="0"/>
                            </a:rPr>
                            <a:t>~0.1-0.7</a:t>
                          </a:r>
                          <a:endParaRPr lang="en-US" sz="1500">
                            <a:effectLst/>
                            <a:latin typeface="Times" panose="02020603050405020304" pitchFamily="18" charset="0"/>
                            <a:ea typeface="Times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500">
                              <a:effectLst/>
                              <a:latin typeface="Cambria" panose="02040503050406030204" pitchFamily="18" charset="0"/>
                              <a:ea typeface="Times" panose="02020603050405020304" pitchFamily="18" charset="0"/>
                              <a:cs typeface="Times New Roman" panose="02020603050405020304" pitchFamily="18" charset="0"/>
                            </a:rPr>
                            <a:t>~0.6-1.0</a:t>
                          </a:r>
                          <a:endParaRPr lang="en-US" sz="1500">
                            <a:effectLst/>
                            <a:latin typeface="Times" panose="02020603050405020304" pitchFamily="18" charset="0"/>
                            <a:ea typeface="Times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500">
                              <a:effectLst/>
                              <a:latin typeface="Cambria" panose="02040503050406030204" pitchFamily="18" charset="0"/>
                              <a:ea typeface="Times" panose="02020603050405020304" pitchFamily="18" charset="0"/>
                              <a:cs typeface="Times New Roman" panose="02020603050405020304" pitchFamily="18" charset="0"/>
                            </a:rPr>
                            <a:t>~1.3-1.9</a:t>
                          </a:r>
                          <a:endParaRPr lang="en-US" sz="1500">
                            <a:effectLst/>
                            <a:latin typeface="Times" panose="02020603050405020304" pitchFamily="18" charset="0"/>
                            <a:ea typeface="Times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 anchor="ctr"/>
                    </a:tc>
                    <a:extLst>
                      <a:ext uri="{0D108BD9-81ED-4DB2-BD59-A6C34878D82A}">
                        <a16:rowId xmlns="" xmlns:a16="http://schemas.microsoft.com/office/drawing/2014/main" val="940195398"/>
                      </a:ext>
                    </a:extLst>
                  </a:tr>
                  <a:tr h="359498"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n-US" sz="1800" b="0" i="1">
                                  <a:effectLst/>
                                  <a:latin typeface="Cambria Math" panose="02040503050406030204" pitchFamily="18" charset="0"/>
                                </a:rPr>
                                <m:t>𝛥</m:t>
                              </m:r>
                              <m:r>
                                <a:rPr lang="en-US" sz="1800" b="0" i="1">
                                  <a:effectLst/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oMath>
                          </a14:m>
                          <a:r>
                            <a:rPr lang="en-US" sz="1800" b="0" dirty="0">
                              <a:effectLst/>
                            </a:rPr>
                            <a:t> (kHz)</a:t>
                          </a:r>
                          <a:endParaRPr lang="en-US" sz="1800" b="0" dirty="0">
                            <a:effectLst/>
                            <a:latin typeface="Times" panose="02020603050405020304" pitchFamily="18" charset="0"/>
                            <a:ea typeface="Times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500" dirty="0">
                              <a:effectLst/>
                              <a:latin typeface="Cambria" panose="02040503050406030204" pitchFamily="18" charset="0"/>
                              <a:ea typeface="Times" panose="02020603050405020304" pitchFamily="18" charset="0"/>
                              <a:cs typeface="Times New Roman" panose="02020603050405020304" pitchFamily="18" charset="0"/>
                            </a:rPr>
                            <a:t>~80-150</a:t>
                          </a:r>
                          <a:endParaRPr lang="en-US" sz="1500" dirty="0">
                            <a:effectLst/>
                            <a:latin typeface="Times" panose="02020603050405020304" pitchFamily="18" charset="0"/>
                            <a:ea typeface="Times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500" dirty="0">
                              <a:effectLst/>
                              <a:latin typeface="Cambria" panose="02040503050406030204" pitchFamily="18" charset="0"/>
                              <a:ea typeface="Times" panose="02020603050405020304" pitchFamily="18" charset="0"/>
                              <a:cs typeface="Times New Roman" panose="02020603050405020304" pitchFamily="18" charset="0"/>
                            </a:rPr>
                            <a:t>~80</a:t>
                          </a:r>
                          <a:endParaRPr lang="en-US" sz="1500" dirty="0">
                            <a:effectLst/>
                            <a:latin typeface="Times" panose="02020603050405020304" pitchFamily="18" charset="0"/>
                            <a:ea typeface="Times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500" dirty="0">
                              <a:effectLst/>
                              <a:latin typeface="Cambria" panose="02040503050406030204" pitchFamily="18" charset="0"/>
                              <a:ea typeface="Times" panose="02020603050405020304" pitchFamily="18" charset="0"/>
                              <a:cs typeface="Times New Roman" panose="02020603050405020304" pitchFamily="18" charset="0"/>
                            </a:rPr>
                            <a:t>~80-150</a:t>
                          </a:r>
                          <a:endParaRPr lang="en-US" sz="1500" dirty="0">
                            <a:effectLst/>
                            <a:latin typeface="Times" panose="02020603050405020304" pitchFamily="18" charset="0"/>
                            <a:ea typeface="Times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500" dirty="0">
                              <a:effectLst/>
                              <a:latin typeface="Cambria" panose="02040503050406030204" pitchFamily="18" charset="0"/>
                              <a:ea typeface="Times" panose="02020603050405020304" pitchFamily="18" charset="0"/>
                              <a:cs typeface="Times New Roman" panose="02020603050405020304" pitchFamily="18" charset="0"/>
                            </a:rPr>
                            <a:t>~40</a:t>
                          </a:r>
                          <a:endParaRPr lang="en-US" sz="1500" dirty="0">
                            <a:effectLst/>
                            <a:latin typeface="Times" panose="02020603050405020304" pitchFamily="18" charset="0"/>
                            <a:ea typeface="Times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 anchor="ctr"/>
                    </a:tc>
                    <a:extLst>
                      <a:ext uri="{0D108BD9-81ED-4DB2-BD59-A6C34878D82A}">
                        <a16:rowId xmlns="" xmlns:a16="http://schemas.microsoft.com/office/drawing/2014/main" val="295797079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29311867"/>
                  </p:ext>
                </p:extLst>
              </p:nvPr>
            </p:nvGraphicFramePr>
            <p:xfrm>
              <a:off x="215697" y="4611448"/>
              <a:ext cx="5783451" cy="1532978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852384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3232191383"/>
                        </a:ext>
                      </a:extLst>
                    </a:gridCol>
                    <a:gridCol w="888763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888078430"/>
                        </a:ext>
                      </a:extLst>
                    </a:gridCol>
                    <a:gridCol w="948583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291525784"/>
                        </a:ext>
                      </a:extLst>
                    </a:gridCol>
                    <a:gridCol w="982766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836374734"/>
                        </a:ext>
                      </a:extLst>
                    </a:gridCol>
                    <a:gridCol w="1110955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83016564"/>
                        </a:ext>
                      </a:extLst>
                    </a:gridCol>
                  </a:tblGrid>
                  <a:tr h="350520"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800" b="0" dirty="0">
                              <a:effectLst/>
                            </a:rPr>
                            <a:t> </a:t>
                          </a:r>
                          <a:endParaRPr lang="en-US" sz="1800" b="0" dirty="0">
                            <a:effectLst/>
                            <a:latin typeface="Times" panose="02020603050405020304" pitchFamily="18" charset="0"/>
                            <a:ea typeface="Times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 anchor="ctr"/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1435" marR="51435" marT="0" marB="0" anchor="ctr">
                        <a:blipFill rotWithShape="0">
                          <a:blip r:embed="rId5"/>
                          <a:stretch>
                            <a:fillRect l="-100993" t="-1724" r="-115232" b="-362069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1435" marR="51435" marT="0" marB="0" anchor="ctr">
                        <a:blipFill rotWithShape="0">
                          <a:blip r:embed="rId5"/>
                          <a:stretch>
                            <a:fillRect l="-176453" t="-1724" r="-1163" b="-362069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2550629342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800" b="0">
                              <a:effectLst/>
                            </a:rPr>
                            <a:t> </a:t>
                          </a:r>
                          <a:endParaRPr lang="en-US" sz="1800" b="0">
                            <a:effectLst/>
                            <a:latin typeface="Times" panose="02020603050405020304" pitchFamily="18" charset="0"/>
                            <a:ea typeface="Times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800" b="0" dirty="0">
                              <a:effectLst/>
                            </a:rPr>
                            <a:t>CAE3B</a:t>
                          </a:r>
                          <a:endParaRPr lang="en-US" sz="1800" b="0" dirty="0">
                            <a:effectLst/>
                            <a:latin typeface="Times" panose="02020603050405020304" pitchFamily="18" charset="0"/>
                            <a:ea typeface="Times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800" b="0" dirty="0" smtClean="0">
                              <a:effectLst/>
                            </a:rPr>
                            <a:t>Expt.</a:t>
                          </a:r>
                          <a:endParaRPr lang="en-US" sz="1800" b="0" dirty="0">
                            <a:effectLst/>
                            <a:latin typeface="Times" panose="02020603050405020304" pitchFamily="18" charset="0"/>
                            <a:ea typeface="Times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800" b="0" dirty="0">
                              <a:effectLst/>
                            </a:rPr>
                            <a:t>CAE3B</a:t>
                          </a:r>
                          <a:endParaRPr lang="en-US" sz="1800" b="0" dirty="0">
                            <a:effectLst/>
                            <a:latin typeface="Times" panose="02020603050405020304" pitchFamily="18" charset="0"/>
                            <a:ea typeface="Times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800" b="0" dirty="0" smtClean="0">
                              <a:effectLst/>
                            </a:rPr>
                            <a:t>Expt.</a:t>
                          </a:r>
                          <a:endParaRPr lang="en-US" sz="1800" b="0" dirty="0">
                            <a:effectLst/>
                            <a:latin typeface="Times" panose="02020603050405020304" pitchFamily="18" charset="0"/>
                            <a:ea typeface="Times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 anchor="ctr"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707998160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1435" marR="51435" marT="0" marB="0" anchor="ctr">
                        <a:blipFill rotWithShape="0">
                          <a:blip r:embed="rId5"/>
                          <a:stretch>
                            <a:fillRect l="-329" t="-231111" r="-213816" b="-26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500">
                              <a:effectLst/>
                              <a:latin typeface="Cambria" panose="02040503050406030204" pitchFamily="18" charset="0"/>
                              <a:ea typeface="Times" panose="02020603050405020304" pitchFamily="18" charset="0"/>
                              <a:cs typeface="Times New Roman" panose="02020603050405020304" pitchFamily="18" charset="0"/>
                            </a:rPr>
                            <a:t>~750</a:t>
                          </a:r>
                          <a:endParaRPr lang="en-US" sz="1500">
                            <a:effectLst/>
                            <a:latin typeface="Times" panose="02020603050405020304" pitchFamily="18" charset="0"/>
                            <a:ea typeface="Times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500" dirty="0">
                              <a:effectLst/>
                              <a:latin typeface="Cambria" panose="02040503050406030204" pitchFamily="18" charset="0"/>
                              <a:ea typeface="Times" panose="02020603050405020304" pitchFamily="18" charset="0"/>
                              <a:cs typeface="Times New Roman" panose="02020603050405020304" pitchFamily="18" charset="0"/>
                            </a:rPr>
                            <a:t>~820</a:t>
                          </a:r>
                          <a:endParaRPr lang="en-US" sz="1500" dirty="0">
                            <a:effectLst/>
                            <a:latin typeface="Times" panose="02020603050405020304" pitchFamily="18" charset="0"/>
                            <a:ea typeface="Times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500">
                              <a:effectLst/>
                              <a:latin typeface="Cambria" panose="02040503050406030204" pitchFamily="18" charset="0"/>
                              <a:ea typeface="Times" panose="02020603050405020304" pitchFamily="18" charset="0"/>
                              <a:cs typeface="Times New Roman" panose="02020603050405020304" pitchFamily="18" charset="0"/>
                            </a:rPr>
                            <a:t>~900</a:t>
                          </a:r>
                          <a:endParaRPr lang="en-US" sz="1500">
                            <a:effectLst/>
                            <a:latin typeface="Times" panose="02020603050405020304" pitchFamily="18" charset="0"/>
                            <a:ea typeface="Times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500">
                              <a:effectLst/>
                              <a:latin typeface="Cambria" panose="02040503050406030204" pitchFamily="18" charset="0"/>
                              <a:ea typeface="Times" panose="02020603050405020304" pitchFamily="18" charset="0"/>
                              <a:cs typeface="Times New Roman" panose="02020603050405020304" pitchFamily="18" charset="0"/>
                            </a:rPr>
                            <a:t>~500</a:t>
                          </a:r>
                          <a:endParaRPr lang="en-US" sz="1500">
                            <a:effectLst/>
                            <a:latin typeface="Times" panose="02020603050405020304" pitchFamily="18" charset="0"/>
                            <a:ea typeface="Times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 anchor="ctr"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2494065212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1435" marR="51435" marT="0" marB="0" anchor="ctr">
                        <a:blipFill rotWithShape="0">
                          <a:blip r:embed="rId5"/>
                          <a:stretch>
                            <a:fillRect l="-329" t="-331111" r="-213816" b="-16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500" dirty="0">
                              <a:effectLst/>
                              <a:latin typeface="Cambria" panose="02040503050406030204" pitchFamily="18" charset="0"/>
                              <a:ea typeface="Times" panose="02020603050405020304" pitchFamily="18" charset="0"/>
                              <a:cs typeface="Times New Roman" panose="02020603050405020304" pitchFamily="18" charset="0"/>
                            </a:rPr>
                            <a:t>~0.5-0.9</a:t>
                          </a:r>
                          <a:endParaRPr lang="en-US" sz="1500" dirty="0">
                            <a:effectLst/>
                            <a:latin typeface="Times" panose="02020603050405020304" pitchFamily="18" charset="0"/>
                            <a:ea typeface="Times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500">
                              <a:effectLst/>
                              <a:latin typeface="Cambria" panose="02040503050406030204" pitchFamily="18" charset="0"/>
                              <a:ea typeface="Times" panose="02020603050405020304" pitchFamily="18" charset="0"/>
                              <a:cs typeface="Times New Roman" panose="02020603050405020304" pitchFamily="18" charset="0"/>
                            </a:rPr>
                            <a:t>~0.1-0.7</a:t>
                          </a:r>
                          <a:endParaRPr lang="en-US" sz="1500">
                            <a:effectLst/>
                            <a:latin typeface="Times" panose="02020603050405020304" pitchFamily="18" charset="0"/>
                            <a:ea typeface="Times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500">
                              <a:effectLst/>
                              <a:latin typeface="Cambria" panose="02040503050406030204" pitchFamily="18" charset="0"/>
                              <a:ea typeface="Times" panose="02020603050405020304" pitchFamily="18" charset="0"/>
                              <a:cs typeface="Times New Roman" panose="02020603050405020304" pitchFamily="18" charset="0"/>
                            </a:rPr>
                            <a:t>~0.6-1.0</a:t>
                          </a:r>
                          <a:endParaRPr lang="en-US" sz="1500">
                            <a:effectLst/>
                            <a:latin typeface="Times" panose="02020603050405020304" pitchFamily="18" charset="0"/>
                            <a:ea typeface="Times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500">
                              <a:effectLst/>
                              <a:latin typeface="Cambria" panose="02040503050406030204" pitchFamily="18" charset="0"/>
                              <a:ea typeface="Times" panose="02020603050405020304" pitchFamily="18" charset="0"/>
                              <a:cs typeface="Times New Roman" panose="02020603050405020304" pitchFamily="18" charset="0"/>
                            </a:rPr>
                            <a:t>~1.3-1.9</a:t>
                          </a:r>
                          <a:endParaRPr lang="en-US" sz="1500">
                            <a:effectLst/>
                            <a:latin typeface="Times" panose="02020603050405020304" pitchFamily="18" charset="0"/>
                            <a:ea typeface="Times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 anchor="ctr"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940195398"/>
                      </a:ext>
                    </a:extLst>
                  </a:tr>
                  <a:tr h="35949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1435" marR="51435" marT="0" marB="0" anchor="ctr">
                        <a:blipFill rotWithShape="0">
                          <a:blip r:embed="rId5"/>
                          <a:stretch>
                            <a:fillRect l="-329" t="-328814" r="-213816" b="-271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500" dirty="0">
                              <a:effectLst/>
                              <a:latin typeface="Cambria" panose="02040503050406030204" pitchFamily="18" charset="0"/>
                              <a:ea typeface="Times" panose="02020603050405020304" pitchFamily="18" charset="0"/>
                              <a:cs typeface="Times New Roman" panose="02020603050405020304" pitchFamily="18" charset="0"/>
                            </a:rPr>
                            <a:t>~80-150</a:t>
                          </a:r>
                          <a:endParaRPr lang="en-US" sz="1500" dirty="0">
                            <a:effectLst/>
                            <a:latin typeface="Times" panose="02020603050405020304" pitchFamily="18" charset="0"/>
                            <a:ea typeface="Times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500" dirty="0">
                              <a:effectLst/>
                              <a:latin typeface="Cambria" panose="02040503050406030204" pitchFamily="18" charset="0"/>
                              <a:ea typeface="Times" panose="02020603050405020304" pitchFamily="18" charset="0"/>
                              <a:cs typeface="Times New Roman" panose="02020603050405020304" pitchFamily="18" charset="0"/>
                            </a:rPr>
                            <a:t>~80</a:t>
                          </a:r>
                          <a:endParaRPr lang="en-US" sz="1500" dirty="0">
                            <a:effectLst/>
                            <a:latin typeface="Times" panose="02020603050405020304" pitchFamily="18" charset="0"/>
                            <a:ea typeface="Times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500" dirty="0">
                              <a:effectLst/>
                              <a:latin typeface="Cambria" panose="02040503050406030204" pitchFamily="18" charset="0"/>
                              <a:ea typeface="Times" panose="02020603050405020304" pitchFamily="18" charset="0"/>
                              <a:cs typeface="Times New Roman" panose="02020603050405020304" pitchFamily="18" charset="0"/>
                            </a:rPr>
                            <a:t>~80-150</a:t>
                          </a:r>
                          <a:endParaRPr lang="en-US" sz="1500" dirty="0">
                            <a:effectLst/>
                            <a:latin typeface="Times" panose="02020603050405020304" pitchFamily="18" charset="0"/>
                            <a:ea typeface="Times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500" dirty="0">
                              <a:effectLst/>
                              <a:latin typeface="Cambria" panose="02040503050406030204" pitchFamily="18" charset="0"/>
                              <a:ea typeface="Times" panose="02020603050405020304" pitchFamily="18" charset="0"/>
                              <a:cs typeface="Times New Roman" panose="02020603050405020304" pitchFamily="18" charset="0"/>
                            </a:rPr>
                            <a:t>~40</a:t>
                          </a:r>
                          <a:endParaRPr lang="en-US" sz="1500" dirty="0">
                            <a:effectLst/>
                            <a:latin typeface="Times" panose="02020603050405020304" pitchFamily="18" charset="0"/>
                            <a:ea typeface="Times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 anchor="ctr"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2957970795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9148" y="1067933"/>
            <a:ext cx="3291840" cy="246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404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633549" y="1066800"/>
                <a:ext cx="7935685" cy="527304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Combination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charset="0"/>
                          </a:rPr>
                          <m:t>min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d>
                      </m:e>
                    </m:func>
                  </m:oMath>
                </a14:m>
                <a:r>
                  <a:rPr lang="en-US" dirty="0"/>
                  <a:t> comparison strengthens identification</a:t>
                </a:r>
              </a:p>
              <a:p>
                <a:pPr lvl="1"/>
                <a:r>
                  <a:rPr lang="en-US" dirty="0"/>
                  <a:t>Powerful comparison tool, but not conclusive: predicted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close but not exact 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-spacing between modes larger in simulation than experiment; not fully understood, but some effects known</a:t>
                </a:r>
              </a:p>
              <a:p>
                <a:pPr lvl="1"/>
                <a:r>
                  <a:rPr lang="en-US" dirty="0"/>
                  <a:t>Plasma rotation not included in simulations here (under development)</a:t>
                </a:r>
              </a:p>
              <a:p>
                <a:pPr lvl="1"/>
                <a:r>
                  <a:rPr lang="en-US" dirty="0"/>
                  <a:t>Computational domain restricted to plasma for numerical reasons </a:t>
                </a:r>
                <a:br>
                  <a:rPr lang="en-US" dirty="0"/>
                </a:br>
                <a:r>
                  <a:rPr lang="en-US" dirty="0">
                    <a:sym typeface="Wingdings" panose="05000000000000000000" pitchFamily="2" charset="2"/>
                  </a:rPr>
                  <a:t></a:t>
                </a:r>
                <a:r>
                  <a:rPr lang="en-US" dirty="0"/>
                  <a:t> boosts frequencies</a:t>
                </a:r>
              </a:p>
              <a:p>
                <a:r>
                  <a:rPr lang="en-US" dirty="0"/>
                  <a:t>Known effects expected to influence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offset more than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Rotation relatively constant in plasma considered here</a:t>
                </a:r>
              </a:p>
              <a:p>
                <a:pPr lvl="1"/>
                <a:r>
                  <a:rPr lang="en-US" dirty="0"/>
                  <a:t>Shape relatively constant for plasma considered here </a:t>
                </a:r>
                <a:r>
                  <a:rPr lang="en-US" dirty="0">
                    <a:sym typeface="Wingdings" panose="05000000000000000000" pitchFamily="2" charset="2"/>
                  </a:rPr>
                  <a:t></a:t>
                </a:r>
                <a:r>
                  <a:rPr lang="en-US" dirty="0"/>
                  <a:t> expansion to vacuum vessel wall stretches plasma </a:t>
                </a:r>
                <a:r>
                  <a:rPr lang="en-US" dirty="0" err="1"/>
                  <a:t>eigenmodes</a:t>
                </a:r>
                <a:r>
                  <a:rPr lang="en-US" dirty="0"/>
                  <a:t> similarly at all times </a:t>
                </a:r>
                <a:r>
                  <a:rPr lang="en-US" dirty="0">
                    <a:sym typeface="Wingdings" panose="05000000000000000000" pitchFamily="2" charset="2"/>
                  </a:rPr>
                  <a:t> </a:t>
                </a:r>
                <a:r>
                  <a:rPr lang="en-US" dirty="0"/>
                  <a:t>adds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offset but changes spacing little (tested by E. Fredrickson’s CAE code)</a:t>
                </a: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3549" y="1066800"/>
                <a:ext cx="7935685" cy="5273040"/>
              </a:xfrm>
              <a:blipFill>
                <a:blip r:embed="rId2"/>
                <a:stretch>
                  <a:fillRect l="-768" t="-694" r="-4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CAE3B enhances toolkit for distinguishing CAEs and GAEs in NSTX and NSTX-U plasmas</a:t>
            </a:r>
          </a:p>
        </p:txBody>
      </p:sp>
    </p:spTree>
    <p:extLst>
      <p:ext uri="{BB962C8B-B14F-4D97-AF65-F5344CB8AC3E}">
        <p14:creationId xmlns:p14="http://schemas.microsoft.com/office/powerpoint/2010/main" val="1717387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2" indent="0" algn="ctr">
              <a:buNone/>
            </a:pPr>
            <a:endParaRPr lang="en-US" sz="1800" dirty="0"/>
          </a:p>
          <a:p>
            <a:pPr marL="27432" indent="0" algn="ctr">
              <a:buNone/>
            </a:pPr>
            <a:r>
              <a:rPr lang="en-US" sz="1800" dirty="0"/>
              <a:t>Supported by US DOE Contracts DE­SC0011810 and DE­AC02­09CH11466</a:t>
            </a:r>
            <a:r>
              <a:rPr lang="en-US" sz="1800" i="1" dirty="0"/>
              <a:t>.</a:t>
            </a:r>
          </a:p>
          <a:p>
            <a:pPr marL="27432" indent="0" algn="ctr">
              <a:buNone/>
            </a:pPr>
            <a:endParaRPr lang="en-US" sz="1800" i="1" dirty="0"/>
          </a:p>
          <a:p>
            <a:pPr marL="27432" indent="0" algn="ctr">
              <a:buNone/>
            </a:pPr>
            <a:r>
              <a:rPr lang="en-US" sz="1800" dirty="0"/>
              <a:t>Supported by NSF Research Experience Undergraduates program at UCLA (Grant No. REU PHY-1460055).</a:t>
            </a:r>
          </a:p>
          <a:p>
            <a:pPr marL="27432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Acknowledgements</a:t>
            </a:r>
          </a:p>
        </p:txBody>
      </p:sp>
    </p:spTree>
    <p:extLst>
      <p:ext uri="{BB962C8B-B14F-4D97-AF65-F5344CB8AC3E}">
        <p14:creationId xmlns:p14="http://schemas.microsoft.com/office/powerpoint/2010/main" val="2583865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NSTX Upgra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756AA02-1025-42B3-947D-D7D298381D7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NSTX-U_presentation_template_4x3</Template>
  <TotalTime>0</TotalTime>
  <Words>334</Words>
  <Application>Microsoft Macintosh PowerPoint</Application>
  <PresentationFormat>On-screen Show (4:3)</PresentationFormat>
  <Paragraphs>97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Calibri</vt:lpstr>
      <vt:lpstr>Cambria</vt:lpstr>
      <vt:lpstr>Cambria Math</vt:lpstr>
      <vt:lpstr>Times</vt:lpstr>
      <vt:lpstr>Times New Roman</vt:lpstr>
      <vt:lpstr>Wingdings</vt:lpstr>
      <vt:lpstr>Arial</vt:lpstr>
      <vt:lpstr>NSTX Upgrade</vt:lpstr>
      <vt:lpstr>Comparison of compressional Alfvén eigenmodes in NSTX with simulation using the CAE3B eigenmode solver</vt:lpstr>
      <vt:lpstr>Understanding energy transport requires predictive capability for CAEs</vt:lpstr>
      <vt:lpstr>Can identify CAEs and GAEs in the NSTX with an array of edge magnetic sensing coils</vt:lpstr>
      <vt:lpstr>Eigenmode solver CAE3B can be used to simulate CAEs in an NSTX plasma </vt:lpstr>
      <vt:lpstr>Poloidal mode number m must be identified to track CAEs in simulation </vt:lpstr>
      <vt:lpstr>n=-3 observed modes probably CAEs;  n=-6 probably GAEs</vt:lpstr>
      <vt:lpstr>CAE3B enhances toolkit for distinguishing CAEs and GAEs in NSTX and NSTX-U plasmas</vt:lpstr>
      <vt:lpstr>Acknowledgements</vt:lpstr>
    </vt:vector>
  </TitlesOfParts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2016-08-09T16:09:12Z</dcterms:created>
  <dcterms:modified xsi:type="dcterms:W3CDTF">2016-09-21T01:24:22Z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TC034605479991</vt:lpwstr>
  </property>
</Properties>
</file>