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9" r:id="rId4"/>
    <p:sldId id="262" r:id="rId5"/>
    <p:sldId id="265" r:id="rId6"/>
    <p:sldId id="267" r:id="rId7"/>
    <p:sldId id="264" r:id="rId8"/>
    <p:sldId id="268" r:id="rId9"/>
    <p:sldId id="270" r:id="rId10"/>
    <p:sldId id="269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6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93B0-7DDB-4491-B649-D323EFFC0234}" type="datetimeFigureOut">
              <a:rPr lang="en-US" smtClean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CF1B-7A9E-464F-AF84-78A993D5A5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93B0-7DDB-4491-B649-D323EFFC0234}" type="datetimeFigureOut">
              <a:rPr lang="en-US" smtClean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CF1B-7A9E-464F-AF84-78A993D5A5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93B0-7DDB-4491-B649-D323EFFC0234}" type="datetimeFigureOut">
              <a:rPr lang="en-US" smtClean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CF1B-7A9E-464F-AF84-78A993D5A5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93B0-7DDB-4491-B649-D323EFFC0234}" type="datetimeFigureOut">
              <a:rPr lang="en-US" smtClean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CF1B-7A9E-464F-AF84-78A993D5A5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93B0-7DDB-4491-B649-D323EFFC0234}" type="datetimeFigureOut">
              <a:rPr lang="en-US" smtClean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CF1B-7A9E-464F-AF84-78A993D5A5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93B0-7DDB-4491-B649-D323EFFC0234}" type="datetimeFigureOut">
              <a:rPr lang="en-US" smtClean="0"/>
              <a:pPr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CF1B-7A9E-464F-AF84-78A993D5A5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93B0-7DDB-4491-B649-D323EFFC0234}" type="datetimeFigureOut">
              <a:rPr lang="en-US" smtClean="0"/>
              <a:pPr/>
              <a:t>9/19/2016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CF1B-7A9E-464F-AF84-78A993D5A5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93B0-7DDB-4491-B649-D323EFFC0234}" type="datetimeFigureOut">
              <a:rPr lang="en-US" smtClean="0"/>
              <a:pPr/>
              <a:t>9/19/2016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CF1B-7A9E-464F-AF84-78A993D5A5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93B0-7DDB-4491-B649-D323EFFC0234}" type="datetimeFigureOut">
              <a:rPr lang="en-US" smtClean="0"/>
              <a:pPr/>
              <a:t>9/19/2016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CF1B-7A9E-464F-AF84-78A993D5A5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93B0-7DDB-4491-B649-D323EFFC0234}" type="datetimeFigureOut">
              <a:rPr lang="en-US" smtClean="0"/>
              <a:pPr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CF1B-7A9E-464F-AF84-78A993D5A5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93B0-7DDB-4491-B649-D323EFFC0234}" type="datetimeFigureOut">
              <a:rPr lang="en-US" smtClean="0"/>
              <a:pPr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CF1B-7A9E-464F-AF84-78A993D5A5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B93B0-7DDB-4491-B649-D323EFFC0234}" type="datetimeFigureOut">
              <a:rPr lang="en-US" smtClean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CF1B-7A9E-464F-AF84-78A993D5A5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M3D-C</a:t>
            </a:r>
            <a:r>
              <a:rPr lang="en-US" baseline="30000" dirty="0" smtClean="0"/>
              <a:t>1</a:t>
            </a:r>
            <a:r>
              <a:rPr lang="en-US" dirty="0" smtClean="0"/>
              <a:t>-K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819400"/>
            <a:ext cx="81534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Joshua </a:t>
            </a:r>
            <a:r>
              <a:rPr lang="en-US" dirty="0" smtClean="0"/>
              <a:t>Breslau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NSTX-U Results Review</a:t>
            </a:r>
            <a:endParaRPr lang="en-US" dirty="0" smtClean="0"/>
          </a:p>
          <a:p>
            <a:r>
              <a:rPr lang="en-US" dirty="0" smtClean="0"/>
              <a:t>September </a:t>
            </a:r>
            <a:r>
              <a:rPr lang="en-US" dirty="0" smtClean="0"/>
              <a:t>22, </a:t>
            </a:r>
            <a:r>
              <a:rPr lang="en-US" dirty="0" smtClean="0"/>
              <a:t>2016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I/O &amp; Diagnostics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355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The particle_test() subroutine writes out the entire trajectory of a predetermined subset of particles, tracking KE and </a:t>
            </a:r>
            <a:r>
              <a:rPr lang="en-US" sz="2800" i="1" dirty="0" smtClean="0"/>
              <a:t>P</a:t>
            </a:r>
            <a:r>
              <a:rPr lang="en-US" sz="2800" baseline="-25000" dirty="0" smtClean="0">
                <a:sym typeface="Symbol"/>
              </a:rPr>
              <a:t></a:t>
            </a:r>
            <a:r>
              <a:rPr lang="en-US" sz="2800" dirty="0" smtClean="0"/>
              <a:t> </a:t>
            </a:r>
            <a:r>
              <a:rPr lang="en-US" sz="2800" dirty="0" smtClean="0"/>
              <a:t>.</a:t>
            </a:r>
            <a:endParaRPr lang="en-US" sz="2400" dirty="0" smtClean="0"/>
          </a:p>
          <a:p>
            <a:endParaRPr lang="en-US" sz="2800" dirty="0"/>
          </a:p>
          <a:p>
            <a:r>
              <a:rPr lang="en-US" sz="2800" dirty="0" smtClean="0"/>
              <a:t>Subroutine hdf5_write_particles() uses parallel HDF5 to dump the entire particle distribution at a given </a:t>
            </a:r>
            <a:r>
              <a:rPr lang="en-US" sz="2800" dirty="0" smtClean="0"/>
              <a:t>time, including </a:t>
            </a:r>
            <a:r>
              <a:rPr lang="en-US" sz="2800" dirty="0" smtClean="0"/>
              <a:t>positions, velocities, and weights.</a:t>
            </a:r>
          </a:p>
          <a:p>
            <a:pPr lvl="1"/>
            <a:r>
              <a:rPr lang="en-US" sz="2400" dirty="0" smtClean="0"/>
              <a:t>Utilities exist to extract position data from these to a text file, enabling comparisons and plotting with VisIt.</a:t>
            </a:r>
          </a:p>
          <a:p>
            <a:pPr lvl="1"/>
            <a:r>
              <a:rPr lang="en-US" sz="2400" dirty="0" smtClean="0"/>
              <a:t>Utilities to visualize velocity distributions, pressure tensor components are </a:t>
            </a:r>
            <a:r>
              <a:rPr lang="en-US" sz="2400" dirty="0" smtClean="0"/>
              <a:t>now being developed.</a:t>
            </a:r>
            <a:endParaRPr lang="en-US" sz="2400" dirty="0" smtClean="0"/>
          </a:p>
          <a:p>
            <a:pPr lvl="1"/>
            <a:endParaRPr lang="en-US" sz="2400" dirty="0"/>
          </a:p>
          <a:p>
            <a:r>
              <a:rPr lang="en-US" sz="2800" dirty="0" smtClean="0"/>
              <a:t>Checkpointing of particle distribution </a:t>
            </a:r>
            <a:r>
              <a:rPr lang="en-US" sz="2800" dirty="0" smtClean="0"/>
              <a:t>will </a:t>
            </a:r>
            <a:r>
              <a:rPr lang="en-US" sz="2800" dirty="0" smtClean="0"/>
              <a:t>be based on HDF5.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Particle </a:t>
            </a:r>
            <a:r>
              <a:rPr lang="en-US" dirty="0" smtClean="0"/>
              <a:t>initialization, full-</a:t>
            </a:r>
            <a:r>
              <a:rPr lang="en-US" i="1" dirty="0" smtClean="0"/>
              <a:t>f</a:t>
            </a:r>
            <a:r>
              <a:rPr lang="en-US" dirty="0" smtClean="0"/>
              <a:t> push, pressure deposition, and I/O now working, tested and optimized for 2D complex version.</a:t>
            </a:r>
          </a:p>
          <a:p>
            <a:endParaRPr lang="en-US" dirty="0" smtClean="0"/>
          </a:p>
          <a:p>
            <a:r>
              <a:rPr lang="en-US" dirty="0" smtClean="0"/>
              <a:t>Weight evolution, fluid coupling </a:t>
            </a:r>
            <a:r>
              <a:rPr lang="en-US" dirty="0" smtClean="0"/>
              <a:t>in </a:t>
            </a:r>
            <a:r>
              <a:rPr lang="en-US" dirty="0" smtClean="0"/>
              <a:t>progress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First linear validation tests on fishbone mode to be conducted in October.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Background &amp;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5410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M3D-C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is a mature nonlinear extended MHD code that has superseded the old M3D code for most tokamak applications because of its</a:t>
            </a:r>
          </a:p>
          <a:p>
            <a:pPr lvl="1"/>
            <a:r>
              <a:rPr lang="en-US" sz="2000" dirty="0" smtClean="0"/>
              <a:t>Efficient, high-accuracy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-order-polynomial finite-element field representation with C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 continuity</a:t>
            </a:r>
          </a:p>
          <a:p>
            <a:pPr lvl="1"/>
            <a:r>
              <a:rPr lang="en-US" sz="2000" dirty="0" smtClean="0"/>
              <a:t>Fully implicit time advance scheme</a:t>
            </a:r>
          </a:p>
          <a:p>
            <a:pPr lvl="1"/>
            <a:r>
              <a:rPr lang="en-US" sz="2000" dirty="0" smtClean="0"/>
              <a:t>More accurate model of </a:t>
            </a:r>
            <a:r>
              <a:rPr lang="en-US" sz="2000" dirty="0" err="1" smtClean="0"/>
              <a:t>gyroviscous</a:t>
            </a:r>
            <a:r>
              <a:rPr lang="en-US" sz="2000" dirty="0" smtClean="0"/>
              <a:t> stress and Hall terms, etc.</a:t>
            </a:r>
          </a:p>
          <a:p>
            <a:pPr lvl="1"/>
            <a:r>
              <a:rPr lang="en-US" sz="2000" dirty="0" smtClean="0"/>
              <a:t>Fast 2D-complex mode of operation for linear problems</a:t>
            </a:r>
          </a:p>
          <a:p>
            <a:pPr lvl="1"/>
            <a:r>
              <a:rPr lang="en-US" sz="2000" dirty="0" smtClean="0"/>
              <a:t>Finite-thickness resistive wall capability and in-mesh coils</a:t>
            </a:r>
          </a:p>
          <a:p>
            <a:pPr lvl="1"/>
            <a:r>
              <a:rPr lang="en-US" sz="2000" dirty="0" smtClean="0"/>
              <a:t>Clean, modern Fortran programming paradigm</a:t>
            </a:r>
          </a:p>
          <a:p>
            <a:pPr lvl="1"/>
            <a:endParaRPr lang="en-US" sz="20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A key remaining step to achieving feature parity with M3D-K is the development of a hybrid kinetic capability for energetic ions.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ons_026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2819400"/>
            <a:ext cx="4038600" cy="4038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Particle </a:t>
            </a:r>
            <a:r>
              <a:rPr lang="en-US" dirty="0" smtClean="0"/>
              <a:t>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Physical </a:t>
            </a:r>
            <a:r>
              <a:rPr lang="en-US" sz="2800" dirty="0" smtClean="0"/>
              <a:t>space initialization: uniform over (</a:t>
            </a:r>
            <a:r>
              <a:rPr lang="en-US" sz="2800" i="1" dirty="0" smtClean="0"/>
              <a:t>R</a:t>
            </a:r>
            <a:r>
              <a:rPr lang="en-US" sz="2800" dirty="0" smtClean="0"/>
              <a:t>,</a:t>
            </a:r>
            <a:r>
              <a:rPr lang="en-US" sz="2800" i="1" dirty="0" smtClean="0">
                <a:sym typeface="Symbol"/>
              </a:rPr>
              <a:t></a:t>
            </a:r>
            <a:r>
              <a:rPr lang="en-US" sz="2800" dirty="0" smtClean="0"/>
              <a:t>,</a:t>
            </a:r>
            <a:r>
              <a:rPr lang="en-US" sz="2800" i="1" dirty="0" smtClean="0"/>
              <a:t>z</a:t>
            </a:r>
            <a:r>
              <a:rPr lang="en-US" sz="2800" dirty="0" smtClean="0"/>
              <a:t>) cube with Jacobian to ensure uniformity over d</a:t>
            </a:r>
            <a:r>
              <a:rPr lang="en-US" sz="2800" baseline="30000" dirty="0" smtClean="0"/>
              <a:t>3</a:t>
            </a:r>
            <a:r>
              <a:rPr lang="en-US" sz="2800" i="1" dirty="0" smtClean="0"/>
              <a:t>x</a:t>
            </a:r>
            <a:r>
              <a:rPr lang="en-US" sz="2800" dirty="0" smtClean="0"/>
              <a:t>.  Particles outside mesh rejected</a:t>
            </a:r>
            <a:r>
              <a:rPr lang="en-US" sz="2800" dirty="0" smtClean="0"/>
              <a:t>.</a:t>
            </a:r>
          </a:p>
          <a:p>
            <a:r>
              <a:rPr lang="en-US" sz="2800" dirty="0" smtClean="0">
                <a:sym typeface="Symbol"/>
              </a:rPr>
              <a:t>Velocity space initialization: </a:t>
            </a:r>
            <a:r>
              <a:rPr lang="en-US" sz="2800" dirty="0" smtClean="0">
                <a:sym typeface="Symbol"/>
              </a:rPr>
              <a:t>use Jacobian to initialize distribution uniformly on d</a:t>
            </a:r>
            <a:r>
              <a:rPr lang="en-US" sz="2800" baseline="30000" dirty="0" smtClean="0">
                <a:sym typeface="Symbol"/>
              </a:rPr>
              <a:t>3</a:t>
            </a:r>
            <a:r>
              <a:rPr lang="en-US" sz="2800" dirty="0" smtClean="0">
                <a:sym typeface="Symbol"/>
              </a:rPr>
              <a:t>v, with 0&lt;|</a:t>
            </a:r>
            <a:r>
              <a:rPr lang="en-US" sz="2800" b="1" dirty="0" smtClean="0">
                <a:sym typeface="Symbol"/>
              </a:rPr>
              <a:t>v</a:t>
            </a:r>
            <a:r>
              <a:rPr lang="en-US" sz="2800" dirty="0" smtClean="0">
                <a:sym typeface="Symbol"/>
              </a:rPr>
              <a:t>|&lt;</a:t>
            </a:r>
            <a:r>
              <a:rPr lang="en-US" sz="2800" dirty="0" err="1" smtClean="0">
                <a:sym typeface="Symbol"/>
              </a:rPr>
              <a:t>sqrt</a:t>
            </a:r>
            <a:r>
              <a:rPr lang="en-US" sz="2800" dirty="0" smtClean="0">
                <a:sym typeface="Symbol"/>
              </a:rPr>
              <a:t>(2E</a:t>
            </a:r>
            <a:r>
              <a:rPr lang="en-US" sz="2800" baseline="-25000" dirty="0" smtClean="0">
                <a:sym typeface="Symbol"/>
              </a:rPr>
              <a:t>max</a:t>
            </a:r>
            <a:r>
              <a:rPr lang="en-US" sz="2800" dirty="0" smtClean="0">
                <a:sym typeface="Symbol"/>
              </a:rPr>
              <a:t>/</a:t>
            </a:r>
            <a:r>
              <a:rPr lang="en-US" sz="2800" i="1" dirty="0" smtClean="0">
                <a:sym typeface="Symbol"/>
              </a:rPr>
              <a:t>m</a:t>
            </a:r>
            <a:r>
              <a:rPr lang="en-US" sz="2800" dirty="0" smtClean="0">
                <a:sym typeface="Symbol"/>
              </a:rPr>
              <a:t>).</a:t>
            </a:r>
          </a:p>
          <a:p>
            <a:r>
              <a:rPr lang="en-US" sz="2800" dirty="0" smtClean="0">
                <a:sym typeface="Symbol"/>
              </a:rPr>
              <a:t>Uniform particle weights.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4724400"/>
            <a:ext cx="289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Sample spatial distribution over four-partition KSTAR mesh:</a:t>
            </a:r>
          </a:p>
          <a:p>
            <a:r>
              <a:rPr lang="en-US" dirty="0" smtClean="0"/>
              <a:t>5840 / 8192 = 32 x 8 x 32 </a:t>
            </a:r>
            <a:r>
              <a:rPr lang="en-US" i="1" dirty="0" smtClean="0"/>
              <a:t>particles deposited.</a:t>
            </a:r>
            <a:endParaRPr lang="en-US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Particle </a:t>
            </a:r>
            <a:r>
              <a:rPr lang="en-US" dirty="0" smtClean="0"/>
              <a:t>push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Particles advance </a:t>
            </a:r>
            <a:r>
              <a:rPr lang="en-US" sz="2800" dirty="0" smtClean="0"/>
              <a:t>by a specified time </a:t>
            </a:r>
            <a:r>
              <a:rPr lang="en-US" sz="2800" dirty="0" smtClean="0"/>
              <a:t>increment between fluid steps, </a:t>
            </a:r>
            <a:r>
              <a:rPr lang="en-US" sz="2800" dirty="0" smtClean="0"/>
              <a:t>using given 2D (real or complex) or 3D fields, subcycling as necessary.</a:t>
            </a:r>
          </a:p>
          <a:p>
            <a:endParaRPr lang="en-US" sz="2800" dirty="0"/>
          </a:p>
          <a:p>
            <a:r>
              <a:rPr lang="en-US" sz="2800" dirty="0" smtClean="0"/>
              <a:t>Hierarchical organization of particles by element, element ensemble, OMP thread, and MPI/mesh partition allows good optimization.</a:t>
            </a:r>
          </a:p>
          <a:p>
            <a:endParaRPr lang="en-US" sz="2800" dirty="0"/>
          </a:p>
          <a:p>
            <a:r>
              <a:rPr lang="en-US" sz="2800" dirty="0" smtClean="0"/>
              <a:t>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- and 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-order Runge-Kutta ODE integration </a:t>
            </a:r>
            <a:r>
              <a:rPr lang="en-US" sz="2800" dirty="0" smtClean="0"/>
              <a:t>have been implemented; </a:t>
            </a:r>
            <a:r>
              <a:rPr lang="en-US" sz="2800" dirty="0" smtClean="0"/>
              <a:t>both show good energy, </a:t>
            </a:r>
            <a:r>
              <a:rPr lang="en-US" sz="2800" i="1" dirty="0" smtClean="0"/>
              <a:t>P</a:t>
            </a:r>
            <a:r>
              <a:rPr lang="en-US" sz="2800" baseline="-25000" dirty="0" smtClean="0">
                <a:sym typeface="Symbol"/>
              </a:rPr>
              <a:t></a:t>
            </a:r>
            <a:r>
              <a:rPr lang="en-US" sz="2800" dirty="0" smtClean="0"/>
              <a:t> conservation over many time steps.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test272_traj94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71800"/>
            <a:ext cx="9144000" cy="3048000"/>
          </a:xfrm>
          <a:prstGeom prst="rect">
            <a:avLst/>
          </a:prstGeom>
        </p:spPr>
      </p:pic>
      <p:pic>
        <p:nvPicPr>
          <p:cNvPr id="5" name="Picture 4" descr="ptest272_traj945cy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2933700"/>
            <a:ext cx="1524000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Sample trapped orbit (</a:t>
            </a:r>
            <a:r>
              <a:rPr lang="en-US" dirty="0" smtClean="0">
                <a:sym typeface="Symbol"/>
              </a:rPr>
              <a:t></a:t>
            </a:r>
            <a:r>
              <a:rPr lang="en-US" baseline="-25000" dirty="0" smtClean="0"/>
              <a:t>0</a:t>
            </a:r>
            <a:r>
              <a:rPr lang="en-US" dirty="0" smtClean="0"/>
              <a:t> = 3</a:t>
            </a:r>
            <a:r>
              <a:rPr lang="en-US" dirty="0" smtClean="0">
                <a:sym typeface="Symbol"/>
              </a:rPr>
              <a:t></a:t>
            </a:r>
            <a:r>
              <a:rPr lang="en-US" dirty="0" smtClean="0"/>
              <a:t>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9049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5000 steps, </a:t>
            </a:r>
            <a:r>
              <a:rPr lang="en-US" sz="2800" dirty="0" err="1" smtClean="0"/>
              <a:t>dt</a:t>
            </a:r>
            <a:r>
              <a:rPr lang="en-US" sz="2800" dirty="0" smtClean="0"/>
              <a:t> </a:t>
            </a:r>
            <a:r>
              <a:rPr lang="en-US" sz="2800" dirty="0" smtClean="0"/>
              <a:t>(drift-kinetic)=10</a:t>
            </a:r>
            <a:r>
              <a:rPr lang="en-US" sz="2800" baseline="30000" dirty="0" smtClean="0"/>
              <a:t>-7</a:t>
            </a:r>
            <a:r>
              <a:rPr lang="en-US" sz="2800" dirty="0" smtClean="0"/>
              <a:t> s </a:t>
            </a:r>
            <a:r>
              <a:rPr lang="en-US" sz="2800" dirty="0" smtClean="0">
                <a:sym typeface="Symbol"/>
              </a:rPr>
              <a:t></a:t>
            </a:r>
            <a:r>
              <a:rPr lang="en-US" sz="2800" dirty="0" smtClean="0"/>
              <a:t> 5 gyroperiods.</a:t>
            </a:r>
          </a:p>
          <a:p>
            <a:r>
              <a:rPr lang="en-US" sz="2800" dirty="0" smtClean="0"/>
              <a:t>Initial KE=9.9995e+03 eV; final=9.9990e+03.</a:t>
            </a:r>
          </a:p>
          <a:p>
            <a:r>
              <a:rPr lang="en-US" sz="2800" dirty="0" smtClean="0"/>
              <a:t>Initial </a:t>
            </a:r>
            <a:r>
              <a:rPr lang="en-US" sz="2800" i="1" dirty="0" smtClean="0"/>
              <a:t>P</a:t>
            </a:r>
            <a:r>
              <a:rPr lang="en-US" sz="2800" baseline="-25000" dirty="0" smtClean="0">
                <a:sym typeface="Symbol"/>
              </a:rPr>
              <a:t></a:t>
            </a:r>
            <a:r>
              <a:rPr lang="en-US" sz="2800" dirty="0" smtClean="0"/>
              <a:t>=-0.476633; final=-0.476630.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24200" y="5867400"/>
            <a:ext cx="3431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Colors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CC9900"/>
                </a:solidFill>
              </a:rPr>
              <a:t>indicate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advancing </a:t>
            </a:r>
            <a:r>
              <a:rPr lang="en-US" sz="2000" dirty="0" smtClean="0">
                <a:solidFill>
                  <a:srgbClr val="0070C0"/>
                </a:solidFill>
              </a:rPr>
              <a:t>time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082730" y="2819400"/>
            <a:ext cx="206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R-z plane projection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Drift</a:t>
            </a:r>
            <a:r>
              <a:rPr lang="en-US" dirty="0" smtClean="0">
                <a:solidFill>
                  <a:schemeClr val="accent5"/>
                </a:solidFill>
              </a:rPr>
              <a:t>-</a:t>
            </a:r>
            <a:r>
              <a:rPr lang="en-US" dirty="0" smtClean="0">
                <a:solidFill>
                  <a:srgbClr val="92D050"/>
                </a:solidFill>
              </a:rPr>
              <a:t>kinetic</a:t>
            </a:r>
            <a:r>
              <a:rPr lang="en-US" dirty="0" smtClean="0"/>
              <a:t>/full-orbit comparison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219200"/>
            <a:ext cx="87630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Full-orbit: 20,480 steps,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=10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-10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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0.005 gyroperiods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57200" y="2209800"/>
            <a:ext cx="4846320" cy="4407932"/>
            <a:chOff x="2148840" y="2209800"/>
            <a:chExt cx="4846320" cy="4407932"/>
          </a:xfrm>
        </p:grpSpPr>
        <p:pic>
          <p:nvPicPr>
            <p:cNvPr id="6" name="Picture 5" descr="ptest273vs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48840" y="2209800"/>
              <a:ext cx="4846320" cy="4038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4205970" y="6248400"/>
              <a:ext cx="732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Detail</a:t>
              </a:r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486400" y="2133600"/>
            <a:ext cx="3505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 indent="285750">
              <a:buFont typeface="Arial" pitchFamily="34" charset="0"/>
              <a:buChar char="•"/>
            </a:pPr>
            <a:r>
              <a:rPr lang="en-US" sz="2400" dirty="0" smtClean="0"/>
              <a:t>KE conservation for full-orbit is good, but angular momentum conservation is relatively </a:t>
            </a:r>
            <a:r>
              <a:rPr lang="en-US" sz="2400" dirty="0" smtClean="0"/>
              <a:t>poor.</a:t>
            </a:r>
            <a:endParaRPr lang="en-US" sz="2400" dirty="0" smtClean="0"/>
          </a:p>
          <a:p>
            <a:pPr marL="0" lvl="3" indent="285750">
              <a:buFont typeface="Arial" pitchFamily="34" charset="0"/>
              <a:buChar char="•"/>
            </a:pPr>
            <a:endParaRPr lang="en-US" sz="2400" dirty="0"/>
          </a:p>
          <a:p>
            <a:pPr marL="0" lvl="3" indent="285750">
              <a:buFont typeface="Arial" pitchFamily="34" charset="0"/>
              <a:buChar char="•"/>
            </a:pPr>
            <a:r>
              <a:rPr lang="en-US" sz="2400" dirty="0" smtClean="0"/>
              <a:t>A drift-kinetic step is about twice as fast as a full-orbit step, and can be around 1600x larger for comparable accuracy.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Pressure deposition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114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RHS vectors for </a:t>
            </a:r>
            <a:r>
              <a:rPr lang="en-US" sz="2800" i="1" dirty="0" smtClean="0"/>
              <a:t>p</a:t>
            </a:r>
            <a:r>
              <a:rPr lang="en-US" sz="2800" baseline="-25000" dirty="0" smtClean="0"/>
              <a:t>||</a:t>
            </a:r>
            <a:r>
              <a:rPr lang="en-US" sz="2800" dirty="0" smtClean="0"/>
              <a:t>, </a:t>
            </a:r>
            <a:r>
              <a:rPr lang="en-US" sz="2800" i="1" dirty="0" smtClean="0"/>
              <a:t>p</a:t>
            </a:r>
            <a:r>
              <a:rPr lang="en-US" sz="2800" baseline="-25000" dirty="0" smtClean="0">
                <a:sym typeface="Symbol"/>
              </a:rPr>
              <a:t></a:t>
            </a:r>
            <a:r>
              <a:rPr lang="en-US" sz="2800" dirty="0" smtClean="0"/>
              <a:t> computed </a:t>
            </a:r>
            <a:r>
              <a:rPr lang="en-US" sz="2800" dirty="0" smtClean="0"/>
              <a:t>by </a:t>
            </a:r>
            <a:r>
              <a:rPr lang="en-US" sz="2800" dirty="0" smtClean="0"/>
              <a:t>integrating over particle delta functions within each element.</a:t>
            </a:r>
          </a:p>
          <a:p>
            <a:pPr lvl="1"/>
            <a:endParaRPr lang="en-US" dirty="0"/>
          </a:p>
          <a:p>
            <a:r>
              <a:rPr lang="en-US" sz="2800" dirty="0" smtClean="0"/>
              <a:t>LHS vectors computed by </a:t>
            </a:r>
            <a:r>
              <a:rPr lang="en-US" sz="2800" dirty="0" smtClean="0"/>
              <a:t>mass matrix inversion </a:t>
            </a:r>
            <a:r>
              <a:rPr lang="en-US" sz="2800" dirty="0" smtClean="0"/>
              <a:t>for each component.</a:t>
            </a:r>
          </a:p>
          <a:p>
            <a:pPr lvl="1"/>
            <a:r>
              <a:rPr lang="en-US" sz="2400" dirty="0" smtClean="0"/>
              <a:t>Very fast (time is independent of particle count).</a:t>
            </a:r>
          </a:p>
          <a:p>
            <a:pPr lvl="1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066800"/>
          </a:xfrm>
        </p:spPr>
        <p:txBody>
          <a:bodyPr/>
          <a:lstStyle/>
          <a:p>
            <a:r>
              <a:rPr lang="en-US" dirty="0" smtClean="0"/>
              <a:t>Fluid coupling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In progress!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Plan: pressure coupling, i.e.,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3110836"/>
            <a:ext cx="1106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where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4406633"/>
            <a:ext cx="39772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 that if </a:t>
            </a:r>
            <a:r>
              <a:rPr lang="en-US" sz="2800" i="1" dirty="0" smtClean="0">
                <a:sym typeface="Symbol"/>
              </a:rPr>
              <a:t></a:t>
            </a:r>
            <a:r>
              <a:rPr lang="en-US" sz="2800" i="1" dirty="0" smtClean="0">
                <a:latin typeface="Cambria" pitchFamily="18" charset="0"/>
                <a:sym typeface="Symbol"/>
              </a:rPr>
              <a:t>p</a:t>
            </a:r>
            <a:r>
              <a:rPr lang="en-US" sz="2800" i="1" dirty="0" smtClean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 </a:t>
            </a:r>
            <a:r>
              <a:rPr lang="en-US" sz="2800" i="1" dirty="0" smtClean="0">
                <a:latin typeface="Cambria" pitchFamily="18" charset="0"/>
                <a:sym typeface="Symbol"/>
              </a:rPr>
              <a:t>p</a:t>
            </a:r>
            <a:r>
              <a:rPr lang="en-US" sz="2800" baseline="-25000" dirty="0" smtClean="0">
                <a:sym typeface="Symbol"/>
              </a:rPr>
              <a:t>||</a:t>
            </a:r>
            <a:r>
              <a:rPr lang="en-US" sz="2800" dirty="0" smtClean="0">
                <a:sym typeface="Symbol"/>
              </a:rPr>
              <a:t>-</a:t>
            </a:r>
            <a:r>
              <a:rPr lang="en-US" sz="2800" i="1" dirty="0" smtClean="0">
                <a:latin typeface="Cambria" pitchFamily="18" charset="0"/>
                <a:sym typeface="Symbol"/>
              </a:rPr>
              <a:t>p</a:t>
            </a:r>
            <a:r>
              <a:rPr lang="en-US" sz="2800" baseline="-25000" dirty="0" smtClean="0">
                <a:sym typeface="Symbol"/>
              </a:rPr>
              <a:t></a:t>
            </a:r>
            <a:r>
              <a:rPr lang="en-US" sz="2800" dirty="0" smtClean="0">
                <a:sym typeface="Symbol"/>
              </a:rPr>
              <a:t>, then</a:t>
            </a: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54275" y="2286000"/>
          <a:ext cx="4387850" cy="649288"/>
        </p:xfrm>
        <a:graphic>
          <a:graphicData uri="http://schemas.openxmlformats.org/presentationml/2006/ole">
            <p:oleObj spid="_x0000_s1026" name="Equation" r:id="rId3" imgW="2920680" imgH="43164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153400" y="2362200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2743200" y="5105400"/>
            <a:ext cx="5872000" cy="685800"/>
            <a:chOff x="2724150" y="4953000"/>
            <a:chExt cx="5872000" cy="685800"/>
          </a:xfrm>
        </p:grpSpPr>
        <p:graphicFrame>
          <p:nvGraphicFramePr>
            <p:cNvPr id="9" name="Object 8"/>
            <p:cNvGraphicFramePr>
              <a:graphicFrameLocks noChangeAspect="1"/>
            </p:cNvGraphicFramePr>
            <p:nvPr/>
          </p:nvGraphicFramePr>
          <p:xfrm>
            <a:off x="2724150" y="5181600"/>
            <a:ext cx="3848100" cy="457200"/>
          </p:xfrm>
          <a:graphic>
            <a:graphicData uri="http://schemas.openxmlformats.org/presentationml/2006/ole">
              <p:oleObj spid="_x0000_s1028" name="Equation" r:id="rId4" imgW="2565360" imgH="304560" progId="Equation.DSMT4">
                <p:embed/>
              </p:oleObj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8153400" y="4953000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(3)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464719" y="3809604"/>
            <a:ext cx="5131431" cy="421481"/>
            <a:chOff x="3464719" y="3720307"/>
            <a:chExt cx="5131431" cy="421481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3464719" y="3721100"/>
            <a:ext cx="2366963" cy="420688"/>
          </p:xfrm>
          <a:graphic>
            <a:graphicData uri="http://schemas.openxmlformats.org/presentationml/2006/ole">
              <p:oleObj spid="_x0000_s1027" name="Equation" r:id="rId5" imgW="1574640" imgH="279360" progId="Equation.DSMT4">
                <p:embed/>
              </p:oleObj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8153400" y="3720307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(2)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Fluid coupling,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2438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All </a:t>
            </a:r>
            <a:r>
              <a:rPr lang="en-US" sz="2400" dirty="0" smtClean="0"/>
              <a:t>terms in (3) </a:t>
            </a:r>
            <a:r>
              <a:rPr lang="en-US" sz="2400" dirty="0" smtClean="0"/>
              <a:t>are </a:t>
            </a:r>
            <a:r>
              <a:rPr lang="en-US" sz="2400" dirty="0" smtClean="0"/>
              <a:t>projected to the M3D-C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velocity representation with appropriate operators integrated by parts:</a:t>
            </a:r>
            <a:endParaRPr lang="en-US" sz="24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352800" y="2514600"/>
          <a:ext cx="2257425" cy="420688"/>
        </p:xfrm>
        <a:graphic>
          <a:graphicData uri="http://schemas.openxmlformats.org/presentationml/2006/ole">
            <p:oleObj spid="_x0000_s2050" name="Equation" r:id="rId3" imgW="1498320" imgH="279360" progId="Equation.DSMT4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3581400" y="3162300"/>
          <a:ext cx="1800225" cy="420688"/>
        </p:xfrm>
        <a:graphic>
          <a:graphicData uri="http://schemas.openxmlformats.org/presentationml/2006/ole">
            <p:oleObj spid="_x0000_s2051" name="Equation" r:id="rId4" imgW="1193760" imgH="279360" progId="Equation.DSMT4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3581400" y="3810000"/>
          <a:ext cx="1809750" cy="419100"/>
        </p:xfrm>
        <a:graphic>
          <a:graphicData uri="http://schemas.openxmlformats.org/presentationml/2006/ole">
            <p:oleObj spid="_x0000_s2052" name="Equation" r:id="rId5" imgW="1206360" imgH="27936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4114800"/>
            <a:ext cx="640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e.g.</a:t>
            </a:r>
            <a:endParaRPr lang="en-US" sz="2400" dirty="0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2057400" y="4724400"/>
          <a:ext cx="4705350" cy="590550"/>
        </p:xfrm>
        <a:graphic>
          <a:graphicData uri="http://schemas.openxmlformats.org/presentationml/2006/ole">
            <p:oleObj spid="_x0000_s2053" name="Equation" r:id="rId6" imgW="313668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3081</TotalTime>
  <Words>590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M3D-C1-K</vt:lpstr>
      <vt:lpstr>Background &amp; Motivation</vt:lpstr>
      <vt:lpstr>Particle loading</vt:lpstr>
      <vt:lpstr>Particle push</vt:lpstr>
      <vt:lpstr>Sample trapped orbit (0 = 3/5)</vt:lpstr>
      <vt:lpstr>Drift-kinetic/full-orbit comparison</vt:lpstr>
      <vt:lpstr>Pressure deposition</vt:lpstr>
      <vt:lpstr>Fluid coupling</vt:lpstr>
      <vt:lpstr>Fluid coupling, continued</vt:lpstr>
      <vt:lpstr>I/O &amp; Diagnostics</vt:lpstr>
      <vt:lpstr>Summary</vt:lpstr>
    </vt:vector>
  </TitlesOfParts>
  <Company>Princeton Plasma Physics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M3D-C1-K Progress Report</dc:title>
  <dc:creator>jbreslau</dc:creator>
  <cp:lastModifiedBy>jbreslau</cp:lastModifiedBy>
  <cp:revision>78</cp:revision>
  <dcterms:created xsi:type="dcterms:W3CDTF">2016-09-08T13:28:36Z</dcterms:created>
  <dcterms:modified xsi:type="dcterms:W3CDTF">2016-09-20T20:11:51Z</dcterms:modified>
</cp:coreProperties>
</file>