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481" r:id="rId1"/>
    <p:sldMasterId id="2147484509" r:id="rId2"/>
    <p:sldMasterId id="2147484522" r:id="rId3"/>
    <p:sldMasterId id="2147484534" r:id="rId4"/>
    <p:sldMasterId id="2147484560" r:id="rId5"/>
  </p:sldMasterIdLst>
  <p:notesMasterIdLst>
    <p:notesMasterId r:id="rId31"/>
  </p:notesMasterIdLst>
  <p:handoutMasterIdLst>
    <p:handoutMasterId r:id="rId32"/>
  </p:handoutMasterIdLst>
  <p:sldIdLst>
    <p:sldId id="999" r:id="rId6"/>
    <p:sldId id="1149" r:id="rId7"/>
    <p:sldId id="1154" r:id="rId8"/>
    <p:sldId id="1156" r:id="rId9"/>
    <p:sldId id="1133" r:id="rId10"/>
    <p:sldId id="1134" r:id="rId11"/>
    <p:sldId id="1135" r:id="rId12"/>
    <p:sldId id="1132" r:id="rId13"/>
    <p:sldId id="1129" r:id="rId14"/>
    <p:sldId id="1137" r:id="rId15"/>
    <p:sldId id="1140" r:id="rId16"/>
    <p:sldId id="1142" r:id="rId17"/>
    <p:sldId id="1130" r:id="rId18"/>
    <p:sldId id="1131" r:id="rId19"/>
    <p:sldId id="1146" r:id="rId20"/>
    <p:sldId id="1157" r:id="rId21"/>
    <p:sldId id="1150" r:id="rId22"/>
    <p:sldId id="1151" r:id="rId23"/>
    <p:sldId id="1153" r:id="rId24"/>
    <p:sldId id="1128" r:id="rId25"/>
    <p:sldId id="1148" r:id="rId26"/>
    <p:sldId id="1119" r:id="rId27"/>
    <p:sldId id="1018" r:id="rId28"/>
    <p:sldId id="1055" r:id="rId29"/>
    <p:sldId id="1145" r:id="rId30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" initials="S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FF"/>
    <a:srgbClr val="6600FF"/>
    <a:srgbClr val="FFFF99"/>
    <a:srgbClr val="A50021"/>
    <a:srgbClr val="FFFF66"/>
    <a:srgbClr val="FFFFCC"/>
    <a:srgbClr val="FEF5E6"/>
    <a:srgbClr val="FEEDC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4" autoAdjust="0"/>
    <p:restoredTop sz="94660"/>
  </p:normalViewPr>
  <p:slideViewPr>
    <p:cSldViewPr>
      <p:cViewPr varScale="1">
        <p:scale>
          <a:sx n="97" d="100"/>
          <a:sy n="97" d="100"/>
        </p:scale>
        <p:origin x="-45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439774C6-91F5-40BE-8ECF-D36CED16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6" y="4379914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BD075D12-764B-474B-97D6-C52CD6077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dirty="0" smtClean="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dirty="0" smtClean="0">
                <a:solidFill>
                  <a:schemeClr val="tx1"/>
                </a:solidFill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dirty="0" smtClean="0">
                <a:solidFill>
                  <a:srgbClr val="FF0000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dirty="0" smtClean="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dirty="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78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3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9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77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2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3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39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8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554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7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92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15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39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5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79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48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21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0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3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77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6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63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64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34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9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05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dirty="0" smtClean="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dirty="0" smtClean="0">
                <a:solidFill>
                  <a:schemeClr val="tx1"/>
                </a:solidFill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dirty="0" smtClean="0">
                <a:solidFill>
                  <a:srgbClr val="FF0000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dirty="0" smtClean="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dirty="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40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1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6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8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1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65456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1" i="0" kern="1200" smtClean="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9pPr>
          </a:lstStyle>
          <a:p>
            <a:fld id="{7582A597-63CD-47F9-A9E4-CA8C6B735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206"/>
          <p:cNvSpPr>
            <a:spLocks noChangeArrowheads="1"/>
          </p:cNvSpPr>
          <p:nvPr/>
        </p:nvSpPr>
        <p:spPr bwMode="auto">
          <a:xfrm>
            <a:off x="880532" y="6570786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 Results Review: Equilibrium, NTV, and DECAF results update for NSTX/NSTX-U 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(S.A. Sabbagh, et al.)</a:t>
            </a:r>
          </a:p>
        </p:txBody>
      </p:sp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6866389" y="6570786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altLang="en-US" sz="1000" b="1" baseline="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Sep 22</a:t>
            </a:r>
            <a:r>
              <a:rPr lang="en-US" altLang="en-US" sz="10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nd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2016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Click to edit Master text styles</a:t>
            </a:r>
          </a:p>
          <a:p>
            <a:pPr lvl="1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Second level</a:t>
            </a:r>
          </a:p>
          <a:p>
            <a:pPr lvl="2">
              <a:buSzPct val="180000"/>
            </a:pPr>
            <a:r>
              <a:rPr lang="en-US" altLang="en-US" dirty="0" smtClean="0"/>
              <a:t>Third level</a:t>
            </a:r>
          </a:p>
          <a:p>
            <a:pPr lvl="3">
              <a:buClr>
                <a:srgbClr val="3333FF"/>
              </a:buClr>
              <a:buSzPct val="65000"/>
              <a:buFont typeface="Wingdings" pitchFamily="2" charset="2"/>
              <a:buChar char="q"/>
            </a:pPr>
            <a:r>
              <a:rPr lang="en-US" altLang="en-US" dirty="0" smtClean="0"/>
              <a:t>Fourth level</a:t>
            </a:r>
          </a:p>
          <a:p>
            <a:pPr lvl="4">
              <a:buClr>
                <a:srgbClr val="FF3300"/>
              </a:buClr>
              <a:buChar char="•"/>
            </a:pPr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2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52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lang="en-US" altLang="en-US" sz="2400" dirty="0" smtClean="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000" dirty="0" smtClean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dirty="0" smtClean="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1600" dirty="0" smtClean="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altLang="en-US" sz="1600" dirty="0" smtClean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3838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9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 Disruption Prediction, Avoidance, and Mitigation Working Group – Initial Meeting 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(S.A. Sabbagh and R. Raman)</a:t>
            </a:r>
            <a:endParaRPr lang="en-US" sz="9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Jan. 30</a:t>
            </a:r>
            <a:r>
              <a:rPr lang="en-US" sz="9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2015</a:t>
            </a:r>
            <a:endParaRPr lang="en-US" sz="9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297021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754664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16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 MHD MCM: </a:t>
            </a: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RWM Stabilization State Space Control, Multi-component Sensors in NSTX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 (S.A. Sabbagh, et al.)</a:t>
            </a:r>
            <a:endParaRPr lang="en-US" sz="10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056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Nov 21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st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  <a:ea typeface="+mn-ea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3804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754664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16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 MHD MCM: </a:t>
            </a: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RWM Stabilization State Space Control, Multi-component Sensors in NSTX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 (S.A. Sabbagh, et al.)</a:t>
            </a:r>
            <a:endParaRPr lang="en-US" sz="10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056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Nov 21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st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  <a:ea typeface="+mn-ea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426491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65456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1" i="0" kern="1200" smtClean="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9pPr>
          </a:lstStyle>
          <a:p>
            <a:fld id="{7582A597-63CD-47F9-A9E4-CA8C6B735F9D}" type="slidenum">
              <a:rPr/>
              <a:pPr/>
              <a:t>‹#›</a:t>
            </a:fld>
            <a:endParaRPr dirty="0"/>
          </a:p>
        </p:txBody>
      </p:sp>
      <p:sp>
        <p:nvSpPr>
          <p:cNvPr id="10" name="Rectangle 206"/>
          <p:cNvSpPr>
            <a:spLocks noChangeArrowheads="1"/>
          </p:cNvSpPr>
          <p:nvPr/>
        </p:nvSpPr>
        <p:spPr bwMode="auto">
          <a:xfrm>
            <a:off x="943275" y="6570786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 PAC-37 Meeting: Overview of Disruption PAM Working Group and Initial Results 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</a:rPr>
              <a:t>(S.A. Sabbagh, et al.)</a:t>
            </a:r>
          </a:p>
        </p:txBody>
      </p:sp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6866389" y="6570786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</a:rPr>
              <a:t>Jan 27</a:t>
            </a:r>
            <a:r>
              <a:rPr lang="en-US" alt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</a:rPr>
              <a:t>, 2016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Click to edit Master text styles</a:t>
            </a:r>
          </a:p>
          <a:p>
            <a:pPr lvl="1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Second level</a:t>
            </a:r>
          </a:p>
          <a:p>
            <a:pPr lvl="2">
              <a:buSzPct val="180000"/>
            </a:pPr>
            <a:r>
              <a:rPr lang="en-US" altLang="en-US" dirty="0" smtClean="0"/>
              <a:t>Third level</a:t>
            </a:r>
          </a:p>
          <a:p>
            <a:pPr lvl="3">
              <a:buClr>
                <a:srgbClr val="3333FF"/>
              </a:buClr>
              <a:buSzPct val="65000"/>
              <a:buFont typeface="Wingdings" pitchFamily="2" charset="2"/>
              <a:buChar char="q"/>
            </a:pPr>
            <a:r>
              <a:rPr lang="en-US" altLang="en-US" dirty="0" smtClean="0"/>
              <a:t>Fourth level</a:t>
            </a:r>
          </a:p>
          <a:p>
            <a:pPr lvl="4">
              <a:buClr>
                <a:srgbClr val="FF3300"/>
              </a:buClr>
              <a:buChar char="•"/>
            </a:pPr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4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lang="en-US" altLang="en-US" sz="2400" dirty="0" smtClean="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000" dirty="0" smtClean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dirty="0" smtClean="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1600" dirty="0" smtClean="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altLang="en-US" sz="1600" dirty="0" smtClean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59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0.png"/><Relationship Id="rId7" Type="http://schemas.openxmlformats.org/officeDocument/2006/relationships/image" Target="../media/image4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53.png"/><Relationship Id="rId4" Type="http://schemas.openxmlformats.org/officeDocument/2006/relationships/image" Target="../media/image470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23453"/>
            <a:ext cx="9144000" cy="1143000"/>
          </a:xfrm>
        </p:spPr>
        <p:txBody>
          <a:bodyPr/>
          <a:lstStyle/>
          <a:p>
            <a:r>
              <a:rPr lang="en-US" sz="2600" dirty="0" smtClean="0"/>
              <a:t>Equilibrium, NTV, and Disruption </a:t>
            </a:r>
            <a:r>
              <a:rPr lang="en-US" sz="2600" dirty="0"/>
              <a:t>Event </a:t>
            </a:r>
            <a:r>
              <a:rPr lang="en-US" sz="2600" dirty="0" smtClean="0"/>
              <a:t>Characterization and Forecasting Results Update for NSTX/NSTX-U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717758"/>
            <a:ext cx="7315200" cy="1219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NSTX-U Results Review</a:t>
            </a:r>
            <a:endParaRPr lang="en-US" sz="1600" b="1" dirty="0">
              <a:solidFill>
                <a:srgbClr val="FF0000"/>
              </a:solidFill>
              <a:latin typeface="Helvetica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Helvetica" charset="0"/>
                <a:cs typeface="Arial" pitchFamily="34" charset="0"/>
              </a:rPr>
              <a:t>September 22</a:t>
            </a:r>
            <a:r>
              <a:rPr lang="en-US" sz="1600" b="1" baseline="30000" dirty="0" smtClean="0">
                <a:solidFill>
                  <a:srgbClr val="0000FF"/>
                </a:solidFill>
                <a:latin typeface="Helvetica" charset="0"/>
                <a:cs typeface="Arial" pitchFamily="34" charset="0"/>
              </a:rPr>
              <a:t>nd</a:t>
            </a:r>
            <a:r>
              <a:rPr lang="en-US" sz="1600" b="1" dirty="0" smtClean="0">
                <a:solidFill>
                  <a:srgbClr val="0000FF"/>
                </a:solidFill>
                <a:latin typeface="Helvetica" charset="0"/>
                <a:cs typeface="Arial" pitchFamily="34" charset="0"/>
              </a:rPr>
              <a:t>, 2016</a:t>
            </a:r>
            <a:endParaRPr lang="en-US" sz="1600" b="1" dirty="0">
              <a:solidFill>
                <a:srgbClr val="0000FF"/>
              </a:solidFill>
              <a:latin typeface="Helvetica" charset="0"/>
              <a:cs typeface="Arial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PPPL</a:t>
            </a: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29052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u_fontout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201756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68825" y="653527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V1.2</a:t>
            </a:r>
            <a:endParaRPr 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40997"/>
            <a:ext cx="723113" cy="7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6200" y="2081604"/>
            <a:ext cx="89916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</a:rPr>
              <a:t>S.A</a:t>
            </a: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ea typeface="+mn-ea"/>
              </a:rPr>
              <a:t>.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</a:rPr>
              <a:t>Sabbagh</a:t>
            </a:r>
            <a:r>
              <a:rPr lang="en-US" altLang="en-US" sz="2400" b="0" baseline="30000" dirty="0">
                <a:solidFill>
                  <a:schemeClr val="tx1"/>
                </a:solidFill>
                <a:latin typeface="Arial" pitchFamily="34" charset="0"/>
              </a:rPr>
              <a:t>1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1800" b="0" dirty="0">
                <a:solidFill>
                  <a:srgbClr val="000000"/>
                </a:solidFill>
                <a:latin typeface="Arial" pitchFamily="34" charset="0"/>
                <a:ea typeface="+mn-ea"/>
              </a:rPr>
              <a:t>J.W. 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Berkery</a:t>
            </a:r>
            <a:r>
              <a:rPr lang="en-US" altLang="en-US" sz="2000" b="0" baseline="30000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1800" b="0" dirty="0">
                <a:solidFill>
                  <a:srgbClr val="000000"/>
                </a:solidFill>
                <a:latin typeface="Arial" pitchFamily="34" charset="0"/>
                <a:ea typeface="+mn-ea"/>
              </a:rPr>
              <a:t>R.E. 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Bell</a:t>
            </a:r>
            <a:r>
              <a:rPr lang="en-US" altLang="en-US" sz="1800" b="0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1800" b="0" dirty="0">
                <a:solidFill>
                  <a:srgbClr val="000000"/>
                </a:solidFill>
                <a:latin typeface="Arial" pitchFamily="34" charset="0"/>
                <a:ea typeface="+mn-ea"/>
              </a:rPr>
              <a:t>J.M 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Bialek</a:t>
            </a:r>
            <a:r>
              <a:rPr lang="en-US" altLang="en-US" sz="1800" b="0" baseline="30000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, M.D. Boyer</a:t>
            </a:r>
            <a:r>
              <a:rPr lang="en-US" altLang="en-US" sz="1800" b="0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, D.A. Gates</a:t>
            </a:r>
            <a:r>
              <a:rPr lang="en-US" altLang="en-US" sz="1800" b="0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, S.P</a:t>
            </a:r>
            <a:r>
              <a:rPr lang="en-US" altLang="en-US" sz="1800" b="0" dirty="0">
                <a:solidFill>
                  <a:srgbClr val="000000"/>
                </a:solidFill>
                <a:latin typeface="Arial" pitchFamily="34" charset="0"/>
                <a:ea typeface="+mn-ea"/>
              </a:rPr>
              <a:t>. 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Gerhardt</a:t>
            </a:r>
            <a:r>
              <a:rPr lang="en-US" altLang="en-US" sz="1800" b="0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, I Goumiri</a:t>
            </a:r>
            <a:r>
              <a:rPr lang="en-US" altLang="en-US" sz="1800" b="0" baseline="30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, C. Myers</a:t>
            </a:r>
            <a:r>
              <a:rPr lang="en-US" altLang="en-US" sz="1800" b="0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, Y.S. Park</a:t>
            </a:r>
            <a:r>
              <a:rPr lang="en-US" altLang="en-US" sz="1800" b="0" baseline="30000" dirty="0" smtClean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, J.D. Riquezes</a:t>
            </a:r>
            <a:r>
              <a:rPr lang="en-US" altLang="en-US" sz="1800" b="0" baseline="30000" dirty="0" smtClean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, C. Rowley</a:t>
            </a:r>
            <a:r>
              <a:rPr lang="en-US" altLang="en-US" sz="1800" b="0" baseline="30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altLang="en-US" sz="1800" b="0" dirty="0" smtClean="0">
              <a:solidFill>
                <a:srgbClr val="000000"/>
              </a:solidFill>
              <a:latin typeface="Arial" pitchFamily="34" charset="0"/>
              <a:ea typeface="+mn-ea"/>
            </a:endParaRPr>
          </a:p>
          <a:p>
            <a:pPr algn="ctr" eaLnBrk="1" hangingPunct="1"/>
            <a:r>
              <a:rPr lang="en-US" altLang="en-US" sz="1800" b="0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 </a:t>
            </a:r>
            <a:r>
              <a:rPr lang="en-US" altLang="en-US" sz="1400" b="0" baseline="300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Department </a:t>
            </a:r>
            <a:r>
              <a:rPr lang="en-US" altLang="en-US" sz="1400" b="0" dirty="0">
                <a:solidFill>
                  <a:srgbClr val="0000FF"/>
                </a:solidFill>
                <a:latin typeface="Arial" pitchFamily="34" charset="0"/>
              </a:rPr>
              <a:t>of Applied Physics, Columbia University, New York, 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NY</a:t>
            </a:r>
          </a:p>
          <a:p>
            <a:pPr algn="ctr">
              <a:spcBef>
                <a:spcPts val="0"/>
              </a:spcBef>
              <a:buClr>
                <a:srgbClr val="F70606"/>
              </a:buClr>
              <a:buSzPct val="150000"/>
            </a:pPr>
            <a:r>
              <a:rPr lang="en-US" altLang="en-US" sz="1400" b="0" baseline="30000" dirty="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Princeton </a:t>
            </a:r>
            <a:r>
              <a:rPr lang="en-US" altLang="en-US" sz="1400" b="0" dirty="0">
                <a:solidFill>
                  <a:srgbClr val="0000FF"/>
                </a:solidFill>
                <a:latin typeface="Arial" pitchFamily="34" charset="0"/>
              </a:rPr>
              <a:t>Plasma Physics 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Laboratory, Princeton</a:t>
            </a:r>
            <a:r>
              <a:rPr lang="en-US" altLang="en-US" sz="1400" b="0" dirty="0">
                <a:solidFill>
                  <a:srgbClr val="0000FF"/>
                </a:solidFill>
                <a:latin typeface="Arial" pitchFamily="34" charset="0"/>
              </a:rPr>
              <a:t>, 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NJ</a:t>
            </a:r>
          </a:p>
          <a:p>
            <a:pPr algn="ctr">
              <a:spcBef>
                <a:spcPts val="0"/>
              </a:spcBef>
              <a:buClr>
                <a:srgbClr val="F70606"/>
              </a:buClr>
              <a:buSzPct val="150000"/>
            </a:pPr>
            <a:r>
              <a:rPr lang="en-US" altLang="en-US" sz="1400" b="0" baseline="30000" dirty="0" smtClean="0">
                <a:solidFill>
                  <a:srgbClr val="0000FF"/>
                </a:solidFill>
                <a:latin typeface="Arial" pitchFamily="34" charset="0"/>
              </a:rPr>
              <a:t>3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Princeton University, Princeton, NJ   </a:t>
            </a:r>
            <a:endParaRPr lang="en-US" altLang="en-US" sz="1400" b="0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spcBef>
                <a:spcPts val="0"/>
              </a:spcBef>
              <a:buClr>
                <a:srgbClr val="F70606"/>
              </a:buClr>
              <a:buSzPct val="150000"/>
            </a:pPr>
            <a:r>
              <a:rPr lang="en-US" altLang="en-US" sz="1300" b="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1400" b="0" baseline="30000" dirty="0" smtClean="0">
                <a:solidFill>
                  <a:srgbClr val="0000FF"/>
                </a:solidFill>
                <a:latin typeface="Arial" pitchFamily="34" charset="0"/>
              </a:rPr>
              <a:t>4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University of Michigan, Ann Arbor, MI   </a:t>
            </a:r>
            <a:endParaRPr lang="en-US" altLang="en-US" sz="1400" b="0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10" name="Picture 2" descr="https://upload.wikimedia.org/wikipedia/en/thumb/7/71/Princeton_shield.svg/804px-Princeton_shield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1" y="5903612"/>
            <a:ext cx="608060" cy="7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46976" y="4038600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i="1" dirty="0">
                <a:solidFill>
                  <a:srgbClr val="6600FF"/>
                </a:solidFill>
                <a:latin typeface="Calibri" panose="020F0502020204030204" pitchFamily="34" charset="0"/>
                <a:cs typeface="Arial" pitchFamily="34" charset="0"/>
              </a:rPr>
              <a:t>*This work </a:t>
            </a:r>
            <a:r>
              <a:rPr lang="en-US" sz="1200" i="1" dirty="0" smtClean="0">
                <a:solidFill>
                  <a:srgbClr val="6600FF"/>
                </a:solidFill>
                <a:latin typeface="Calibri" panose="020F0502020204030204" pitchFamily="34" charset="0"/>
                <a:cs typeface="Arial" pitchFamily="34" charset="0"/>
              </a:rPr>
              <a:t>supported </a:t>
            </a:r>
            <a:r>
              <a:rPr lang="en-US" sz="1200" i="1" dirty="0">
                <a:solidFill>
                  <a:srgbClr val="6600FF"/>
                </a:solidFill>
                <a:latin typeface="Calibri" panose="020F0502020204030204" pitchFamily="34" charset="0"/>
                <a:cs typeface="Arial" pitchFamily="34" charset="0"/>
              </a:rPr>
              <a:t>by the US DOE </a:t>
            </a:r>
            <a:r>
              <a:rPr lang="en-US" sz="1200" i="1" dirty="0" smtClean="0">
                <a:solidFill>
                  <a:srgbClr val="6600FF"/>
                </a:solidFill>
                <a:latin typeface="Calibri" panose="020F0502020204030204" pitchFamily="34" charset="0"/>
                <a:cs typeface="Arial" pitchFamily="34" charset="0"/>
              </a:rPr>
              <a:t>contracts DE-AC02-09CH11466 and DE-FG02-99ER54524</a:t>
            </a:r>
            <a:endParaRPr lang="en-US" altLang="en-US" sz="1200" i="1" dirty="0">
              <a:solidFill>
                <a:srgbClr val="6600FF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250" y="74623"/>
            <a:ext cx="897255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lvl="3"/>
            <a:r>
              <a:rPr lang="en-US" kern="0" dirty="0" smtClean="0">
                <a:latin typeface="+mj-lt"/>
                <a:ea typeface="+mj-ea"/>
                <a:cs typeface="+mj-cs"/>
              </a:rPr>
              <a:t>Many shots with rotating MHD (e.g. NTMs) examined for NSTX and NSTX-U – two illustrated here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r="4226"/>
          <a:stretch/>
        </p:blipFill>
        <p:spPr>
          <a:xfrm>
            <a:off x="81393" y="2286000"/>
            <a:ext cx="4599877" cy="3200400"/>
          </a:xfrm>
          <a:prstGeom prst="rect">
            <a:avLst/>
          </a:prstGeom>
        </p:spPr>
      </p:pic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3130" y="1143000"/>
            <a:ext cx="904688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u="sng" dirty="0" smtClean="0">
                <a:solidFill>
                  <a:srgbClr val="9900CC"/>
                </a:solidFill>
                <a:latin typeface="+mn-lt"/>
                <a:ea typeface="+mn-ea"/>
              </a:rPr>
              <a:t>Magnetic spectrogram of rotating MHD mode locking termination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84" b="-1148"/>
          <a:stretch/>
        </p:blipFill>
        <p:spPr bwMode="auto">
          <a:xfrm>
            <a:off x="4681269" y="2344950"/>
            <a:ext cx="4309777" cy="31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045885" y="1828800"/>
            <a:ext cx="30480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 smtClean="0">
                <a:solidFill>
                  <a:srgbClr val="9900CC"/>
                </a:solidFill>
                <a:latin typeface="+mn-lt"/>
                <a:ea typeface="+mn-ea"/>
              </a:rPr>
              <a:t>NSTX 138854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5486400" y="1828800"/>
            <a:ext cx="30480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 smtClean="0">
                <a:solidFill>
                  <a:srgbClr val="9900CC"/>
                </a:solidFill>
                <a:latin typeface="+mn-lt"/>
                <a:ea typeface="+mn-ea"/>
              </a:rPr>
              <a:t>NSTX-U 204202</a:t>
            </a:r>
          </a:p>
        </p:txBody>
      </p:sp>
    </p:spTree>
    <p:extLst>
      <p:ext uri="{BB962C8B-B14F-4D97-AF65-F5344CB8AC3E}">
        <p14:creationId xmlns:p14="http://schemas.microsoft.com/office/powerpoint/2010/main" val="123203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Fourier transforms used to find mode peak </a:t>
            </a:r>
            <a:r>
              <a:rPr lang="en-US" dirty="0"/>
              <a:t>f</a:t>
            </a:r>
            <a:r>
              <a:rPr lang="en-US" dirty="0" smtClean="0"/>
              <a:t>requency </a:t>
            </a:r>
            <a:r>
              <a:rPr lang="en-US" dirty="0"/>
              <a:t>w</a:t>
            </a:r>
            <a:r>
              <a:rPr lang="en-US" dirty="0" smtClean="0"/>
              <a:t>ithin a time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477774"/>
            <a:ext cx="8153400" cy="838200"/>
          </a:xfrm>
        </p:spPr>
        <p:txBody>
          <a:bodyPr/>
          <a:lstStyle/>
          <a:p>
            <a:r>
              <a:rPr lang="en-US" sz="2000" dirty="0" smtClean="0"/>
              <a:t>Reveals potential issues handling multiple frequency peaks</a:t>
            </a:r>
          </a:p>
          <a:p>
            <a:r>
              <a:rPr lang="en-US" sz="2000" dirty="0" smtClean="0"/>
              <a:t>Next step to include toroidal array /  n  number discrimination</a:t>
            </a:r>
          </a:p>
          <a:p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2" y="1429697"/>
            <a:ext cx="7295549" cy="372967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14800" y="1015175"/>
            <a:ext cx="914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FF0000"/>
                </a:solidFill>
              </a:rPr>
              <a:t>Odd-n</a:t>
            </a:r>
          </a:p>
          <a:p>
            <a:endParaRPr lang="en-US" kern="0" dirty="0">
              <a:solidFill>
                <a:srgbClr val="00B05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38600" y="5051878"/>
            <a:ext cx="990600" cy="36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FF0000"/>
                </a:solidFill>
              </a:rPr>
              <a:t>Even-n</a:t>
            </a:r>
          </a:p>
          <a:p>
            <a:endParaRPr lang="en-US" kern="0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H="1">
            <a:off x="3352800" y="1173925"/>
            <a:ext cx="762000" cy="30702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5" idx="3"/>
          </p:cNvCxnSpPr>
          <p:nvPr/>
        </p:nvCxnSpPr>
        <p:spPr bwMode="auto">
          <a:xfrm>
            <a:off x="5029200" y="1173925"/>
            <a:ext cx="762000" cy="30702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6" idx="1"/>
          </p:cNvCxnSpPr>
          <p:nvPr/>
        </p:nvCxnSpPr>
        <p:spPr bwMode="auto">
          <a:xfrm flipH="1" flipV="1">
            <a:off x="3429000" y="5051878"/>
            <a:ext cx="609600" cy="18163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6" idx="3"/>
          </p:cNvCxnSpPr>
          <p:nvPr/>
        </p:nvCxnSpPr>
        <p:spPr bwMode="auto">
          <a:xfrm flipV="1">
            <a:off x="5029200" y="5089935"/>
            <a:ext cx="609600" cy="14357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266351" y="996125"/>
            <a:ext cx="914400" cy="4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u="sng" kern="0" dirty="0" smtClean="0">
                <a:solidFill>
                  <a:srgbClr val="6600FF"/>
                </a:solidFill>
              </a:rPr>
              <a:t>FFTs</a:t>
            </a:r>
            <a:endParaRPr lang="en-US" u="sng" kern="0" dirty="0">
              <a:solidFill>
                <a:srgbClr val="6600FF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819777" y="990600"/>
            <a:ext cx="1199551" cy="4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u="sng" kern="0" dirty="0" smtClean="0">
                <a:solidFill>
                  <a:srgbClr val="6600FF"/>
                </a:solidFill>
              </a:rPr>
              <a:t>Signals</a:t>
            </a:r>
            <a:endParaRPr lang="en-US" u="sng" kern="0" dirty="0">
              <a:solidFill>
                <a:srgbClr val="6600FF"/>
              </a:solidFill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029200" y="6206704"/>
            <a:ext cx="407240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 smtClean="0">
                <a:solidFill>
                  <a:srgbClr val="9900CC"/>
                </a:solidFill>
                <a:latin typeface="+mn-lt"/>
                <a:ea typeface="+mn-ea"/>
              </a:rPr>
              <a:t>J. </a:t>
            </a:r>
            <a:r>
              <a:rPr lang="en-US" altLang="en-US" sz="1600" dirty="0" err="1" smtClean="0">
                <a:solidFill>
                  <a:srgbClr val="9900CC"/>
                </a:solidFill>
                <a:latin typeface="+mn-lt"/>
                <a:ea typeface="+mn-ea"/>
              </a:rPr>
              <a:t>Riquezes</a:t>
            </a:r>
            <a:r>
              <a:rPr lang="en-US" altLang="en-US" sz="1600" dirty="0">
                <a:solidFill>
                  <a:srgbClr val="9900CC"/>
                </a:solidFill>
                <a:latin typeface="+mn-lt"/>
                <a:ea typeface="+mn-ea"/>
              </a:rPr>
              <a:t> </a:t>
            </a:r>
            <a:r>
              <a:rPr lang="en-US" altLang="en-US" sz="1600" dirty="0" smtClean="0">
                <a:solidFill>
                  <a:srgbClr val="9900CC"/>
                </a:solidFill>
                <a:latin typeface="+mn-lt"/>
                <a:ea typeface="+mn-ea"/>
              </a:rPr>
              <a:t>(U. Michigan – SULI student)</a:t>
            </a:r>
          </a:p>
        </p:txBody>
      </p:sp>
    </p:spTree>
    <p:extLst>
      <p:ext uri="{BB962C8B-B14F-4D97-AF65-F5344CB8AC3E}">
        <p14:creationId xmlns:p14="http://schemas.microsoft.com/office/powerpoint/2010/main" val="25354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characterization algorithm shows that the expected bifurcation event can be found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371599"/>
            <a:ext cx="8763000" cy="1231189"/>
          </a:xfrm>
        </p:spPr>
        <p:txBody>
          <a:bodyPr/>
          <a:lstStyle/>
          <a:p>
            <a:r>
              <a:rPr lang="en-US" dirty="0" smtClean="0"/>
              <a:t>Algorithm written looks for a “quasi-steady state” period, a potential bifurcation, the possible mode </a:t>
            </a:r>
            <a:r>
              <a:rPr lang="en-US" dirty="0" smtClean="0"/>
              <a:t>locking</a:t>
            </a:r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648200" y="2525312"/>
            <a:ext cx="4268482" cy="3633786"/>
            <a:chOff x="152400" y="2779714"/>
            <a:chExt cx="4268482" cy="3633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3030538"/>
              <a:ext cx="4268482" cy="3382962"/>
            </a:xfrm>
            <a:prstGeom prst="rect">
              <a:avLst/>
            </a:prstGeom>
          </p:spPr>
        </p:pic>
        <p:sp>
          <p:nvSpPr>
            <p:cNvPr id="12" name="Content Placeholder 9"/>
            <p:cNvSpPr txBox="1">
              <a:spLocks/>
            </p:cNvSpPr>
            <p:nvPr/>
          </p:nvSpPr>
          <p:spPr bwMode="auto">
            <a:xfrm>
              <a:off x="3045620" y="3348038"/>
              <a:ext cx="1195387" cy="313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400" kern="0" dirty="0">
                  <a:solidFill>
                    <a:schemeClr val="tx1"/>
                  </a:solidFill>
                </a:rPr>
                <a:t>s</a:t>
              </a:r>
              <a:r>
                <a:rPr lang="en-US" sz="1400" kern="0" dirty="0" smtClean="0">
                  <a:solidFill>
                    <a:schemeClr val="tx1"/>
                  </a:solidFill>
                </a:rPr>
                <a:t>hot 204202</a:t>
              </a:r>
              <a:endParaRPr lang="en-US" sz="1400" kern="0" dirty="0">
                <a:solidFill>
                  <a:schemeClr val="tx1"/>
                </a:solidFill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1225777" y="2779714"/>
              <a:ext cx="2417536" cy="38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600" kern="0" dirty="0" smtClean="0">
                  <a:solidFill>
                    <a:srgbClr val="6600FF"/>
                  </a:solidFill>
                </a:rPr>
                <a:t>odd-n peak frequencies</a:t>
              </a:r>
              <a:endParaRPr lang="en-US" sz="1600" kern="0" dirty="0">
                <a:solidFill>
                  <a:srgbClr val="6600FF"/>
                </a:solidFill>
              </a:endParaRPr>
            </a:p>
            <a:p>
              <a:endParaRPr lang="en-US" kern="0" dirty="0"/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2925991" y="4568828"/>
              <a:ext cx="655410" cy="38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600" kern="0" dirty="0">
                  <a:solidFill>
                    <a:srgbClr val="009900"/>
                  </a:solidFill>
                </a:rPr>
                <a:t>l</a:t>
              </a:r>
              <a:r>
                <a:rPr lang="en-US" sz="1600" kern="0" dirty="0" smtClean="0">
                  <a:solidFill>
                    <a:srgbClr val="009900"/>
                  </a:solidFill>
                </a:rPr>
                <a:t>ock</a:t>
              </a:r>
              <a:endParaRPr lang="en-US" sz="1600" kern="0" dirty="0">
                <a:solidFill>
                  <a:srgbClr val="009900"/>
                </a:solidFill>
              </a:endParaRPr>
            </a:p>
            <a:p>
              <a:endParaRPr lang="en-US" kern="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>
              <a:off x="2743200" y="4895852"/>
              <a:ext cx="302420" cy="666748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228600" y="2514600"/>
            <a:ext cx="4062413" cy="3602650"/>
            <a:chOff x="4648200" y="2769002"/>
            <a:chExt cx="4062413" cy="36026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3030538"/>
              <a:ext cx="4062413" cy="3341114"/>
            </a:xfrm>
            <a:prstGeom prst="rect">
              <a:avLst/>
            </a:prstGeom>
          </p:spPr>
        </p:pic>
        <p:sp>
          <p:nvSpPr>
            <p:cNvPr id="11" name="Content Placeholder 9"/>
            <p:cNvSpPr txBox="1">
              <a:spLocks/>
            </p:cNvSpPr>
            <p:nvPr/>
          </p:nvSpPr>
          <p:spPr bwMode="auto">
            <a:xfrm>
              <a:off x="7502526" y="3343276"/>
              <a:ext cx="1195387" cy="313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400" kern="0" dirty="0">
                  <a:solidFill>
                    <a:schemeClr val="tx1"/>
                  </a:solidFill>
                </a:rPr>
                <a:t>s</a:t>
              </a:r>
              <a:r>
                <a:rPr lang="en-US" sz="1400" kern="0" dirty="0" smtClean="0">
                  <a:solidFill>
                    <a:schemeClr val="tx1"/>
                  </a:solidFill>
                </a:rPr>
                <a:t>hot 138854</a:t>
              </a:r>
              <a:endParaRPr lang="en-US" sz="1400" kern="0" dirty="0">
                <a:solidFill>
                  <a:schemeClr val="tx1"/>
                </a:solidFill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5631091" y="2769002"/>
              <a:ext cx="2417536" cy="38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600" kern="0" dirty="0" smtClean="0">
                  <a:solidFill>
                    <a:srgbClr val="6600FF"/>
                  </a:solidFill>
                </a:rPr>
                <a:t>odd-n peak frequencies</a:t>
              </a:r>
              <a:endParaRPr lang="en-US" sz="1600" kern="0" dirty="0">
                <a:solidFill>
                  <a:srgbClr val="6600FF"/>
                </a:solidFill>
              </a:endParaRPr>
            </a:p>
            <a:p>
              <a:endParaRPr lang="en-US" kern="0" dirty="0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>
              <a:off x="7174140" y="5562600"/>
              <a:ext cx="655410" cy="38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600" kern="0" dirty="0">
                  <a:solidFill>
                    <a:srgbClr val="009900"/>
                  </a:solidFill>
                </a:rPr>
                <a:t>l</a:t>
              </a:r>
              <a:r>
                <a:rPr lang="en-US" sz="1600" kern="0" dirty="0" smtClean="0">
                  <a:solidFill>
                    <a:srgbClr val="009900"/>
                  </a:solidFill>
                </a:rPr>
                <a:t>ock</a:t>
              </a:r>
              <a:endParaRPr lang="en-US" sz="1600" kern="0" dirty="0">
                <a:solidFill>
                  <a:srgbClr val="009900"/>
                </a:solidFill>
              </a:endParaRPr>
            </a:p>
            <a:p>
              <a:endParaRPr lang="en-US" kern="0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7696200" y="5755481"/>
              <a:ext cx="533400" cy="111919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Content Placeholder 2"/>
            <p:cNvSpPr txBox="1">
              <a:spLocks/>
            </p:cNvSpPr>
            <p:nvPr/>
          </p:nvSpPr>
          <p:spPr bwMode="auto">
            <a:xfrm>
              <a:off x="5465610" y="3107931"/>
              <a:ext cx="1057810" cy="38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600" kern="0" dirty="0">
                  <a:solidFill>
                    <a:srgbClr val="009900"/>
                  </a:solidFill>
                </a:rPr>
                <a:t>q</a:t>
              </a:r>
              <a:r>
                <a:rPr lang="en-US" sz="1600" kern="0" dirty="0" smtClean="0">
                  <a:solidFill>
                    <a:srgbClr val="009900"/>
                  </a:solidFill>
                </a:rPr>
                <a:t>uasi-SS</a:t>
              </a:r>
              <a:endParaRPr lang="en-US" sz="1600" kern="0" dirty="0">
                <a:solidFill>
                  <a:srgbClr val="009900"/>
                </a:solidFill>
              </a:endParaRPr>
            </a:p>
            <a:p>
              <a:endParaRPr lang="en-US" kern="0" dirty="0"/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H="1">
              <a:off x="5223898" y="3409952"/>
              <a:ext cx="454743" cy="246855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Content Placeholder 2"/>
            <p:cNvSpPr txBox="1">
              <a:spLocks/>
            </p:cNvSpPr>
            <p:nvPr/>
          </p:nvSpPr>
          <p:spPr bwMode="auto">
            <a:xfrm>
              <a:off x="7444695" y="3818339"/>
              <a:ext cx="1088128" cy="38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600" kern="0" dirty="0" smtClean="0">
                  <a:solidFill>
                    <a:srgbClr val="009900"/>
                  </a:solidFill>
                </a:rPr>
                <a:t>bifurcates</a:t>
              </a:r>
              <a:endParaRPr lang="en-US" sz="1600" kern="0" dirty="0">
                <a:solidFill>
                  <a:srgbClr val="009900"/>
                </a:solidFill>
              </a:endParaRPr>
            </a:p>
            <a:p>
              <a:endParaRPr lang="en-US" kern="0" dirty="0"/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H="1">
              <a:off x="7962900" y="4130976"/>
              <a:ext cx="137319" cy="570119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175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09127"/>
            <a:ext cx="8972550" cy="685800"/>
          </a:xfrm>
        </p:spPr>
        <p:txBody>
          <a:bodyPr/>
          <a:lstStyle/>
          <a:p>
            <a:pPr lvl="3"/>
            <a:r>
              <a:rPr lang="en-US" dirty="0" smtClean="0">
                <a:latin typeface="+mj-lt"/>
                <a:ea typeface="+mj-ea"/>
                <a:cs typeface="+mj-cs"/>
              </a:rPr>
              <a:t>Continuing analysis </a:t>
            </a:r>
            <a:r>
              <a:rPr lang="en-US" dirty="0">
                <a:latin typeface="+mj-lt"/>
                <a:ea typeface="+mj-ea"/>
                <a:cs typeface="+mj-cs"/>
              </a:rPr>
              <a:t>of rotating MHD </a:t>
            </a:r>
            <a:r>
              <a:rPr lang="en-US" dirty="0" smtClean="0">
                <a:latin typeface="+mj-lt"/>
                <a:ea typeface="+mj-ea"/>
                <a:cs typeface="+mj-cs"/>
              </a:rPr>
              <a:t>for DECAF includes accurate analysis of mode “status” (I)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742439" y="971490"/>
            <a:ext cx="781718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u="sng" dirty="0" smtClean="0">
                <a:solidFill>
                  <a:srgbClr val="6600FF"/>
                </a:solidFill>
                <a:latin typeface="+mn-lt"/>
                <a:ea typeface="+mn-ea"/>
              </a:rPr>
              <a:t>Odd-n magnetic signal / analysis (mode locking / unlocking)</a:t>
            </a:r>
          </a:p>
        </p:txBody>
      </p:sp>
      <p:pic>
        <p:nvPicPr>
          <p:cNvPr id="30" name="Picture 29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487528"/>
            <a:ext cx="8839200" cy="46084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76201" y="3752035"/>
            <a:ext cx="4343399" cy="272496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60056" y="4191000"/>
            <a:ext cx="4290975" cy="2000583"/>
            <a:chOff x="76201" y="4400217"/>
            <a:chExt cx="4419599" cy="2000583"/>
          </a:xfrm>
        </p:grpSpPr>
        <p:pic>
          <p:nvPicPr>
            <p:cNvPr id="20" name="Picture 19"/>
            <p:cNvPicPr/>
            <p:nvPr/>
          </p:nvPicPr>
          <p:blipFill rotWithShape="1">
            <a:blip r:embed="rId3"/>
            <a:srcRect r="50000"/>
            <a:stretch/>
          </p:blipFill>
          <p:spPr>
            <a:xfrm>
              <a:off x="381000" y="4400217"/>
              <a:ext cx="4114800" cy="2000583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6200000">
              <a:off x="-92916" y="5152852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 (G)</a:t>
              </a:r>
              <a:endParaRPr lang="en-US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9108" y="5925294"/>
              <a:ext cx="540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(s)</a:t>
              </a:r>
              <a:endParaRPr lang="en-US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6759" y="5993083"/>
              <a:ext cx="6944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204202</a:t>
              </a:r>
              <a:endParaRPr lang="en-US" sz="1200" dirty="0"/>
            </a:p>
          </p:txBody>
        </p:sp>
      </p:grp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560212" y="1764425"/>
            <a:ext cx="30124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u="sng" dirty="0" smtClean="0">
                <a:solidFill>
                  <a:srgbClr val="6600FF"/>
                </a:solidFill>
                <a:latin typeface="+mn-lt"/>
                <a:ea typeface="+mn-ea"/>
              </a:rPr>
              <a:t>Frequency vs. time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979123" y="1761653"/>
            <a:ext cx="30124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u="sng" dirty="0" smtClean="0">
                <a:solidFill>
                  <a:srgbClr val="FF0000"/>
                </a:solidFill>
                <a:latin typeface="+mn-lt"/>
                <a:ea typeface="+mn-ea"/>
              </a:rPr>
              <a:t>DECAF mode status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912323" y="2286000"/>
            <a:ext cx="30124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rgbClr val="009900"/>
                </a:solidFill>
                <a:latin typeface="+mn-lt"/>
                <a:ea typeface="+mn-ea"/>
              </a:rPr>
              <a:t>1 = Mode present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5547146" y="5181600"/>
            <a:ext cx="30124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rgbClr val="FF0000"/>
                </a:solidFill>
                <a:latin typeface="+mn-lt"/>
                <a:ea typeface="+mn-ea"/>
              </a:rPr>
              <a:t>-1 = Mode locked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1095460" y="3849988"/>
            <a:ext cx="30124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u="sng" dirty="0" smtClean="0">
                <a:solidFill>
                  <a:srgbClr val="6600FF"/>
                </a:solidFill>
                <a:latin typeface="+mn-lt"/>
                <a:ea typeface="+mn-ea"/>
              </a:rPr>
              <a:t>Signal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856248" y="3383735"/>
            <a:ext cx="1521169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rgbClr val="0000FF"/>
                </a:solidFill>
                <a:latin typeface="+mn-lt"/>
                <a:ea typeface="+mn-ea"/>
              </a:rPr>
              <a:t>0 = No mode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6553200" y="4774517"/>
            <a:ext cx="304800" cy="33839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7373294" y="4828835"/>
            <a:ext cx="284461" cy="3400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7640339" y="4823494"/>
            <a:ext cx="284461" cy="3400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1882702" y="5705034"/>
            <a:ext cx="140141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+mn-lt"/>
                <a:ea typeface="+mn-ea"/>
              </a:rPr>
              <a:t>m</a:t>
            </a:r>
            <a:r>
              <a:rPr lang="en-US" altLang="en-US" sz="2000" dirty="0" smtClean="0">
                <a:solidFill>
                  <a:srgbClr val="FF0000"/>
                </a:solidFill>
                <a:latin typeface="+mn-lt"/>
                <a:ea typeface="+mn-ea"/>
              </a:rPr>
              <a:t>ode lock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968538" y="5418231"/>
            <a:ext cx="0" cy="37005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3124200" y="5419344"/>
            <a:ext cx="0" cy="37005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9832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>
          <a:blip r:embed="rId2"/>
          <a:stretch>
            <a:fillRect/>
          </a:stretch>
        </p:blipFill>
        <p:spPr>
          <a:xfrm>
            <a:off x="161453" y="1524000"/>
            <a:ext cx="8906348" cy="4580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09127"/>
            <a:ext cx="8972550" cy="685800"/>
          </a:xfrm>
        </p:spPr>
        <p:txBody>
          <a:bodyPr/>
          <a:lstStyle/>
          <a:p>
            <a:pPr lvl="3"/>
            <a:r>
              <a:rPr lang="en-US" dirty="0"/>
              <a:t>Continuing analysis of rotating MHD for DECAF includes accurate analysis of mode “status” </a:t>
            </a:r>
            <a:r>
              <a:rPr lang="en-US" dirty="0" smtClean="0"/>
              <a:t>(</a:t>
            </a:r>
            <a:r>
              <a:rPr lang="en-US" dirty="0"/>
              <a:t>I</a:t>
            </a:r>
            <a:r>
              <a:rPr lang="en-US" dirty="0" smtClean="0"/>
              <a:t>I</a:t>
            </a:r>
            <a:r>
              <a:rPr lang="en-US" dirty="0"/>
              <a:t>)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615262" y="971490"/>
            <a:ext cx="807153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u="sng" dirty="0" smtClean="0">
                <a:solidFill>
                  <a:srgbClr val="6600FF"/>
                </a:solidFill>
                <a:latin typeface="+mn-lt"/>
                <a:ea typeface="+mn-ea"/>
              </a:rPr>
              <a:t>Even-n magnetic signal / analysis (mode present, not locked)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6201" y="3752035"/>
            <a:ext cx="4343399" cy="272496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560212" y="1764425"/>
            <a:ext cx="30124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u="sng" dirty="0" smtClean="0">
                <a:solidFill>
                  <a:srgbClr val="6600FF"/>
                </a:solidFill>
                <a:latin typeface="+mn-lt"/>
                <a:ea typeface="+mn-ea"/>
              </a:rPr>
              <a:t>Frequency vs. time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979123" y="1761653"/>
            <a:ext cx="30124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u="sng" dirty="0" smtClean="0">
                <a:solidFill>
                  <a:srgbClr val="FF0000"/>
                </a:solidFill>
                <a:latin typeface="+mn-lt"/>
                <a:ea typeface="+mn-ea"/>
              </a:rPr>
              <a:t>DECAF mode status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912323" y="2286000"/>
            <a:ext cx="30124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rgbClr val="009900"/>
                </a:solidFill>
                <a:latin typeface="+mn-lt"/>
                <a:ea typeface="+mn-ea"/>
              </a:rPr>
              <a:t>1 = Mode present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5334000" y="4514352"/>
            <a:ext cx="30124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 smtClean="0">
                <a:solidFill>
                  <a:srgbClr val="FF0000"/>
                </a:solidFill>
                <a:latin typeface="+mn-lt"/>
                <a:ea typeface="+mn-ea"/>
              </a:rPr>
              <a:t>-1 = Mode locked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1095460" y="3849988"/>
            <a:ext cx="30124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u="sng" dirty="0" smtClean="0">
                <a:solidFill>
                  <a:srgbClr val="6600FF"/>
                </a:solidFill>
                <a:latin typeface="+mn-lt"/>
                <a:ea typeface="+mn-ea"/>
              </a:rPr>
              <a:t>Signal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838142" y="3532359"/>
            <a:ext cx="276375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rgbClr val="0000FF"/>
                </a:solidFill>
                <a:latin typeface="+mn-lt"/>
                <a:ea typeface="+mn-ea"/>
              </a:rPr>
              <a:t>0 = No mode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599" y="4179132"/>
            <a:ext cx="4344089" cy="1993068"/>
            <a:chOff x="4456384" y="1219200"/>
            <a:chExt cx="4281752" cy="1993068"/>
          </a:xfrm>
        </p:grpSpPr>
        <p:pic>
          <p:nvPicPr>
            <p:cNvPr id="19" name="Picture 18"/>
            <p:cNvPicPr/>
            <p:nvPr/>
          </p:nvPicPr>
          <p:blipFill rotWithShape="1">
            <a:blip r:embed="rId3"/>
            <a:srcRect l="48757" t="-1290" r="379" b="1290"/>
            <a:stretch/>
          </p:blipFill>
          <p:spPr>
            <a:xfrm>
              <a:off x="4648200" y="1219200"/>
              <a:ext cx="4089936" cy="19930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001000" y="2767540"/>
              <a:ext cx="540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(s)</a:t>
              </a:r>
              <a:endParaRPr lang="en-US" sz="1600" dirty="0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4287267" y="1997918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 (G)</a:t>
              </a:r>
              <a:endParaRPr lang="en-US" sz="1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45820" y="2846559"/>
              <a:ext cx="6944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204202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916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mode rotation evolution / mode lock forecasting </a:t>
            </a:r>
            <a:r>
              <a:rPr lang="en-US" dirty="0" smtClean="0"/>
              <a:t>derived, will </a:t>
            </a:r>
            <a:r>
              <a:rPr lang="en-US" dirty="0" smtClean="0"/>
              <a:t>be tested in </a:t>
            </a:r>
            <a:r>
              <a:rPr lang="en-US" dirty="0" smtClean="0"/>
              <a:t>DECAF in 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77" y="1059608"/>
            <a:ext cx="4051623" cy="5334000"/>
          </a:xfrm>
        </p:spPr>
        <p:txBody>
          <a:bodyPr/>
          <a:lstStyle/>
          <a:p>
            <a:r>
              <a:rPr lang="en-US" dirty="0" smtClean="0"/>
              <a:t>Model derived to allow island drag for both “slip” and a “no slip” condition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9900"/>
                </a:solidFill>
              </a:rPr>
              <a:t>Simple “</a:t>
            </a:r>
            <a:r>
              <a:rPr lang="en-US" dirty="0" smtClean="0">
                <a:solidFill>
                  <a:srgbClr val="009900"/>
                </a:solidFill>
                <a:latin typeface="Symbol" panose="05050102010706020507" pitchFamily="18" charset="2"/>
              </a:rPr>
              <a:t>W</a:t>
            </a:r>
            <a:r>
              <a:rPr lang="en-US" baseline="-25000" dirty="0" smtClean="0">
                <a:solidFill>
                  <a:srgbClr val="009900"/>
                </a:solidFill>
              </a:rPr>
              <a:t>0</a:t>
            </a:r>
            <a:r>
              <a:rPr lang="en-US" dirty="0" smtClean="0">
                <a:solidFill>
                  <a:srgbClr val="009900"/>
                </a:solidFill>
              </a:rPr>
              <a:t>” defines steady state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Best way to define this?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Simple “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/2” </a:t>
            </a:r>
            <a:r>
              <a:rPr lang="en-US" dirty="0">
                <a:solidFill>
                  <a:srgbClr val="FF0000"/>
                </a:solidFill>
              </a:rPr>
              <a:t>defines </a:t>
            </a:r>
            <a:r>
              <a:rPr lang="en-US" dirty="0" smtClean="0">
                <a:solidFill>
                  <a:srgbClr val="FF0000"/>
                </a:solidFill>
              </a:rPr>
              <a:t>bifurcation point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Next step is to analyze this model using DECAF</a:t>
            </a:r>
            <a:endParaRPr lang="en-US" dirty="0"/>
          </a:p>
          <a:p>
            <a:pPr>
              <a:spcBef>
                <a:spcPts val="600"/>
              </a:spcBef>
            </a:pP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2169658"/>
                <a:ext cx="2639632" cy="85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69658"/>
                <a:ext cx="2639632" cy="8558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97234" y="1387418"/>
                <a:ext cx="4414542" cy="777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𝑎𝑢𝑥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234" y="1387418"/>
                <a:ext cx="4414542" cy="77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1189" y="2974788"/>
            <a:ext cx="423509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based on</a:t>
            </a:r>
          </a:p>
          <a:p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Fitzpatrick et al., </a:t>
            </a:r>
            <a:r>
              <a:rPr lang="it-IT" sz="14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Nucl. Fusion </a:t>
            </a:r>
            <a:r>
              <a:rPr lang="it-IT" sz="14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it-IT" sz="14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(1993) 1049</a:t>
            </a:r>
            <a:endParaRPr lang="en-US" sz="14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91000" y="2400047"/>
            <a:ext cx="4685821" cy="3732624"/>
            <a:chOff x="4191000" y="1926213"/>
            <a:chExt cx="4685821" cy="373262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2764" y="1926213"/>
              <a:ext cx="4284057" cy="33432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4136036" y="2930466"/>
              <a:ext cx="529028" cy="419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3799" y="5262563"/>
              <a:ext cx="710252" cy="39627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 bwMode="auto">
            <a:xfrm flipV="1">
              <a:off x="6994125" y="3200400"/>
              <a:ext cx="0" cy="762000"/>
            </a:xfrm>
            <a:prstGeom prst="straightConnector1">
              <a:avLst/>
            </a:prstGeom>
            <a:ln>
              <a:solidFill>
                <a:srgbClr val="009900"/>
              </a:solidFill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5943600" y="3200400"/>
              <a:ext cx="0" cy="762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5943600" y="2179548"/>
                  <a:ext cx="11442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2179548"/>
                  <a:ext cx="114422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 bwMode="auto">
            <a:xfrm>
              <a:off x="6553611" y="2808669"/>
              <a:ext cx="380326" cy="22860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H="1" flipV="1">
              <a:off x="7234994" y="3199742"/>
              <a:ext cx="372148" cy="20413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rot="180000">
              <a:off x="4975154" y="2743200"/>
              <a:ext cx="28461" cy="351935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110098" y="2702304"/>
              <a:ext cx="274320" cy="381000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4992624" y="3212714"/>
              <a:ext cx="0" cy="307777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992624" y="4782555"/>
            <a:ext cx="200645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 smtClean="0">
                <a:solidFill>
                  <a:srgbClr val="FF0000"/>
                </a:solidFill>
                <a:latin typeface="+mn-lt"/>
                <a:ea typeface="+mn-ea"/>
              </a:rPr>
              <a:t>Bifurcation frequency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968137" y="4308103"/>
            <a:ext cx="141386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 smtClean="0">
                <a:solidFill>
                  <a:srgbClr val="009900"/>
                </a:solidFill>
                <a:latin typeface="+mn-lt"/>
                <a:ea typeface="+mn-ea"/>
              </a:rPr>
              <a:t>“steady-state”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257800" y="4366057"/>
            <a:ext cx="124445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rgbClr val="FF0000"/>
                </a:solidFill>
                <a:latin typeface="+mn-lt"/>
                <a:ea typeface="+mn-ea"/>
              </a:rPr>
              <a:t>~ </a:t>
            </a:r>
            <a:r>
              <a:rPr lang="en-US" altLang="en-US" sz="2000" dirty="0" smtClean="0">
                <a:solidFill>
                  <a:srgbClr val="FF0000"/>
                </a:solidFill>
                <a:latin typeface="Symbol" panose="05050102010706020507" pitchFamily="18" charset="2"/>
                <a:ea typeface="+mn-ea"/>
              </a:rPr>
              <a:t>W</a:t>
            </a:r>
            <a:r>
              <a:rPr lang="en-US" altLang="en-US" sz="2000" baseline="-25000" dirty="0" smtClean="0">
                <a:solidFill>
                  <a:srgbClr val="FF0000"/>
                </a:solidFill>
                <a:latin typeface="+mn-lt"/>
                <a:ea typeface="+mn-ea"/>
              </a:rPr>
              <a:t>0</a:t>
            </a:r>
            <a:r>
              <a:rPr lang="en-US" altLang="en-US" sz="2000" dirty="0" smtClean="0">
                <a:solidFill>
                  <a:srgbClr val="FF0000"/>
                </a:solidFill>
                <a:latin typeface="+mn-lt"/>
                <a:ea typeface="+mn-ea"/>
              </a:rPr>
              <a:t>/2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6612148" y="4401730"/>
            <a:ext cx="89446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rgbClr val="009900"/>
                </a:solidFill>
                <a:latin typeface="Symbol" panose="05050102010706020507" pitchFamily="18" charset="2"/>
                <a:ea typeface="+mn-ea"/>
              </a:rPr>
              <a:t>W</a:t>
            </a:r>
            <a:r>
              <a:rPr lang="en-US" altLang="en-US" sz="2000" baseline="-25000" dirty="0" smtClean="0">
                <a:solidFill>
                  <a:srgbClr val="009900"/>
                </a:solidFill>
                <a:latin typeface="+mn-lt"/>
                <a:ea typeface="+mn-ea"/>
              </a:rPr>
              <a:t>0</a:t>
            </a:r>
            <a:endParaRPr lang="en-US" altLang="en-US" sz="2000" dirty="0" smtClean="0">
              <a:solidFill>
                <a:srgbClr val="0099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52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3"/>
          <a:stretch/>
        </p:blipFill>
        <p:spPr bwMode="auto">
          <a:xfrm>
            <a:off x="73152" y="1380744"/>
            <a:ext cx="4826184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47" y="1323530"/>
            <a:ext cx="334114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07575"/>
            <a:ext cx="8972550" cy="685800"/>
          </a:xfrm>
        </p:spPr>
        <p:txBody>
          <a:bodyPr/>
          <a:lstStyle/>
          <a:p>
            <a:pPr lvl="3"/>
            <a:r>
              <a:rPr lang="en-US" u="sng" dirty="0">
                <a:latin typeface="+mj-lt"/>
                <a:cs typeface="Calibri" pitchFamily="34" charset="0"/>
              </a:rPr>
              <a:t>DECAF reduced kinetic </a:t>
            </a:r>
            <a:r>
              <a:rPr lang="en-US" u="sng" dirty="0" smtClean="0">
                <a:latin typeface="+mj-lt"/>
                <a:cs typeface="Calibri" pitchFamily="34" charset="0"/>
              </a:rPr>
              <a:t>MHD model implemented</a:t>
            </a:r>
            <a:r>
              <a:rPr lang="en-US" dirty="0" smtClean="0">
                <a:latin typeface="+mj-lt"/>
                <a:cs typeface="Calibri" pitchFamily="34" charset="0"/>
              </a:rPr>
              <a:t>: initially tested on database </a:t>
            </a:r>
            <a:r>
              <a:rPr lang="en-US" dirty="0">
                <a:latin typeface="+mj-lt"/>
                <a:cs typeface="Calibri" pitchFamily="34" charset="0"/>
              </a:rPr>
              <a:t>of NSTX discharges with unstable RWMs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4648200"/>
            <a:ext cx="4800600" cy="1905000"/>
          </a:xfrm>
        </p:spPr>
        <p:txBody>
          <a:bodyPr/>
          <a:lstStyle/>
          <a:p>
            <a:r>
              <a:rPr lang="en-US" sz="2000" dirty="0" smtClean="0"/>
              <a:t>84% of shots are predicted unstable</a:t>
            </a:r>
          </a:p>
          <a:p>
            <a:r>
              <a:rPr lang="en-US" sz="2000" dirty="0"/>
              <a:t>4</a:t>
            </a:r>
            <a:r>
              <a:rPr lang="en-US" sz="2000" dirty="0" smtClean="0"/>
              <a:t>4% predicted unstable &lt; 320 </a:t>
            </a:r>
            <a:r>
              <a:rPr lang="en-US" sz="2000" dirty="0" err="1" smtClean="0"/>
              <a:t>ms</a:t>
            </a:r>
            <a:r>
              <a:rPr lang="en-US" sz="2000" dirty="0" smtClean="0"/>
              <a:t> (approx. 60</a:t>
            </a:r>
            <a:r>
              <a:rPr lang="en-US" sz="2000" dirty="0" smtClean="0">
                <a:latin typeface="Symbol" panose="05050102010706020507" pitchFamily="18" charset="2"/>
              </a:rPr>
              <a:t>t</a:t>
            </a:r>
            <a:r>
              <a:rPr lang="en-US" sz="2000" baseline="-25000" dirty="0" smtClean="0"/>
              <a:t>w</a:t>
            </a:r>
            <a:r>
              <a:rPr lang="en-US" sz="2000" dirty="0" smtClean="0"/>
              <a:t>) before current quench</a:t>
            </a:r>
          </a:p>
          <a:p>
            <a:r>
              <a:rPr lang="en-US" sz="2000" dirty="0" smtClean="0"/>
              <a:t>33% </a:t>
            </a:r>
            <a:r>
              <a:rPr lang="en-US" sz="2000" dirty="0"/>
              <a:t>predicted unstable </a:t>
            </a:r>
            <a:r>
              <a:rPr lang="en-US" sz="2000" dirty="0" smtClean="0"/>
              <a:t>within 100 </a:t>
            </a:r>
            <a:r>
              <a:rPr lang="en-US" sz="2000" dirty="0" err="1" smtClean="0"/>
              <a:t>ms</a:t>
            </a:r>
            <a:r>
              <a:rPr lang="en-US" sz="2000" dirty="0" smtClean="0"/>
              <a:t> of a minor disruption</a:t>
            </a:r>
            <a:endParaRPr lang="en-US" dirty="0" smtClean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495800" y="1042872"/>
            <a:ext cx="44723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Predicted instability statistics (45 shots)</a:t>
            </a:r>
            <a:endParaRPr lang="en-US" sz="2000" u="sng" baseline="-25000" dirty="0">
              <a:solidFill>
                <a:srgbClr val="6600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57200" y="1043448"/>
            <a:ext cx="3601948" cy="37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Normalized growth rate vs. time</a:t>
            </a:r>
            <a:endParaRPr lang="en-US" sz="2000" u="sng" baseline="-25000" dirty="0">
              <a:solidFill>
                <a:srgbClr val="6600FF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29200" y="1219200"/>
            <a:ext cx="3303128" cy="3446259"/>
            <a:chOff x="5081862" y="1215630"/>
            <a:chExt cx="3303128" cy="3446259"/>
          </a:xfrm>
        </p:grpSpPr>
        <p:graphicFrame>
          <p:nvGraphicFramePr>
            <p:cNvPr id="32" name="Chart 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4339541"/>
                </p:ext>
              </p:extLst>
            </p:nvPr>
          </p:nvGraphicFramePr>
          <p:xfrm>
            <a:off x="5081862" y="1215630"/>
            <a:ext cx="3303128" cy="3446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5843862" y="1591235"/>
              <a:ext cx="8386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Stable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(</a:t>
              </a:r>
              <a:r>
                <a:rPr lang="en-US" sz="1800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16%)</a:t>
              </a:r>
              <a:endParaRPr lang="en-US" sz="1800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86662" y="2883362"/>
              <a:ext cx="1676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Instability </a:t>
              </a:r>
              <a:r>
                <a:rPr lang="en-US" sz="1800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within 100 </a:t>
              </a:r>
              <a:r>
                <a:rPr lang="en-US" sz="1800" dirty="0" err="1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ms</a:t>
              </a:r>
              <a:r>
                <a:rPr lang="en-US" sz="1800" dirty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 </a:t>
              </a:r>
              <a:r>
                <a:rPr lang="en-US" sz="1800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of minor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 </a:t>
              </a:r>
              <a:r>
                <a:rPr lang="en-US" sz="1800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  disruption</a:t>
              </a:r>
              <a:endParaRPr lang="en-US" sz="180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 </a:t>
              </a:r>
              <a:r>
                <a:rPr lang="en-US" sz="1800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        (33%)</a:t>
              </a:r>
              <a:endParaRPr lang="en-US" sz="1800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86862" y="2078930"/>
              <a:ext cx="122870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Instability &lt; </a:t>
              </a:r>
              <a:r>
                <a:rPr lang="en-US" sz="1800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320 </a:t>
              </a:r>
              <a:r>
                <a:rPr lang="en-US" sz="1800" dirty="0" err="1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ms</a:t>
              </a:r>
              <a:endParaRPr lang="en-US" sz="180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before disruption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(44%)</a:t>
              </a:r>
              <a:endParaRPr lang="en-US" sz="1800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106424" y="297180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unstable</a:t>
            </a:r>
            <a:endParaRPr lang="en-US" sz="1800" dirty="0">
              <a:solidFill>
                <a:srgbClr val="FF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06424" y="347144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990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stable</a:t>
            </a:r>
            <a:endParaRPr lang="en-US" sz="1800" dirty="0">
              <a:solidFill>
                <a:srgbClr val="009900"/>
              </a:solidFill>
              <a:latin typeface="+mj-lt"/>
              <a:ea typeface="ＭＳ Ｐゴシック" pitchFamily="34" charset="-128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1101531" y="2743200"/>
            <a:ext cx="0" cy="6113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1101531" y="3395246"/>
            <a:ext cx="0" cy="6433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243614" y="2296180"/>
            <a:ext cx="11641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(7</a:t>
            </a:r>
            <a:r>
              <a:rPr lang="en-US" sz="16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%)</a:t>
            </a:r>
            <a:r>
              <a:rPr lang="en-US" sz="16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False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positives</a:t>
            </a:r>
            <a:endParaRPr lang="en-US" sz="1400" dirty="0">
              <a:solidFill>
                <a:srgbClr val="FFFFFF"/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238371" y="6038088"/>
            <a:ext cx="402882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 smtClean="0">
                <a:solidFill>
                  <a:srgbClr val="9900CC"/>
                </a:solidFill>
                <a:latin typeface="+mn-lt"/>
                <a:ea typeface="+mn-ea"/>
              </a:rPr>
              <a:t>See Jack </a:t>
            </a:r>
            <a:r>
              <a:rPr lang="en-US" altLang="en-US" sz="1600" dirty="0" err="1" smtClean="0">
                <a:solidFill>
                  <a:srgbClr val="9900CC"/>
                </a:solidFill>
                <a:latin typeface="+mn-lt"/>
                <a:ea typeface="+mn-ea"/>
              </a:rPr>
              <a:t>Berkery’s</a:t>
            </a:r>
            <a:r>
              <a:rPr lang="en-US" altLang="en-US" sz="1600" dirty="0" smtClean="0">
                <a:solidFill>
                  <a:srgbClr val="9900CC"/>
                </a:solidFill>
                <a:latin typeface="+mn-lt"/>
                <a:ea typeface="+mn-ea"/>
              </a:rPr>
              <a:t> talk (next) for full detail</a:t>
            </a:r>
          </a:p>
        </p:txBody>
      </p:sp>
    </p:spTree>
    <p:extLst>
      <p:ext uri="{BB962C8B-B14F-4D97-AF65-F5344CB8AC3E}">
        <p14:creationId xmlns:p14="http://schemas.microsoft.com/office/powerpoint/2010/main" val="276711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27233"/>
            <a:ext cx="8972550" cy="685800"/>
          </a:xfrm>
        </p:spPr>
        <p:txBody>
          <a:bodyPr/>
          <a:lstStyle/>
          <a:p>
            <a:pPr lvl="3"/>
            <a:r>
              <a:rPr lang="en-US" u="sng" dirty="0" smtClean="0">
                <a:latin typeface="+mj-lt"/>
                <a:ea typeface="+mj-ea"/>
                <a:cs typeface="+mj-cs"/>
              </a:rPr>
              <a:t>Another criterion</a:t>
            </a:r>
            <a:r>
              <a:rPr lang="en-US" dirty="0" smtClean="0">
                <a:latin typeface="+mj-lt"/>
                <a:ea typeface="+mj-ea"/>
                <a:cs typeface="+mj-cs"/>
              </a:rPr>
              <a:t>: what </a:t>
            </a:r>
            <a:r>
              <a:rPr lang="en-US" dirty="0">
                <a:latin typeface="+mj-lt"/>
                <a:ea typeface="+mj-ea"/>
                <a:cs typeface="+mj-cs"/>
              </a:rPr>
              <a:t>levels of plasma disturbances (</a:t>
            </a:r>
            <a:r>
              <a:rPr lang="en-US" dirty="0" err="1">
                <a:latin typeface="Symbol" panose="05050102010706020507" pitchFamily="18" charset="2"/>
                <a:ea typeface="+mj-ea"/>
                <a:cs typeface="+mj-cs"/>
              </a:rPr>
              <a:t>d</a:t>
            </a:r>
            <a:r>
              <a:rPr lang="en-US" dirty="0" err="1">
                <a:latin typeface="+mj-lt"/>
                <a:ea typeface="+mj-ea"/>
                <a:cs typeface="+mj-cs"/>
              </a:rPr>
              <a:t>B</a:t>
            </a:r>
            <a:r>
              <a:rPr lang="en-US" baseline="-25000" dirty="0" err="1">
                <a:latin typeface="+mj-lt"/>
                <a:ea typeface="+mj-ea"/>
                <a:cs typeface="+mj-cs"/>
              </a:rPr>
              <a:t>p</a:t>
            </a:r>
            <a:r>
              <a:rPr lang="en-US" dirty="0">
                <a:latin typeface="+mj-lt"/>
                <a:ea typeface="+mj-ea"/>
                <a:cs typeface="+mj-cs"/>
              </a:rPr>
              <a:t>;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B</a:t>
            </a:r>
            <a:r>
              <a:rPr lang="en-US" baseline="-25000" dirty="0" err="1" smtClean="0">
                <a:latin typeface="+mj-lt"/>
                <a:ea typeface="+mj-ea"/>
                <a:cs typeface="+mj-cs"/>
              </a:rPr>
              <a:t>p</a:t>
            </a:r>
            <a:r>
              <a:rPr lang="en-US" dirty="0" smtClean="0">
                <a:latin typeface="+mj-lt"/>
                <a:ea typeface="+mj-ea"/>
                <a:cs typeface="+mj-cs"/>
              </a:rPr>
              <a:t>/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B</a:t>
            </a:r>
            <a:r>
              <a:rPr lang="en-US" baseline="-25000" dirty="0" err="1" smtClean="0">
                <a:latin typeface="+mj-lt"/>
                <a:ea typeface="+mj-ea"/>
                <a:cs typeface="+mj-cs"/>
              </a:rPr>
              <a:t>p</a:t>
            </a:r>
            <a:r>
              <a:rPr lang="en-US" dirty="0" smtClean="0">
                <a:latin typeface="+mj-lt"/>
                <a:ea typeface="+mj-ea"/>
                <a:cs typeface="+mj-cs"/>
              </a:rPr>
              <a:t>(a</a:t>
            </a:r>
            <a:r>
              <a:rPr lang="en-US" dirty="0">
                <a:latin typeface="+mj-lt"/>
                <a:ea typeface="+mj-ea"/>
                <a:cs typeface="+mj-cs"/>
              </a:rPr>
              <a:t>)) are permissible to avoid </a:t>
            </a:r>
            <a:r>
              <a:rPr lang="en-US" dirty="0" smtClean="0">
                <a:latin typeface="+mj-lt"/>
                <a:ea typeface="+mj-ea"/>
                <a:cs typeface="+mj-cs"/>
              </a:rPr>
              <a:t>disruption MHD modes?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" y="1167444"/>
            <a:ext cx="3733800" cy="5260848"/>
          </a:xfrm>
        </p:spPr>
        <p:txBody>
          <a:bodyPr/>
          <a:lstStyle/>
          <a:p>
            <a:r>
              <a:rPr lang="en-US" dirty="0" smtClean="0"/>
              <a:t>ITER high priority need</a:t>
            </a:r>
          </a:p>
          <a:p>
            <a:pPr lvl="1"/>
            <a:r>
              <a:rPr lang="en-US" dirty="0" smtClean="0"/>
              <a:t>Analysis requested by ITER</a:t>
            </a:r>
          </a:p>
          <a:p>
            <a:pPr lvl="1"/>
            <a:r>
              <a:rPr lang="en-US" dirty="0" smtClean="0"/>
              <a:t>Vetted through ITPA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Compare maximum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</a:t>
            </a:r>
            <a:r>
              <a:rPr lang="en-US" dirty="0" smtClean="0"/>
              <a:t> (n = 1 amplitude) causing disruption vs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Maximum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en-US" dirty="0"/>
              <a:t> increases with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Further analysis may provide guidance for a disruption predictor in DECAF</a:t>
            </a:r>
          </a:p>
          <a:p>
            <a:endParaRPr lang="en-U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5"/>
          <a:stretch/>
        </p:blipFill>
        <p:spPr bwMode="auto">
          <a:xfrm>
            <a:off x="3874008" y="1524000"/>
            <a:ext cx="5105399" cy="43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981200"/>
            <a:ext cx="18054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NSTX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RWM-induced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Disruptions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(n = 1 global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MHD mode)</a:t>
            </a:r>
            <a:endParaRPr lang="en-US" sz="20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18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18844"/>
            <a:ext cx="8972550" cy="685800"/>
          </a:xfrm>
        </p:spPr>
        <p:txBody>
          <a:bodyPr/>
          <a:lstStyle/>
          <a:p>
            <a:pPr lvl="3"/>
            <a:r>
              <a:rPr lang="en-US" dirty="0">
                <a:latin typeface="+mj-lt"/>
                <a:ea typeface="+mj-ea"/>
                <a:cs typeface="+mj-cs"/>
              </a:rPr>
              <a:t>Maximum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>
                <a:latin typeface="+mj-lt"/>
                <a:ea typeface="+mj-ea"/>
                <a:cs typeface="+mj-cs"/>
              </a:rPr>
              <a:t>might </a:t>
            </a:r>
            <a:r>
              <a:rPr lang="en-US" dirty="0" smtClean="0">
                <a:latin typeface="+mj-lt"/>
                <a:ea typeface="+mj-ea"/>
                <a:cs typeface="+mj-cs"/>
              </a:rPr>
              <a:t>follow de Vries-style* empirical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scalings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5"/>
          <a:stretch/>
        </p:blipFill>
        <p:spPr bwMode="auto">
          <a:xfrm>
            <a:off x="76200" y="1252275"/>
            <a:ext cx="4495800" cy="37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2644" y="6240011"/>
            <a:ext cx="6400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6600FF"/>
                </a:solidFill>
                <a:latin typeface="+mn-lt"/>
                <a:cs typeface="Arial" pitchFamily="34" charset="0"/>
              </a:rPr>
              <a:t>*</a:t>
            </a:r>
            <a:r>
              <a:rPr lang="en-US" sz="140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P</a:t>
            </a:r>
            <a:r>
              <a:rPr lang="en-US" sz="14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.C. </a:t>
            </a:r>
            <a:r>
              <a:rPr lang="en-US" sz="140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de Vries</a:t>
            </a:r>
            <a:r>
              <a:rPr lang="en-US" sz="14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, G. Pautasso, E. </a:t>
            </a:r>
            <a:r>
              <a:rPr lang="en-US" sz="14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Nardon</a:t>
            </a:r>
            <a:r>
              <a:rPr lang="en-US" sz="14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, et al., </a:t>
            </a:r>
            <a:r>
              <a:rPr lang="en-US" sz="14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Nucl</a:t>
            </a:r>
            <a:r>
              <a:rPr lang="en-US" sz="14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 Fusion </a:t>
            </a:r>
            <a:r>
              <a:rPr lang="en-US" sz="1400" b="1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56</a:t>
            </a:r>
            <a:r>
              <a:rPr lang="en-US" sz="14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 (2016</a:t>
            </a:r>
            <a:r>
              <a:rPr lang="en-US" sz="140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) 026007 </a:t>
            </a:r>
            <a:endParaRPr lang="en-US" sz="14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7"/>
          <a:stretch/>
        </p:blipFill>
        <p:spPr bwMode="auto">
          <a:xfrm>
            <a:off x="4615975" y="1286529"/>
            <a:ext cx="4451825" cy="37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1146" y="5334000"/>
            <a:ext cx="8806926" cy="685800"/>
          </a:xfrm>
        </p:spPr>
        <p:txBody>
          <a:bodyPr/>
          <a:lstStyle/>
          <a:p>
            <a:r>
              <a:rPr lang="en-US" altLang="en-US" sz="2000" dirty="0" smtClean="0"/>
              <a:t>NSTX RWM-induced disruptions (n = 1 global MHD mode)</a:t>
            </a:r>
          </a:p>
          <a:p>
            <a:r>
              <a:rPr lang="en-US" altLang="en-US" sz="2000" dirty="0" smtClean="0"/>
              <a:t>Will be tested in DECAF as a “tolerable limit” to global mode amplitude</a:t>
            </a:r>
          </a:p>
          <a:p>
            <a:pPr marL="0" indent="0">
              <a:buNone/>
            </a:pPr>
            <a:endParaRPr lang="en-US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326818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62352" y="1296458"/>
            <a:ext cx="4542816" cy="387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01367"/>
            <a:ext cx="8972550" cy="685800"/>
          </a:xfrm>
        </p:spPr>
        <p:txBody>
          <a:bodyPr/>
          <a:lstStyle/>
          <a:p>
            <a:pPr lvl="3"/>
            <a:r>
              <a:rPr lang="en-US" dirty="0">
                <a:latin typeface="+mj-lt"/>
                <a:ea typeface="+mj-ea"/>
                <a:cs typeface="+mj-cs"/>
              </a:rPr>
              <a:t>In contrast, maximum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</a:t>
            </a:r>
            <a:r>
              <a:rPr lang="en-US" dirty="0" smtClean="0">
                <a:latin typeface="+mj-lt"/>
                <a:ea typeface="+mj-ea"/>
                <a:cs typeface="+mj-cs"/>
              </a:rPr>
              <a:t>/&lt;</a:t>
            </a:r>
            <a:r>
              <a:rPr lang="en-US" dirty="0" err="1">
                <a:latin typeface="+mj-lt"/>
                <a:ea typeface="+mj-ea"/>
                <a:cs typeface="+mj-cs"/>
              </a:rPr>
              <a:t>B</a:t>
            </a:r>
            <a:r>
              <a:rPr lang="en-US" baseline="-25000" dirty="0" err="1">
                <a:latin typeface="+mj-lt"/>
                <a:ea typeface="+mj-ea"/>
                <a:cs typeface="+mj-cs"/>
              </a:rPr>
              <a:t>p</a:t>
            </a:r>
            <a:r>
              <a:rPr lang="en-US" dirty="0">
                <a:latin typeface="+mj-lt"/>
                <a:ea typeface="+mj-ea"/>
                <a:cs typeface="+mj-cs"/>
              </a:rPr>
              <a:t>(a)&gt; seems independent of scaling on </a:t>
            </a:r>
            <a:r>
              <a:rPr lang="en-US" dirty="0" smtClean="0">
                <a:latin typeface="+mj-lt"/>
                <a:ea typeface="+mj-ea"/>
                <a:cs typeface="+mj-cs"/>
              </a:rPr>
              <a:t>(l</a:t>
            </a:r>
            <a:r>
              <a:rPr lang="en-US" baseline="-25000" dirty="0" smtClean="0">
                <a:latin typeface="+mj-lt"/>
                <a:ea typeface="+mj-ea"/>
                <a:cs typeface="+mj-cs"/>
              </a:rPr>
              <a:t>i</a:t>
            </a:r>
            <a:r>
              <a:rPr lang="en-US" dirty="0" smtClean="0">
                <a:latin typeface="+mj-lt"/>
                <a:ea typeface="+mj-ea"/>
                <a:cs typeface="+mj-cs"/>
              </a:rPr>
              <a:t>) </a:t>
            </a:r>
            <a:r>
              <a:rPr lang="en-US" dirty="0">
                <a:latin typeface="+mj-lt"/>
                <a:ea typeface="+mj-ea"/>
                <a:cs typeface="+mj-cs"/>
              </a:rPr>
              <a:t>or (</a:t>
            </a:r>
            <a:r>
              <a:rPr lang="en-US" dirty="0" err="1">
                <a:latin typeface="+mj-lt"/>
                <a:ea typeface="+mj-ea"/>
                <a:cs typeface="+mj-cs"/>
              </a:rPr>
              <a:t>F</a:t>
            </a:r>
            <a:r>
              <a:rPr lang="en-US" baseline="-25000" dirty="0" err="1">
                <a:latin typeface="+mj-lt"/>
                <a:ea typeface="+mj-ea"/>
                <a:cs typeface="+mj-cs"/>
              </a:rPr>
              <a:t>p</a:t>
            </a:r>
            <a:r>
              <a:rPr lang="en-US" dirty="0">
                <a:latin typeface="+mj-lt"/>
                <a:ea typeface="+mj-ea"/>
                <a:cs typeface="+mj-cs"/>
              </a:rPr>
              <a:t>)  (or </a:t>
            </a:r>
            <a:r>
              <a:rPr lang="en-US" dirty="0" smtClean="0">
                <a:latin typeface="+mj-lt"/>
                <a:ea typeface="+mj-ea"/>
                <a:cs typeface="+mj-cs"/>
              </a:rPr>
              <a:t>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dirty="0" smtClean="0">
                <a:latin typeface="+mj-lt"/>
                <a:ea typeface="+mj-ea"/>
                <a:cs typeface="+mj-cs"/>
              </a:rPr>
              <a:t>/</a:t>
            </a:r>
            <a:r>
              <a:rPr lang="en-US" dirty="0" smtClean="0"/>
              <a:t>l</a:t>
            </a:r>
            <a:r>
              <a:rPr lang="en-US" baseline="-25000" dirty="0" smtClean="0"/>
              <a:t>i</a:t>
            </a:r>
            <a:r>
              <a:rPr lang="en-US" dirty="0" smtClean="0">
                <a:latin typeface="+mj-lt"/>
                <a:ea typeface="+mj-ea"/>
                <a:cs typeface="+mj-cs"/>
              </a:rPr>
              <a:t>))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46" y="5541264"/>
            <a:ext cx="8806926" cy="685800"/>
          </a:xfrm>
        </p:spPr>
        <p:txBody>
          <a:bodyPr/>
          <a:lstStyle/>
          <a:p>
            <a:r>
              <a:rPr lang="en-US" sz="2000" dirty="0" err="1" smtClean="0"/>
              <a:t>F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=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tot</a:t>
            </a:r>
            <a:r>
              <a:rPr lang="en-US" sz="2000" dirty="0" smtClean="0"/>
              <a:t>(0)/&lt;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tot</a:t>
            </a:r>
            <a:r>
              <a:rPr lang="en-US" sz="2000" dirty="0" smtClean="0"/>
              <a:t>&gt;</a:t>
            </a:r>
            <a:r>
              <a:rPr lang="en-US" sz="2000" baseline="-25000" dirty="0" err="1" smtClean="0"/>
              <a:t>vol</a:t>
            </a:r>
            <a:r>
              <a:rPr lang="en-US" sz="2000" dirty="0" smtClean="0"/>
              <a:t> (from kinetic equilibrium reconstructions)</a:t>
            </a:r>
            <a:endParaRPr lang="en-US" sz="2000" baseline="-25000" dirty="0" smtClean="0"/>
          </a:p>
          <a:p>
            <a:r>
              <a:rPr lang="en-US" sz="2000" dirty="0" smtClean="0"/>
              <a:t>Dependence on l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expected for RWM marginal stability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083" y="3204040"/>
            <a:ext cx="16424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/>
              </a:rPr>
              <a:t>NSTX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Arial"/>
              </a:rPr>
              <a:t>RWM-induced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Arial"/>
              </a:rPr>
              <a:t>Disruptions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Arial"/>
              </a:rPr>
              <a:t>(n = 1 global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Arial"/>
              </a:rPr>
              <a:t>MHD mode)</a:t>
            </a:r>
            <a:endParaRPr lang="en-US" sz="180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r="13412"/>
          <a:stretch/>
        </p:blipFill>
        <p:spPr bwMode="auto">
          <a:xfrm>
            <a:off x="4680474" y="1295400"/>
            <a:ext cx="4359408" cy="386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15301" y="50292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nternal inductance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4881" y="50292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otal pressure peaking factor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7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 – Updates on three subjects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4" y="1371600"/>
            <a:ext cx="8561616" cy="5181600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n-US" altLang="en-US" sz="2800" dirty="0" smtClean="0"/>
              <a:t>Impact of PF1aU on equilibrium reconstruction</a:t>
            </a:r>
            <a:endParaRPr lang="en-US" altLang="en-US" sz="2800" dirty="0"/>
          </a:p>
          <a:p>
            <a:pPr>
              <a:spcBef>
                <a:spcPts val="4200"/>
              </a:spcBef>
            </a:pPr>
            <a:r>
              <a:rPr lang="en-US" altLang="en-US" sz="2800" dirty="0" smtClean="0"/>
              <a:t>Disruption Event Characterization and Forecasting development</a:t>
            </a:r>
          </a:p>
          <a:p>
            <a:pPr>
              <a:spcBef>
                <a:spcPts val="4200"/>
              </a:spcBef>
            </a:pP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</a:rPr>
              <a:t>Neoclassical Toroidal Viscosity on NSTX-U</a:t>
            </a:r>
          </a:p>
          <a:p>
            <a:pPr lvl="1">
              <a:spcBef>
                <a:spcPts val="1800"/>
              </a:spcBef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One shot identified in Walter’s L-mode experiments has sufficient data for NTV profile analysis</a:t>
            </a:r>
          </a:p>
          <a:p>
            <a:pPr lvl="1">
              <a:spcBef>
                <a:spcPts val="1800"/>
              </a:spcBef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More to do, not enough time to show – will send by email</a:t>
            </a:r>
          </a:p>
          <a:p>
            <a:pPr lvl="1">
              <a:spcBef>
                <a:spcPts val="420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1282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r="4919" b="6258"/>
          <a:stretch/>
        </p:blipFill>
        <p:spPr>
          <a:xfrm>
            <a:off x="662656" y="1329330"/>
            <a:ext cx="3454265" cy="28719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b="5580"/>
          <a:stretch/>
        </p:blipFill>
        <p:spPr>
          <a:xfrm>
            <a:off x="5450400" y="1277645"/>
            <a:ext cx="3447350" cy="2684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7"/>
            <a:ext cx="9144000" cy="815975"/>
          </a:xfrm>
        </p:spPr>
        <p:txBody>
          <a:bodyPr/>
          <a:lstStyle/>
          <a:p>
            <a:r>
              <a:rPr lang="en-US" u="sng" dirty="0" smtClean="0"/>
              <a:t>Reminder</a:t>
            </a:r>
            <a:r>
              <a:rPr lang="en-US" dirty="0" smtClean="0"/>
              <a:t>: NSTX-U rotation </a:t>
            </a:r>
            <a:r>
              <a:rPr lang="en-US" dirty="0" smtClean="0"/>
              <a:t>controller including NTV and NBI torque profiles </a:t>
            </a:r>
            <a:r>
              <a:rPr lang="en-US" dirty="0" smtClean="0"/>
              <a:t>can compensate for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 smtClean="0"/>
              <a:t> </a:t>
            </a:r>
            <a:r>
              <a:rPr lang="en-US" dirty="0" smtClean="0"/>
              <a:t>variations in NTV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46200" y="405300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t (s)</a:t>
            </a:r>
            <a:endParaRPr lang="en-US" sz="1600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9497" y="405300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t (s)</a:t>
            </a:r>
            <a:endParaRPr lang="en-US" sz="1600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06458" y="931984"/>
            <a:ext cx="3961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i="0" u="sng" kern="0" dirty="0" smtClean="0">
                <a:solidFill>
                  <a:srgbClr val="6600FF"/>
                </a:solidFill>
                <a:latin typeface="+mn-lt"/>
              </a:rPr>
              <a:t>3D coil current and NBI power (actuators)</a:t>
            </a:r>
            <a:endParaRPr lang="en-US" sz="1600" b="0" i="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52486" y="4300622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err="1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 err="1">
                <a:solidFill>
                  <a:schemeClr val="tx1"/>
                </a:solidFill>
              </a:rPr>
              <a:t>N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3085967" y="2609293"/>
            <a:ext cx="3044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NBI, </a:t>
            </a:r>
            <a:r>
              <a:rPr lang="en-US" sz="1600" b="0" i="0" dirty="0" smtClean="0">
                <a:solidFill>
                  <a:srgbClr val="0000FF"/>
                </a:solidFill>
                <a:latin typeface="+mn-lt"/>
              </a:rPr>
              <a:t>NTV torque density (N/m</a:t>
            </a:r>
            <a:r>
              <a:rPr lang="en-US" sz="1600" b="0" i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600" b="0" i="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600" b="0" i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-866301" y="2748156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Plasma rotation (rad/s)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2766059" y="2564480"/>
            <a:ext cx="84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NTV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torque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756" y="155775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10</a:t>
            </a:r>
            <a:r>
              <a:rPr lang="en-US" sz="1800" i="0" baseline="30000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1152846" y="1484786"/>
            <a:ext cx="14148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dirty="0">
                <a:solidFill>
                  <a:srgbClr val="00B050"/>
                </a:solidFill>
                <a:latin typeface="+mn-lt"/>
              </a:rPr>
              <a:t>d</a:t>
            </a:r>
            <a:r>
              <a:rPr lang="en-US" sz="1800" b="0" i="0" dirty="0" smtClean="0">
                <a:solidFill>
                  <a:srgbClr val="00B050"/>
                </a:solidFill>
                <a:latin typeface="+mn-lt"/>
              </a:rPr>
              <a:t>esired </a:t>
            </a:r>
            <a:r>
              <a:rPr lang="en-US" sz="1800" b="0" i="0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w</a:t>
            </a:r>
            <a:r>
              <a:rPr lang="en-US" sz="1800" b="0" i="0" baseline="-25000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endParaRPr lang="en-US" sz="1800" b="0" i="0" baseline="-25000" dirty="0" smtClean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H="1">
            <a:off x="1204848" y="1821522"/>
            <a:ext cx="122871" cy="222120"/>
          </a:xfrm>
          <a:prstGeom prst="straightConnector1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995597" y="3319073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</a:rPr>
              <a:t>t</a:t>
            </a:r>
            <a:r>
              <a:rPr lang="en-US" sz="1600" b="0" i="0" baseline="-25000" dirty="0" smtClean="0">
                <a:solidFill>
                  <a:srgbClr val="FF0000"/>
                </a:solidFill>
              </a:rPr>
              <a:t>1</a:t>
            </a:r>
            <a:endParaRPr lang="en-US" sz="1600" b="0" i="0" baseline="-250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52562" y="2043642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</a:rPr>
              <a:t>t</a:t>
            </a:r>
            <a:r>
              <a:rPr lang="en-US" sz="1600" baseline="-25000" dirty="0">
                <a:solidFill>
                  <a:srgbClr val="FF0000"/>
                </a:solidFill>
              </a:rPr>
              <a:t>3</a:t>
            </a:r>
            <a:endParaRPr lang="en-US" sz="1600" b="0" i="0" baseline="-25000" dirty="0">
              <a:solidFill>
                <a:srgbClr val="FF0000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743627" y="3488348"/>
            <a:ext cx="84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NBI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torque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3329656" y="1566444"/>
            <a:ext cx="685800" cy="86956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58281" y="1491278"/>
            <a:ext cx="115864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t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= 0.59</a:t>
            </a:r>
            <a:r>
              <a:rPr lang="en-US" sz="1600" dirty="0" smtClean="0">
                <a:cs typeface="Helvetica" panose="020B0604020202020204" pitchFamily="34" charset="0"/>
              </a:rPr>
              <a:t>s</a:t>
            </a:r>
          </a:p>
          <a:p>
            <a:pPr>
              <a:buNone/>
            </a:pPr>
            <a:r>
              <a:rPr lang="en-US" sz="1600" dirty="0" smtClean="0"/>
              <a:t>t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0.69s</a:t>
            </a:r>
            <a:endParaRPr lang="en-US" sz="1600" dirty="0">
              <a:latin typeface="Symbol" panose="05050102010706020507" pitchFamily="18" charset="2"/>
            </a:endParaRPr>
          </a:p>
          <a:p>
            <a:pPr>
              <a:buNone/>
            </a:pPr>
            <a:r>
              <a:rPr lang="en-US" sz="1600" dirty="0" smtClean="0"/>
              <a:t>t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0.79s</a:t>
            </a:r>
            <a:endParaRPr lang="en-US" sz="1600" dirty="0">
              <a:latin typeface="Symbol" panose="05050102010706020507" pitchFamily="18" charset="2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62656" y="4201262"/>
            <a:ext cx="3444647" cy="15735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 flipH="1">
            <a:off x="2705647" y="3214344"/>
            <a:ext cx="252634" cy="274004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Content Placeholder 2"/>
          <p:cNvSpPr txBox="1">
            <a:spLocks/>
          </p:cNvSpPr>
          <p:nvPr/>
        </p:nvSpPr>
        <p:spPr bwMode="auto">
          <a:xfrm>
            <a:off x="53268" y="5764566"/>
            <a:ext cx="510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kern="0" dirty="0" smtClean="0"/>
              <a:t>NTV torque profile model for feedback dependent on ion temperature</a:t>
            </a:r>
          </a:p>
        </p:txBody>
      </p:sp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00272"/>
              </p:ext>
            </p:extLst>
          </p:nvPr>
        </p:nvGraphicFramePr>
        <p:xfrm>
          <a:off x="139700" y="4905375"/>
          <a:ext cx="52609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2" name="Equation" r:id="rId5" imgW="2641320" imgH="279360" progId="Equation.DSMT4">
                  <p:embed/>
                </p:oleObj>
              </mc:Choice>
              <mc:Fallback>
                <p:oleObj name="Equation" r:id="rId5" imgW="2641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700" y="4905375"/>
                        <a:ext cx="526097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100"/>
          <p:cNvSpPr/>
          <p:nvPr/>
        </p:nvSpPr>
        <p:spPr>
          <a:xfrm>
            <a:off x="76200" y="931984"/>
            <a:ext cx="4846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i="0" u="sng" kern="0" dirty="0" smtClean="0">
                <a:solidFill>
                  <a:srgbClr val="6600FF"/>
                </a:solidFill>
                <a:latin typeface="+mn-lt"/>
              </a:rPr>
              <a:t>Rotation</a:t>
            </a:r>
            <a:r>
              <a:rPr lang="en-US" sz="1600" u="sng" kern="0" dirty="0">
                <a:solidFill>
                  <a:srgbClr val="6600FF"/>
                </a:solidFill>
                <a:latin typeface="+mn-lt"/>
              </a:rPr>
              <a:t> </a:t>
            </a:r>
            <a:r>
              <a:rPr lang="en-US" sz="1600" u="sng" kern="0" dirty="0" smtClean="0">
                <a:solidFill>
                  <a:srgbClr val="6600FF"/>
                </a:solidFill>
                <a:latin typeface="+mn-lt"/>
              </a:rPr>
              <a:t>evolution</a:t>
            </a:r>
            <a:r>
              <a:rPr lang="en-US" sz="1600" b="0" i="0" u="sng" kern="0" dirty="0" smtClean="0">
                <a:solidFill>
                  <a:srgbClr val="6600FF"/>
                </a:solidFill>
                <a:latin typeface="+mn-lt"/>
              </a:rPr>
              <a:t> and NBI and NTV torque profiles</a:t>
            </a:r>
            <a:endParaRPr lang="en-US" sz="1600" b="0" i="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02140" y="5426012"/>
            <a:ext cx="1670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i="0" kern="0" dirty="0" smtClean="0">
                <a:solidFill>
                  <a:srgbClr val="FF0000"/>
                </a:solidFill>
                <a:latin typeface="+mn-lt"/>
              </a:rPr>
              <a:t>K1 = 0, K2 = 2.5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b="6107"/>
          <a:stretch/>
        </p:blipFill>
        <p:spPr>
          <a:xfrm>
            <a:off x="6188764" y="4405212"/>
            <a:ext cx="2492657" cy="182419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 rot="16200000">
            <a:off x="4132045" y="2599729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3D Coil Current (kA)</a:t>
            </a:r>
            <a:endParaRPr lang="en-US" sz="1400" b="0" i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5526528" y="3900600"/>
            <a:ext cx="1627872" cy="338554"/>
            <a:chOff x="5526528" y="3900600"/>
            <a:chExt cx="1627872" cy="338554"/>
          </a:xfrm>
        </p:grpSpPr>
        <p:sp>
          <p:nvSpPr>
            <p:cNvPr id="110" name="TextBox 109"/>
            <p:cNvSpPr txBox="1"/>
            <p:nvPr/>
          </p:nvSpPr>
          <p:spPr>
            <a:xfrm>
              <a:off x="5526528" y="390060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0.5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116200" y="390060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0.7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684400" y="390060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0.9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5066800" y="33262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1.0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63800" y="37000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0.8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063800" y="28876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1.2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063800" y="24592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1.4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062200" y="20308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1.6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071000" y="15922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1.8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71000" y="11998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2.0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7439928" y="3900600"/>
            <a:ext cx="1627872" cy="338554"/>
            <a:chOff x="5526528" y="3900600"/>
            <a:chExt cx="1627872" cy="338554"/>
          </a:xfrm>
        </p:grpSpPr>
        <p:sp>
          <p:nvSpPr>
            <p:cNvPr id="124" name="TextBox 123"/>
            <p:cNvSpPr txBox="1"/>
            <p:nvPr/>
          </p:nvSpPr>
          <p:spPr>
            <a:xfrm>
              <a:off x="5526528" y="390060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0.5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116200" y="390060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0.7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684400" y="390060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0.9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 rot="16200000">
            <a:off x="5291247" y="5069234"/>
            <a:ext cx="804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400" b="0" i="0" baseline="-2500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1400" b="0" i="0" dirty="0" err="1" smtClean="0">
                <a:solidFill>
                  <a:schemeClr val="tx1"/>
                </a:solidFill>
                <a:latin typeface="+mn-lt"/>
              </a:rPr>
              <a:t>keV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1400" b="0" i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5777948" y="4340344"/>
            <a:ext cx="470452" cy="2034832"/>
            <a:chOff x="5777948" y="4393096"/>
            <a:chExt cx="470452" cy="2034832"/>
          </a:xfrm>
        </p:grpSpPr>
        <p:sp>
          <p:nvSpPr>
            <p:cNvPr id="128" name="TextBox 127"/>
            <p:cNvSpPr txBox="1"/>
            <p:nvPr/>
          </p:nvSpPr>
          <p:spPr>
            <a:xfrm>
              <a:off x="5778400" y="5526156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0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.6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777948" y="4942438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.2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777948" y="4393096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1.8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777948" y="6089374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0.0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8595756" y="5890848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t (s)</a:t>
            </a:r>
            <a:endParaRPr lang="en-US" sz="1600" b="0" i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5976730" y="6208276"/>
            <a:ext cx="2885662" cy="341868"/>
            <a:chOff x="5976730" y="6261028"/>
            <a:chExt cx="2885662" cy="341868"/>
          </a:xfrm>
        </p:grpSpPr>
        <p:sp>
          <p:nvSpPr>
            <p:cNvPr id="133" name="TextBox 132"/>
            <p:cNvSpPr txBox="1"/>
            <p:nvPr/>
          </p:nvSpPr>
          <p:spPr>
            <a:xfrm>
              <a:off x="6464200" y="6261028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0.5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34922" y="6261028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0.7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392392" y="6261028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0.9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911548" y="6264342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941278" y="6261652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976730" y="6261652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0.4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094068" y="4405212"/>
            <a:ext cx="992010" cy="1791809"/>
            <a:chOff x="7094068" y="5334000"/>
            <a:chExt cx="992010" cy="915773"/>
          </a:xfrm>
        </p:grpSpPr>
        <p:cxnSp>
          <p:nvCxnSpPr>
            <p:cNvPr id="142" name="Straight Connector 141"/>
            <p:cNvCxnSpPr/>
            <p:nvPr/>
          </p:nvCxnSpPr>
          <p:spPr bwMode="auto">
            <a:xfrm flipV="1">
              <a:off x="7094068" y="5334349"/>
              <a:ext cx="0" cy="915424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flipV="1">
              <a:off x="7611122" y="5334000"/>
              <a:ext cx="0" cy="915424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flipV="1">
              <a:off x="8086078" y="5334000"/>
              <a:ext cx="0" cy="915424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3" name="Group 152"/>
          <p:cNvGrpSpPr/>
          <p:nvPr/>
        </p:nvGrpSpPr>
        <p:grpSpPr>
          <a:xfrm>
            <a:off x="7924800" y="3700046"/>
            <a:ext cx="582966" cy="199754"/>
            <a:chOff x="7924800" y="1369123"/>
            <a:chExt cx="582966" cy="2530677"/>
          </a:xfrm>
        </p:grpSpPr>
        <p:cxnSp>
          <p:nvCxnSpPr>
            <p:cNvPr id="50" name="Straight Connector 49"/>
            <p:cNvCxnSpPr/>
            <p:nvPr/>
          </p:nvCxnSpPr>
          <p:spPr bwMode="auto">
            <a:xfrm flipV="1">
              <a:off x="8507766" y="1369123"/>
              <a:ext cx="0" cy="25282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 flipV="1">
              <a:off x="8202966" y="1371600"/>
              <a:ext cx="0" cy="25282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flipV="1">
              <a:off x="7924800" y="1371600"/>
              <a:ext cx="0" cy="25282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" name="Group 151"/>
          <p:cNvGrpSpPr/>
          <p:nvPr/>
        </p:nvGrpSpPr>
        <p:grpSpPr>
          <a:xfrm>
            <a:off x="6019800" y="3664800"/>
            <a:ext cx="582966" cy="239156"/>
            <a:chOff x="6019800" y="1373279"/>
            <a:chExt cx="582966" cy="2530677"/>
          </a:xfrm>
        </p:grpSpPr>
        <p:cxnSp>
          <p:nvCxnSpPr>
            <p:cNvPr id="149" name="Straight Connector 148"/>
            <p:cNvCxnSpPr/>
            <p:nvPr/>
          </p:nvCxnSpPr>
          <p:spPr bwMode="auto">
            <a:xfrm flipV="1">
              <a:off x="6602766" y="1373279"/>
              <a:ext cx="0" cy="25282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6297966" y="1375756"/>
              <a:ext cx="0" cy="25282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flipV="1">
              <a:off x="6019800" y="1375756"/>
              <a:ext cx="0" cy="25282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Rectangle 2"/>
          <p:cNvSpPr/>
          <p:nvPr/>
        </p:nvSpPr>
        <p:spPr bwMode="auto">
          <a:xfrm>
            <a:off x="7170543" y="1277645"/>
            <a:ext cx="189047" cy="2770867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16200000">
            <a:off x="6311880" y="2492080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NBI power (MW)</a:t>
            </a:r>
            <a:endParaRPr lang="en-US" sz="1400" b="0" i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7105798" y="1139270"/>
            <a:ext cx="321114" cy="3013166"/>
            <a:chOff x="7307094" y="1961322"/>
            <a:chExt cx="321114" cy="3019921"/>
          </a:xfrm>
        </p:grpSpPr>
        <p:sp>
          <p:nvSpPr>
            <p:cNvPr id="104" name="TextBox 103"/>
            <p:cNvSpPr txBox="1"/>
            <p:nvPr/>
          </p:nvSpPr>
          <p:spPr>
            <a:xfrm>
              <a:off x="7315302" y="196132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7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315302" y="424573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307094" y="461191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315302" y="23341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6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315302" y="27200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5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315302" y="30976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4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302" y="34791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3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315302" y="38563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2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1320752" y="2795673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</a:rPr>
              <a:t>t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endParaRPr lang="en-US" sz="1600" b="0" i="0" baseline="-25000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705647" y="3395250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9900FF"/>
                </a:solidFill>
              </a:rPr>
              <a:t>t</a:t>
            </a:r>
            <a:r>
              <a:rPr lang="en-US" sz="1600" b="0" i="0" baseline="-25000" dirty="0" smtClean="0">
                <a:solidFill>
                  <a:srgbClr val="9900FF"/>
                </a:solidFill>
              </a:rPr>
              <a:t>1</a:t>
            </a:r>
            <a:endParaRPr lang="en-US" sz="1600" b="0" i="0" baseline="-25000" dirty="0">
              <a:solidFill>
                <a:srgbClr val="9900FF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091153" y="3691618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9900FF"/>
                </a:solidFill>
              </a:rPr>
              <a:t>t</a:t>
            </a:r>
            <a:r>
              <a:rPr lang="en-US" sz="1600" baseline="-25000" dirty="0">
                <a:solidFill>
                  <a:srgbClr val="9900FF"/>
                </a:solidFill>
              </a:rPr>
              <a:t>3</a:t>
            </a:r>
            <a:endParaRPr lang="en-US" sz="1600" b="0" i="0" baseline="-25000" dirty="0">
              <a:solidFill>
                <a:srgbClr val="9900FF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343162" y="3156973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9900FF"/>
                </a:solidFill>
              </a:rPr>
              <a:t>t</a:t>
            </a:r>
            <a:r>
              <a:rPr lang="en-US" sz="1600" baseline="-25000" dirty="0">
                <a:solidFill>
                  <a:srgbClr val="9900FF"/>
                </a:solidFill>
              </a:rPr>
              <a:t>2</a:t>
            </a:r>
            <a:endParaRPr lang="en-US" sz="1600" b="0" i="0" baseline="-25000" dirty="0">
              <a:solidFill>
                <a:srgbClr val="9900FF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18478" y="2750138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</a:rPr>
              <a:t>t</a:t>
            </a:r>
            <a:r>
              <a:rPr lang="en-US" sz="1600" b="0" i="0" baseline="-25000" dirty="0" smtClean="0">
                <a:solidFill>
                  <a:schemeClr val="tx1"/>
                </a:solidFill>
              </a:rPr>
              <a:t>1</a:t>
            </a:r>
            <a:endParaRPr lang="en-US" sz="1600" b="0" i="0" baseline="-25000" dirty="0">
              <a:solidFill>
                <a:schemeClr val="tx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09600" y="2564166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endParaRPr lang="en-US" sz="1600" b="0" i="0" baseline="-25000" dirty="0">
              <a:solidFill>
                <a:schemeClr val="tx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17196" y="2973562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3</a:t>
            </a:r>
            <a:endParaRPr lang="en-US" sz="1600" b="0" i="0" baseline="-25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69363" y="1287263"/>
            <a:ext cx="102171" cy="299267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5792" y="1270538"/>
            <a:ext cx="441146" cy="3080292"/>
            <a:chOff x="275792" y="1270538"/>
            <a:chExt cx="441146" cy="3080292"/>
          </a:xfrm>
        </p:grpSpPr>
        <p:sp>
          <p:nvSpPr>
            <p:cNvPr id="61" name="TextBox 60"/>
            <p:cNvSpPr txBox="1"/>
            <p:nvPr/>
          </p:nvSpPr>
          <p:spPr>
            <a:xfrm>
              <a:off x="404032" y="39814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i="0" dirty="0" smtClean="0">
                  <a:solidFill>
                    <a:srgbClr val="FF0000"/>
                  </a:solidFill>
                </a:rPr>
                <a:t>0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4032" y="235492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6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4032" y="1821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rgbClr val="FF0000"/>
                  </a:solidFill>
                </a:rPr>
                <a:t>8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4032" y="29058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rgbClr val="FF0000"/>
                  </a:solidFill>
                </a:rPr>
                <a:t>4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4032" y="34421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2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5792" y="127053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10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81381" y="4148554"/>
            <a:ext cx="3810742" cy="369332"/>
            <a:chOff x="656925" y="4800600"/>
            <a:chExt cx="3810742" cy="369332"/>
          </a:xfrm>
        </p:grpSpPr>
        <p:sp>
          <p:nvSpPr>
            <p:cNvPr id="91" name="TextBox 90"/>
            <p:cNvSpPr txBox="1"/>
            <p:nvPr/>
          </p:nvSpPr>
          <p:spPr>
            <a:xfrm>
              <a:off x="656925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0.0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305025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0.2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81200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0.4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628558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0.6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86225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0.8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62400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1</a:t>
              </a:r>
              <a:r>
                <a:rPr lang="en-US" sz="1800" dirty="0" smtClean="0">
                  <a:solidFill>
                    <a:schemeClr val="tx1"/>
                  </a:solidFill>
                </a:rPr>
                <a:t>.0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62" name="Rectangle 161"/>
          <p:cNvSpPr/>
          <p:nvPr/>
        </p:nvSpPr>
        <p:spPr bwMode="auto">
          <a:xfrm>
            <a:off x="4097707" y="1369122"/>
            <a:ext cx="102171" cy="282499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024281" y="1287263"/>
            <a:ext cx="505267" cy="3062326"/>
            <a:chOff x="4180575" y="1939309"/>
            <a:chExt cx="505267" cy="3062326"/>
          </a:xfrm>
        </p:grpSpPr>
        <p:sp>
          <p:nvSpPr>
            <p:cNvPr id="78" name="TextBox 77"/>
            <p:cNvSpPr txBox="1"/>
            <p:nvPr/>
          </p:nvSpPr>
          <p:spPr>
            <a:xfrm>
              <a:off x="4180575" y="463230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0.0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80575" y="409904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0.5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80575" y="35579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1.0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180575" y="301054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1.5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80575" y="247886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2.0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180575" y="193930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2.5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7075952" y="5883339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1600" b="0" i="0" baseline="-25000" dirty="0" smtClean="0">
                <a:solidFill>
                  <a:srgbClr val="FF0000"/>
                </a:solidFill>
                <a:latin typeface="+mn-lt"/>
              </a:rPr>
              <a:t>1</a:t>
            </a:r>
            <a:endParaRPr lang="en-US" sz="1600" b="0" i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057278" y="5883339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FF0000"/>
                </a:solidFill>
                <a:latin typeface="+mn-lt"/>
              </a:rPr>
              <a:t>3</a:t>
            </a:r>
            <a:endParaRPr lang="en-US" sz="1600" b="0" i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589522" y="5883339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1600" b="0" i="0" baseline="-25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60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600" kern="0" dirty="0" smtClean="0"/>
              <a:t>Supporting Slides Follow</a:t>
            </a:r>
            <a:endParaRPr 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228164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57200" y="5410200"/>
            <a:ext cx="8397240" cy="381000"/>
          </a:xfrm>
          <a:prstGeom prst="rect">
            <a:avLst/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32410" y="49217"/>
            <a:ext cx="869823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JET disruption event characterization provides framework for understanding / quantifying disruption prediction</a:t>
            </a:r>
            <a:endParaRPr lang="en-US" kern="0" dirty="0"/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23516" y="4919246"/>
            <a:ext cx="484876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P.C. de </a:t>
            </a:r>
            <a:r>
              <a:rPr lang="en-US" sz="16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Vries</a:t>
            </a:r>
            <a:r>
              <a:rPr lang="en-US" sz="1600" dirty="0">
                <a:solidFill>
                  <a:srgbClr val="6600FF"/>
                </a:solidFill>
                <a:latin typeface="+mn-lt"/>
                <a:cs typeface="Arial" pitchFamily="34" charset="0"/>
              </a:rPr>
              <a:t> </a:t>
            </a:r>
            <a:r>
              <a:rPr lang="en-US" sz="1600" b="0" i="1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et al</a:t>
            </a:r>
            <a:r>
              <a:rPr lang="en-US" sz="1600" b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., </a:t>
            </a:r>
            <a:r>
              <a:rPr lang="en-US" sz="16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Nucl</a:t>
            </a:r>
            <a:r>
              <a:rPr lang="en-US" sz="16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 Fusion </a:t>
            </a:r>
            <a:r>
              <a:rPr lang="en-US" sz="1600" b="1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51</a:t>
            </a:r>
            <a:r>
              <a:rPr lang="en-US" sz="16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 (2011</a:t>
            </a:r>
            <a:r>
              <a:rPr lang="en-US" sz="1600" dirty="0">
                <a:solidFill>
                  <a:srgbClr val="6600FF"/>
                </a:solidFill>
                <a:latin typeface="+mn-lt"/>
                <a:cs typeface="Arial" pitchFamily="34" charset="0"/>
              </a:rPr>
              <a:t>) 053018 </a:t>
            </a:r>
            <a:endParaRPr lang="en-US" sz="16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399" y="1257171"/>
            <a:ext cx="351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+mn-lt"/>
              </a:rPr>
              <a:t>JET disruption event chains</a:t>
            </a:r>
            <a:endParaRPr lang="en-US" sz="2000" u="sng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6066" y="1257171"/>
            <a:ext cx="412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+mn-lt"/>
              </a:rPr>
              <a:t>Related disruption event statistics</a:t>
            </a:r>
            <a:endParaRPr lang="en-US" sz="2000" u="sng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90033" y="1683885"/>
            <a:ext cx="3796398" cy="376428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6200" y="5753228"/>
            <a:ext cx="8980381" cy="79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JET disruption </a:t>
            </a:r>
            <a:r>
              <a:rPr lang="en-US" sz="2000" dirty="0"/>
              <a:t>event chain </a:t>
            </a:r>
            <a:r>
              <a:rPr lang="en-US" sz="2000" dirty="0" smtClean="0"/>
              <a:t>analysis performed </a:t>
            </a:r>
            <a:r>
              <a:rPr lang="en-US" sz="2000" dirty="0"/>
              <a:t>by </a:t>
            </a:r>
            <a:r>
              <a:rPr lang="en-US" sz="2000" dirty="0" smtClean="0"/>
              <a:t>hand, desire </a:t>
            </a:r>
            <a:r>
              <a:rPr lang="en-US" sz="2000" dirty="0"/>
              <a:t>to automate</a:t>
            </a:r>
          </a:p>
          <a:p>
            <a:endParaRPr lang="en-US" sz="2000" dirty="0" smtClean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9554"/>
          <a:stretch/>
        </p:blipFill>
        <p:spPr bwMode="auto">
          <a:xfrm>
            <a:off x="131543" y="1636521"/>
            <a:ext cx="4754310" cy="322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68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4807912" y="3200717"/>
            <a:ext cx="2843463" cy="2860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5401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/>
              <a:t>Disruption Event Characterization And Forecasting Code </a:t>
            </a:r>
            <a:r>
              <a:rPr lang="en-US" kern="0" dirty="0" smtClean="0">
                <a:solidFill>
                  <a:srgbClr val="FF0000"/>
                </a:solidFill>
              </a:rPr>
              <a:t>(DECAF) </a:t>
            </a:r>
            <a:r>
              <a:rPr lang="en-US" kern="0" dirty="0" smtClean="0"/>
              <a:t>yielding </a:t>
            </a:r>
            <a:r>
              <a:rPr lang="en-US" kern="0" dirty="0"/>
              <a:t>initial </a:t>
            </a:r>
            <a:r>
              <a:rPr lang="en-US" kern="0" dirty="0" smtClean="0"/>
              <a:t>results (pressure peaking example)</a:t>
            </a:r>
            <a:endParaRPr lang="en-US" kern="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465847"/>
            <a:ext cx="3733800" cy="3562526"/>
            <a:chOff x="228600" y="1178896"/>
            <a:chExt cx="3733800" cy="356252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765"/>
            <a:stretch/>
          </p:blipFill>
          <p:spPr bwMode="auto">
            <a:xfrm>
              <a:off x="259080" y="2621028"/>
              <a:ext cx="3703320" cy="179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53"/>
            <a:stretch/>
          </p:blipFill>
          <p:spPr bwMode="auto">
            <a:xfrm>
              <a:off x="259080" y="4374258"/>
              <a:ext cx="3703320" cy="36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3" b="53250"/>
            <a:stretch/>
          </p:blipFill>
          <p:spPr bwMode="auto">
            <a:xfrm>
              <a:off x="228600" y="1178896"/>
              <a:ext cx="3657600" cy="154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19200" y="2667000"/>
              <a:ext cx="685800" cy="1524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</p:grpSp>
      <p:sp>
        <p:nvSpPr>
          <p:cNvPr id="13" name="12-Point Star 12"/>
          <p:cNvSpPr/>
          <p:nvPr/>
        </p:nvSpPr>
        <p:spPr bwMode="auto">
          <a:xfrm>
            <a:off x="2151380" y="3807391"/>
            <a:ext cx="91440" cy="91440"/>
          </a:xfrm>
          <a:prstGeom prst="star12">
            <a:avLst/>
          </a:prstGeom>
          <a:solidFill>
            <a:srgbClr val="00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4" name="12-Point Star 13"/>
          <p:cNvSpPr/>
          <p:nvPr/>
        </p:nvSpPr>
        <p:spPr bwMode="auto">
          <a:xfrm>
            <a:off x="2614930" y="3610541"/>
            <a:ext cx="91440" cy="91440"/>
          </a:xfrm>
          <a:prstGeom prst="star12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5" name="12-Point Star 14"/>
          <p:cNvSpPr/>
          <p:nvPr/>
        </p:nvSpPr>
        <p:spPr bwMode="auto">
          <a:xfrm>
            <a:off x="3002280" y="3350191"/>
            <a:ext cx="91440" cy="91440"/>
          </a:xfrm>
          <a:prstGeom prst="star12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8900" y="3290361"/>
            <a:ext cx="1153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PRP warnings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043472" y="3512751"/>
            <a:ext cx="107908" cy="29451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399115" y="3512751"/>
            <a:ext cx="215815" cy="8242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443607" y="3395911"/>
            <a:ext cx="496443" cy="3294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108671" y="5132001"/>
            <a:ext cx="50045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PRP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1108671" y="4541451"/>
            <a:ext cx="1893609" cy="5461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333750" y="4541451"/>
            <a:ext cx="394325" cy="5461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837944" y="5132000"/>
            <a:ext cx="50045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VDE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9464" y="5132000"/>
            <a:ext cx="441146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IPR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7103" y="5131999"/>
            <a:ext cx="4828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SCL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>
            <a:stCxn id="20" idx="3"/>
            <a:endCxn id="23" idx="1"/>
          </p:cNvCxnSpPr>
          <p:nvPr/>
        </p:nvCxnSpPr>
        <p:spPr bwMode="auto">
          <a:xfrm flipV="1">
            <a:off x="1609129" y="5270500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346617" y="5256597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3033217" y="5270501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2400" y="5438001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Detected at: 0.4194s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4387" y="5438001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0.4380s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5438000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0.4522s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6792" y="5437999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0.4732s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3882" y="1571566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NSTX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142270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2706370" y="2216164"/>
            <a:ext cx="579543" cy="13076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2119405" y="2346924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Disruption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4038600" y="939801"/>
            <a:ext cx="5029200" cy="535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kern="0" dirty="0" smtClean="0"/>
              <a:t>10 physical events presently defined in code with quantitative </a:t>
            </a:r>
            <a:r>
              <a:rPr lang="en-US" sz="2000" kern="0" dirty="0"/>
              <a:t>warning points</a:t>
            </a:r>
            <a:endParaRPr lang="en-US" sz="2000" kern="0" dirty="0" smtClean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 kern="0" dirty="0" smtClean="0"/>
              <a:t>Builds on manual analysis of de Vries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sz="1800" kern="0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 kern="0" dirty="0" smtClean="0"/>
              <a:t>Builds on warning algorithm of Gerhardt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sz="1800" kern="0" dirty="0" smtClean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800" kern="0" dirty="0" smtClean="0">
                <a:solidFill>
                  <a:srgbClr val="FF0000"/>
                </a:solidFill>
              </a:rPr>
              <a:t>New code written (in Python), </a:t>
            </a:r>
            <a:r>
              <a:rPr lang="en-US" sz="1800" kern="0" dirty="0">
                <a:solidFill>
                  <a:srgbClr val="FF0000"/>
                </a:solidFill>
              </a:rPr>
              <a:t>easily </a:t>
            </a:r>
            <a:r>
              <a:rPr lang="en-US" sz="1800" kern="0" dirty="0" smtClean="0">
                <a:solidFill>
                  <a:srgbClr val="FF0000"/>
                </a:solidFill>
              </a:rPr>
              <a:t>expandable, portable </a:t>
            </a:r>
            <a:r>
              <a:rPr lang="en-US" sz="1800" kern="0" dirty="0">
                <a:solidFill>
                  <a:srgbClr val="FF0000"/>
                </a:solidFill>
              </a:rPr>
              <a:t>to other </a:t>
            </a:r>
            <a:r>
              <a:rPr lang="en-US" sz="1800" kern="0" dirty="0" smtClean="0">
                <a:solidFill>
                  <a:srgbClr val="FF0000"/>
                </a:solidFill>
              </a:rPr>
              <a:t>tokamaks (can now read DIII-D data)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sz="2000" u="sng" kern="0" dirty="0"/>
              <a:t>E</a:t>
            </a:r>
            <a:r>
              <a:rPr lang="en-US" sz="2000" u="sng" kern="0" dirty="0" smtClean="0"/>
              <a:t>xample</a:t>
            </a:r>
            <a:r>
              <a:rPr lang="en-US" sz="2000" kern="0" dirty="0" smtClean="0"/>
              <a:t>: Pressure peaking (PRP) disruption event chain identified by code before disruption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(PRP) </a:t>
            </a:r>
            <a:r>
              <a:rPr lang="en-US" sz="1800" kern="0" dirty="0" smtClean="0"/>
              <a:t>Pressure peaking warnings identified first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(VDE) </a:t>
            </a:r>
            <a:r>
              <a:rPr lang="en-US" sz="1800" kern="0" dirty="0" smtClean="0"/>
              <a:t>VDE condition subsequently found 19 </a:t>
            </a:r>
            <a:r>
              <a:rPr lang="en-US" sz="1800" kern="0" dirty="0" err="1" smtClean="0"/>
              <a:t>ms</a:t>
            </a:r>
            <a:r>
              <a:rPr lang="en-US" sz="1800" kern="0" dirty="0" smtClean="0"/>
              <a:t> after last PRP warning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(IPR) </a:t>
            </a:r>
            <a:r>
              <a:rPr lang="en-US" sz="1800" kern="0" dirty="0" smtClean="0"/>
              <a:t>Plasma current request not met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(SCL) </a:t>
            </a:r>
            <a:r>
              <a:rPr lang="en-US" sz="1800" kern="0" dirty="0" smtClean="0"/>
              <a:t>Shape control warning issued</a:t>
            </a:r>
          </a:p>
          <a:p>
            <a:pPr lvl="1"/>
            <a:endParaRPr lang="en-US" sz="1800" kern="0" dirty="0" smtClean="0"/>
          </a:p>
          <a:p>
            <a:pPr lvl="1"/>
            <a:endParaRPr lang="en-US" sz="1800" kern="0" dirty="0"/>
          </a:p>
        </p:txBody>
      </p:sp>
      <p:sp>
        <p:nvSpPr>
          <p:cNvPr id="34" name="TextBox 33"/>
          <p:cNvSpPr txBox="1"/>
          <p:nvPr/>
        </p:nvSpPr>
        <p:spPr>
          <a:xfrm>
            <a:off x="321699" y="4990440"/>
            <a:ext cx="82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Event chain</a:t>
            </a:r>
            <a:endParaRPr lang="en-US" sz="14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498112" y="1823733"/>
            <a:ext cx="454396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P.C. de </a:t>
            </a:r>
            <a:r>
              <a:rPr lang="en-US" sz="14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Vries</a:t>
            </a:r>
            <a:r>
              <a:rPr lang="en-US" sz="1400" dirty="0">
                <a:solidFill>
                  <a:srgbClr val="6600FF"/>
                </a:solidFill>
                <a:latin typeface="+mn-lt"/>
                <a:cs typeface="Arial" pitchFamily="34" charset="0"/>
              </a:rPr>
              <a:t> </a:t>
            </a:r>
            <a:r>
              <a:rPr lang="en-US" sz="1400" b="0" i="1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et al</a:t>
            </a:r>
            <a:r>
              <a:rPr lang="en-US" sz="1400" b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., </a:t>
            </a:r>
            <a:r>
              <a:rPr lang="en-US" sz="14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Nucl</a:t>
            </a:r>
            <a:r>
              <a:rPr lang="en-US" sz="14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 Fusion </a:t>
            </a:r>
            <a:r>
              <a:rPr lang="en-US" sz="1400" b="1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51</a:t>
            </a:r>
            <a:r>
              <a:rPr lang="en-US" sz="14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 (2011</a:t>
            </a:r>
            <a:r>
              <a:rPr lang="en-US" sz="1400" dirty="0">
                <a:solidFill>
                  <a:srgbClr val="6600FF"/>
                </a:solidFill>
                <a:latin typeface="+mn-lt"/>
                <a:cs typeface="Arial" pitchFamily="34" charset="0"/>
              </a:rPr>
              <a:t>) 053018 </a:t>
            </a:r>
            <a:endParaRPr lang="en-US" sz="14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4495800" y="2401555"/>
            <a:ext cx="454396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S</a:t>
            </a:r>
            <a:r>
              <a:rPr lang="en-US" sz="14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.P. </a:t>
            </a:r>
            <a:r>
              <a:rPr lang="en-US" sz="140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Gerhardt </a:t>
            </a:r>
            <a:r>
              <a:rPr lang="en-US" sz="1400" b="0" i="1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et al</a:t>
            </a:r>
            <a:r>
              <a:rPr lang="en-US" sz="1400" b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., </a:t>
            </a:r>
            <a:r>
              <a:rPr lang="en-US" sz="14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Nucl</a:t>
            </a:r>
            <a:r>
              <a:rPr lang="en-US" sz="14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 Fusion </a:t>
            </a:r>
            <a:r>
              <a:rPr lang="en-US" sz="1400" b="1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53</a:t>
            </a:r>
            <a:r>
              <a:rPr lang="en-US" sz="14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 (2013</a:t>
            </a:r>
            <a:r>
              <a:rPr lang="en-US" sz="1400" dirty="0">
                <a:solidFill>
                  <a:srgbClr val="6600FF"/>
                </a:solidFill>
                <a:latin typeface="+mn-lt"/>
                <a:cs typeface="Arial" pitchFamily="34" charset="0"/>
              </a:rPr>
              <a:t>) 063021 </a:t>
            </a:r>
            <a:endParaRPr lang="en-US" sz="14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" y="6016823"/>
            <a:ext cx="433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J.W. </a:t>
            </a:r>
            <a:r>
              <a:rPr lang="en-US" sz="1400" dirty="0">
                <a:solidFill>
                  <a:srgbClr val="6600FF"/>
                </a:solidFill>
                <a:latin typeface="+mj-lt"/>
              </a:rPr>
              <a:t>B</a:t>
            </a:r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erkery, S.A. Sabbagh, Y.S. Park (Columbia U.)</a:t>
            </a:r>
            <a:endParaRPr lang="en-US" sz="14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" y="6245423"/>
            <a:ext cx="4031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00FF"/>
                </a:solidFill>
                <a:latin typeface="+mj-lt"/>
              </a:rPr>
              <a:t>a</a:t>
            </a:r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nd the NSTX-U Disruption PAM Working Group</a:t>
            </a:r>
            <a:endParaRPr lang="en-US" sz="1400" dirty="0">
              <a:solidFill>
                <a:srgbClr val="66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5721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is structured to ease parallel development of disruption characterization, event criteria, and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137" y="974558"/>
            <a:ext cx="3699616" cy="551777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P</a:t>
            </a:r>
            <a:r>
              <a:rPr lang="en-US" sz="2000" dirty="0" smtClean="0"/>
              <a:t>hysical event modules encapsulate disruption chain events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Development focused on improving these modules</a:t>
            </a:r>
          </a:p>
          <a:p>
            <a:pPr lvl="1">
              <a:spcBef>
                <a:spcPts val="600"/>
              </a:spcBef>
            </a:pPr>
            <a:r>
              <a:rPr lang="en-US" altLang="en-US" sz="1800" dirty="0" smtClean="0"/>
              <a:t>Structure eases development</a:t>
            </a:r>
          </a:p>
          <a:p>
            <a:pPr lvl="2">
              <a:spcBef>
                <a:spcPts val="600"/>
              </a:spcBef>
            </a:pPr>
            <a:r>
              <a:rPr lang="en-US" altLang="en-US" sz="1600" dirty="0" smtClean="0"/>
              <a:t>E.g. separate code by    C. Myers that improved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disruption timing definition was quickly imported</a:t>
            </a:r>
            <a:endParaRPr lang="en-US" altLang="en-US" sz="1800" dirty="0" smtClean="0"/>
          </a:p>
          <a:p>
            <a:pPr>
              <a:spcBef>
                <a:spcPts val="600"/>
              </a:spcBef>
            </a:pPr>
            <a:r>
              <a:rPr lang="en-US" altLang="en-US" sz="2000" dirty="0" smtClean="0"/>
              <a:t>Physical </a:t>
            </a:r>
            <a:r>
              <a:rPr lang="en-US" altLang="en-US" sz="2000" dirty="0"/>
              <a:t>e</a:t>
            </a:r>
            <a:r>
              <a:rPr lang="en-US" altLang="en-US" sz="2000" dirty="0" smtClean="0"/>
              <a:t>vents are objects in physics modules</a:t>
            </a:r>
          </a:p>
          <a:p>
            <a:pPr lvl="1">
              <a:spcBef>
                <a:spcPts val="600"/>
              </a:spcBef>
            </a:pPr>
            <a:r>
              <a:rPr lang="en-US" altLang="en-US" sz="1800" dirty="0" smtClean="0"/>
              <a:t>e.g. VDE, LOQ, RWM are objects in “Stability” </a:t>
            </a:r>
          </a:p>
          <a:p>
            <a:pPr lvl="1">
              <a:spcBef>
                <a:spcPts val="600"/>
              </a:spcBef>
            </a:pPr>
            <a:r>
              <a:rPr lang="en-US" altLang="en-US" sz="1800" dirty="0" smtClean="0"/>
              <a:t>Carry metadata, event forecasting criteria, event linkages, etc.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131403"/>
            <a:ext cx="18288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Main data structure</a:t>
            </a:r>
            <a:endParaRPr lang="en-US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133600" y="3546900"/>
            <a:ext cx="533400" cy="1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6" name="Straight Arrow Connector 5"/>
          <p:cNvCxnSpPr>
            <a:endCxn id="4" idx="0"/>
          </p:cNvCxnSpPr>
          <p:nvPr/>
        </p:nvCxnSpPr>
        <p:spPr bwMode="auto">
          <a:xfrm>
            <a:off x="1219200" y="2495729"/>
            <a:ext cx="0" cy="63567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1295400"/>
            <a:ext cx="18288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Code control workbooks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100" y="2076509"/>
            <a:ext cx="18288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Density Limits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2645896"/>
            <a:ext cx="20574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Confinement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3257490"/>
            <a:ext cx="20574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tability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3867090"/>
            <a:ext cx="2057400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Tokamak dynamics</a:t>
            </a:r>
            <a:endParaRPr lang="en-US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4725358"/>
            <a:ext cx="2057400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Power/current handling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5616714"/>
            <a:ext cx="20574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Technical issues</a:t>
            </a:r>
            <a:endParaRPr lang="en-US" sz="20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667000" y="1905000"/>
            <a:ext cx="2590800" cy="43434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19400" y="1143000"/>
            <a:ext cx="2362200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Physical event modules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>
            <a:endCxn id="20" idx="0"/>
          </p:cNvCxnSpPr>
          <p:nvPr/>
        </p:nvCxnSpPr>
        <p:spPr bwMode="auto">
          <a:xfrm>
            <a:off x="1212079" y="3962400"/>
            <a:ext cx="7121" cy="84540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4800" y="4807803"/>
            <a:ext cx="18288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Output processing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192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0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model using a “no slip” condition has </a:t>
                </a:r>
                <a:r>
                  <a:rPr lang="en-US" dirty="0"/>
                  <a:t>n</a:t>
                </a:r>
                <a:r>
                  <a:rPr lang="en-US" dirty="0" smtClean="0"/>
                  <a:t>o </a:t>
                </a:r>
                <a:r>
                  <a:rPr lang="en-US" dirty="0"/>
                  <a:t>s</a:t>
                </a:r>
                <a:r>
                  <a:rPr lang="en-US" dirty="0" smtClean="0"/>
                  <a:t>teady state solutions at a large enough island </a:t>
                </a:r>
                <a:r>
                  <a:rPr lang="en-US" dirty="0"/>
                  <a:t>w</a:t>
                </a:r>
                <a:r>
                  <a:rPr lang="en-US" dirty="0" smtClean="0"/>
                  <a:t>idth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1" name="Tit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53253" y="1148643"/>
                <a:ext cx="4495800" cy="54102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For steady state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solutions: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0 : “red curve”</a:t>
                </a:r>
              </a:p>
              <a:p>
                <a:pPr lvl="1"/>
                <a:r>
                  <a:rPr lang="en-US" dirty="0" smtClean="0"/>
                  <a:t>No mode present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ar-A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ar-AE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ar-AE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𝑎𝑢𝑥</m:t>
                                </m:r>
                              </m:sub>
                            </m:sSub>
                          </m:e>
                          <m:sup>
                            <m:r>
                              <a:rPr lang="ar-AE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ar-A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ar-AE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AE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ar-AE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:</a:t>
                </a:r>
                <a:r>
                  <a:rPr lang="en-US" dirty="0" smtClean="0"/>
                  <a:t> “blue curve”</a:t>
                </a:r>
              </a:p>
              <a:p>
                <a:pPr lvl="1"/>
                <a:r>
                  <a:rPr lang="en-US" dirty="0" smtClean="0"/>
                  <a:t>Two steady state solution</a:t>
                </a:r>
                <a:endParaRPr lang="en-US" dirty="0" smtClean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rgbClr val="CF5D07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rgbClr val="CF5D0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ar-AE" i="1">
                            <a:solidFill>
                              <a:srgbClr val="CF5D0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dirty="0">
                    <a:solidFill>
                      <a:srgbClr val="CF5D07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solidFill>
                              <a:srgbClr val="CF5D07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i="1">
                                <a:solidFill>
                                  <a:srgbClr val="CF5D07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ar-AE" i="1">
                                    <a:solidFill>
                                      <a:srgbClr val="CF5D07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ar-AE" i="1">
                                    <a:solidFill>
                                      <a:srgbClr val="CF5D07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ar-AE" i="1">
                                    <a:solidFill>
                                      <a:srgbClr val="CF5D07"/>
                                    </a:solidFill>
                                    <a:latin typeface="Cambria Math" panose="02040503050406030204" pitchFamily="18" charset="0"/>
                                  </a:rPr>
                                  <m:t>𝑎𝑢𝑥</m:t>
                                </m:r>
                              </m:sub>
                            </m:sSub>
                          </m:e>
                          <m:sup>
                            <m:r>
                              <a:rPr lang="ar-AE" i="1">
                                <a:solidFill>
                                  <a:srgbClr val="CF5D0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ar-AE" i="1">
                                <a:solidFill>
                                  <a:srgbClr val="CF5D0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rgbClr val="CF5D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ar-AE" i="1">
                                <a:solidFill>
                                  <a:srgbClr val="CF5D0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AE" i="1">
                                <a:solidFill>
                                  <a:srgbClr val="CF5D07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ar-AE" i="1">
                            <a:solidFill>
                              <a:srgbClr val="CF5D07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i="1">
                            <a:solidFill>
                              <a:srgbClr val="CF5D07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ar-AE" dirty="0">
                    <a:solidFill>
                      <a:srgbClr val="CF5D07"/>
                    </a:solidFill>
                  </a:rPr>
                  <a:t> : “</a:t>
                </a:r>
                <a:r>
                  <a:rPr lang="en-US" dirty="0">
                    <a:solidFill>
                      <a:srgbClr val="CF5D07"/>
                    </a:solidFill>
                  </a:rPr>
                  <a:t>”orange curve”</a:t>
                </a:r>
              </a:p>
              <a:p>
                <a:pPr lvl="1"/>
                <a:r>
                  <a:rPr lang="en-US" dirty="0"/>
                  <a:t>One steady state </a:t>
                </a:r>
                <a:r>
                  <a:rPr lang="en-US" dirty="0" smtClean="0"/>
                  <a:t>solution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Bifurcation 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253" y="1148643"/>
                <a:ext cx="4495800" cy="5410200"/>
              </a:xfrm>
              <a:blipFill rotWithShape="0">
                <a:blip r:embed="rId3"/>
                <a:stretch>
                  <a:fillRect l="-2033" t="-901" r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29202" y="1209206"/>
                <a:ext cx="3443507" cy="777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𝑎𝑢𝑥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2" y="1209206"/>
                <a:ext cx="3443507" cy="77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062107" y="3300107"/>
            <a:ext cx="529028" cy="490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5346880"/>
            <a:ext cx="710252" cy="396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702" y="2019480"/>
            <a:ext cx="4483395" cy="33528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6400800" y="3657600"/>
            <a:ext cx="0" cy="762000"/>
          </a:xfrm>
          <a:prstGeom prst="straightConnector1">
            <a:avLst/>
          </a:prstGeom>
          <a:ln>
            <a:solidFill>
              <a:srgbClr val="00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82231" y="4419600"/>
                <a:ext cx="427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231" y="4419600"/>
                <a:ext cx="42793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4085" r="-422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0964" y="4452674"/>
            <a:ext cx="784591" cy="428396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>
            <a:off x="7303957" y="3195754"/>
            <a:ext cx="356548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-120000" flipH="1" flipV="1">
            <a:off x="7870964" y="3683852"/>
            <a:ext cx="31943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-120000">
            <a:off x="6882452" y="3280972"/>
            <a:ext cx="381000" cy="300428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-60000" flipH="1" flipV="1">
            <a:off x="7495088" y="3735123"/>
            <a:ext cx="375876" cy="297508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7696200" y="3657600"/>
            <a:ext cx="0" cy="762000"/>
          </a:xfrm>
          <a:prstGeom prst="straightConnector1">
            <a:avLst/>
          </a:prstGeom>
          <a:ln>
            <a:solidFill>
              <a:srgbClr val="00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6472719" y="3695880"/>
            <a:ext cx="303462" cy="111744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" flipH="1">
            <a:off x="6035124" y="3678353"/>
            <a:ext cx="236038" cy="157899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-180000" flipV="1">
            <a:off x="5364785" y="3195754"/>
            <a:ext cx="71437" cy="385646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60000" flipH="1">
            <a:off x="5319370" y="3717869"/>
            <a:ext cx="28558" cy="396931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Content Placeholder 11"/>
          <p:cNvSpPr txBox="1">
            <a:spLocks/>
          </p:cNvSpPr>
          <p:nvPr/>
        </p:nvSpPr>
        <p:spPr bwMode="auto">
          <a:xfrm>
            <a:off x="110668" y="5740549"/>
            <a:ext cx="2290485" cy="39858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ctr"/>
            <a:r>
              <a:rPr lang="en-US" kern="0" dirty="0" smtClean="0">
                <a:solidFill>
                  <a:srgbClr val="FFFF00"/>
                </a:solidFill>
              </a:rPr>
              <a:t>Bifurcation</a:t>
            </a:r>
            <a:r>
              <a:rPr lang="en-US" kern="0" dirty="0" smtClean="0"/>
              <a:t> </a:t>
            </a:r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11"/>
              <p:cNvSpPr txBox="1">
                <a:spLocks/>
              </p:cNvSpPr>
              <p:nvPr/>
            </p:nvSpPr>
            <p:spPr bwMode="auto">
              <a:xfrm>
                <a:off x="153253" y="6136526"/>
                <a:ext cx="8491572" cy="383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4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000" dirty="0" smtClean="0">
                    <a:solidFill>
                      <a:schemeClr val="tx1"/>
                    </a:solidFill>
                    <a:latin typeface="+mn-lt"/>
                  </a:defRPr>
                </a:lvl2pPr>
                <a:lvl3pPr marL="11430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80000"/>
                  <a:buFontTx/>
                  <a:buChar char="•"/>
                  <a:tabLst/>
                  <a:defRPr lang="en-US" altLang="en-US" dirty="0" smtClean="0">
                    <a:solidFill>
                      <a:srgbClr val="FF0000"/>
                    </a:solidFill>
                    <a:latin typeface="+mn-lt"/>
                  </a:defRPr>
                </a:lvl3pPr>
                <a:lvl4pPr marL="16002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65000"/>
                  <a:buFont typeface="Wingdings" pitchFamily="2" charset="2"/>
                  <a:buChar char="q"/>
                  <a:tabLst/>
                  <a:defRPr lang="en-US" altLang="en-US" sz="1600" dirty="0" smtClean="0">
                    <a:solidFill>
                      <a:srgbClr val="009999"/>
                    </a:solidFill>
                    <a:latin typeface="+mn-lt"/>
                  </a:defRPr>
                </a:lvl4pPr>
                <a:lvl5pPr marL="20574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Tx/>
                  <a:buChar char="•"/>
                  <a:tabLst/>
                  <a:defRPr lang="en-US" altLang="en-US" sz="1600" dirty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2"/>
                <a:r>
                  <a:rPr lang="en-US" sz="1800" kern="0" dirty="0" smtClean="0"/>
                  <a:t>At </a:t>
                </a:r>
                <a:r>
                  <a:rPr lang="en-US" sz="1800" kern="0" dirty="0"/>
                  <a:t>close to half the steady state natural rotation frequency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ar-AE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kern="0" dirty="0" smtClean="0"/>
                  <a:t>)</a:t>
                </a:r>
                <a:endParaRPr lang="ar-AE" sz="1800" kern="0" dirty="0"/>
              </a:p>
              <a:p>
                <a:pPr lvl="1"/>
                <a:endParaRPr lang="ar-AE" kern="0" dirty="0"/>
              </a:p>
              <a:p>
                <a:pPr lvl="1"/>
                <a:endParaRPr lang="ar-AE" kern="0" dirty="0"/>
              </a:p>
            </p:txBody>
          </p:sp>
        </mc:Choice>
        <mc:Fallback xmlns="">
          <p:sp>
            <p:nvSpPr>
              <p:cNvPr id="58" name="Content Placehol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253" y="6136526"/>
                <a:ext cx="8491572" cy="383323"/>
              </a:xfrm>
              <a:prstGeom prst="rect">
                <a:avLst/>
              </a:prstGeom>
              <a:blipFill rotWithShape="0">
                <a:blip r:embed="rId10"/>
                <a:stretch>
                  <a:fillRect t="-60317" b="-5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 bwMode="auto">
          <a:xfrm>
            <a:off x="75290" y="5545017"/>
            <a:ext cx="591889" cy="78317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Equilibrium reconstruction recent conclusion</a:t>
            </a:r>
            <a:r>
              <a:rPr lang="en-US" dirty="0" smtClean="0"/>
              <a:t>: PF1aU issue has negligible effect on reconstructions since it appeared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4" y="5105400"/>
            <a:ext cx="9018816" cy="144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000" dirty="0" smtClean="0"/>
              <a:t>Reconstructions use PF coil currents, have small error (~ 0.5%), so PF1aU issue might affect result</a:t>
            </a:r>
          </a:p>
          <a:p>
            <a:pPr>
              <a:spcBef>
                <a:spcPts val="600"/>
              </a:spcBef>
            </a:pPr>
            <a:r>
              <a:rPr lang="en-US" altLang="en-US" sz="2000" dirty="0" smtClean="0"/>
              <a:t>However, the balance of the magnetics minimize reconstruction changes</a:t>
            </a:r>
          </a:p>
          <a:p>
            <a:pPr lvl="1">
              <a:spcBef>
                <a:spcPts val="600"/>
              </a:spcBef>
            </a:pPr>
            <a:r>
              <a:rPr lang="en-US" altLang="en-US" sz="1600" dirty="0" smtClean="0"/>
              <a:t>The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fitted</a:t>
            </a:r>
            <a:r>
              <a:rPr lang="en-US" altLang="en-US" sz="1600" dirty="0" smtClean="0"/>
              <a:t> PF1aU </a:t>
            </a:r>
            <a:r>
              <a:rPr lang="en-US" altLang="en-US" sz="1600" dirty="0" smtClean="0">
                <a:solidFill>
                  <a:srgbClr val="FF0000"/>
                </a:solidFill>
              </a:rPr>
              <a:t>does</a:t>
            </a:r>
            <a:r>
              <a:rPr lang="en-US" altLang="en-US" sz="1600" dirty="0" smtClean="0"/>
              <a:t> deviate from the measured value – becomes worse in time</a:t>
            </a:r>
          </a:p>
          <a:p>
            <a:pPr>
              <a:spcBef>
                <a:spcPts val="600"/>
              </a:spcBef>
            </a:pPr>
            <a:endParaRPr lang="en-US" altLang="en-US" sz="2000" dirty="0" smtClean="0"/>
          </a:p>
          <a:p>
            <a:pPr>
              <a:spcBef>
                <a:spcPts val="600"/>
              </a:spcBef>
            </a:pPr>
            <a:endParaRPr lang="en-US" altLang="en-US" sz="2000" dirty="0" smtClean="0"/>
          </a:p>
          <a:p>
            <a:pPr>
              <a:spcBef>
                <a:spcPts val="600"/>
              </a:spcBef>
            </a:pPr>
            <a:endParaRPr lang="en-US" altLang="en-US" sz="20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9" y="1967230"/>
            <a:ext cx="8882541" cy="305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4648200" y="1066800"/>
            <a:ext cx="40386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 smtClean="0"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altLang="en-US" u="sng" dirty="0" smtClean="0">
                <a:solidFill>
                  <a:srgbClr val="0000FF"/>
                </a:solidFill>
                <a:latin typeface="+mn-lt"/>
                <a:ea typeface="+mn-ea"/>
              </a:rPr>
              <a:t>Near peak stored energy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4419600" y="1524000"/>
            <a:ext cx="16764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u="sng" dirty="0" smtClean="0">
                <a:solidFill>
                  <a:srgbClr val="6600FF"/>
                </a:solidFill>
                <a:latin typeface="+mn-lt"/>
                <a:ea typeface="+mn-ea"/>
              </a:rPr>
              <a:t>Stored energy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7010400" y="1524000"/>
            <a:ext cx="15240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u="sng" dirty="0" smtClean="0">
                <a:solidFill>
                  <a:srgbClr val="6600FF"/>
                </a:solidFill>
                <a:latin typeface="+mn-lt"/>
                <a:ea typeface="+mn-ea"/>
              </a:rPr>
              <a:t>DRSEP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457200" y="1066800"/>
            <a:ext cx="40386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 smtClean="0"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altLang="en-US" u="sng" dirty="0" smtClean="0">
                <a:solidFill>
                  <a:srgbClr val="0000FF"/>
                </a:solidFill>
                <a:latin typeface="+mn-lt"/>
                <a:ea typeface="+mn-ea"/>
              </a:rPr>
              <a:t>Near maximum difference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447800" y="1524000"/>
            <a:ext cx="16764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u="sng" dirty="0" smtClean="0">
                <a:solidFill>
                  <a:srgbClr val="6600FF"/>
                </a:solidFill>
                <a:latin typeface="+mn-lt"/>
                <a:ea typeface="+mn-ea"/>
              </a:rPr>
              <a:t>Stored energy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4724400"/>
            <a:ext cx="8382000" cy="381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7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DECAF is structured to ease parallel development of disruption characterization, event criteria, and forecasting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990600"/>
            <a:ext cx="462492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u="sng" kern="0" dirty="0" smtClean="0"/>
              <a:t>Initial</a:t>
            </a:r>
            <a:r>
              <a:rPr lang="en-US" kern="0" dirty="0" smtClean="0"/>
              <a:t> DECAF analysis goals</a:t>
            </a:r>
          </a:p>
          <a:p>
            <a:pPr lvl="1">
              <a:spcBef>
                <a:spcPts val="1200"/>
              </a:spcBef>
            </a:pPr>
            <a:r>
              <a:rPr lang="en-US" kern="0" dirty="0" smtClean="0"/>
              <a:t>Define physics criteria that define an initial set of disruption “events”</a:t>
            </a:r>
          </a:p>
          <a:p>
            <a:pPr lvl="1">
              <a:spcBef>
                <a:spcPts val="1200"/>
              </a:spcBef>
            </a:pPr>
            <a:r>
              <a:rPr lang="en-US" kern="0" dirty="0" smtClean="0"/>
              <a:t>Characterize time sequences of events in disruptive shots</a:t>
            </a:r>
          </a:p>
          <a:p>
            <a:pPr lvl="1">
              <a:spcBef>
                <a:spcPts val="1200"/>
              </a:spcBef>
            </a:pPr>
            <a:r>
              <a:rPr lang="en-US" kern="0" dirty="0" smtClean="0"/>
              <a:t>Produce initial physics models to define marginal points of key events</a:t>
            </a:r>
          </a:p>
          <a:p>
            <a:pPr lvl="1">
              <a:spcBef>
                <a:spcPts val="1200"/>
              </a:spcBef>
            </a:pPr>
            <a:r>
              <a:rPr lang="en-US" kern="0" dirty="0" smtClean="0"/>
              <a:t>Enable initial disruption forecasting capability</a:t>
            </a:r>
            <a:r>
              <a:rPr lang="en-US" kern="0" dirty="0"/>
              <a:t> </a:t>
            </a:r>
            <a:r>
              <a:rPr lang="en-US" kern="0" dirty="0" smtClean="0"/>
              <a:t>for most well-defined events / sequences</a:t>
            </a:r>
            <a:endParaRPr lang="en-US" kern="0" dirty="0"/>
          </a:p>
          <a:p>
            <a:pPr marL="457200" lvl="1" indent="0">
              <a:buNone/>
            </a:pPr>
            <a:endParaRPr lang="en-US" sz="1600" kern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38531" y="2514601"/>
            <a:ext cx="604653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VDE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961" y="2514601"/>
            <a:ext cx="582211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SCL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5066" y="2514600"/>
            <a:ext cx="526106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IPR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651692" y="2692931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458957" y="2688879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132832" y="2518373"/>
            <a:ext cx="693908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RWM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5827202" y="2692930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8466031" y="2518373"/>
            <a:ext cx="526106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DIS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8229922" y="2692652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104615" y="1752600"/>
            <a:ext cx="582211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SCL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2836" y="1748731"/>
            <a:ext cx="3563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en-US" sz="1600" dirty="0" smtClean="0">
                <a:solidFill>
                  <a:srgbClr val="0000FF"/>
                </a:solidFill>
                <a:latin typeface="+mj-lt"/>
              </a:rPr>
              <a:t>e.g.              Loss </a:t>
            </a:r>
            <a:r>
              <a:rPr lang="en-US" sz="1600" dirty="0">
                <a:solidFill>
                  <a:srgbClr val="0000FF"/>
                </a:solidFill>
                <a:latin typeface="+mj-lt"/>
              </a:rPr>
              <a:t>of shape control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77322" y="252692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+mj-lt"/>
                <a:sym typeface="Wingdings" panose="05000000000000000000" pitchFamily="2" charset="2"/>
              </a:rPr>
              <a:t></a:t>
            </a:r>
            <a:endParaRPr lang="en-US" sz="160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13232" y="1411676"/>
            <a:ext cx="219456" cy="398836"/>
            <a:chOff x="304800" y="2649164"/>
            <a:chExt cx="219456" cy="398836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304800" y="2865476"/>
              <a:ext cx="76200" cy="182524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371856" y="2649164"/>
              <a:ext cx="152400" cy="38969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713232" y="2438400"/>
            <a:ext cx="219456" cy="398836"/>
            <a:chOff x="304800" y="2649164"/>
            <a:chExt cx="219456" cy="398836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304800" y="2865476"/>
              <a:ext cx="76200" cy="182524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371856" y="2649164"/>
              <a:ext cx="152400" cy="38969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5" name="Straight Arrow Connector 34"/>
          <p:cNvCxnSpPr/>
          <p:nvPr/>
        </p:nvCxnSpPr>
        <p:spPr bwMode="auto">
          <a:xfrm>
            <a:off x="204216" y="3553968"/>
            <a:ext cx="446532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11836" y="4608576"/>
            <a:ext cx="446532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5078367" y="1143000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u="sng" kern="0" dirty="0" smtClean="0">
                <a:solidFill>
                  <a:srgbClr val="6600FF"/>
                </a:solidFill>
                <a:latin typeface="+mn-lt"/>
              </a:rPr>
              <a:t>DECAF disruption events and chains</a:t>
            </a:r>
            <a:endParaRPr lang="en-US" sz="1800" b="0" i="0" dirty="0">
              <a:solidFill>
                <a:srgbClr val="6600FF"/>
              </a:solidFill>
              <a:latin typeface="+mn-lt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80" y="3581400"/>
            <a:ext cx="2823443" cy="292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5824146" y="3204879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u="sng" kern="0" dirty="0" smtClean="0">
                <a:solidFill>
                  <a:srgbClr val="6600FF"/>
                </a:solidFill>
                <a:latin typeface="+mn-lt"/>
              </a:rPr>
              <a:t>DECAF code schematic</a:t>
            </a:r>
            <a:endParaRPr lang="en-US" sz="1800" b="0" i="0" dirty="0">
              <a:solidFill>
                <a:srgbClr val="66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205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Recap</a:t>
            </a:r>
            <a:r>
              <a:rPr lang="en-US" dirty="0" smtClean="0"/>
              <a:t>: DECAF results detect disruption chain events when applied to dedicated 44 shot NSTX RWM disruption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3970987" cy="5029200"/>
          </a:xfrm>
        </p:spPr>
        <p:txBody>
          <a:bodyPr/>
          <a:lstStyle/>
          <a:p>
            <a:r>
              <a:rPr lang="en-US" dirty="0" smtClean="0"/>
              <a:t>Several</a:t>
            </a:r>
            <a:r>
              <a:rPr lang="en-US" dirty="0"/>
              <a:t> </a:t>
            </a:r>
            <a:r>
              <a:rPr lang="en-US" dirty="0" smtClean="0"/>
              <a:t>events detected for all shots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RWM</a:t>
            </a:r>
            <a:r>
              <a:rPr lang="en-US" sz="1600" dirty="0" smtClean="0"/>
              <a:t>: RWM event warning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SCL:</a:t>
            </a:r>
            <a:r>
              <a:rPr lang="en-US" sz="1600" dirty="0" smtClean="0"/>
              <a:t> Loss of shape control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IPR</a:t>
            </a:r>
            <a:r>
              <a:rPr lang="en-US" sz="1600" dirty="0" smtClean="0"/>
              <a:t>: Plasma current request not met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DIS</a:t>
            </a:r>
            <a:r>
              <a:rPr lang="en-US" sz="1600" dirty="0" smtClean="0"/>
              <a:t>: Disruption occurred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LOQ</a:t>
            </a:r>
            <a:r>
              <a:rPr lang="en-US" sz="1600" dirty="0" smtClean="0"/>
              <a:t>: Low edge q warning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VDE</a:t>
            </a:r>
            <a:r>
              <a:rPr lang="en-US" sz="1600" dirty="0" smtClean="0"/>
              <a:t>: VDE warning (</a:t>
            </a:r>
            <a:r>
              <a:rPr lang="en-US" sz="1600" dirty="0" smtClean="0">
                <a:solidFill>
                  <a:srgbClr val="FF0000"/>
                </a:solidFill>
              </a:rPr>
              <a:t>40 shots</a:t>
            </a:r>
            <a:r>
              <a:rPr lang="en-US" sz="1600" dirty="0" smtClean="0"/>
              <a:t>)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Others:</a:t>
            </a:r>
          </a:p>
          <a:p>
            <a:pPr lvl="1"/>
            <a:r>
              <a:rPr lang="en-US" sz="1600" dirty="0" smtClean="0"/>
              <a:t>PRP: Pressure peaking warning</a:t>
            </a:r>
          </a:p>
          <a:p>
            <a:pPr lvl="1"/>
            <a:r>
              <a:rPr lang="en-US" sz="1600" dirty="0" smtClean="0"/>
              <a:t>GWL: Greenwald limit</a:t>
            </a:r>
          </a:p>
          <a:p>
            <a:pPr lvl="1"/>
            <a:r>
              <a:rPr lang="en-US" sz="1600" dirty="0" smtClean="0"/>
              <a:t>LON: Low density warning</a:t>
            </a:r>
          </a:p>
          <a:p>
            <a:pPr lvl="1"/>
            <a:r>
              <a:rPr lang="en-US" sz="1600" dirty="0" smtClean="0"/>
              <a:t>LTM: Locked </a:t>
            </a:r>
            <a:r>
              <a:rPr lang="en-US" sz="1600" dirty="0"/>
              <a:t>t</a:t>
            </a:r>
            <a:r>
              <a:rPr lang="en-US" sz="1600" dirty="0" smtClean="0"/>
              <a:t>earing mode</a:t>
            </a:r>
            <a:endParaRPr lang="en-US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83363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7585164" y="3182982"/>
            <a:ext cx="304800" cy="5334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661364" y="2514600"/>
            <a:ext cx="796836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Occur with or after RWM </a:t>
            </a:r>
            <a:endParaRPr lang="en-US" sz="14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7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1" y="1126958"/>
            <a:ext cx="4452751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4444092" y="3549030"/>
            <a:ext cx="4430044" cy="4973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471308" y="1194994"/>
            <a:ext cx="4402828" cy="60143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results detect disruption chain events when applied to dedicated 44 shot NSTX RWM disruption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439920"/>
            <a:ext cx="4732987" cy="203707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Most RWM near major disruption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61%</a:t>
            </a:r>
            <a:r>
              <a:rPr lang="en-US" sz="1600" dirty="0" smtClean="0"/>
              <a:t> of RWM occur within 20 </a:t>
            </a:r>
            <a:r>
              <a:rPr lang="en-US" sz="1600" dirty="0" err="1" smtClean="0">
                <a:latin typeface="Symbol" panose="05050102010706020507" pitchFamily="18" charset="2"/>
              </a:rPr>
              <a:t>t</a:t>
            </a:r>
            <a:r>
              <a:rPr lang="en-US" sz="1600" baseline="-25000" dirty="0" err="1" smtClean="0"/>
              <a:t>w</a:t>
            </a:r>
            <a:r>
              <a:rPr lang="en-US" sz="1600" dirty="0" smtClean="0"/>
              <a:t> of disruption time </a:t>
            </a:r>
            <a:r>
              <a:rPr lang="en-US" sz="1400" dirty="0" smtClean="0"/>
              <a:t>(</a:t>
            </a:r>
            <a:r>
              <a:rPr lang="en-US" sz="1400" dirty="0" err="1">
                <a:latin typeface="Symbol" panose="05050102010706020507" pitchFamily="18" charset="2"/>
              </a:rPr>
              <a:t>t</a:t>
            </a:r>
            <a:r>
              <a:rPr lang="en-US" sz="1400" baseline="-25000" dirty="0" err="1"/>
              <a:t>w</a:t>
            </a:r>
            <a:r>
              <a:rPr lang="en-US" sz="1400" dirty="0" smtClean="0"/>
              <a:t> = 5 </a:t>
            </a:r>
            <a:r>
              <a:rPr lang="en-US" sz="1400" dirty="0" err="1" smtClean="0"/>
              <a:t>ms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Earlier RWM events </a:t>
            </a:r>
            <a:r>
              <a:rPr lang="en-US" sz="1600" dirty="0" smtClean="0">
                <a:solidFill>
                  <a:srgbClr val="FF0000"/>
                </a:solidFill>
              </a:rPr>
              <a:t>NOT false positives </a:t>
            </a:r>
            <a:r>
              <a:rPr lang="en-US" sz="1600" dirty="0" smtClean="0"/>
              <a:t>– cause large decreases in </a:t>
            </a:r>
            <a:r>
              <a:rPr lang="en-US" sz="1600" dirty="0" err="1" smtClean="0">
                <a:latin typeface="Symbol" panose="05050102010706020507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with recovery</a:t>
            </a:r>
            <a:r>
              <a:rPr lang="en-US" sz="1600" dirty="0"/>
              <a:t> </a:t>
            </a:r>
            <a:r>
              <a:rPr lang="en-US" sz="1600" dirty="0" smtClean="0"/>
              <a:t>(minor disruptions)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4250872" y="1126958"/>
            <a:ext cx="625928" cy="67763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250872" y="3536784"/>
            <a:ext cx="625928" cy="50958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159432" y="4999538"/>
            <a:ext cx="854528" cy="38526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4876800" y="1126958"/>
            <a:ext cx="4021828" cy="2919413"/>
            <a:chOff x="4876800" y="1143000"/>
            <a:chExt cx="4021828" cy="2919413"/>
          </a:xfrm>
        </p:grpSpPr>
        <p:pic>
          <p:nvPicPr>
            <p:cNvPr id="4403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143000"/>
              <a:ext cx="4021828" cy="291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5819530" y="1709116"/>
              <a:ext cx="457200" cy="252936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2938" y="1685974"/>
              <a:ext cx="657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VDE</a:t>
              </a:r>
              <a:endParaRPr lang="en-US" sz="1600" dirty="0">
                <a:latin typeface="+mn-lt"/>
              </a:endParaRPr>
            </a:p>
          </p:txBody>
        </p:sp>
      </p:grp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b="6796"/>
          <a:stretch/>
        </p:blipFill>
        <p:spPr bwMode="auto">
          <a:xfrm>
            <a:off x="5775960" y="4234426"/>
            <a:ext cx="2895600" cy="209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420059" y="5257800"/>
            <a:ext cx="412292" cy="1148745"/>
            <a:chOff x="5516579" y="5257800"/>
            <a:chExt cx="412292" cy="1148745"/>
          </a:xfrm>
        </p:grpSpPr>
        <p:sp>
          <p:nvSpPr>
            <p:cNvPr id="21" name="TextBox 20"/>
            <p:cNvSpPr txBox="1"/>
            <p:nvPr/>
          </p:nvSpPr>
          <p:spPr>
            <a:xfrm>
              <a:off x="5516579" y="525780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60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16579" y="554298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4</a:t>
              </a:r>
              <a:r>
                <a:rPr lang="en-US" sz="1600" dirty="0" smtClean="0">
                  <a:latin typeface="+mn-lt"/>
                </a:rPr>
                <a:t>0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16579" y="582816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2</a:t>
              </a:r>
              <a:r>
                <a:rPr lang="en-US" sz="1600" dirty="0" smtClean="0">
                  <a:latin typeface="+mn-lt"/>
                </a:rPr>
                <a:t>0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0391" y="606799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27040" y="4114294"/>
            <a:ext cx="298480" cy="1270506"/>
            <a:chOff x="5563300" y="4114294"/>
            <a:chExt cx="298480" cy="1270506"/>
          </a:xfrm>
        </p:grpSpPr>
        <p:sp>
          <p:nvSpPr>
            <p:cNvPr id="7" name="TextBox 6"/>
            <p:cNvSpPr txBox="1"/>
            <p:nvPr/>
          </p:nvSpPr>
          <p:spPr>
            <a:xfrm>
              <a:off x="5563300" y="504624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63300" y="475528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3300" y="444374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4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63300" y="411429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6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 rot="16200000">
            <a:off x="4606958" y="5624465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B</a:t>
            </a:r>
            <a:r>
              <a:rPr lang="en-US" sz="1800" baseline="-25000" dirty="0" err="1" smtClean="0">
                <a:latin typeface="+mn-lt"/>
              </a:rPr>
              <a:t>PL</a:t>
            </a:r>
            <a:r>
              <a:rPr lang="en-US" sz="1800" baseline="30000" dirty="0" err="1" smtClean="0">
                <a:latin typeface="+mn-lt"/>
              </a:rPr>
              <a:t>n</a:t>
            </a:r>
            <a:r>
              <a:rPr lang="en-US" sz="1800" baseline="30000" dirty="0" smtClean="0">
                <a:latin typeface="+mn-lt"/>
              </a:rPr>
              <a:t>=1</a:t>
            </a:r>
            <a:r>
              <a:rPr lang="en-US" sz="1800" dirty="0" smtClean="0">
                <a:latin typeface="+mn-lt"/>
              </a:rPr>
              <a:t> (G)</a:t>
            </a:r>
            <a:endParaRPr lang="en-US" sz="18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986869" y="449541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latin typeface="+mn-lt"/>
              </a:rPr>
              <a:t>N</a:t>
            </a:r>
            <a:endParaRPr lang="en-US" sz="1800" dirty="0"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47360" y="6237240"/>
            <a:ext cx="3286760" cy="338554"/>
            <a:chOff x="5638800" y="6237240"/>
            <a:chExt cx="3286760" cy="338554"/>
          </a:xfrm>
        </p:grpSpPr>
        <p:sp>
          <p:nvSpPr>
            <p:cNvPr id="34" name="TextBox 33"/>
            <p:cNvSpPr txBox="1"/>
            <p:nvPr/>
          </p:nvSpPr>
          <p:spPr>
            <a:xfrm>
              <a:off x="6197642" y="623724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3920" y="623724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0.4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27800" y="623724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0.6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91680" y="623724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0.8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455560" y="623724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1.0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38800" y="623724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0.0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549709" y="598204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t(s)</a:t>
            </a:r>
            <a:endParaRPr lang="en-US" sz="1800" dirty="0">
              <a:latin typeface="+mn-lt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7909560" y="4419600"/>
            <a:ext cx="0" cy="1007477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442200" y="4443741"/>
            <a:ext cx="0" cy="983336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6898640" y="4572000"/>
            <a:ext cx="8840" cy="855077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7" name="Straight Connector 46"/>
          <p:cNvCxnSpPr>
            <a:stCxn id="22" idx="3"/>
          </p:cNvCxnSpPr>
          <p:nvPr/>
        </p:nvCxnSpPr>
        <p:spPr bwMode="auto">
          <a:xfrm>
            <a:off x="5832351" y="5712257"/>
            <a:ext cx="2766769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8326120" y="4935409"/>
            <a:ext cx="0" cy="491668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7985760" y="4419600"/>
            <a:ext cx="0" cy="1007477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782560" y="4419600"/>
            <a:ext cx="0" cy="1007477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7498080" y="4439920"/>
            <a:ext cx="0" cy="983336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7563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DECAF analysis finds common </a:t>
            </a:r>
            <a:r>
              <a:rPr lang="en-US" dirty="0"/>
              <a:t>disruption event chains </a:t>
            </a:r>
            <a:r>
              <a:rPr lang="en-US" dirty="0" smtClean="0"/>
              <a:t>(44 shot NSTX disruption database)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11" y="1066800"/>
            <a:ext cx="5198757" cy="5504391"/>
          </a:xfrm>
        </p:spPr>
        <p:txBody>
          <a:bodyPr/>
          <a:lstStyle/>
          <a:p>
            <a:r>
              <a:rPr lang="en-US" sz="2000" dirty="0" smtClean="0"/>
              <a:t>Common disruption event chains (52.3%)</a:t>
            </a: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Related chains</a:t>
            </a:r>
          </a:p>
          <a:p>
            <a:pPr lvl="2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RWM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SCL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VDE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IPR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DIS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VDE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RWM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SCL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IPR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DIS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VDE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RWM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IPR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DIS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SCL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RWM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SCL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VDE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GWL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IPR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DIS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000" dirty="0"/>
              <a:t>D</a:t>
            </a:r>
            <a:r>
              <a:rPr lang="en-US" sz="2000" dirty="0" smtClean="0"/>
              <a:t>isruption event chains w/o VDE (11.4%)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New insights being gained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Chains starting with GWL are found that show rotation and </a:t>
            </a:r>
            <a:r>
              <a:rPr lang="en-US" sz="1600" dirty="0" err="1" smtClean="0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 smtClean="0"/>
              <a:t> rollover before RWM (6.8%)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Related chains</a:t>
            </a:r>
          </a:p>
          <a:p>
            <a:pPr lvl="2"/>
            <a:r>
              <a:rPr lang="en-US" sz="1400" dirty="0" smtClean="0"/>
              <a:t>GWL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VDE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RWM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SCL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IPR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DIS</a:t>
            </a:r>
          </a:p>
          <a:p>
            <a:pPr lvl="2"/>
            <a:r>
              <a:rPr lang="en-US" sz="1400" dirty="0" smtClean="0"/>
              <a:t>GWL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SCL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ym typeface="Wingdings" panose="05000000000000000000" pitchFamily="2" charset="2"/>
              </a:rPr>
              <a:t>RWM</a:t>
            </a:r>
            <a:r>
              <a:rPr lang="en-US" sz="1400" dirty="0" smtClean="0"/>
              <a:t>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IPR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DIS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0200" y="152219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Disruption event chains with RWM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19784" y="1495439"/>
            <a:ext cx="604653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VDE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8214" y="1495439"/>
            <a:ext cx="582211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SCL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76319" y="1495438"/>
            <a:ext cx="526106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IPR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132945" y="1673769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2940210" y="1669717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14085" y="1499211"/>
            <a:ext cx="693908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RWM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1308455" y="1673768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3947284" y="1499211"/>
            <a:ext cx="526106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DIS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3711175" y="1673490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8" t="2670" r="18382" b="3339"/>
          <a:stretch/>
        </p:blipFill>
        <p:spPr bwMode="auto">
          <a:xfrm>
            <a:off x="5356864" y="2333169"/>
            <a:ext cx="3558536" cy="330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185034" y="3144476"/>
            <a:ext cx="1084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Event chains with RWM and VDE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(52.3%)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1694" y="4542714"/>
            <a:ext cx="1084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No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VDE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(11.4%)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26577" y="3068276"/>
            <a:ext cx="108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Other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(29.5%)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57800" y="4094736"/>
            <a:ext cx="164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GWL start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(6.8%)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08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b="5571"/>
          <a:stretch/>
        </p:blipFill>
        <p:spPr bwMode="auto">
          <a:xfrm>
            <a:off x="5451894" y="1145323"/>
            <a:ext cx="3615906" cy="452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4" y="1241460"/>
            <a:ext cx="4450976" cy="480371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altLang="en-US" sz="2000" dirty="0" smtClean="0"/>
              <a:t>Important capability of DECAF to compare analysis using offline vs. real-time data</a:t>
            </a:r>
          </a:p>
          <a:p>
            <a:pPr lvl="1">
              <a:spcBef>
                <a:spcPts val="600"/>
              </a:spcBef>
            </a:pPr>
            <a:r>
              <a:rPr lang="en-US" altLang="en-US" sz="1800" dirty="0" smtClean="0"/>
              <a:t>Simple, initial test</a:t>
            </a:r>
          </a:p>
          <a:p>
            <a:pPr marL="230188" indent="-282575">
              <a:spcBef>
                <a:spcPts val="2400"/>
              </a:spcBef>
            </a:pPr>
            <a:r>
              <a:rPr lang="en-US" sz="2000" dirty="0" smtClean="0"/>
              <a:t>PCS Shut-down conditions are analogous to DECAF events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marL="630238" lvl="1" indent="-282575">
              <a:spcBef>
                <a:spcPts val="600"/>
              </a:spcBef>
            </a:pPr>
            <a:r>
              <a:rPr lang="en-US" sz="1800" dirty="0" smtClean="0"/>
              <a:t>PCS loss of vertical control		</a:t>
            </a:r>
            <a:r>
              <a:rPr lang="en-US" sz="1800" dirty="0" smtClean="0">
                <a:sym typeface="Wingdings" panose="05000000000000000000" pitchFamily="2" charset="2"/>
              </a:rPr>
              <a:t> DECAF</a:t>
            </a:r>
          </a:p>
          <a:p>
            <a:pPr marL="230188" indent="-282575">
              <a:spcBef>
                <a:spcPts val="2400"/>
              </a:spcBef>
            </a:pPr>
            <a:r>
              <a:rPr lang="en-US" sz="2200" dirty="0" smtClean="0">
                <a:sym typeface="Wingdings" panose="05000000000000000000" pitchFamily="2" charset="2"/>
              </a:rPr>
              <a:t>DECAF </a:t>
            </a:r>
            <a:r>
              <a:rPr lang="en-US" sz="2200" dirty="0" err="1" smtClean="0">
                <a:sym typeface="Wingdings" panose="05000000000000000000" pitchFamily="2" charset="2"/>
              </a:rPr>
              <a:t>comparison:VDE</a:t>
            </a:r>
            <a:r>
              <a:rPr lang="en-US" sz="2200" dirty="0" smtClean="0">
                <a:sym typeface="Wingdings" panose="05000000000000000000" pitchFamily="2" charset="2"/>
              </a:rPr>
              <a:t> event</a:t>
            </a:r>
          </a:p>
          <a:p>
            <a:pPr marL="630238" lvl="1" indent="-282575">
              <a:spcBef>
                <a:spcPts val="600"/>
              </a:spcBef>
            </a:pPr>
            <a:r>
              <a:rPr lang="en-US" sz="1800" dirty="0" smtClean="0">
                <a:sym typeface="Wingdings" panose="05000000000000000000" pitchFamily="2" charset="2"/>
              </a:rPr>
              <a:t>Matches PCS when r/t signal used (1 criterion)</a:t>
            </a:r>
          </a:p>
          <a:p>
            <a:pPr marL="630238" lvl="1" indent="-282575">
              <a:spcBef>
                <a:spcPts val="600"/>
              </a:spcBef>
            </a:pPr>
            <a:r>
              <a:rPr lang="en-US" sz="1800" dirty="0" smtClean="0">
                <a:sym typeface="Wingdings" panose="05000000000000000000" pitchFamily="2" charset="2"/>
              </a:rPr>
              <a:t>VDE event 13 </a:t>
            </a:r>
            <a:r>
              <a:rPr lang="en-US" sz="1800" dirty="0" err="1" smtClean="0">
                <a:sym typeface="Wingdings" panose="05000000000000000000" pitchFamily="2" charset="2"/>
              </a:rPr>
              <a:t>ms</a:t>
            </a:r>
            <a:r>
              <a:rPr lang="en-US" sz="1800" dirty="0" smtClean="0">
                <a:sym typeface="Wingdings" panose="05000000000000000000" pitchFamily="2" charset="2"/>
              </a:rPr>
              <a:t> earlier using offline EFIT signals (3 criteria)</a:t>
            </a:r>
            <a:endParaRPr lang="en-US" sz="1800" dirty="0" smtClean="0"/>
          </a:p>
          <a:p>
            <a:pPr>
              <a:spcBef>
                <a:spcPts val="1000"/>
              </a:spcBef>
            </a:pPr>
            <a:endParaRPr lang="en-US" altLang="en-US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76" y="63800"/>
            <a:ext cx="8894108" cy="762000"/>
          </a:xfrm>
        </p:spPr>
        <p:txBody>
          <a:bodyPr/>
          <a:lstStyle/>
          <a:p>
            <a:r>
              <a:rPr lang="en-US" dirty="0" smtClean="0"/>
              <a:t>First DECAF </a:t>
            </a:r>
            <a:r>
              <a:rPr lang="en-US" dirty="0"/>
              <a:t>results for NSTX-U replicate the triggers </a:t>
            </a:r>
            <a:r>
              <a:rPr lang="en-US" dirty="0" smtClean="0"/>
              <a:t>found in </a:t>
            </a:r>
            <a:r>
              <a:rPr lang="en-US" dirty="0"/>
              <a:t>new </a:t>
            </a:r>
            <a:r>
              <a:rPr lang="en-US" dirty="0" smtClean="0"/>
              <a:t>real-time </a:t>
            </a:r>
            <a:r>
              <a:rPr lang="en-US" dirty="0"/>
              <a:t>state machine </a:t>
            </a:r>
            <a:r>
              <a:rPr lang="en-US" dirty="0" smtClean="0"/>
              <a:t>shutdown* capability</a:t>
            </a:r>
            <a:endParaRPr lang="en-US" dirty="0"/>
          </a:p>
        </p:txBody>
      </p:sp>
      <p:sp>
        <p:nvSpPr>
          <p:cNvPr id="21" name="Chevron 20"/>
          <p:cNvSpPr/>
          <p:nvPr/>
        </p:nvSpPr>
        <p:spPr>
          <a:xfrm>
            <a:off x="2302042" y="3816218"/>
            <a:ext cx="838200" cy="274320"/>
          </a:xfrm>
          <a:prstGeom prst="chevr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VDE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5763" y="4327358"/>
            <a:ext cx="1431758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PCS trigger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For VDE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(t = 0.733s)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7210609" y="1763027"/>
            <a:ext cx="838200" cy="274320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VDE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21226" y="2057400"/>
            <a:ext cx="2286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Using r/t data (t = 0.733s) Using EFIT (t = 0.720s)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4149" y="1066800"/>
            <a:ext cx="820153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DECAF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88615" y="2775284"/>
            <a:ext cx="234214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EFIT offline reconstruction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o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f Z position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8062847" y="1203158"/>
            <a:ext cx="0" cy="44196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16200000">
            <a:off x="4426848" y="3228291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Z</a:t>
            </a:r>
            <a:r>
              <a:rPr lang="en-US" sz="1800" baseline="-25000" dirty="0" err="1" smtClean="0">
                <a:latin typeface="+mn-lt"/>
              </a:rPr>
              <a:t>axis</a:t>
            </a:r>
            <a:r>
              <a:rPr lang="en-US" sz="1800" baseline="300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(m)</a:t>
            </a:r>
            <a:endParaRPr lang="en-US" sz="18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4482152" y="17056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I</a:t>
            </a:r>
            <a:r>
              <a:rPr lang="en-US" sz="1800" baseline="-25000" dirty="0" err="1">
                <a:latin typeface="+mn-lt"/>
              </a:rPr>
              <a:t>p</a:t>
            </a:r>
            <a:r>
              <a:rPr lang="en-US" sz="1800" baseline="300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(MA)</a:t>
            </a:r>
            <a:endParaRPr lang="en-US" sz="18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4232084" y="476548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PCS trigger</a:t>
            </a:r>
            <a:endParaRPr lang="en-US" sz="1800" dirty="0"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8030763" y="1203158"/>
            <a:ext cx="0" cy="44196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557521" y="4908884"/>
            <a:ext cx="505326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5082396" y="1049547"/>
            <a:ext cx="470000" cy="1693653"/>
            <a:chOff x="5046453" y="1049547"/>
            <a:chExt cx="470000" cy="1693653"/>
          </a:xfrm>
        </p:grpSpPr>
        <p:sp>
          <p:nvSpPr>
            <p:cNvPr id="40" name="TextBox 39"/>
            <p:cNvSpPr txBox="1"/>
            <p:nvPr/>
          </p:nvSpPr>
          <p:spPr>
            <a:xfrm>
              <a:off x="5193102" y="240464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46453" y="1728159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0.4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46453" y="1049547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0.8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57801" y="5594684"/>
            <a:ext cx="4038600" cy="338554"/>
            <a:chOff x="5638800" y="6237240"/>
            <a:chExt cx="3286760" cy="338554"/>
          </a:xfrm>
        </p:grpSpPr>
        <p:sp>
          <p:nvSpPr>
            <p:cNvPr id="44" name="TextBox 43"/>
            <p:cNvSpPr txBox="1"/>
            <p:nvPr/>
          </p:nvSpPr>
          <p:spPr>
            <a:xfrm>
              <a:off x="6197642" y="623724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63920" y="623724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0.4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27800" y="623724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0.6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91680" y="623724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0.8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455560" y="623724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1.0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38800" y="623724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0.0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953109" y="570697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t(s)</a:t>
            </a:r>
            <a:endParaRPr lang="en-US" sz="1800" dirty="0"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13466" y="2548497"/>
            <a:ext cx="538930" cy="1703592"/>
            <a:chOff x="5013466" y="2548497"/>
            <a:chExt cx="538930" cy="1703592"/>
          </a:xfrm>
        </p:grpSpPr>
        <p:sp>
          <p:nvSpPr>
            <p:cNvPr id="39" name="TextBox 38"/>
            <p:cNvSpPr txBox="1"/>
            <p:nvPr/>
          </p:nvSpPr>
          <p:spPr>
            <a:xfrm>
              <a:off x="5253916" y="324368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82396" y="2548497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0.4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13466" y="3913535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-0.4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53916" y="4069544"/>
            <a:ext cx="298480" cy="1698652"/>
            <a:chOff x="5133691" y="4069544"/>
            <a:chExt cx="298480" cy="1698652"/>
          </a:xfrm>
        </p:grpSpPr>
        <p:sp>
          <p:nvSpPr>
            <p:cNvPr id="56" name="TextBox 55"/>
            <p:cNvSpPr txBox="1"/>
            <p:nvPr/>
          </p:nvSpPr>
          <p:spPr>
            <a:xfrm>
              <a:off x="5133691" y="542964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33691" y="473590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33691" y="406954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4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191000" y="6144675"/>
            <a:ext cx="490196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*See S.P. Gerhardt, et al., NSTX-U shutdown handler talk</a:t>
            </a:r>
            <a:endParaRPr lang="en-US" sz="14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09127"/>
            <a:ext cx="8972550" cy="685800"/>
          </a:xfrm>
        </p:spPr>
        <p:txBody>
          <a:bodyPr/>
          <a:lstStyle/>
          <a:p>
            <a:pPr lvl="3"/>
            <a:r>
              <a:rPr lang="en-US" u="sng" dirty="0" smtClean="0">
                <a:latin typeface="+mj-lt"/>
                <a:ea typeface="+mj-ea"/>
                <a:cs typeface="+mj-cs"/>
              </a:rPr>
              <a:t>Next essential step for DECAF analysis</a:t>
            </a:r>
            <a:r>
              <a:rPr lang="en-US" dirty="0" smtClean="0">
                <a:latin typeface="+mj-lt"/>
                <a:ea typeface="+mj-ea"/>
                <a:cs typeface="+mj-cs"/>
              </a:rPr>
              <a:t>: Identification of rotating MHD (e.g. NTMs)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57003"/>
            <a:ext cx="3581400" cy="5538103"/>
          </a:xfrm>
        </p:spPr>
        <p:txBody>
          <a:bodyPr/>
          <a:lstStyle/>
          <a:p>
            <a:r>
              <a:rPr lang="en-US" dirty="0" smtClean="0"/>
              <a:t>Initial goals</a:t>
            </a:r>
          </a:p>
          <a:p>
            <a:pPr marL="625475" lvl="1" indent="-280988"/>
            <a:r>
              <a:rPr lang="en-US" dirty="0" smtClean="0"/>
              <a:t>Create portable code to identify existence of rotating MHD modes</a:t>
            </a:r>
          </a:p>
          <a:p>
            <a:pPr marL="625475" lvl="1" indent="-280988"/>
            <a:r>
              <a:rPr lang="en-US" dirty="0" smtClean="0"/>
              <a:t>Track characteristics that lead to disruption</a:t>
            </a:r>
          </a:p>
          <a:p>
            <a:pPr marL="1025525" lvl="2" indent="-280988"/>
            <a:r>
              <a:rPr lang="en-US" dirty="0" smtClean="0"/>
              <a:t>e.g. rotation bifurcation, mode lock</a:t>
            </a:r>
          </a:p>
          <a:p>
            <a:pPr marL="344488" indent="-344488"/>
            <a:r>
              <a:rPr lang="en-US" dirty="0" smtClean="0"/>
              <a:t>Approach</a:t>
            </a:r>
          </a:p>
          <a:p>
            <a:pPr marL="625475" lvl="1" indent="-280988"/>
            <a:r>
              <a:rPr lang="en-US" dirty="0" smtClean="0"/>
              <a:t>Apply FFT analysis to determine mode frequency, bandwidth evolution</a:t>
            </a:r>
          </a:p>
          <a:p>
            <a:pPr marL="625475" lvl="1" indent="-280988"/>
            <a:r>
              <a:rPr lang="en-US" dirty="0" smtClean="0"/>
              <a:t>Determine bifurcation and mode locking</a:t>
            </a:r>
          </a:p>
          <a:p>
            <a:pPr marL="625475" lvl="1" indent="-280988"/>
            <a:endParaRPr lang="en-US" dirty="0" smtClean="0"/>
          </a:p>
          <a:p>
            <a:pPr marL="1025525" lvl="2" indent="-280988"/>
            <a:endParaRPr lang="en-US" dirty="0" smtClean="0"/>
          </a:p>
          <a:p>
            <a:pPr marL="625475" lvl="1" indent="-280988"/>
            <a:endParaRPr lang="en-US" dirty="0" smtClean="0"/>
          </a:p>
          <a:p>
            <a:pPr marL="625475" lvl="1" indent="-280988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r="4226"/>
          <a:stretch/>
        </p:blipFill>
        <p:spPr>
          <a:xfrm>
            <a:off x="4086923" y="1143000"/>
            <a:ext cx="4676077" cy="2819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23852" y="4005003"/>
            <a:ext cx="4740979" cy="2407465"/>
            <a:chOff x="4123852" y="4114800"/>
            <a:chExt cx="4740979" cy="2407465"/>
          </a:xfrm>
        </p:grpSpPr>
        <p:pic>
          <p:nvPicPr>
            <p:cNvPr id="8" name="Picture 7"/>
            <p:cNvPicPr/>
            <p:nvPr/>
          </p:nvPicPr>
          <p:blipFill rotWithShape="1">
            <a:blip r:embed="rId3"/>
            <a:srcRect r="50000" b="50000"/>
            <a:stretch/>
          </p:blipFill>
          <p:spPr>
            <a:xfrm>
              <a:off x="4123852" y="4114800"/>
              <a:ext cx="4740979" cy="240746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4800600" y="4141959"/>
              <a:ext cx="3657600" cy="1524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 bwMode="auto">
          <a:xfrm flipH="1">
            <a:off x="4648200" y="3624003"/>
            <a:ext cx="2743200" cy="56055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772400" y="3624003"/>
            <a:ext cx="762000" cy="56055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595043" y="4321471"/>
            <a:ext cx="332035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u="sng" dirty="0">
                <a:latin typeface="+mn-lt"/>
                <a:ea typeface="+mn-ea"/>
              </a:rPr>
              <a:t>n</a:t>
            </a:r>
            <a:r>
              <a:rPr lang="en-US" altLang="en-US" sz="1600" u="sng" dirty="0" smtClean="0">
                <a:latin typeface="+mn-lt"/>
                <a:ea typeface="+mn-ea"/>
              </a:rPr>
              <a:t> = 1 mode frequency vs. time</a:t>
            </a:r>
          </a:p>
          <a:p>
            <a:r>
              <a:rPr lang="en-US" altLang="en-US" sz="1600" u="sng" dirty="0" smtClean="0">
                <a:latin typeface="+mn-lt"/>
                <a:ea typeface="+mn-ea"/>
              </a:rPr>
              <a:t>(new code)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486400" y="5434697"/>
            <a:ext cx="35052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848600" y="5833803"/>
            <a:ext cx="11430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177080" y="499560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smtClean="0">
                <a:solidFill>
                  <a:srgbClr val="0000FF"/>
                </a:solidFill>
                <a:latin typeface="+mj-lt"/>
              </a:rPr>
              <a:t>0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 ~ 9 kHz</a:t>
            </a:r>
            <a:endParaRPr lang="en-US" sz="1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75518" y="5526026"/>
            <a:ext cx="182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bifurcation ~ 4 kHz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02638" y="6149207"/>
            <a:ext cx="431696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 smtClean="0">
                <a:solidFill>
                  <a:srgbClr val="9900CC"/>
                </a:solidFill>
                <a:latin typeface="+mn-lt"/>
                <a:ea typeface="+mn-ea"/>
              </a:rPr>
              <a:t>w/ J. </a:t>
            </a:r>
            <a:r>
              <a:rPr lang="en-US" altLang="en-US" sz="1600" dirty="0" err="1" smtClean="0">
                <a:solidFill>
                  <a:srgbClr val="9900CC"/>
                </a:solidFill>
                <a:latin typeface="+mn-lt"/>
                <a:ea typeface="+mn-ea"/>
              </a:rPr>
              <a:t>Riquezes</a:t>
            </a:r>
            <a:r>
              <a:rPr lang="en-US" altLang="en-US" sz="1600" dirty="0">
                <a:solidFill>
                  <a:srgbClr val="9900CC"/>
                </a:solidFill>
                <a:latin typeface="+mn-lt"/>
                <a:ea typeface="+mn-ea"/>
              </a:rPr>
              <a:t> </a:t>
            </a:r>
            <a:r>
              <a:rPr lang="en-US" altLang="en-US" sz="1600" dirty="0" smtClean="0">
                <a:solidFill>
                  <a:srgbClr val="9900CC"/>
                </a:solidFill>
                <a:latin typeface="+mn-lt"/>
                <a:ea typeface="+mn-ea"/>
              </a:rPr>
              <a:t>(U. Michigan – SULI student)</a:t>
            </a:r>
          </a:p>
        </p:txBody>
      </p:sp>
    </p:spTree>
    <p:extLst>
      <p:ext uri="{BB962C8B-B14F-4D97-AF65-F5344CB8AC3E}">
        <p14:creationId xmlns:p14="http://schemas.microsoft.com/office/powerpoint/2010/main" val="4069991059"/>
      </p:ext>
    </p:extLst>
  </p:cSld>
  <p:clrMapOvr>
    <a:masterClrMapping/>
  </p:clrMapOvr>
</p:sld>
</file>

<file path=ppt/theme/theme1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265597</TotalTime>
  <Words>2173</Words>
  <Application>Microsoft Office PowerPoint</Application>
  <PresentationFormat>On-screen Show (4:3)</PresentationFormat>
  <Paragraphs>425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4_Blank Presentation</vt:lpstr>
      <vt:lpstr>2_Blank Presentation</vt:lpstr>
      <vt:lpstr>Blank Presentation</vt:lpstr>
      <vt:lpstr>1_Blank Presentation</vt:lpstr>
      <vt:lpstr>5_Blank Presentation</vt:lpstr>
      <vt:lpstr>Equation</vt:lpstr>
      <vt:lpstr>Equilibrium, NTV, and Disruption Event Characterization and Forecasting Results Update for NSTX/NSTX-U</vt:lpstr>
      <vt:lpstr>OUTLINE – Updates on three subjects</vt:lpstr>
      <vt:lpstr>Equilibrium reconstruction recent conclusion: PF1aU issue has negligible effect on reconstructions since it appeared</vt:lpstr>
      <vt:lpstr>DECAF is structured to ease parallel development of disruption characterization, event criteria, and forecasting</vt:lpstr>
      <vt:lpstr>Recap: DECAF results detect disruption chain events when applied to dedicated 44 shot NSTX RWM disruption database</vt:lpstr>
      <vt:lpstr>DECAF results detect disruption chain events when applied to dedicated 44 shot NSTX RWM disruption database</vt:lpstr>
      <vt:lpstr>Initial DECAF analysis finds common disruption event chains (44 shot NSTX disruption database)</vt:lpstr>
      <vt:lpstr>First DECAF results for NSTX-U replicate the triggers found in new real-time state machine shutdown* capability</vt:lpstr>
      <vt:lpstr>Next essential step for DECAF analysis: Identification of rotating MHD (e.g. NTMs)</vt:lpstr>
      <vt:lpstr>PowerPoint Presentation</vt:lpstr>
      <vt:lpstr>Fast Fourier transforms used to find mode peak frequency within a time interval</vt:lpstr>
      <vt:lpstr>The characterization algorithm shows that the expected bifurcation event can be found</vt:lpstr>
      <vt:lpstr>Continuing analysis of rotating MHD for DECAF includes accurate analysis of mode “status” (I)</vt:lpstr>
      <vt:lpstr>Continuing analysis of rotating MHD for DECAF includes accurate analysis of mode “status” (II)</vt:lpstr>
      <vt:lpstr>Model for mode rotation evolution / mode lock forecasting derived, will be tested in DECAF in next step</vt:lpstr>
      <vt:lpstr>DECAF reduced kinetic MHD model implemented: initially tested on database of NSTX discharges with unstable RWMs</vt:lpstr>
      <vt:lpstr>Another criterion: what levels of plasma disturbances (dBp; dBp/Bp(a)) are permissible to avoid disruption MHD modes?</vt:lpstr>
      <vt:lpstr>Maximum dBp might follow de Vries-style* empirical scalings</vt:lpstr>
      <vt:lpstr>In contrast, maximum dBp/&lt;Bp(a)&gt; seems independent of scaling on (li) or (Fp)  (or (Fp/li))</vt:lpstr>
      <vt:lpstr>Reminder: NSTX-U rotation controller including NTV and NBI torque profiles can compensate for Ti variations in NTV </vt:lpstr>
      <vt:lpstr>PowerPoint Presentation</vt:lpstr>
      <vt:lpstr>PowerPoint Presentation</vt:lpstr>
      <vt:lpstr>PowerPoint Presentation</vt:lpstr>
      <vt:lpstr>DECAF is structured to ease parallel development of disruption characterization, event criteria, and forecasting</vt:lpstr>
      <vt:lpstr>The model using a “no slip” condition has no steady state solutions at a large enough island width (k_1)</vt:lpstr>
    </vt:vector>
  </TitlesOfParts>
  <Company>General Atomics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Perez</dc:creator>
  <cp:lastModifiedBy>SAS</cp:lastModifiedBy>
  <cp:revision>4694</cp:revision>
  <cp:lastPrinted>2014-10-24T20:06:55Z</cp:lastPrinted>
  <dcterms:created xsi:type="dcterms:W3CDTF">2005-01-24T16:37:33Z</dcterms:created>
  <dcterms:modified xsi:type="dcterms:W3CDTF">2016-09-22T08:57:19Z</dcterms:modified>
</cp:coreProperties>
</file>