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tif" ContentType="image/tif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7" r:id="rId4"/>
    <p:sldId id="263" r:id="rId5"/>
    <p:sldId id="264" r:id="rId6"/>
    <p:sldId id="265" r:id="rId7"/>
    <p:sldId id="267" r:id="rId8"/>
    <p:sldId id="266" r:id="rId9"/>
    <p:sldId id="261" r:id="rId10"/>
    <p:sldId id="269"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4" d="100"/>
          <a:sy n="64" d="100"/>
        </p:scale>
        <p:origin x="5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60991-30B1-4E1E-A4A6-84A8303DBBEA}" type="datetimeFigureOut">
              <a:rPr lang="en-US" smtClean="0"/>
              <a:t>9/20/2016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FB4FBB-AD4A-474D-8B8D-4B11C2420928}" type="slidenum">
              <a:rPr lang="en-US" smtClean="0"/>
              <a:t>‹#›</a:t>
            </a:fld>
            <a:endParaRPr lang="en-US"/>
          </a:p>
        </p:txBody>
      </p:sp>
    </p:spTree>
    <p:extLst>
      <p:ext uri="{BB962C8B-B14F-4D97-AF65-F5344CB8AC3E}">
        <p14:creationId xmlns:p14="http://schemas.microsoft.com/office/powerpoint/2010/main" val="126587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FB4FBB-AD4A-474D-8B8D-4B11C2420928}" type="slidenum">
              <a:rPr lang="en-US" smtClean="0"/>
              <a:t>1</a:t>
            </a:fld>
            <a:endParaRPr lang="en-US"/>
          </a:p>
        </p:txBody>
      </p:sp>
    </p:spTree>
    <p:extLst>
      <p:ext uri="{BB962C8B-B14F-4D97-AF65-F5344CB8AC3E}">
        <p14:creationId xmlns:p14="http://schemas.microsoft.com/office/powerpoint/2010/main" val="57841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FB4FBB-AD4A-474D-8B8D-4B11C2420928}" type="slidenum">
              <a:rPr lang="en-US" smtClean="0"/>
              <a:t>10</a:t>
            </a:fld>
            <a:endParaRPr lang="en-US"/>
          </a:p>
        </p:txBody>
      </p:sp>
    </p:spTree>
    <p:extLst>
      <p:ext uri="{BB962C8B-B14F-4D97-AF65-F5344CB8AC3E}">
        <p14:creationId xmlns:p14="http://schemas.microsoft.com/office/powerpoint/2010/main" val="148365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FB4FBB-AD4A-474D-8B8D-4B11C2420928}" type="slidenum">
              <a:rPr lang="en-US" smtClean="0"/>
              <a:t>2</a:t>
            </a:fld>
            <a:endParaRPr lang="en-US"/>
          </a:p>
        </p:txBody>
      </p:sp>
    </p:spTree>
    <p:extLst>
      <p:ext uri="{BB962C8B-B14F-4D97-AF65-F5344CB8AC3E}">
        <p14:creationId xmlns:p14="http://schemas.microsoft.com/office/powerpoint/2010/main" val="4022942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FB4FBB-AD4A-474D-8B8D-4B11C2420928}" type="slidenum">
              <a:rPr lang="en-US" smtClean="0"/>
              <a:t>3</a:t>
            </a:fld>
            <a:endParaRPr lang="en-US"/>
          </a:p>
        </p:txBody>
      </p:sp>
    </p:spTree>
    <p:extLst>
      <p:ext uri="{BB962C8B-B14F-4D97-AF65-F5344CB8AC3E}">
        <p14:creationId xmlns:p14="http://schemas.microsoft.com/office/powerpoint/2010/main" val="220595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FB4FBB-AD4A-474D-8B8D-4B11C2420928}" type="slidenum">
              <a:rPr lang="en-US" smtClean="0"/>
              <a:t>4</a:t>
            </a:fld>
            <a:endParaRPr lang="en-US"/>
          </a:p>
        </p:txBody>
      </p:sp>
    </p:spTree>
    <p:extLst>
      <p:ext uri="{BB962C8B-B14F-4D97-AF65-F5344CB8AC3E}">
        <p14:creationId xmlns:p14="http://schemas.microsoft.com/office/powerpoint/2010/main" val="3257417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FB4FBB-AD4A-474D-8B8D-4B11C2420928}" type="slidenum">
              <a:rPr lang="en-US" smtClean="0"/>
              <a:t>5</a:t>
            </a:fld>
            <a:endParaRPr lang="en-US"/>
          </a:p>
        </p:txBody>
      </p:sp>
    </p:spTree>
    <p:extLst>
      <p:ext uri="{BB962C8B-B14F-4D97-AF65-F5344CB8AC3E}">
        <p14:creationId xmlns:p14="http://schemas.microsoft.com/office/powerpoint/2010/main" val="1807904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FB4FBB-AD4A-474D-8B8D-4B11C2420928}" type="slidenum">
              <a:rPr lang="en-US" smtClean="0"/>
              <a:t>6</a:t>
            </a:fld>
            <a:endParaRPr lang="en-US"/>
          </a:p>
        </p:txBody>
      </p:sp>
    </p:spTree>
    <p:extLst>
      <p:ext uri="{BB962C8B-B14F-4D97-AF65-F5344CB8AC3E}">
        <p14:creationId xmlns:p14="http://schemas.microsoft.com/office/powerpoint/2010/main" val="337524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FB4FBB-AD4A-474D-8B8D-4B11C2420928}" type="slidenum">
              <a:rPr lang="en-US" smtClean="0"/>
              <a:t>7</a:t>
            </a:fld>
            <a:endParaRPr lang="en-US"/>
          </a:p>
        </p:txBody>
      </p:sp>
    </p:spTree>
    <p:extLst>
      <p:ext uri="{BB962C8B-B14F-4D97-AF65-F5344CB8AC3E}">
        <p14:creationId xmlns:p14="http://schemas.microsoft.com/office/powerpoint/2010/main" val="1641465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D71456-F54F-4212-950C-A8D3884233D7}" type="slidenum">
              <a:rPr lang="en-US" smtClean="0"/>
              <a:t>8</a:t>
            </a:fld>
            <a:endParaRPr lang="en-US"/>
          </a:p>
        </p:txBody>
      </p:sp>
    </p:spTree>
    <p:extLst>
      <p:ext uri="{BB962C8B-B14F-4D97-AF65-F5344CB8AC3E}">
        <p14:creationId xmlns:p14="http://schemas.microsoft.com/office/powerpoint/2010/main" val="388967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FB4FBB-AD4A-474D-8B8D-4B11C2420928}" type="slidenum">
              <a:rPr lang="en-US" smtClean="0"/>
              <a:t>9</a:t>
            </a:fld>
            <a:endParaRPr lang="en-US"/>
          </a:p>
        </p:txBody>
      </p:sp>
    </p:spTree>
    <p:extLst>
      <p:ext uri="{BB962C8B-B14F-4D97-AF65-F5344CB8AC3E}">
        <p14:creationId xmlns:p14="http://schemas.microsoft.com/office/powerpoint/2010/main" val="3731720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FF2D941-6B8D-42A3-AB1E-C6CB86CB735C}"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B6894-EB3A-461C-BFB3-817B6353D64E}" type="slidenum">
              <a:rPr lang="en-US" smtClean="0"/>
              <a:t>‹#›</a:t>
            </a:fld>
            <a:endParaRPr lang="en-US"/>
          </a:p>
        </p:txBody>
      </p:sp>
    </p:spTree>
    <p:extLst>
      <p:ext uri="{BB962C8B-B14F-4D97-AF65-F5344CB8AC3E}">
        <p14:creationId xmlns:p14="http://schemas.microsoft.com/office/powerpoint/2010/main" val="119566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6FF2D941-6B8D-42A3-AB1E-C6CB86CB735C}"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B6894-EB3A-461C-BFB3-817B6353D64E}" type="slidenum">
              <a:rPr lang="en-US" smtClean="0"/>
              <a:t>‹#›</a:t>
            </a:fld>
            <a:endParaRPr lang="en-US"/>
          </a:p>
        </p:txBody>
      </p:sp>
    </p:spTree>
    <p:extLst>
      <p:ext uri="{BB962C8B-B14F-4D97-AF65-F5344CB8AC3E}">
        <p14:creationId xmlns:p14="http://schemas.microsoft.com/office/powerpoint/2010/main" val="665882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6FF2D941-6B8D-42A3-AB1E-C6CB86CB735C}"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B6894-EB3A-461C-BFB3-817B6353D64E}" type="slidenum">
              <a:rPr lang="en-US" smtClean="0"/>
              <a:t>‹#›</a:t>
            </a:fld>
            <a:endParaRPr lang="en-US"/>
          </a:p>
        </p:txBody>
      </p:sp>
    </p:spTree>
    <p:extLst>
      <p:ext uri="{BB962C8B-B14F-4D97-AF65-F5344CB8AC3E}">
        <p14:creationId xmlns:p14="http://schemas.microsoft.com/office/powerpoint/2010/main" val="3907007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C3D6B0-F56C-41F0-94DD-781BF1152760}"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42D4-71C1-46B3-8A40-C286F7C4643E}" type="slidenum">
              <a:rPr lang="en-US" smtClean="0"/>
              <a:t>‹#›</a:t>
            </a:fld>
            <a:endParaRPr lang="en-US"/>
          </a:p>
        </p:txBody>
      </p:sp>
    </p:spTree>
    <p:extLst>
      <p:ext uri="{BB962C8B-B14F-4D97-AF65-F5344CB8AC3E}">
        <p14:creationId xmlns:p14="http://schemas.microsoft.com/office/powerpoint/2010/main" val="3275345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3D6B0-F56C-41F0-94DD-781BF1152760}"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42D4-71C1-46B3-8A40-C286F7C4643E}" type="slidenum">
              <a:rPr lang="en-US" smtClean="0"/>
              <a:t>‹#›</a:t>
            </a:fld>
            <a:endParaRPr lang="en-US"/>
          </a:p>
        </p:txBody>
      </p:sp>
    </p:spTree>
    <p:extLst>
      <p:ext uri="{BB962C8B-B14F-4D97-AF65-F5344CB8AC3E}">
        <p14:creationId xmlns:p14="http://schemas.microsoft.com/office/powerpoint/2010/main" val="2582135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C3D6B0-F56C-41F0-94DD-781BF1152760}"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42D4-71C1-46B3-8A40-C286F7C4643E}" type="slidenum">
              <a:rPr lang="en-US" smtClean="0"/>
              <a:t>‹#›</a:t>
            </a:fld>
            <a:endParaRPr lang="en-US"/>
          </a:p>
        </p:txBody>
      </p:sp>
    </p:spTree>
    <p:extLst>
      <p:ext uri="{BB962C8B-B14F-4D97-AF65-F5344CB8AC3E}">
        <p14:creationId xmlns:p14="http://schemas.microsoft.com/office/powerpoint/2010/main" val="2586865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C3D6B0-F56C-41F0-94DD-781BF1152760}"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42D4-71C1-46B3-8A40-C286F7C4643E}" type="slidenum">
              <a:rPr lang="en-US" smtClean="0"/>
              <a:t>‹#›</a:t>
            </a:fld>
            <a:endParaRPr lang="en-US"/>
          </a:p>
        </p:txBody>
      </p:sp>
    </p:spTree>
    <p:extLst>
      <p:ext uri="{BB962C8B-B14F-4D97-AF65-F5344CB8AC3E}">
        <p14:creationId xmlns:p14="http://schemas.microsoft.com/office/powerpoint/2010/main" val="907273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C3D6B0-F56C-41F0-94DD-781BF1152760}" type="datetimeFigureOut">
              <a:rPr lang="en-US" smtClean="0"/>
              <a:t>9/20/2016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442D4-71C1-46B3-8A40-C286F7C4643E}" type="slidenum">
              <a:rPr lang="en-US" smtClean="0"/>
              <a:t>‹#›</a:t>
            </a:fld>
            <a:endParaRPr lang="en-US"/>
          </a:p>
        </p:txBody>
      </p:sp>
    </p:spTree>
    <p:extLst>
      <p:ext uri="{BB962C8B-B14F-4D97-AF65-F5344CB8AC3E}">
        <p14:creationId xmlns:p14="http://schemas.microsoft.com/office/powerpoint/2010/main" val="17994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C3D6B0-F56C-41F0-94DD-781BF1152760}" type="datetimeFigureOut">
              <a:rPr lang="en-US" smtClean="0"/>
              <a:t>9/20/2016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442D4-71C1-46B3-8A40-C286F7C4643E}" type="slidenum">
              <a:rPr lang="en-US" smtClean="0"/>
              <a:t>‹#›</a:t>
            </a:fld>
            <a:endParaRPr lang="en-US"/>
          </a:p>
        </p:txBody>
      </p:sp>
    </p:spTree>
    <p:extLst>
      <p:ext uri="{BB962C8B-B14F-4D97-AF65-F5344CB8AC3E}">
        <p14:creationId xmlns:p14="http://schemas.microsoft.com/office/powerpoint/2010/main" val="3133838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3D6B0-F56C-41F0-94DD-781BF1152760}" type="datetimeFigureOut">
              <a:rPr lang="en-US" smtClean="0"/>
              <a:t>9/20/2016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442D4-71C1-46B3-8A40-C286F7C4643E}" type="slidenum">
              <a:rPr lang="en-US" smtClean="0"/>
              <a:t>‹#›</a:t>
            </a:fld>
            <a:endParaRPr lang="en-US"/>
          </a:p>
        </p:txBody>
      </p:sp>
    </p:spTree>
    <p:extLst>
      <p:ext uri="{BB962C8B-B14F-4D97-AF65-F5344CB8AC3E}">
        <p14:creationId xmlns:p14="http://schemas.microsoft.com/office/powerpoint/2010/main" val="3728717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C3D6B0-F56C-41F0-94DD-781BF1152760}"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42D4-71C1-46B3-8A40-C286F7C4643E}" type="slidenum">
              <a:rPr lang="en-US" smtClean="0"/>
              <a:t>‹#›</a:t>
            </a:fld>
            <a:endParaRPr lang="en-US"/>
          </a:p>
        </p:txBody>
      </p:sp>
    </p:spTree>
    <p:extLst>
      <p:ext uri="{BB962C8B-B14F-4D97-AF65-F5344CB8AC3E}">
        <p14:creationId xmlns:p14="http://schemas.microsoft.com/office/powerpoint/2010/main" val="1696666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6FF2D941-6B8D-42A3-AB1E-C6CB86CB735C}"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B6894-EB3A-461C-BFB3-817B6353D64E}" type="slidenum">
              <a:rPr lang="en-US" smtClean="0"/>
              <a:t>‹#›</a:t>
            </a:fld>
            <a:endParaRPr lang="en-US"/>
          </a:p>
        </p:txBody>
      </p:sp>
    </p:spTree>
    <p:extLst>
      <p:ext uri="{BB962C8B-B14F-4D97-AF65-F5344CB8AC3E}">
        <p14:creationId xmlns:p14="http://schemas.microsoft.com/office/powerpoint/2010/main" val="1316330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C3D6B0-F56C-41F0-94DD-781BF1152760}"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42D4-71C1-46B3-8A40-C286F7C4643E}" type="slidenum">
              <a:rPr lang="en-US" smtClean="0"/>
              <a:t>‹#›</a:t>
            </a:fld>
            <a:endParaRPr lang="en-US"/>
          </a:p>
        </p:txBody>
      </p:sp>
    </p:spTree>
    <p:extLst>
      <p:ext uri="{BB962C8B-B14F-4D97-AF65-F5344CB8AC3E}">
        <p14:creationId xmlns:p14="http://schemas.microsoft.com/office/powerpoint/2010/main" val="4224085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3D6B0-F56C-41F0-94DD-781BF1152760}"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42D4-71C1-46B3-8A40-C286F7C4643E}" type="slidenum">
              <a:rPr lang="en-US" smtClean="0"/>
              <a:t>‹#›</a:t>
            </a:fld>
            <a:endParaRPr lang="en-US"/>
          </a:p>
        </p:txBody>
      </p:sp>
    </p:spTree>
    <p:extLst>
      <p:ext uri="{BB962C8B-B14F-4D97-AF65-F5344CB8AC3E}">
        <p14:creationId xmlns:p14="http://schemas.microsoft.com/office/powerpoint/2010/main" val="3255443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3D6B0-F56C-41F0-94DD-781BF1152760}"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42D4-71C1-46B3-8A40-C286F7C4643E}" type="slidenum">
              <a:rPr lang="en-US" smtClean="0"/>
              <a:t>‹#›</a:t>
            </a:fld>
            <a:endParaRPr lang="en-US"/>
          </a:p>
        </p:txBody>
      </p:sp>
    </p:spTree>
    <p:extLst>
      <p:ext uri="{BB962C8B-B14F-4D97-AF65-F5344CB8AC3E}">
        <p14:creationId xmlns:p14="http://schemas.microsoft.com/office/powerpoint/2010/main" val="310569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F2D941-6B8D-42A3-AB1E-C6CB86CB735C}"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B6894-EB3A-461C-BFB3-817B6353D64E}" type="slidenum">
              <a:rPr lang="en-US" smtClean="0"/>
              <a:t>‹#›</a:t>
            </a:fld>
            <a:endParaRPr lang="en-US"/>
          </a:p>
        </p:txBody>
      </p:sp>
    </p:spTree>
    <p:extLst>
      <p:ext uri="{BB962C8B-B14F-4D97-AF65-F5344CB8AC3E}">
        <p14:creationId xmlns:p14="http://schemas.microsoft.com/office/powerpoint/2010/main" val="42221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6FF2D941-6B8D-42A3-AB1E-C6CB86CB735C}"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B6894-EB3A-461C-BFB3-817B6353D64E}" type="slidenum">
              <a:rPr lang="en-US" smtClean="0"/>
              <a:t>‹#›</a:t>
            </a:fld>
            <a:endParaRPr lang="en-US"/>
          </a:p>
        </p:txBody>
      </p:sp>
    </p:spTree>
    <p:extLst>
      <p:ext uri="{BB962C8B-B14F-4D97-AF65-F5344CB8AC3E}">
        <p14:creationId xmlns:p14="http://schemas.microsoft.com/office/powerpoint/2010/main" val="104748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6FF2D941-6B8D-42A3-AB1E-C6CB86CB735C}" type="datetimeFigureOut">
              <a:rPr lang="en-US" smtClean="0"/>
              <a:t>9/20/2016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DB6894-EB3A-461C-BFB3-817B6353D64E}" type="slidenum">
              <a:rPr lang="en-US" smtClean="0"/>
              <a:t>‹#›</a:t>
            </a:fld>
            <a:endParaRPr lang="en-US"/>
          </a:p>
        </p:txBody>
      </p:sp>
    </p:spTree>
    <p:extLst>
      <p:ext uri="{BB962C8B-B14F-4D97-AF65-F5344CB8AC3E}">
        <p14:creationId xmlns:p14="http://schemas.microsoft.com/office/powerpoint/2010/main" val="2256282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FF2D941-6B8D-42A3-AB1E-C6CB86CB735C}" type="datetimeFigureOut">
              <a:rPr lang="en-US" smtClean="0"/>
              <a:t>9/20/2016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DB6894-EB3A-461C-BFB3-817B6353D64E}" type="slidenum">
              <a:rPr lang="en-US" smtClean="0"/>
              <a:t>‹#›</a:t>
            </a:fld>
            <a:endParaRPr lang="en-US"/>
          </a:p>
        </p:txBody>
      </p:sp>
    </p:spTree>
    <p:extLst>
      <p:ext uri="{BB962C8B-B14F-4D97-AF65-F5344CB8AC3E}">
        <p14:creationId xmlns:p14="http://schemas.microsoft.com/office/powerpoint/2010/main" val="11622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2D941-6B8D-42A3-AB1E-C6CB86CB735C}" type="datetimeFigureOut">
              <a:rPr lang="en-US" smtClean="0"/>
              <a:t>9/20/2016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DB6894-EB3A-461C-BFB3-817B6353D64E}" type="slidenum">
              <a:rPr lang="en-US" smtClean="0"/>
              <a:t>‹#›</a:t>
            </a:fld>
            <a:endParaRPr lang="en-US"/>
          </a:p>
        </p:txBody>
      </p:sp>
    </p:spTree>
    <p:extLst>
      <p:ext uri="{BB962C8B-B14F-4D97-AF65-F5344CB8AC3E}">
        <p14:creationId xmlns:p14="http://schemas.microsoft.com/office/powerpoint/2010/main" val="146732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F2D941-6B8D-42A3-AB1E-C6CB86CB735C}"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B6894-EB3A-461C-BFB3-817B6353D64E}" type="slidenum">
              <a:rPr lang="en-US" smtClean="0"/>
              <a:t>‹#›</a:t>
            </a:fld>
            <a:endParaRPr lang="en-US"/>
          </a:p>
        </p:txBody>
      </p:sp>
    </p:spTree>
    <p:extLst>
      <p:ext uri="{BB962C8B-B14F-4D97-AF65-F5344CB8AC3E}">
        <p14:creationId xmlns:p14="http://schemas.microsoft.com/office/powerpoint/2010/main" val="423219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F2D941-6B8D-42A3-AB1E-C6CB86CB735C}"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B6894-EB3A-461C-BFB3-817B6353D64E}" type="slidenum">
              <a:rPr lang="en-US" smtClean="0"/>
              <a:t>‹#›</a:t>
            </a:fld>
            <a:endParaRPr lang="en-US"/>
          </a:p>
        </p:txBody>
      </p:sp>
    </p:spTree>
    <p:extLst>
      <p:ext uri="{BB962C8B-B14F-4D97-AF65-F5344CB8AC3E}">
        <p14:creationId xmlns:p14="http://schemas.microsoft.com/office/powerpoint/2010/main" val="378139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2D941-6B8D-42A3-AB1E-C6CB86CB735C}" type="datetimeFigureOut">
              <a:rPr lang="en-US" smtClean="0"/>
              <a:t>9/20/2016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B6894-EB3A-461C-BFB3-817B6353D64E}" type="slidenum">
              <a:rPr lang="en-US" smtClean="0"/>
              <a:t>‹#›</a:t>
            </a:fld>
            <a:endParaRPr lang="en-US"/>
          </a:p>
        </p:txBody>
      </p:sp>
    </p:spTree>
    <p:extLst>
      <p:ext uri="{BB962C8B-B14F-4D97-AF65-F5344CB8AC3E}">
        <p14:creationId xmlns:p14="http://schemas.microsoft.com/office/powerpoint/2010/main" val="424283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3D6B0-F56C-41F0-94DD-781BF1152760}" type="datetimeFigureOut">
              <a:rPr lang="en-US" smtClean="0"/>
              <a:t>9/20/2016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442D4-71C1-46B3-8A40-C286F7C4643E}" type="slidenum">
              <a:rPr lang="en-US" smtClean="0"/>
              <a:t>‹#›</a:t>
            </a:fld>
            <a:endParaRPr lang="en-US"/>
          </a:p>
        </p:txBody>
      </p:sp>
    </p:spTree>
    <p:extLst>
      <p:ext uri="{BB962C8B-B14F-4D97-AF65-F5344CB8AC3E}">
        <p14:creationId xmlns:p14="http://schemas.microsoft.com/office/powerpoint/2010/main" val="4130877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0.xml"/><Relationship Id="rId7" Type="http://schemas.openxmlformats.org/officeDocument/2006/relationships/image" Target="../media/image19.wmf"/><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ti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1.emf"/><Relationship Id="rId4" Type="http://schemas.openxmlformats.org/officeDocument/2006/relationships/image" Target="../media/image10.tif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6.xml"/><Relationship Id="rId7" Type="http://schemas.openxmlformats.org/officeDocument/2006/relationships/image" Target="../media/image12.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Studies of </a:t>
            </a:r>
            <a:r>
              <a:rPr lang="en-US" dirty="0" err="1"/>
              <a:t>lithiumization</a:t>
            </a:r>
            <a:r>
              <a:rPr lang="en-US" dirty="0"/>
              <a:t> and </a:t>
            </a:r>
            <a:r>
              <a:rPr lang="en-US" dirty="0" err="1"/>
              <a:t>boronization</a:t>
            </a:r>
            <a:r>
              <a:rPr lang="en-US" dirty="0"/>
              <a:t> of ATJ graphite PFCs in  NSTX-u</a:t>
            </a:r>
          </a:p>
        </p:txBody>
      </p:sp>
      <p:sp>
        <p:nvSpPr>
          <p:cNvPr id="3" name="Subtitle 2"/>
          <p:cNvSpPr>
            <a:spLocks noGrp="1"/>
          </p:cNvSpPr>
          <p:nvPr>
            <p:ph type="subTitle" idx="1"/>
          </p:nvPr>
        </p:nvSpPr>
        <p:spPr/>
        <p:txBody>
          <a:bodyPr/>
          <a:lstStyle/>
          <a:p>
            <a:r>
              <a:rPr lang="en-US" dirty="0"/>
              <a:t>Predrag Krstic &amp; Javier Dominguez </a:t>
            </a:r>
          </a:p>
          <a:p>
            <a:r>
              <a:rPr lang="en-US" dirty="0"/>
              <a:t>Institute for Advanced Computational Science</a:t>
            </a:r>
          </a:p>
          <a:p>
            <a:r>
              <a:rPr lang="en-US" dirty="0"/>
              <a:t>SUNY at Stony Brook, </a:t>
            </a:r>
          </a:p>
        </p:txBody>
      </p:sp>
      <p:pic>
        <p:nvPicPr>
          <p:cNvPr id="4" name="Picture 3" descr="Institue for Advanced Computational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0" y="4640850"/>
            <a:ext cx="4095750" cy="952500"/>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pic>
        <p:nvPicPr>
          <p:cNvPr id="5" name="Picture 4" descr="Logo for Stony Brook University"/>
          <p:cNvPicPr>
            <a:picLocks noChangeAspect="1" noChangeArrowheads="1"/>
          </p:cNvPicPr>
          <p:nvPr/>
        </p:nvPicPr>
        <p:blipFill rotWithShape="1">
          <a:blip r:embed="rId4">
            <a:extLst>
              <a:ext uri="{28A0092B-C50C-407E-A947-70E740481C1C}">
                <a14:useLocalDpi xmlns:a14="http://schemas.microsoft.com/office/drawing/2010/main" val="0"/>
              </a:ext>
            </a:extLst>
          </a:blip>
          <a:srcRect t="13142" r="34814"/>
          <a:stretch/>
        </p:blipFill>
        <p:spPr bwMode="auto">
          <a:xfrm>
            <a:off x="9333779" y="5386285"/>
            <a:ext cx="2074452" cy="479755"/>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pic>
        <p:nvPicPr>
          <p:cNvPr id="7" name="Picture 6"/>
          <p:cNvPicPr>
            <a:picLocks noChangeAspect="1"/>
          </p:cNvPicPr>
          <p:nvPr/>
        </p:nvPicPr>
        <p:blipFill rotWithShape="1">
          <a:blip r:embed="rId5"/>
          <a:srcRect t="23030" b="30870"/>
          <a:stretch/>
        </p:blipFill>
        <p:spPr>
          <a:xfrm>
            <a:off x="431986" y="3974927"/>
            <a:ext cx="2025000" cy="665923"/>
          </a:xfrm>
          <a:prstGeom prst="rect">
            <a:avLst/>
          </a:prstGeom>
        </p:spPr>
      </p:pic>
      <p:sp>
        <p:nvSpPr>
          <p:cNvPr id="8" name="TextBox 7"/>
          <p:cNvSpPr txBox="1"/>
          <p:nvPr/>
        </p:nvSpPr>
        <p:spPr>
          <a:xfrm>
            <a:off x="313984" y="4580806"/>
            <a:ext cx="2261004" cy="369332"/>
          </a:xfrm>
          <a:prstGeom prst="rect">
            <a:avLst/>
          </a:prstGeom>
          <a:noFill/>
        </p:spPr>
        <p:txBody>
          <a:bodyPr wrap="none" rtlCol="0">
            <a:spAutoFit/>
          </a:bodyPr>
          <a:lstStyle/>
          <a:p>
            <a:r>
              <a:rPr lang="en-US" dirty="0"/>
              <a:t>Thank you for support</a:t>
            </a:r>
          </a:p>
        </p:txBody>
      </p:sp>
      <p:pic>
        <p:nvPicPr>
          <p:cNvPr id="6146" name="Picture 2" descr="logo"/>
          <p:cNvPicPr>
            <a:picLocks noChangeAspect="1" noChangeArrowheads="1"/>
          </p:cNvPicPr>
          <p:nvPr/>
        </p:nvPicPr>
        <p:blipFill rotWithShape="1">
          <a:blip r:embed="rId6">
            <a:extLst>
              <a:ext uri="{28A0092B-C50C-407E-A947-70E740481C1C}">
                <a14:useLocalDpi xmlns:a14="http://schemas.microsoft.com/office/drawing/2010/main" val="0"/>
              </a:ext>
            </a:extLst>
          </a:blip>
          <a:srcRect l="54566" t="5921" b="22583"/>
          <a:stretch/>
        </p:blipFill>
        <p:spPr bwMode="auto">
          <a:xfrm>
            <a:off x="241851" y="5276887"/>
            <a:ext cx="2405270" cy="55825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13984" y="5867236"/>
            <a:ext cx="2261004" cy="369332"/>
          </a:xfrm>
          <a:prstGeom prst="rect">
            <a:avLst/>
          </a:prstGeom>
          <a:noFill/>
        </p:spPr>
        <p:txBody>
          <a:bodyPr wrap="none" rtlCol="0">
            <a:spAutoFit/>
          </a:bodyPr>
          <a:lstStyle/>
          <a:p>
            <a:r>
              <a:rPr lang="en-US" dirty="0"/>
              <a:t>Thank you for support</a:t>
            </a:r>
          </a:p>
        </p:txBody>
      </p:sp>
    </p:spTree>
    <p:extLst>
      <p:ext uri="{BB962C8B-B14F-4D97-AF65-F5344CB8AC3E}">
        <p14:creationId xmlns:p14="http://schemas.microsoft.com/office/powerpoint/2010/main" val="1671511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808" y="309697"/>
            <a:ext cx="5446643" cy="369332"/>
          </a:xfrm>
          <a:prstGeom prst="rect">
            <a:avLst/>
          </a:prstGeom>
          <a:noFill/>
        </p:spPr>
        <p:txBody>
          <a:bodyPr wrap="square" rtlCol="0">
            <a:spAutoFit/>
          </a:bodyPr>
          <a:lstStyle/>
          <a:p>
            <a:r>
              <a:rPr lang="en-US" b="1" dirty="0"/>
              <a:t>D) Retention chemistry and sputtering for Li-B-C-O-D</a:t>
            </a:r>
          </a:p>
        </p:txBody>
      </p:sp>
      <p:graphicFrame>
        <p:nvGraphicFramePr>
          <p:cNvPr id="3" name="Object 2"/>
          <p:cNvGraphicFramePr>
            <a:graphicFrameLocks noChangeAspect="1"/>
          </p:cNvGraphicFramePr>
          <p:nvPr>
            <p:extLst>
              <p:ext uri="{D42A27DB-BD31-4B8C-83A1-F6EECF244321}">
                <p14:modId xmlns:p14="http://schemas.microsoft.com/office/powerpoint/2010/main" val="1941905407"/>
              </p:ext>
            </p:extLst>
          </p:nvPr>
        </p:nvGraphicFramePr>
        <p:xfrm>
          <a:off x="357809" y="1063487"/>
          <a:ext cx="5023764" cy="3940727"/>
        </p:xfrm>
        <a:graphic>
          <a:graphicData uri="http://schemas.openxmlformats.org/presentationml/2006/ole">
            <mc:AlternateContent xmlns:mc="http://schemas.openxmlformats.org/markup-compatibility/2006">
              <mc:Choice xmlns:v="urn:schemas-microsoft-com:vml" Requires="v">
                <p:oleObj spid="_x0000_s3091" r:id="rId4" imgW="9440280" imgH="7406280" progId="">
                  <p:embed/>
                </p:oleObj>
              </mc:Choice>
              <mc:Fallback>
                <p:oleObj r:id="rId4" imgW="9440280" imgH="7406280" progId="">
                  <p:embed/>
                  <p:pic>
                    <p:nvPicPr>
                      <p:cNvPr id="0" name=""/>
                      <p:cNvPicPr/>
                      <p:nvPr/>
                    </p:nvPicPr>
                    <p:blipFill>
                      <a:blip r:embed="rId5"/>
                      <a:stretch>
                        <a:fillRect/>
                      </a:stretch>
                    </p:blipFill>
                    <p:spPr>
                      <a:xfrm>
                        <a:off x="357809" y="1063487"/>
                        <a:ext cx="5023764" cy="3940727"/>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3718347"/>
              </p:ext>
            </p:extLst>
          </p:nvPr>
        </p:nvGraphicFramePr>
        <p:xfrm>
          <a:off x="7447447" y="496957"/>
          <a:ext cx="3389943" cy="2731321"/>
        </p:xfrm>
        <a:graphic>
          <a:graphicData uri="http://schemas.openxmlformats.org/presentationml/2006/ole">
            <mc:AlternateContent xmlns:mc="http://schemas.openxmlformats.org/markup-compatibility/2006">
              <mc:Choice xmlns:v="urn:schemas-microsoft-com:vml" Requires="v">
                <p:oleObj spid="_x0000_s3092" r:id="rId6" imgW="9267480" imgH="7467840" progId="">
                  <p:embed/>
                </p:oleObj>
              </mc:Choice>
              <mc:Fallback>
                <p:oleObj r:id="rId6" imgW="9267480" imgH="7467840" progId="">
                  <p:embed/>
                  <p:pic>
                    <p:nvPicPr>
                      <p:cNvPr id="0" name=""/>
                      <p:cNvPicPr/>
                      <p:nvPr/>
                    </p:nvPicPr>
                    <p:blipFill>
                      <a:blip r:embed="rId7"/>
                      <a:stretch>
                        <a:fillRect/>
                      </a:stretch>
                    </p:blipFill>
                    <p:spPr>
                      <a:xfrm>
                        <a:off x="7447447" y="496957"/>
                        <a:ext cx="3389943" cy="273132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51886024"/>
              </p:ext>
            </p:extLst>
          </p:nvPr>
        </p:nvGraphicFramePr>
        <p:xfrm>
          <a:off x="9748010" y="2322029"/>
          <a:ext cx="884237" cy="282575"/>
        </p:xfrm>
        <a:graphic>
          <a:graphicData uri="http://schemas.openxmlformats.org/presentationml/2006/ole">
            <mc:AlternateContent xmlns:mc="http://schemas.openxmlformats.org/markup-compatibility/2006">
              <mc:Choice xmlns:v="urn:schemas-microsoft-com:vml" Requires="v">
                <p:oleObj spid="_x0000_s3093" r:id="rId8" imgW="883800" imgH="282240" progId="">
                  <p:embed/>
                </p:oleObj>
              </mc:Choice>
              <mc:Fallback>
                <p:oleObj r:id="rId8" imgW="883800" imgH="282240" progId="">
                  <p:embed/>
                  <p:pic>
                    <p:nvPicPr>
                      <p:cNvPr id="0" name=""/>
                      <p:cNvPicPr/>
                      <p:nvPr/>
                    </p:nvPicPr>
                    <p:blipFill>
                      <a:blip r:embed="rId9"/>
                      <a:stretch>
                        <a:fillRect/>
                      </a:stretch>
                    </p:blipFill>
                    <p:spPr>
                      <a:xfrm>
                        <a:off x="9748010" y="2322029"/>
                        <a:ext cx="884237" cy="2825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09694025"/>
              </p:ext>
            </p:extLst>
          </p:nvPr>
        </p:nvGraphicFramePr>
        <p:xfrm>
          <a:off x="7422166" y="3495433"/>
          <a:ext cx="3415224" cy="2751690"/>
        </p:xfrm>
        <a:graphic>
          <a:graphicData uri="http://schemas.openxmlformats.org/presentationml/2006/ole">
            <mc:AlternateContent xmlns:mc="http://schemas.openxmlformats.org/markup-compatibility/2006">
              <mc:Choice xmlns:v="urn:schemas-microsoft-com:vml" Requires="v">
                <p:oleObj spid="_x0000_s3094" r:id="rId10" imgW="9033480" imgH="7276680" progId="">
                  <p:embed/>
                </p:oleObj>
              </mc:Choice>
              <mc:Fallback>
                <p:oleObj r:id="rId10" imgW="9033480" imgH="7276680" progId="">
                  <p:embed/>
                  <p:pic>
                    <p:nvPicPr>
                      <p:cNvPr id="0" name=""/>
                      <p:cNvPicPr/>
                      <p:nvPr/>
                    </p:nvPicPr>
                    <p:blipFill>
                      <a:blip r:embed="rId11"/>
                      <a:stretch>
                        <a:fillRect/>
                      </a:stretch>
                    </p:blipFill>
                    <p:spPr>
                      <a:xfrm>
                        <a:off x="7422166" y="3495433"/>
                        <a:ext cx="3415224" cy="2751690"/>
                      </a:xfrm>
                      <a:prstGeom prst="rect">
                        <a:avLst/>
                      </a:prstGeom>
                    </p:spPr>
                  </p:pic>
                </p:oleObj>
              </mc:Fallback>
            </mc:AlternateContent>
          </a:graphicData>
        </a:graphic>
      </p:graphicFrame>
      <p:sp>
        <p:nvSpPr>
          <p:cNvPr id="7" name="TextBox 6"/>
          <p:cNvSpPr txBox="1"/>
          <p:nvPr/>
        </p:nvSpPr>
        <p:spPr>
          <a:xfrm>
            <a:off x="924338" y="5204006"/>
            <a:ext cx="4466992" cy="1200329"/>
          </a:xfrm>
          <a:prstGeom prst="rect">
            <a:avLst/>
          </a:prstGeom>
          <a:noFill/>
        </p:spPr>
        <p:txBody>
          <a:bodyPr wrap="none" rtlCol="0">
            <a:spAutoFit/>
          </a:bodyPr>
          <a:lstStyle/>
          <a:p>
            <a:r>
              <a:rPr lang="en-US" dirty="0"/>
              <a:t>This is material mix of 5 constituents</a:t>
            </a:r>
          </a:p>
          <a:p>
            <a:r>
              <a:rPr lang="en-US" dirty="0"/>
              <a:t>5 eV impact of D</a:t>
            </a:r>
          </a:p>
          <a:p>
            <a:r>
              <a:rPr lang="en-US" dirty="0"/>
              <a:t>Oxygen gets dominant in retention chemistry </a:t>
            </a:r>
          </a:p>
          <a:p>
            <a:r>
              <a:rPr lang="en-US" dirty="0"/>
              <a:t>(over B) once there is  D accumulated </a:t>
            </a:r>
          </a:p>
        </p:txBody>
      </p:sp>
      <p:sp>
        <p:nvSpPr>
          <p:cNvPr id="8" name="TextBox 7"/>
          <p:cNvSpPr txBox="1"/>
          <p:nvPr/>
        </p:nvSpPr>
        <p:spPr>
          <a:xfrm>
            <a:off x="8299174" y="914400"/>
            <a:ext cx="938077" cy="369332"/>
          </a:xfrm>
          <a:prstGeom prst="rect">
            <a:avLst/>
          </a:prstGeom>
          <a:noFill/>
        </p:spPr>
        <p:txBody>
          <a:bodyPr wrap="none" rtlCol="0">
            <a:spAutoFit/>
          </a:bodyPr>
          <a:lstStyle/>
          <a:p>
            <a:r>
              <a:rPr lang="en-US" dirty="0"/>
              <a:t>Li-B-C-D</a:t>
            </a:r>
          </a:p>
        </p:txBody>
      </p:sp>
      <p:sp>
        <p:nvSpPr>
          <p:cNvPr id="11" name="TextBox 10"/>
          <p:cNvSpPr txBox="1"/>
          <p:nvPr/>
        </p:nvSpPr>
        <p:spPr>
          <a:xfrm>
            <a:off x="8428382" y="3831219"/>
            <a:ext cx="1160895" cy="369332"/>
          </a:xfrm>
          <a:prstGeom prst="rect">
            <a:avLst/>
          </a:prstGeom>
          <a:noFill/>
        </p:spPr>
        <p:txBody>
          <a:bodyPr wrap="none" rtlCol="0">
            <a:spAutoFit/>
          </a:bodyPr>
          <a:lstStyle/>
          <a:p>
            <a:r>
              <a:rPr lang="en-US" dirty="0"/>
              <a:t>Li-B-C-O-D</a:t>
            </a:r>
          </a:p>
        </p:txBody>
      </p:sp>
    </p:spTree>
    <p:extLst>
      <p:ext uri="{BB962C8B-B14F-4D97-AF65-F5344CB8AC3E}">
        <p14:creationId xmlns:p14="http://schemas.microsoft.com/office/powerpoint/2010/main" val="167924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4325" y="190500"/>
            <a:ext cx="10415736" cy="923330"/>
          </a:xfrm>
          <a:prstGeom prst="rect">
            <a:avLst/>
          </a:prstGeom>
          <a:noFill/>
        </p:spPr>
        <p:txBody>
          <a:bodyPr wrap="none" rtlCol="0">
            <a:spAutoFit/>
          </a:bodyPr>
          <a:lstStyle/>
          <a:p>
            <a:r>
              <a:rPr lang="en-US" b="1" dirty="0"/>
              <a:t>What are we doing?</a:t>
            </a:r>
          </a:p>
          <a:p>
            <a:r>
              <a:rPr lang="en-US" dirty="0"/>
              <a:t>We calculate chemistry, retention of D, chemical sputtering of a B-C-O-D, Li-C-O-D and B-Li-C-O-D surface.</a:t>
            </a:r>
          </a:p>
          <a:p>
            <a:r>
              <a:rPr lang="en-US" b="1" dirty="0"/>
              <a:t>Why?</a:t>
            </a:r>
            <a:r>
              <a:rPr lang="en-US" dirty="0"/>
              <a:t> To understand the fundamental processes in the windows of </a:t>
            </a:r>
            <a:r>
              <a:rPr lang="en-US" dirty="0" err="1"/>
              <a:t>time&amp;space</a:t>
            </a:r>
            <a:r>
              <a:rPr lang="en-US" dirty="0"/>
              <a:t> when these actually happen. </a:t>
            </a:r>
          </a:p>
        </p:txBody>
      </p:sp>
      <p:pic>
        <p:nvPicPr>
          <p:cNvPr id="5" name="Picture 4"/>
          <p:cNvPicPr>
            <a:picLocks noChangeAspect="1"/>
          </p:cNvPicPr>
          <p:nvPr/>
        </p:nvPicPr>
        <p:blipFill rotWithShape="1">
          <a:blip r:embed="rId3"/>
          <a:srcRect t="8661" b="24341"/>
          <a:stretch/>
        </p:blipFill>
        <p:spPr>
          <a:xfrm>
            <a:off x="5432625" y="1236496"/>
            <a:ext cx="6008870" cy="2444679"/>
          </a:xfrm>
          <a:prstGeom prst="rect">
            <a:avLst/>
          </a:prstGeom>
        </p:spPr>
      </p:pic>
      <p:sp>
        <p:nvSpPr>
          <p:cNvPr id="6" name="Right Brace 5"/>
          <p:cNvSpPr/>
          <p:nvPr/>
        </p:nvSpPr>
        <p:spPr>
          <a:xfrm rot="5400000">
            <a:off x="6769442" y="2570946"/>
            <a:ext cx="197230" cy="21722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205888" y="3803841"/>
            <a:ext cx="3491020" cy="369332"/>
          </a:xfrm>
          <a:prstGeom prst="rect">
            <a:avLst/>
          </a:prstGeom>
          <a:noFill/>
        </p:spPr>
        <p:txBody>
          <a:bodyPr wrap="none" rtlCol="0">
            <a:spAutoFit/>
          </a:bodyPr>
          <a:lstStyle/>
          <a:p>
            <a:r>
              <a:rPr lang="en-US" b="1" dirty="0"/>
              <a:t>Here we are: atomistic approaches</a:t>
            </a:r>
          </a:p>
        </p:txBody>
      </p:sp>
      <p:sp>
        <p:nvSpPr>
          <p:cNvPr id="8" name="TextBox 7"/>
          <p:cNvSpPr txBox="1"/>
          <p:nvPr/>
        </p:nvSpPr>
        <p:spPr>
          <a:xfrm>
            <a:off x="5428097" y="4173173"/>
            <a:ext cx="6704079" cy="1200329"/>
          </a:xfrm>
          <a:prstGeom prst="rect">
            <a:avLst/>
          </a:prstGeom>
          <a:noFill/>
        </p:spPr>
        <p:txBody>
          <a:bodyPr wrap="none" rtlCol="0">
            <a:spAutoFit/>
          </a:bodyPr>
          <a:lstStyle/>
          <a:p>
            <a:r>
              <a:rPr lang="en-US" dirty="0"/>
              <a:t>Most processes end in less than 100 </a:t>
            </a:r>
            <a:r>
              <a:rPr lang="en-US" dirty="0" err="1"/>
              <a:t>ps</a:t>
            </a:r>
            <a:r>
              <a:rPr lang="en-US" dirty="0"/>
              <a:t> . Cumulative processes of D </a:t>
            </a:r>
          </a:p>
          <a:p>
            <a:r>
              <a:rPr lang="en-US" dirty="0"/>
              <a:t>require longer time. </a:t>
            </a:r>
          </a:p>
          <a:p>
            <a:r>
              <a:rPr lang="en-US" dirty="0"/>
              <a:t>Flux: 10</a:t>
            </a:r>
            <a:r>
              <a:rPr lang="en-US" baseline="30000" dirty="0"/>
              <a:t>25</a:t>
            </a:r>
            <a:r>
              <a:rPr lang="en-US" dirty="0"/>
              <a:t>m</a:t>
            </a:r>
            <a:r>
              <a:rPr lang="en-US" baseline="30000" dirty="0"/>
              <a:t>-2</a:t>
            </a:r>
            <a:r>
              <a:rPr lang="en-US" dirty="0"/>
              <a:t>s</a:t>
            </a:r>
            <a:r>
              <a:rPr lang="en-US" baseline="30000" dirty="0"/>
              <a:t>-1  </a:t>
            </a:r>
            <a:r>
              <a:rPr lang="en-US" dirty="0"/>
              <a:t>means I D atom at 10 nm</a:t>
            </a:r>
            <a:r>
              <a:rPr lang="en-US" baseline="30000" dirty="0"/>
              <a:t>2</a:t>
            </a:r>
            <a:r>
              <a:rPr lang="en-US" dirty="0"/>
              <a:t> each 10 ns.  However each </a:t>
            </a:r>
          </a:p>
          <a:p>
            <a:r>
              <a:rPr lang="en-US" dirty="0"/>
              <a:t>impact atom changes the target surface – the dynamical surface</a:t>
            </a:r>
          </a:p>
        </p:txBody>
      </p:sp>
      <p:sp>
        <p:nvSpPr>
          <p:cNvPr id="9" name="TextBox 8"/>
          <p:cNvSpPr txBox="1"/>
          <p:nvPr/>
        </p:nvSpPr>
        <p:spPr>
          <a:xfrm>
            <a:off x="5431489" y="5337697"/>
            <a:ext cx="6525204" cy="1477328"/>
          </a:xfrm>
          <a:prstGeom prst="rect">
            <a:avLst/>
          </a:prstGeom>
          <a:noFill/>
        </p:spPr>
        <p:txBody>
          <a:bodyPr wrap="square" rtlCol="0">
            <a:spAutoFit/>
          </a:bodyPr>
          <a:lstStyle/>
          <a:p>
            <a:r>
              <a:rPr lang="en-US" b="1" dirty="0"/>
              <a:t>How do we do it?</a:t>
            </a:r>
          </a:p>
          <a:p>
            <a:r>
              <a:rPr lang="en-US" dirty="0"/>
              <a:t>Classical molecular dynamics with REAXFF</a:t>
            </a:r>
          </a:p>
          <a:p>
            <a:r>
              <a:rPr lang="en-US" b="1" dirty="0"/>
              <a:t>Verified</a:t>
            </a:r>
            <a:r>
              <a:rPr lang="en-US" dirty="0"/>
              <a:t> by quantum-classical molecular dynamics (need </a:t>
            </a:r>
            <a:r>
              <a:rPr lang="en-US" dirty="0" err="1"/>
              <a:t>exoscale</a:t>
            </a:r>
            <a:r>
              <a:rPr lang="en-US" dirty="0"/>
              <a:t> computing resources </a:t>
            </a:r>
          </a:p>
          <a:p>
            <a:r>
              <a:rPr lang="en-US" b="1" dirty="0"/>
              <a:t>Validated</a:t>
            </a:r>
            <a:r>
              <a:rPr lang="en-US" dirty="0"/>
              <a:t> by NSTX-U and lab experiments whenever available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2" y="1245307"/>
            <a:ext cx="5029200" cy="5486400"/>
          </a:xfrm>
          <a:prstGeom prst="rect">
            <a:avLst/>
          </a:prstGeom>
        </p:spPr>
      </p:pic>
    </p:spTree>
    <p:extLst>
      <p:ext uri="{BB962C8B-B14F-4D97-AF65-F5344CB8AC3E}">
        <p14:creationId xmlns:p14="http://schemas.microsoft.com/office/powerpoint/2010/main" val="318486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135" y="209320"/>
            <a:ext cx="10989547" cy="954107"/>
          </a:xfrm>
          <a:prstGeom prst="rect">
            <a:avLst/>
          </a:prstGeom>
          <a:noFill/>
        </p:spPr>
        <p:txBody>
          <a:bodyPr wrap="none" rtlCol="0">
            <a:spAutoFit/>
          </a:bodyPr>
          <a:lstStyle/>
          <a:p>
            <a:r>
              <a:rPr lang="en-US" sz="2800" b="1" dirty="0"/>
              <a:t>Why is classical mechanics not good for the problems  with B-Li-C-O-D.?  </a:t>
            </a:r>
          </a:p>
          <a:p>
            <a:r>
              <a:rPr lang="en-US" sz="2800" b="1" dirty="0"/>
              <a:t>It is good for W-D or C-D problems. </a:t>
            </a:r>
            <a:r>
              <a:rPr lang="en-US" sz="28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5" y="1284928"/>
            <a:ext cx="4913523" cy="3800303"/>
          </a:xfrm>
          <a:prstGeom prst="rect">
            <a:avLst/>
          </a:prstGeom>
        </p:spPr>
      </p:pic>
      <p:sp>
        <p:nvSpPr>
          <p:cNvPr id="5" name="TextBox 4"/>
          <p:cNvSpPr txBox="1"/>
          <p:nvPr/>
        </p:nvSpPr>
        <p:spPr>
          <a:xfrm>
            <a:off x="4131934" y="1421176"/>
            <a:ext cx="7727308" cy="369332"/>
          </a:xfrm>
          <a:prstGeom prst="rect">
            <a:avLst/>
          </a:prstGeom>
          <a:noFill/>
        </p:spPr>
        <p:txBody>
          <a:bodyPr wrap="none" rtlCol="0">
            <a:spAutoFit/>
          </a:bodyPr>
          <a:lstStyle/>
          <a:p>
            <a:r>
              <a:rPr lang="en-US" dirty="0"/>
              <a:t>The answer lays in different electronegativity of the atoms in B-Li-C-O-D mixture </a:t>
            </a:r>
          </a:p>
        </p:txBody>
      </p:sp>
      <p:sp>
        <p:nvSpPr>
          <p:cNvPr id="6" name="TextBox 5"/>
          <p:cNvSpPr txBox="1"/>
          <p:nvPr/>
        </p:nvSpPr>
        <p:spPr>
          <a:xfrm>
            <a:off x="4880472" y="2137272"/>
            <a:ext cx="7657080" cy="3416320"/>
          </a:xfrm>
          <a:prstGeom prst="rect">
            <a:avLst/>
          </a:prstGeom>
          <a:noFill/>
        </p:spPr>
        <p:txBody>
          <a:bodyPr wrap="square" rtlCol="0">
            <a:spAutoFit/>
          </a:bodyPr>
          <a:lstStyle/>
          <a:p>
            <a:r>
              <a:rPr lang="en-US" dirty="0"/>
              <a:t>This means polarization and charges of the atoms in mixture dynamically </a:t>
            </a:r>
          </a:p>
          <a:p>
            <a:r>
              <a:rPr lang="en-US" dirty="0"/>
              <a:t>change  with change of the coordinates of atoms, in particular  during </a:t>
            </a:r>
          </a:p>
          <a:p>
            <a:r>
              <a:rPr lang="en-US" dirty="0"/>
              <a:t>the D impact cascade.  Changes in electronic cloud can be handled </a:t>
            </a:r>
          </a:p>
          <a:p>
            <a:r>
              <a:rPr lang="en-US" dirty="0"/>
              <a:t>only by quantum mechanics. </a:t>
            </a:r>
          </a:p>
          <a:p>
            <a:endParaRPr lang="en-US" dirty="0"/>
          </a:p>
          <a:p>
            <a:r>
              <a:rPr lang="en-US" dirty="0"/>
              <a:t>We use </a:t>
            </a:r>
            <a:r>
              <a:rPr lang="en-US" b="1" dirty="0"/>
              <a:t>SCC-DFTB approximation to DFT which </a:t>
            </a:r>
            <a:r>
              <a:rPr lang="en-US" dirty="0"/>
              <a:t>is nominally about 1000 </a:t>
            </a:r>
          </a:p>
          <a:p>
            <a:r>
              <a:rPr lang="en-US" dirty="0"/>
              <a:t>Times faster than DFT,  still 1000 times slower than classical mechanics, and </a:t>
            </a:r>
          </a:p>
          <a:p>
            <a:endParaRPr lang="en-US" dirty="0"/>
          </a:p>
          <a:p>
            <a:r>
              <a:rPr lang="en-US" b="1" dirty="0"/>
              <a:t>REAXFF</a:t>
            </a:r>
            <a:r>
              <a:rPr lang="en-US" dirty="0"/>
              <a:t>:  Intermediate solution: combination of classical mechanics  and </a:t>
            </a:r>
          </a:p>
          <a:p>
            <a:r>
              <a:rPr lang="en-US" dirty="0"/>
              <a:t>semi-empirical QM calibrated method (</a:t>
            </a:r>
            <a:r>
              <a:rPr lang="en-US" b="1" dirty="0"/>
              <a:t>Electronegativity Equalization, EEM</a:t>
            </a:r>
            <a:r>
              <a:rPr lang="en-US" dirty="0"/>
              <a:t>) </a:t>
            </a:r>
          </a:p>
          <a:p>
            <a:r>
              <a:rPr lang="en-US" dirty="0"/>
              <a:t>which recalculate charges each time step of classical mechanics. This is </a:t>
            </a:r>
          </a:p>
          <a:p>
            <a:r>
              <a:rPr lang="en-US" dirty="0"/>
              <a:t>about  100 times slower than classical mechanics.  </a:t>
            </a:r>
          </a:p>
        </p:txBody>
      </p:sp>
      <p:sp>
        <p:nvSpPr>
          <p:cNvPr id="7" name="Rectangle 6"/>
          <p:cNvSpPr/>
          <p:nvPr/>
        </p:nvSpPr>
        <p:spPr>
          <a:xfrm>
            <a:off x="437002" y="5678374"/>
            <a:ext cx="11754998" cy="923330"/>
          </a:xfrm>
          <a:prstGeom prst="rect">
            <a:avLst/>
          </a:prstGeom>
        </p:spPr>
        <p:txBody>
          <a:bodyPr wrap="square">
            <a:spAutoFit/>
          </a:bodyPr>
          <a:lstStyle/>
          <a:p>
            <a:r>
              <a:rPr lang="en-US" dirty="0">
                <a:solidFill>
                  <a:srgbClr val="000000"/>
                </a:solidFill>
                <a:latin typeface="ArialMT"/>
              </a:rPr>
              <a:t>As these computational codes have limits, so do the experimental and metrology tools. Key is to fill the gap one with the other and identify regions of validation in combination with the data uncertainty and more importantly </a:t>
            </a:r>
            <a:r>
              <a:rPr lang="en-US" b="1" i="1" dirty="0">
                <a:solidFill>
                  <a:srgbClr val="FF0000"/>
                </a:solidFill>
                <a:latin typeface="Arial-BoldItalicMT"/>
              </a:rPr>
              <a:t>identify appropriate and strategic problems to solve</a:t>
            </a:r>
            <a:endParaRPr lang="en-US" dirty="0"/>
          </a:p>
        </p:txBody>
      </p:sp>
      <p:sp>
        <p:nvSpPr>
          <p:cNvPr id="9" name="TextBox 8"/>
          <p:cNvSpPr txBox="1"/>
          <p:nvPr/>
        </p:nvSpPr>
        <p:spPr>
          <a:xfrm>
            <a:off x="396424" y="5193062"/>
            <a:ext cx="4484048" cy="369332"/>
          </a:xfrm>
          <a:prstGeom prst="rect">
            <a:avLst/>
          </a:prstGeom>
          <a:noFill/>
        </p:spPr>
        <p:txBody>
          <a:bodyPr wrap="none" rtlCol="0">
            <a:spAutoFit/>
          </a:bodyPr>
          <a:lstStyle/>
          <a:p>
            <a:r>
              <a:rPr lang="en-US" b="1" dirty="0"/>
              <a:t>How uncertainty propagates through scales?</a:t>
            </a:r>
            <a:r>
              <a:rPr lang="en-US" dirty="0"/>
              <a:t> </a:t>
            </a:r>
          </a:p>
        </p:txBody>
      </p:sp>
    </p:spTree>
    <p:extLst>
      <p:ext uri="{BB962C8B-B14F-4D97-AF65-F5344CB8AC3E}">
        <p14:creationId xmlns:p14="http://schemas.microsoft.com/office/powerpoint/2010/main" val="161681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42875" y="0"/>
            <a:ext cx="12049125" cy="1689100"/>
            <a:chOff x="90" y="0"/>
            <a:chExt cx="7590" cy="1064"/>
          </a:xfrm>
        </p:grpSpPr>
        <p:sp>
          <p:nvSpPr>
            <p:cNvPr id="3" name="AutoShape 3"/>
            <p:cNvSpPr>
              <a:spLocks noChangeAspect="1" noChangeArrowheads="1" noTextEdit="1"/>
            </p:cNvSpPr>
            <p:nvPr/>
          </p:nvSpPr>
          <p:spPr bwMode="auto">
            <a:xfrm>
              <a:off x="94" y="0"/>
              <a:ext cx="7586"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77423"/>
            <a:stretch/>
          </p:blipFill>
          <p:spPr bwMode="auto">
            <a:xfrm>
              <a:off x="90" y="115"/>
              <a:ext cx="759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p:cNvSpPr txBox="1"/>
          <p:nvPr/>
        </p:nvSpPr>
        <p:spPr>
          <a:xfrm>
            <a:off x="327085" y="1871663"/>
            <a:ext cx="11864915" cy="4893647"/>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chemeClr val="accent6">
                    <a:lumMod val="75000"/>
                  </a:schemeClr>
                </a:solidFill>
              </a:rPr>
              <a:t>Effects of B and Li deposited onto the carbon tiles. In particular:</a:t>
            </a:r>
          </a:p>
          <a:p>
            <a:pPr marL="457200" indent="-457200">
              <a:buFont typeface="+mj-lt"/>
              <a:buAutoNum type="arabicPeriod"/>
            </a:pPr>
            <a:r>
              <a:rPr lang="en-US" sz="2400" dirty="0">
                <a:solidFill>
                  <a:schemeClr val="accent6">
                    <a:lumMod val="75000"/>
                  </a:schemeClr>
                </a:solidFill>
              </a:rPr>
              <a:t>Effects of deuterium accumulation</a:t>
            </a:r>
          </a:p>
          <a:p>
            <a:pPr marL="457200" indent="-457200">
              <a:buFont typeface="+mj-lt"/>
              <a:buAutoNum type="arabicPeriod"/>
            </a:pPr>
            <a:r>
              <a:rPr lang="en-US" sz="2400" dirty="0">
                <a:solidFill>
                  <a:schemeClr val="accent6">
                    <a:lumMod val="75000"/>
                  </a:schemeClr>
                </a:solidFill>
              </a:rPr>
              <a:t>Effects of varying concentration of B and Li                                                                  </a:t>
            </a:r>
            <a:r>
              <a:rPr lang="en-US" sz="2400" dirty="0">
                <a:solidFill>
                  <a:srgbClr val="0070C0"/>
                </a:solidFill>
              </a:rPr>
              <a:t>DONE!</a:t>
            </a:r>
          </a:p>
          <a:p>
            <a:r>
              <a:rPr lang="en-US" sz="2400" dirty="0">
                <a:solidFill>
                  <a:schemeClr val="accent6">
                    <a:lumMod val="75000"/>
                  </a:schemeClr>
                </a:solidFill>
              </a:rPr>
              <a:t>Onto deuterium retention and chemical sputtering of the surface.</a:t>
            </a:r>
          </a:p>
          <a:p>
            <a:r>
              <a:rPr lang="en-US" sz="2400" dirty="0">
                <a:solidFill>
                  <a:schemeClr val="accent6">
                    <a:lumMod val="75000"/>
                  </a:schemeClr>
                </a:solidFill>
              </a:rPr>
              <a:t>Compare with experimental data form MAPP and lab. </a:t>
            </a:r>
          </a:p>
          <a:p>
            <a:pPr marL="342900" indent="-342900">
              <a:buFont typeface="Arial" panose="020B0604020202020204" pitchFamily="34" charset="0"/>
              <a:buChar char="•"/>
            </a:pPr>
            <a:r>
              <a:rPr lang="en-US" sz="2400" dirty="0">
                <a:solidFill>
                  <a:schemeClr val="accent2"/>
                </a:solidFill>
              </a:rPr>
              <a:t>Effects of impurities, in particular of O and its derivate (O</a:t>
            </a:r>
            <a:r>
              <a:rPr lang="en-US" sz="2400" baseline="-25000" dirty="0">
                <a:solidFill>
                  <a:schemeClr val="accent2"/>
                </a:solidFill>
              </a:rPr>
              <a:t>2</a:t>
            </a:r>
            <a:r>
              <a:rPr lang="en-US" sz="2400" dirty="0">
                <a:solidFill>
                  <a:schemeClr val="accent2"/>
                </a:solidFill>
              </a:rPr>
              <a:t>, H</a:t>
            </a:r>
            <a:r>
              <a:rPr lang="en-US" sz="2400" baseline="-25000" dirty="0">
                <a:solidFill>
                  <a:schemeClr val="accent2"/>
                </a:solidFill>
              </a:rPr>
              <a:t>2</a:t>
            </a:r>
            <a:r>
              <a:rPr lang="en-US" sz="2400" dirty="0">
                <a:solidFill>
                  <a:schemeClr val="accent2"/>
                </a:solidFill>
              </a:rPr>
              <a:t>O) at D recycling and erosion </a:t>
            </a:r>
          </a:p>
          <a:p>
            <a:r>
              <a:rPr lang="en-US" sz="2400" dirty="0">
                <a:solidFill>
                  <a:schemeClr val="accent2"/>
                </a:solidFill>
              </a:rPr>
              <a:t>In liquid Li on carbon and high-Z substrates. Compare with experimental data.        </a:t>
            </a:r>
            <a:r>
              <a:rPr lang="en-US" sz="2400" dirty="0">
                <a:solidFill>
                  <a:srgbClr val="0070C0"/>
                </a:solidFill>
              </a:rPr>
              <a:t>IN WORK!</a:t>
            </a:r>
          </a:p>
          <a:p>
            <a:pPr marL="342900" indent="-342900">
              <a:buFont typeface="Arial" panose="020B0604020202020204" pitchFamily="34" charset="0"/>
              <a:buChar char="•"/>
            </a:pPr>
            <a:r>
              <a:rPr lang="en-US" sz="2400" dirty="0">
                <a:solidFill>
                  <a:schemeClr val="accent2"/>
                </a:solidFill>
              </a:rPr>
              <a:t>Determine intermolecular interactions  of liquid metals (Li, Sn, Ga) with high-Z substrate </a:t>
            </a:r>
          </a:p>
          <a:p>
            <a:r>
              <a:rPr lang="en-US" sz="2400" dirty="0">
                <a:solidFill>
                  <a:schemeClr val="accent2"/>
                </a:solidFill>
              </a:rPr>
              <a:t>and model the wetting. </a:t>
            </a:r>
          </a:p>
          <a:p>
            <a:pPr marL="342900" indent="-342900">
              <a:buFont typeface="Arial" panose="020B0604020202020204" pitchFamily="34" charset="0"/>
              <a:buChar char="•"/>
            </a:pPr>
            <a:r>
              <a:rPr lang="en-US" sz="2400" dirty="0"/>
              <a:t>Effects of temperature and impurities on the wetting of the liquid metals, as well as on the </a:t>
            </a:r>
          </a:p>
          <a:p>
            <a:r>
              <a:rPr lang="en-US" sz="2400" dirty="0"/>
              <a:t>trapping and release.                                                                                                               </a:t>
            </a:r>
            <a:r>
              <a:rPr lang="en-US" sz="2400" dirty="0">
                <a:solidFill>
                  <a:srgbClr val="0070C0"/>
                </a:solidFill>
              </a:rPr>
              <a:t>LATER!</a:t>
            </a:r>
          </a:p>
          <a:p>
            <a:pPr marL="342900" indent="-342900">
              <a:buFont typeface="Arial" panose="020B0604020202020204" pitchFamily="34" charset="0"/>
              <a:buChar char="•"/>
            </a:pPr>
            <a:r>
              <a:rPr lang="en-US" sz="2400" dirty="0"/>
              <a:t> To feed the mesoscopic dynamics (KMC)  with the obtained atomistic data and to  </a:t>
            </a:r>
          </a:p>
          <a:p>
            <a:r>
              <a:rPr lang="en-US" sz="2400" dirty="0"/>
              <a:t>continuum dynamics through XGC-DEGASII.</a:t>
            </a:r>
          </a:p>
        </p:txBody>
      </p:sp>
    </p:spTree>
    <p:extLst>
      <p:ext uri="{BB962C8B-B14F-4D97-AF65-F5344CB8AC3E}">
        <p14:creationId xmlns:p14="http://schemas.microsoft.com/office/powerpoint/2010/main" val="192177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119270"/>
            <a:ext cx="3979807" cy="584775"/>
          </a:xfrm>
          <a:prstGeom prst="rect">
            <a:avLst/>
          </a:prstGeom>
          <a:noFill/>
        </p:spPr>
        <p:txBody>
          <a:bodyPr wrap="none" rtlCol="0">
            <a:spAutoFit/>
          </a:bodyPr>
          <a:lstStyle/>
          <a:p>
            <a:r>
              <a:rPr lang="en-US" sz="3200" b="1" dirty="0"/>
              <a:t>Some achieved results</a:t>
            </a:r>
          </a:p>
        </p:txBody>
      </p:sp>
      <p:sp>
        <p:nvSpPr>
          <p:cNvPr id="4" name="TextBox 3"/>
          <p:cNvSpPr txBox="1"/>
          <p:nvPr/>
        </p:nvSpPr>
        <p:spPr>
          <a:xfrm>
            <a:off x="0" y="626164"/>
            <a:ext cx="7056783" cy="369332"/>
          </a:xfrm>
          <a:prstGeom prst="rect">
            <a:avLst/>
          </a:prstGeom>
          <a:noFill/>
        </p:spPr>
        <p:txBody>
          <a:bodyPr wrap="square" rtlCol="0">
            <a:spAutoFit/>
          </a:bodyPr>
          <a:lstStyle/>
          <a:p>
            <a:pPr marL="342900" indent="-342900">
              <a:buAutoNum type="alphaUcParenR"/>
            </a:pPr>
            <a:r>
              <a:rPr lang="en-US" b="1" dirty="0"/>
              <a:t>Bonding and retention  chemistry in </a:t>
            </a:r>
            <a:r>
              <a:rPr lang="en-US" b="1" dirty="0" err="1"/>
              <a:t>boronized</a:t>
            </a:r>
            <a:r>
              <a:rPr lang="en-US" b="1" dirty="0"/>
              <a:t>  and oxidized surfaces</a:t>
            </a:r>
          </a:p>
        </p:txBody>
      </p:sp>
      <p:pic>
        <p:nvPicPr>
          <p:cNvPr id="5" name="Picture 4"/>
          <p:cNvPicPr/>
          <p:nvPr/>
        </p:nvPicPr>
        <p:blipFill>
          <a:blip r:embed="rId3"/>
          <a:stretch>
            <a:fillRect/>
          </a:stretch>
        </p:blipFill>
        <p:spPr>
          <a:xfrm>
            <a:off x="327990" y="1891416"/>
            <a:ext cx="3399183" cy="40024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5523" y="1094650"/>
            <a:ext cx="2587267" cy="4816998"/>
          </a:xfrm>
          <a:prstGeom prst="rect">
            <a:avLst/>
          </a:prstGeom>
        </p:spPr>
      </p:pic>
      <p:pic>
        <p:nvPicPr>
          <p:cNvPr id="7" name="Picture 6"/>
          <p:cNvPicPr>
            <a:picLocks noChangeAspect="1"/>
          </p:cNvPicPr>
          <p:nvPr/>
        </p:nvPicPr>
        <p:blipFill>
          <a:blip r:embed="rId5"/>
          <a:stretch>
            <a:fillRect/>
          </a:stretch>
        </p:blipFill>
        <p:spPr>
          <a:xfrm>
            <a:off x="7978878" y="1016744"/>
            <a:ext cx="3132001" cy="4009501"/>
          </a:xfrm>
          <a:prstGeom prst="rect">
            <a:avLst/>
          </a:prstGeom>
        </p:spPr>
      </p:pic>
      <p:sp>
        <p:nvSpPr>
          <p:cNvPr id="9" name="Rectangle 8"/>
          <p:cNvSpPr/>
          <p:nvPr/>
        </p:nvSpPr>
        <p:spPr>
          <a:xfrm>
            <a:off x="240669" y="5903893"/>
            <a:ext cx="3725341" cy="954107"/>
          </a:xfrm>
          <a:prstGeom prst="rect">
            <a:avLst/>
          </a:prstGeom>
        </p:spPr>
        <p:txBody>
          <a:bodyPr wrap="square">
            <a:spAutoFit/>
          </a:bodyPr>
          <a:lstStyle/>
          <a:p>
            <a:r>
              <a:rPr lang="en-US" sz="1000" b="0" i="0" u="none" strike="noStrike" baseline="0" dirty="0">
                <a:latin typeface="Arial" panose="020B0604020202020204" pitchFamily="34" charset="0"/>
              </a:rPr>
              <a:t> </a:t>
            </a:r>
            <a:r>
              <a:rPr lang="en-US" sz="1400" dirty="0">
                <a:latin typeface="Arial" panose="020B0604020202020204" pitchFamily="34" charset="0"/>
              </a:rPr>
              <a:t>(</a:t>
            </a:r>
            <a:r>
              <a:rPr lang="en-US" sz="1400" i="1" dirty="0">
                <a:latin typeface="Arial" panose="020B0604020202020204" pitchFamily="34" charset="0"/>
              </a:rPr>
              <a:t>a</a:t>
            </a:r>
            <a:r>
              <a:rPr lang="en-US" sz="1400" dirty="0">
                <a:latin typeface="Arial" panose="020B0604020202020204" pitchFamily="34" charset="0"/>
              </a:rPr>
              <a:t>) O1s</a:t>
            </a:r>
            <a:r>
              <a:rPr lang="en-US" sz="1400" i="1" dirty="0">
                <a:latin typeface="Arial" panose="020B0604020202020204" pitchFamily="34" charset="0"/>
              </a:rPr>
              <a:t>, </a:t>
            </a:r>
            <a:r>
              <a:rPr lang="en-US" sz="1400" dirty="0">
                <a:latin typeface="Arial" panose="020B0604020202020204" pitchFamily="34" charset="0"/>
              </a:rPr>
              <a:t>(b) C1s, and (</a:t>
            </a:r>
            <a:r>
              <a:rPr lang="en-US" sz="1400" i="1" dirty="0">
                <a:latin typeface="Arial" panose="020B0604020202020204" pitchFamily="34" charset="0"/>
              </a:rPr>
              <a:t>c</a:t>
            </a:r>
            <a:r>
              <a:rPr lang="en-US" sz="1400" dirty="0">
                <a:latin typeface="Arial" panose="020B0604020202020204" pitchFamily="34" charset="0"/>
              </a:rPr>
              <a:t>) B1s XPS spectra</a:t>
            </a:r>
          </a:p>
          <a:p>
            <a:r>
              <a:rPr lang="en-US" sz="1400" dirty="0">
                <a:latin typeface="Arial" panose="020B0604020202020204" pitchFamily="34" charset="0"/>
              </a:rPr>
              <a:t> using MAPP  with </a:t>
            </a:r>
            <a:r>
              <a:rPr lang="en-US" sz="1400" dirty="0" err="1">
                <a:latin typeface="Arial" panose="020B0604020202020204" pitchFamily="34" charset="0"/>
              </a:rPr>
              <a:t>boronized</a:t>
            </a:r>
            <a:r>
              <a:rPr lang="en-US" sz="1400" dirty="0">
                <a:latin typeface="Arial" panose="020B0604020202020204" pitchFamily="34" charset="0"/>
              </a:rPr>
              <a:t> ATJ graphite for various days of deuterium plasma exposure. </a:t>
            </a:r>
            <a:endParaRPr lang="en-US" sz="1400" dirty="0"/>
          </a:p>
        </p:txBody>
      </p:sp>
      <p:sp>
        <p:nvSpPr>
          <p:cNvPr id="10" name="Rectangle 9"/>
          <p:cNvSpPr/>
          <p:nvPr/>
        </p:nvSpPr>
        <p:spPr>
          <a:xfrm>
            <a:off x="3966010" y="5964027"/>
            <a:ext cx="5028902" cy="738664"/>
          </a:xfrm>
          <a:prstGeom prst="rect">
            <a:avLst/>
          </a:prstGeom>
        </p:spPr>
        <p:txBody>
          <a:bodyPr wrap="square">
            <a:spAutoFit/>
          </a:bodyPr>
          <a:lstStyle/>
          <a:p>
            <a:r>
              <a:rPr lang="en-US" sz="1400" dirty="0">
                <a:latin typeface="Arial" panose="020B0604020202020204" pitchFamily="34" charset="0"/>
              </a:rPr>
              <a:t>Bonds of (a) O, (b) C, and (c) B to other </a:t>
            </a:r>
          </a:p>
          <a:p>
            <a:r>
              <a:rPr lang="en-US" sz="1400" dirty="0">
                <a:latin typeface="Arial" panose="020B0604020202020204" pitchFamily="34" charset="0"/>
              </a:rPr>
              <a:t>constituents in the BCOD as a function of</a:t>
            </a:r>
          </a:p>
          <a:p>
            <a:r>
              <a:rPr lang="en-US" sz="1400" dirty="0">
                <a:latin typeface="Arial" panose="020B0604020202020204" pitchFamily="34" charset="0"/>
              </a:rPr>
              <a:t>D concentration. </a:t>
            </a:r>
            <a:endParaRPr lang="en-US" sz="1400" dirty="0"/>
          </a:p>
        </p:txBody>
      </p:sp>
      <p:sp>
        <p:nvSpPr>
          <p:cNvPr id="11" name="Rectangle 10"/>
          <p:cNvSpPr/>
          <p:nvPr/>
        </p:nvSpPr>
        <p:spPr>
          <a:xfrm>
            <a:off x="7978878" y="5075596"/>
            <a:ext cx="3548270" cy="1169551"/>
          </a:xfrm>
          <a:prstGeom prst="rect">
            <a:avLst/>
          </a:prstGeom>
        </p:spPr>
        <p:txBody>
          <a:bodyPr wrap="square">
            <a:spAutoFit/>
          </a:bodyPr>
          <a:lstStyle/>
          <a:p>
            <a:r>
              <a:rPr lang="en-US" sz="1400" dirty="0">
                <a:latin typeface="Arial" panose="020B0604020202020204" pitchFamily="34" charset="0"/>
              </a:rPr>
              <a:t>Percentage of D bonds with constituents of the </a:t>
            </a:r>
            <a:r>
              <a:rPr lang="en-US" sz="1400" dirty="0" err="1">
                <a:latin typeface="Arial" panose="020B0604020202020204" pitchFamily="34" charset="0"/>
              </a:rPr>
              <a:t>deuter-ated</a:t>
            </a:r>
            <a:r>
              <a:rPr lang="en-US" sz="1400" dirty="0">
                <a:latin typeface="Arial" panose="020B0604020202020204" pitchFamily="34" charset="0"/>
              </a:rPr>
              <a:t> BCO surface as function of D accumulated con-centration (left axis). Total retention per impact of D (%) on BCOD and </a:t>
            </a:r>
            <a:r>
              <a:rPr lang="en-US" sz="1400" dirty="0" err="1">
                <a:latin typeface="Arial" panose="020B0604020202020204" pitchFamily="34" charset="0"/>
              </a:rPr>
              <a:t>LiCOD</a:t>
            </a:r>
            <a:r>
              <a:rPr lang="en-US" sz="1400" dirty="0">
                <a:latin typeface="Arial" panose="020B0604020202020204" pitchFamily="34" charset="0"/>
              </a:rPr>
              <a:t> (right axis). </a:t>
            </a:r>
            <a:endParaRPr lang="en-US" sz="1400" dirty="0"/>
          </a:p>
        </p:txBody>
      </p:sp>
    </p:spTree>
    <p:extLst>
      <p:ext uri="{BB962C8B-B14F-4D97-AF65-F5344CB8AC3E}">
        <p14:creationId xmlns:p14="http://schemas.microsoft.com/office/powerpoint/2010/main" val="1204454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322" y="626165"/>
            <a:ext cx="5163337" cy="369332"/>
          </a:xfrm>
          <a:prstGeom prst="rect">
            <a:avLst/>
          </a:prstGeom>
          <a:noFill/>
        </p:spPr>
        <p:txBody>
          <a:bodyPr wrap="none" rtlCol="0">
            <a:spAutoFit/>
          </a:bodyPr>
          <a:lstStyle/>
          <a:p>
            <a:r>
              <a:rPr lang="en-US" b="1" dirty="0"/>
              <a:t>C) Sputtering of BCO as function of D impact energy </a:t>
            </a:r>
          </a:p>
        </p:txBody>
      </p:sp>
      <p:pic>
        <p:nvPicPr>
          <p:cNvPr id="3" name="Picture 2"/>
          <p:cNvPicPr>
            <a:picLocks noChangeAspect="1"/>
          </p:cNvPicPr>
          <p:nvPr/>
        </p:nvPicPr>
        <p:blipFill>
          <a:blip r:embed="rId4"/>
          <a:stretch>
            <a:fillRect/>
          </a:stretch>
        </p:blipFill>
        <p:spPr>
          <a:xfrm>
            <a:off x="332582" y="1262268"/>
            <a:ext cx="3198967" cy="4929809"/>
          </a:xfrm>
          <a:prstGeom prst="rect">
            <a:avLst/>
          </a:prstGeom>
        </p:spPr>
      </p:pic>
      <p:pic>
        <p:nvPicPr>
          <p:cNvPr id="4" name="Picture 3"/>
          <p:cNvPicPr>
            <a:picLocks noChangeAspect="1"/>
          </p:cNvPicPr>
          <p:nvPr/>
        </p:nvPicPr>
        <p:blipFill>
          <a:blip r:embed="rId5"/>
          <a:stretch>
            <a:fillRect/>
          </a:stretch>
        </p:blipFill>
        <p:spPr>
          <a:xfrm>
            <a:off x="3700150" y="1262268"/>
            <a:ext cx="3777954" cy="5070540"/>
          </a:xfrm>
          <a:prstGeom prst="rect">
            <a:avLst/>
          </a:prstGeom>
        </p:spPr>
      </p:pic>
      <p:sp>
        <p:nvSpPr>
          <p:cNvPr id="6" name="TextBox 5"/>
          <p:cNvSpPr txBox="1"/>
          <p:nvPr/>
        </p:nvSpPr>
        <p:spPr>
          <a:xfrm>
            <a:off x="1974615" y="6211954"/>
            <a:ext cx="3917932" cy="369332"/>
          </a:xfrm>
          <a:prstGeom prst="rect">
            <a:avLst/>
          </a:prstGeom>
          <a:noFill/>
        </p:spPr>
        <p:txBody>
          <a:bodyPr wrap="none" rtlCol="0">
            <a:spAutoFit/>
          </a:bodyPr>
          <a:lstStyle/>
          <a:p>
            <a:r>
              <a:rPr lang="en-US" dirty="0"/>
              <a:t>Sputtered molecules, upon D saturation</a:t>
            </a:r>
          </a:p>
        </p:txBody>
      </p:sp>
      <p:graphicFrame>
        <p:nvGraphicFramePr>
          <p:cNvPr id="8" name="Object 7"/>
          <p:cNvGraphicFramePr>
            <a:graphicFrameLocks noChangeAspect="1"/>
          </p:cNvGraphicFramePr>
          <p:nvPr>
            <p:extLst>
              <p:ext uri="{D42A27DB-BD31-4B8C-83A1-F6EECF244321}">
                <p14:modId xmlns:p14="http://schemas.microsoft.com/office/powerpoint/2010/main" val="2612445265"/>
              </p:ext>
            </p:extLst>
          </p:nvPr>
        </p:nvGraphicFramePr>
        <p:xfrm>
          <a:off x="8115233" y="308113"/>
          <a:ext cx="3784082" cy="2991678"/>
        </p:xfrm>
        <a:graphic>
          <a:graphicData uri="http://schemas.openxmlformats.org/presentationml/2006/ole">
            <mc:AlternateContent xmlns:mc="http://schemas.openxmlformats.org/markup-compatibility/2006">
              <mc:Choice xmlns:v="urn:schemas-microsoft-com:vml" Requires="v">
                <p:oleObj spid="_x0000_s4102" r:id="rId6" imgW="9437760" imgH="7461000" progId="">
                  <p:embed/>
                </p:oleObj>
              </mc:Choice>
              <mc:Fallback>
                <p:oleObj r:id="rId6" imgW="9437760" imgH="7461000" progId="">
                  <p:embed/>
                  <p:pic>
                    <p:nvPicPr>
                      <p:cNvPr id="0" name=""/>
                      <p:cNvPicPr/>
                      <p:nvPr/>
                    </p:nvPicPr>
                    <p:blipFill>
                      <a:blip r:embed="rId7"/>
                      <a:stretch>
                        <a:fillRect/>
                      </a:stretch>
                    </p:blipFill>
                    <p:spPr>
                      <a:xfrm>
                        <a:off x="8115233" y="308113"/>
                        <a:ext cx="3784082" cy="299167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75323432"/>
              </p:ext>
            </p:extLst>
          </p:nvPr>
        </p:nvGraphicFramePr>
        <p:xfrm>
          <a:off x="8115233" y="3376055"/>
          <a:ext cx="3713051" cy="2956753"/>
        </p:xfrm>
        <a:graphic>
          <a:graphicData uri="http://schemas.openxmlformats.org/presentationml/2006/ole">
            <mc:AlternateContent xmlns:mc="http://schemas.openxmlformats.org/markup-compatibility/2006">
              <mc:Choice xmlns:v="urn:schemas-microsoft-com:vml" Requires="v">
                <p:oleObj spid="_x0000_s4103" r:id="rId8" imgW="9381960" imgH="7470000" progId="">
                  <p:embed/>
                </p:oleObj>
              </mc:Choice>
              <mc:Fallback>
                <p:oleObj r:id="rId8" imgW="9381960" imgH="7470000" progId="">
                  <p:embed/>
                  <p:pic>
                    <p:nvPicPr>
                      <p:cNvPr id="0" name=""/>
                      <p:cNvPicPr/>
                      <p:nvPr/>
                    </p:nvPicPr>
                    <p:blipFill>
                      <a:blip r:embed="rId9"/>
                      <a:stretch>
                        <a:fillRect/>
                      </a:stretch>
                    </p:blipFill>
                    <p:spPr>
                      <a:xfrm>
                        <a:off x="8115233" y="3376055"/>
                        <a:ext cx="3713051" cy="2956753"/>
                      </a:xfrm>
                      <a:prstGeom prst="rect">
                        <a:avLst/>
                      </a:prstGeom>
                    </p:spPr>
                  </p:pic>
                </p:oleObj>
              </mc:Fallback>
            </mc:AlternateContent>
          </a:graphicData>
        </a:graphic>
      </p:graphicFrame>
      <p:sp>
        <p:nvSpPr>
          <p:cNvPr id="11" name="TextBox 10"/>
          <p:cNvSpPr txBox="1"/>
          <p:nvPr/>
        </p:nvSpPr>
        <p:spPr>
          <a:xfrm>
            <a:off x="10565296" y="3975652"/>
            <a:ext cx="846707" cy="369332"/>
          </a:xfrm>
          <a:prstGeom prst="rect">
            <a:avLst/>
          </a:prstGeom>
          <a:noFill/>
        </p:spPr>
        <p:txBody>
          <a:bodyPr wrap="none" rtlCol="0">
            <a:spAutoFit/>
          </a:bodyPr>
          <a:lstStyle/>
          <a:p>
            <a:r>
              <a:rPr lang="en-US" dirty="0"/>
              <a:t>With O</a:t>
            </a:r>
          </a:p>
        </p:txBody>
      </p:sp>
      <p:sp>
        <p:nvSpPr>
          <p:cNvPr id="13" name="TextBox 12"/>
          <p:cNvSpPr txBox="1"/>
          <p:nvPr/>
        </p:nvSpPr>
        <p:spPr>
          <a:xfrm>
            <a:off x="9958676" y="626165"/>
            <a:ext cx="1167307" cy="369332"/>
          </a:xfrm>
          <a:prstGeom prst="rect">
            <a:avLst/>
          </a:prstGeom>
          <a:noFill/>
        </p:spPr>
        <p:txBody>
          <a:bodyPr wrap="none" rtlCol="0">
            <a:spAutoFit/>
          </a:bodyPr>
          <a:lstStyle/>
          <a:p>
            <a:r>
              <a:rPr lang="en-US" dirty="0"/>
              <a:t>Without O</a:t>
            </a:r>
          </a:p>
        </p:txBody>
      </p:sp>
      <p:sp>
        <p:nvSpPr>
          <p:cNvPr id="15" name="TextBox 14"/>
          <p:cNvSpPr txBox="1"/>
          <p:nvPr/>
        </p:nvSpPr>
        <p:spPr>
          <a:xfrm>
            <a:off x="8386879" y="6332808"/>
            <a:ext cx="3512436" cy="369332"/>
          </a:xfrm>
          <a:prstGeom prst="rect">
            <a:avLst/>
          </a:prstGeom>
          <a:noFill/>
        </p:spPr>
        <p:txBody>
          <a:bodyPr wrap="none" rtlCol="0">
            <a:spAutoFit/>
          </a:bodyPr>
          <a:lstStyle/>
          <a:p>
            <a:r>
              <a:rPr lang="en-US" dirty="0"/>
              <a:t>Sputtering in various configurations</a:t>
            </a:r>
          </a:p>
        </p:txBody>
      </p:sp>
    </p:spTree>
    <p:extLst>
      <p:ext uri="{BB962C8B-B14F-4D97-AF65-F5344CB8AC3E}">
        <p14:creationId xmlns:p14="http://schemas.microsoft.com/office/powerpoint/2010/main" val="206253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748" y="318052"/>
            <a:ext cx="8605369" cy="369332"/>
          </a:xfrm>
          <a:prstGeom prst="rect">
            <a:avLst/>
          </a:prstGeom>
          <a:noFill/>
        </p:spPr>
        <p:txBody>
          <a:bodyPr wrap="none" rtlCol="0">
            <a:spAutoFit/>
          </a:bodyPr>
          <a:lstStyle/>
          <a:p>
            <a:r>
              <a:rPr lang="en-US" dirty="0"/>
              <a:t>B) </a:t>
            </a:r>
            <a:r>
              <a:rPr lang="en-US" b="1" dirty="0"/>
              <a:t>Comparison of retention chemistry and sputtering in </a:t>
            </a:r>
            <a:r>
              <a:rPr lang="en-US" b="1" dirty="0" err="1"/>
              <a:t>lithiated</a:t>
            </a:r>
            <a:r>
              <a:rPr lang="en-US" b="1" dirty="0"/>
              <a:t> and </a:t>
            </a:r>
            <a:r>
              <a:rPr lang="en-US" b="1" dirty="0" err="1"/>
              <a:t>boronized</a:t>
            </a:r>
            <a:r>
              <a:rPr lang="en-US" b="1" dirty="0"/>
              <a:t> surfaces </a:t>
            </a:r>
          </a:p>
        </p:txBody>
      </p:sp>
      <p:pic>
        <p:nvPicPr>
          <p:cNvPr id="3" name="Picture 2"/>
          <p:cNvPicPr>
            <a:picLocks noChangeAspect="1"/>
          </p:cNvPicPr>
          <p:nvPr/>
        </p:nvPicPr>
        <p:blipFill>
          <a:blip r:embed="rId4"/>
          <a:stretch>
            <a:fillRect/>
          </a:stretch>
        </p:blipFill>
        <p:spPr>
          <a:xfrm>
            <a:off x="367748" y="687384"/>
            <a:ext cx="4913035" cy="5466522"/>
          </a:xfrm>
          <a:prstGeom prst="rect">
            <a:avLst/>
          </a:prstGeom>
        </p:spPr>
      </p:pic>
      <p:sp>
        <p:nvSpPr>
          <p:cNvPr id="5" name="TextBox 4"/>
          <p:cNvSpPr txBox="1"/>
          <p:nvPr/>
        </p:nvSpPr>
        <p:spPr>
          <a:xfrm>
            <a:off x="586409" y="6072809"/>
            <a:ext cx="5047472" cy="646331"/>
          </a:xfrm>
          <a:prstGeom prst="rect">
            <a:avLst/>
          </a:prstGeom>
          <a:noFill/>
        </p:spPr>
        <p:txBody>
          <a:bodyPr wrap="none" rtlCol="0">
            <a:spAutoFit/>
          </a:bodyPr>
          <a:lstStyle/>
          <a:p>
            <a:r>
              <a:rPr lang="en-US" dirty="0"/>
              <a:t>Bonding of D to various constituents of the surface. </a:t>
            </a:r>
          </a:p>
          <a:p>
            <a:r>
              <a:rPr lang="en-US" dirty="0"/>
              <a:t>Noncumulative case at 5 eV D.</a:t>
            </a:r>
          </a:p>
        </p:txBody>
      </p:sp>
      <p:sp>
        <p:nvSpPr>
          <p:cNvPr id="6" name="Rectangle 5"/>
          <p:cNvSpPr/>
          <p:nvPr/>
        </p:nvSpPr>
        <p:spPr>
          <a:xfrm>
            <a:off x="6095999" y="5569131"/>
            <a:ext cx="5622235" cy="584775"/>
          </a:xfrm>
          <a:prstGeom prst="rect">
            <a:avLst/>
          </a:prstGeom>
        </p:spPr>
        <p:txBody>
          <a:bodyPr wrap="square">
            <a:spAutoFit/>
          </a:bodyPr>
          <a:lstStyle/>
          <a:p>
            <a:pPr algn="just"/>
            <a:r>
              <a:rPr lang="en-US" sz="1600" dirty="0">
                <a:latin typeface="Arial" panose="020B0604020202020204" pitchFamily="34" charset="0"/>
              </a:rPr>
              <a:t>Total and C ejection yield per D for various surfaces configurations</a:t>
            </a:r>
            <a:endParaRPr lang="en-US" sz="1600" dirty="0"/>
          </a:p>
        </p:txBody>
      </p:sp>
      <p:graphicFrame>
        <p:nvGraphicFramePr>
          <p:cNvPr id="7" name="Object 6"/>
          <p:cNvGraphicFramePr>
            <a:graphicFrameLocks noChangeAspect="1"/>
          </p:cNvGraphicFramePr>
          <p:nvPr>
            <p:extLst>
              <p:ext uri="{D42A27DB-BD31-4B8C-83A1-F6EECF244321}">
                <p14:modId xmlns:p14="http://schemas.microsoft.com/office/powerpoint/2010/main" val="3641544324"/>
              </p:ext>
            </p:extLst>
          </p:nvPr>
        </p:nvGraphicFramePr>
        <p:xfrm>
          <a:off x="6281343" y="945009"/>
          <a:ext cx="5383547" cy="4273034"/>
        </p:xfrm>
        <a:graphic>
          <a:graphicData uri="http://schemas.openxmlformats.org/presentationml/2006/ole">
            <mc:AlternateContent xmlns:mc="http://schemas.openxmlformats.org/markup-compatibility/2006">
              <mc:Choice xmlns:v="urn:schemas-microsoft-com:vml" Requires="v">
                <p:oleObj spid="_x0000_s5124" r:id="rId5" imgW="9296280" imgH="7378200" progId="">
                  <p:embed/>
                </p:oleObj>
              </mc:Choice>
              <mc:Fallback>
                <p:oleObj r:id="rId5" imgW="9296280" imgH="7378200" progId="">
                  <p:embed/>
                  <p:pic>
                    <p:nvPicPr>
                      <p:cNvPr id="0" name=""/>
                      <p:cNvPicPr/>
                      <p:nvPr/>
                    </p:nvPicPr>
                    <p:blipFill>
                      <a:blip r:embed="rId6"/>
                      <a:stretch>
                        <a:fillRect/>
                      </a:stretch>
                    </p:blipFill>
                    <p:spPr>
                      <a:xfrm>
                        <a:off x="6281343" y="945009"/>
                        <a:ext cx="5383547" cy="4273034"/>
                      </a:xfrm>
                      <a:prstGeom prst="rect">
                        <a:avLst/>
                      </a:prstGeom>
                    </p:spPr>
                  </p:pic>
                </p:oleObj>
              </mc:Fallback>
            </mc:AlternateContent>
          </a:graphicData>
        </a:graphic>
      </p:graphicFrame>
    </p:spTree>
    <p:extLst>
      <p:ext uri="{BB962C8B-B14F-4D97-AF65-F5344CB8AC3E}">
        <p14:creationId xmlns:p14="http://schemas.microsoft.com/office/powerpoint/2010/main" val="206668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9601" y="188258"/>
            <a:ext cx="7044749" cy="707886"/>
          </a:xfrm>
          <a:prstGeom prst="rect">
            <a:avLst/>
          </a:prstGeom>
          <a:noFill/>
        </p:spPr>
        <p:txBody>
          <a:bodyPr wrap="none" rtlCol="0">
            <a:spAutoFit/>
          </a:bodyPr>
          <a:lstStyle/>
          <a:p>
            <a:pPr algn="ctr"/>
            <a:r>
              <a:rPr lang="en-US" sz="4000" b="1" dirty="0"/>
              <a:t>CONCLUSIONS: Outlook forward</a:t>
            </a:r>
          </a:p>
        </p:txBody>
      </p:sp>
      <p:sp>
        <p:nvSpPr>
          <p:cNvPr id="3" name="TextBox 2"/>
          <p:cNvSpPr txBox="1"/>
          <p:nvPr/>
        </p:nvSpPr>
        <p:spPr>
          <a:xfrm>
            <a:off x="375175" y="1048870"/>
            <a:ext cx="11915762" cy="6432530"/>
          </a:xfrm>
          <a:prstGeom prst="rect">
            <a:avLst/>
          </a:prstGeom>
          <a:noFill/>
        </p:spPr>
        <p:txBody>
          <a:bodyPr wrap="none" rtlCol="0">
            <a:spAutoFit/>
          </a:bodyPr>
          <a:lstStyle/>
          <a:p>
            <a:pPr marL="285750" indent="-285750">
              <a:buFont typeface="Arial" panose="020B0604020202020204" pitchFamily="34" charset="0"/>
              <a:buChar char="•"/>
            </a:pPr>
            <a:r>
              <a:rPr lang="en-US" dirty="0">
                <a:solidFill>
                  <a:srgbClr val="FF0000"/>
                </a:solidFill>
              </a:rPr>
              <a:t>PMI chemistry in NSTX-U</a:t>
            </a:r>
            <a:r>
              <a:rPr lang="en-US" dirty="0"/>
              <a:t> requires </a:t>
            </a:r>
            <a:r>
              <a:rPr lang="en-US" dirty="0">
                <a:solidFill>
                  <a:srgbClr val="FF0000"/>
                </a:solidFill>
              </a:rPr>
              <a:t>QM</a:t>
            </a:r>
            <a:r>
              <a:rPr lang="en-US" dirty="0"/>
              <a:t> in form of </a:t>
            </a:r>
            <a:r>
              <a:rPr lang="en-US" dirty="0">
                <a:solidFill>
                  <a:srgbClr val="FF0000"/>
                </a:solidFill>
              </a:rPr>
              <a:t>QCMD</a:t>
            </a:r>
            <a:r>
              <a:rPr lang="en-US" dirty="0"/>
              <a:t>  or advanced CMD+QM combinations to describe correctly both </a:t>
            </a:r>
          </a:p>
          <a:p>
            <a:r>
              <a:rPr lang="en-US" dirty="0"/>
              <a:t>hydrogen retention and erosion in PMI.</a:t>
            </a:r>
          </a:p>
          <a:p>
            <a:r>
              <a:rPr lang="en-US" dirty="0"/>
              <a:t>Approximate QM is adequate, however this has to be evaluated to tens of thousands of trajectories for reducing</a:t>
            </a:r>
          </a:p>
          <a:p>
            <a:r>
              <a:rPr lang="en-US" dirty="0"/>
              <a:t>statistical error and even for correct phenomenology.  </a:t>
            </a:r>
          </a:p>
          <a:p>
            <a:r>
              <a:rPr lang="en-US" dirty="0"/>
              <a:t>Going with QM  over DFT for PMI systems  might be not feasible in next 10 years systems.</a:t>
            </a:r>
          </a:p>
          <a:p>
            <a:pPr marL="285750" indent="-285750">
              <a:buFont typeface="Arial" panose="020B0604020202020204" pitchFamily="34" charset="0"/>
              <a:buChar char="•"/>
            </a:pPr>
            <a:r>
              <a:rPr lang="en-US" dirty="0"/>
              <a:t>Improved </a:t>
            </a:r>
            <a:r>
              <a:rPr lang="en-US" dirty="0">
                <a:solidFill>
                  <a:srgbClr val="FF0000"/>
                </a:solidFill>
              </a:rPr>
              <a:t>classical potentials</a:t>
            </a:r>
            <a:r>
              <a:rPr lang="en-US" dirty="0"/>
              <a:t>, based on multiple neighbor QM calculations are the key for next  phase of the NSTX-U </a:t>
            </a:r>
          </a:p>
          <a:p>
            <a:r>
              <a:rPr lang="en-US" dirty="0"/>
              <a:t>atomistic modeling research, especially for metals. Checking  DFT-fitted potentials by the methods of quantum </a:t>
            </a:r>
          </a:p>
          <a:p>
            <a:r>
              <a:rPr lang="en-US" dirty="0"/>
              <a:t>computational chemistry beyond DFT is doable with current computational power, leading to acceptable results, which need </a:t>
            </a:r>
          </a:p>
          <a:p>
            <a:r>
              <a:rPr lang="en-US" dirty="0"/>
              <a:t>Experimental verification= Quality control.</a:t>
            </a:r>
          </a:p>
          <a:p>
            <a:pPr marL="285750" indent="-285750">
              <a:buFont typeface="Arial" panose="020B0604020202020204" pitchFamily="34" charset="0"/>
              <a:buChar char="•"/>
            </a:pPr>
            <a:r>
              <a:rPr lang="en-US" dirty="0"/>
              <a:t>Processing speed for extension of atomistic </a:t>
            </a:r>
            <a:r>
              <a:rPr lang="en-US" dirty="0">
                <a:solidFill>
                  <a:srgbClr val="FF0000"/>
                </a:solidFill>
              </a:rPr>
              <a:t>MD to longer times</a:t>
            </a:r>
            <a:r>
              <a:rPr lang="en-US" dirty="0"/>
              <a:t>, meeting mesoscale. Algorithmic development. </a:t>
            </a:r>
            <a:endParaRPr lang="en-US" sz="2000" dirty="0">
              <a:solidFill>
                <a:prstClr val="black"/>
              </a:solidFill>
              <a:latin typeface="Calibri" panose="020F0502020204030204" pitchFamily="34" charset="0"/>
            </a:endParaRPr>
          </a:p>
          <a:p>
            <a:pPr marL="285750" marR="1220" lvl="0" indent="-285750">
              <a:buFont typeface="Arial" panose="020B0604020202020204" pitchFamily="34" charset="0"/>
              <a:buChar char="•"/>
            </a:pPr>
            <a:r>
              <a:rPr lang="en-US" sz="2000" dirty="0">
                <a:solidFill>
                  <a:prstClr val="black"/>
                </a:solidFill>
                <a:latin typeface="Calibri" panose="020F0502020204030204" pitchFamily="34" charset="0"/>
              </a:rPr>
              <a:t>Bringing together the various scales of PMI and plasma is the fundamental </a:t>
            </a:r>
            <a:r>
              <a:rPr lang="en-US" sz="2000" dirty="0" err="1">
                <a:solidFill>
                  <a:prstClr val="black"/>
                </a:solidFill>
                <a:latin typeface="Calibri" panose="020F0502020204030204" pitchFamily="34" charset="0"/>
              </a:rPr>
              <a:t>multisdisciplinary</a:t>
            </a:r>
            <a:r>
              <a:rPr lang="en-US" sz="2000" dirty="0">
                <a:solidFill>
                  <a:prstClr val="black"/>
                </a:solidFill>
                <a:latin typeface="Calibri" panose="020F0502020204030204" pitchFamily="34" charset="0"/>
              </a:rPr>
              <a:t> question, </a:t>
            </a:r>
          </a:p>
          <a:p>
            <a:pPr marR="1220" lvl="0"/>
            <a:r>
              <a:rPr lang="en-US" sz="2000" dirty="0">
                <a:solidFill>
                  <a:prstClr val="black"/>
                </a:solidFill>
                <a:latin typeface="Calibri" panose="020F0502020204030204" pitchFamily="34" charset="0"/>
              </a:rPr>
              <a:t>covering plasma science, surface science, atomic physics, computer science and applied mathematics.</a:t>
            </a:r>
          </a:p>
          <a:p>
            <a:pPr marL="285750" marR="4420" lvl="0" indent="-285750">
              <a:buFont typeface="Arial" panose="020B0604020202020204" pitchFamily="34" charset="0"/>
              <a:buChar char="•"/>
            </a:pPr>
            <a:r>
              <a:rPr lang="en-US" sz="2000" dirty="0">
                <a:solidFill>
                  <a:prstClr val="black"/>
                </a:solidFill>
                <a:latin typeface="Calibri" panose="020F0502020204030204" pitchFamily="34" charset="0"/>
              </a:rPr>
              <a:t>The main weight in the science of integration of fusion plasma and its interfacial surface boundaries is carried </a:t>
            </a:r>
          </a:p>
          <a:p>
            <a:pPr marR="4420" lvl="0"/>
            <a:r>
              <a:rPr lang="en-US" sz="2000" dirty="0">
                <a:solidFill>
                  <a:prstClr val="black"/>
                </a:solidFill>
                <a:latin typeface="Calibri" panose="020F0502020204030204" pitchFamily="34" charset="0"/>
              </a:rPr>
              <a:t>by PMI because 1) the basic PMI phenomenology evolves much faster than the plasma time scale, and </a:t>
            </a:r>
          </a:p>
          <a:p>
            <a:pPr marR="4420" lvl="0"/>
            <a:r>
              <a:rPr lang="en-US" sz="2000" dirty="0">
                <a:solidFill>
                  <a:prstClr val="black"/>
                </a:solidFill>
                <a:latin typeface="Calibri" panose="020F0502020204030204" pitchFamily="34" charset="0"/>
              </a:rPr>
              <a:t>2) it evolves through wider range of the scales, which partially overlap with the scale of plasmas. </a:t>
            </a:r>
          </a:p>
          <a:p>
            <a:pPr marR="4420" lvl="0"/>
            <a:r>
              <a:rPr lang="en-US" sz="2000" dirty="0">
                <a:solidFill>
                  <a:prstClr val="black"/>
                </a:solidFill>
                <a:latin typeface="Calibri" panose="020F0502020204030204" pitchFamily="34" charset="0"/>
              </a:rPr>
              <a:t>The PMI has to be understood and parameterized at nanoscale before integrating it with plasma at the </a:t>
            </a:r>
          </a:p>
          <a:p>
            <a:pPr marR="4420" lvl="0"/>
            <a:r>
              <a:rPr lang="en-US" sz="2000" dirty="0">
                <a:solidFill>
                  <a:prstClr val="black"/>
                </a:solidFill>
                <a:latin typeface="Calibri" panose="020F0502020204030204" pitchFamily="34" charset="0"/>
              </a:rPr>
              <a:t>“same footing” at micro-­‐scale.</a:t>
            </a:r>
          </a:p>
          <a:p>
            <a:pPr marL="342900" marR="1220" lvl="0" indent="-342900">
              <a:buFont typeface="Arial" panose="020B0604020202020204" pitchFamily="34" charset="0"/>
              <a:buChar char="•"/>
            </a:pPr>
            <a:endParaRPr lang="en-US" sz="2000" dirty="0">
              <a:solidFill>
                <a:prstClr val="black"/>
              </a:solidFill>
              <a:latin typeface="Calibri" panose="020F050202020403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r>
              <a:rPr lang="en-US" dirty="0"/>
              <a:t>     </a:t>
            </a:r>
          </a:p>
        </p:txBody>
      </p:sp>
      <p:sp>
        <p:nvSpPr>
          <p:cNvPr id="4" name="TextBox 3"/>
          <p:cNvSpPr txBox="1"/>
          <p:nvPr/>
        </p:nvSpPr>
        <p:spPr>
          <a:xfrm>
            <a:off x="4462367" y="6122504"/>
            <a:ext cx="1609608" cy="461665"/>
          </a:xfrm>
          <a:prstGeom prst="rect">
            <a:avLst/>
          </a:prstGeom>
          <a:noFill/>
        </p:spPr>
        <p:txBody>
          <a:bodyPr wrap="none" rtlCol="0">
            <a:spAutoFit/>
          </a:bodyPr>
          <a:lstStyle/>
          <a:p>
            <a:r>
              <a:rPr lang="en-US" sz="2400" b="1" dirty="0"/>
              <a:t>Thank you!</a:t>
            </a:r>
          </a:p>
        </p:txBody>
      </p:sp>
    </p:spTree>
    <p:extLst>
      <p:ext uri="{BB962C8B-B14F-4D97-AF65-F5344CB8AC3E}">
        <p14:creationId xmlns:p14="http://schemas.microsoft.com/office/powerpoint/2010/main" val="64713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3887" y="2286000"/>
            <a:ext cx="3159006" cy="646331"/>
          </a:xfrm>
          <a:prstGeom prst="rect">
            <a:avLst/>
          </a:prstGeom>
          <a:noFill/>
        </p:spPr>
        <p:txBody>
          <a:bodyPr wrap="none" rtlCol="0">
            <a:spAutoFit/>
          </a:bodyPr>
          <a:lstStyle/>
          <a:p>
            <a:r>
              <a:rPr lang="en-US" sz="3600" dirty="0"/>
              <a:t>SUPPLEMENTAL</a:t>
            </a:r>
          </a:p>
        </p:txBody>
      </p:sp>
    </p:spTree>
    <p:extLst>
      <p:ext uri="{BB962C8B-B14F-4D97-AF65-F5344CB8AC3E}">
        <p14:creationId xmlns:p14="http://schemas.microsoft.com/office/powerpoint/2010/main" val="183372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987</Words>
  <Application>Microsoft Office PowerPoint</Application>
  <PresentationFormat>Widescreen</PresentationFormat>
  <Paragraphs>107</Paragraphs>
  <Slides>10</Slides>
  <Notes>10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0</vt:i4>
      </vt:variant>
      <vt:variant>
        <vt:lpstr>Slide Titles</vt:lpstr>
      </vt:variant>
      <vt:variant>
        <vt:i4>10</vt:i4>
      </vt:variant>
    </vt:vector>
  </HeadingPairs>
  <TitlesOfParts>
    <vt:vector size="17" baseType="lpstr">
      <vt:lpstr>Arial</vt:lpstr>
      <vt:lpstr>Arial-BoldItalicMT</vt:lpstr>
      <vt:lpstr>ArialMT</vt:lpstr>
      <vt:lpstr>Calibri</vt:lpstr>
      <vt:lpstr>Calibri Light</vt:lpstr>
      <vt:lpstr>Office Theme</vt:lpstr>
      <vt:lpstr>1_Office Theme</vt:lpstr>
      <vt:lpstr>Studies of lithiumization and boronization of ATJ graphite PFCs in  NSTX-u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of lithiumization and boronization of ATJ graphite PFCs in  NSTX-u</dc:title>
  <dc:creator>Predrag Krstic</dc:creator>
  <cp:lastModifiedBy>Predrag Krstic</cp:lastModifiedBy>
  <cp:revision>30</cp:revision>
  <dcterms:created xsi:type="dcterms:W3CDTF">2016-09-20T19:04:22Z</dcterms:created>
  <dcterms:modified xsi:type="dcterms:W3CDTF">2016-09-21T03:37:47Z</dcterms:modified>
</cp:coreProperties>
</file>