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8" r:id="rId2"/>
    <p:sldId id="316" r:id="rId3"/>
    <p:sldId id="276" r:id="rId4"/>
    <p:sldId id="282" r:id="rId5"/>
    <p:sldId id="300" r:id="rId6"/>
    <p:sldId id="305" r:id="rId7"/>
    <p:sldId id="306" r:id="rId8"/>
    <p:sldId id="311" r:id="rId9"/>
    <p:sldId id="312" r:id="rId10"/>
    <p:sldId id="31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699"/>
    <a:srgbClr val="92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30" autoAdjust="0"/>
  </p:normalViewPr>
  <p:slideViewPr>
    <p:cSldViewPr>
      <p:cViewPr varScale="1">
        <p:scale>
          <a:sx n="106" d="100"/>
          <a:sy n="106" d="100"/>
        </p:scale>
        <p:origin x="-93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46C3C-6671-4B05-8C04-A564177E6221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37322-5B01-4894-A3A3-56232F48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31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881461-DFFB-43FD-A332-AA090483F62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23622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pic>
        <p:nvPicPr>
          <p:cNvPr id="1026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400" y="4844896"/>
            <a:ext cx="4831200" cy="189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5052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pic>
        <p:nvPicPr>
          <p:cNvPr id="29" name="Picture 6" descr="http://nstx.pppl.gov/DragNDrop/Presentation_Template/NSTX-U_cutaway_low_res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66867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53400" y="48768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961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26670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pic>
        <p:nvPicPr>
          <p:cNvPr id="1026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40386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76200" y="55626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994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  <a:lvl2pPr>
              <a:defRPr>
                <a:solidFill>
                  <a:srgbClr val="0000FF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ln>
            <a:solidFill>
              <a:srgbClr val="0000FF"/>
            </a:solidFill>
          </a:ln>
        </p:spPr>
        <p:txBody>
          <a:bodyPr/>
          <a:lstStyle>
            <a:lvl1pPr>
              <a:defRPr>
                <a:solidFill>
                  <a:srgbClr val="0000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671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441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 hasCustomPrompt="1"/>
          </p:nvPr>
        </p:nvSpPr>
        <p:spPr>
          <a:xfrm>
            <a:off x="4648200" y="1066800"/>
            <a:ext cx="441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927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59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409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2" descr="C:\Users\jmenard\My Files\PPPL\Projects\NSTX-U\Presentation template\2015 - New template\logo and banner source\Gray_banner_red_line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  <a:prstGeom prst="rect">
            <a:avLst/>
          </a:prstGeom>
        </p:spPr>
        <p:txBody>
          <a:bodyPr vert="horz" lIns="45720" tIns="45720" rIns="45720" bIns="45720" rtlCol="0" anchor="ctr" anchorCtr="1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052" name="Picture 4" descr="C:\Users\jmenard\My Files\PPPL\Projects\NSTX-U\Presentation template\2015 - New template\logo and banner source\Gray_banner_red_line_bottom_NSTXU_logo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5100"/>
            <a:ext cx="9144000" cy="30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8458224" y="6583439"/>
            <a:ext cx="609576" cy="246221"/>
          </a:xfrm>
          <a:prstGeom prst="rect">
            <a:avLst/>
          </a:prstGeom>
          <a:noFill/>
        </p:spPr>
        <p:txBody>
          <a:bodyPr wrap="square" lIns="0" tIns="45720" rIns="0" bIns="45720" rtlCol="0">
            <a:spAutoFit/>
          </a:bodyPr>
          <a:lstStyle/>
          <a:p>
            <a:pPr algn="r"/>
            <a:fld id="{F117DE82-C9A9-43C8-BFFE-CF607F10B2C3}" type="slidenum">
              <a:rPr lang="en-US" sz="1000" b="1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000" b="1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914400" y="6583439"/>
            <a:ext cx="7315200" cy="246221"/>
          </a:xfrm>
          <a:prstGeom prst="rect">
            <a:avLst/>
          </a:prstGeom>
          <a:noFill/>
        </p:spPr>
        <p:txBody>
          <a:bodyPr wrap="square" lIns="0" tIns="45720" rIns="0" bIns="45720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NSTX-U</a:t>
            </a:r>
            <a:r>
              <a:rPr lang="en-US" sz="1000" b="1" baseline="0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results review</a:t>
            </a:r>
            <a:r>
              <a:rPr lang="en-US" sz="10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Y.</a:t>
            </a:r>
            <a:r>
              <a:rPr lang="en-US" sz="1000" b="1" baseline="0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Ren</a:t>
            </a:r>
            <a:r>
              <a:rPr lang="en-US" sz="10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September</a:t>
            </a:r>
            <a:r>
              <a:rPr lang="en-US" sz="1000" b="1" baseline="0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22</a:t>
            </a:r>
            <a:r>
              <a:rPr lang="en-US" sz="1000" b="1" baseline="30000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000" b="1" baseline="0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2016</a:t>
            </a:r>
            <a:endParaRPr lang="en-US" sz="1000" b="1" dirty="0" smtClean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20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51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kern="1200">
          <a:solidFill>
            <a:srgbClr val="3366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3366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rgbClr val="92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5725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0080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2870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33400" y="2057400"/>
            <a:ext cx="8153400" cy="1676400"/>
          </a:xfrm>
        </p:spPr>
        <p:txBody>
          <a:bodyPr>
            <a:normAutofit fontScale="77500" lnSpcReduction="20000"/>
          </a:bodyPr>
          <a:lstStyle/>
          <a:p>
            <a:r>
              <a:rPr lang="en-US" sz="3100" b="1" dirty="0"/>
              <a:t>Y. </a:t>
            </a:r>
            <a:r>
              <a:rPr lang="en-US" sz="3100" b="1" dirty="0" smtClean="0"/>
              <a:t>Ren</a:t>
            </a:r>
            <a:r>
              <a:rPr lang="en-US" sz="3100" b="1" baseline="30000" dirty="0" smtClean="0"/>
              <a:t>1</a:t>
            </a:r>
            <a:endParaRPr lang="en-US" sz="3100" b="1" dirty="0"/>
          </a:p>
          <a:p>
            <a:r>
              <a:rPr lang="en-US" b="1" dirty="0" smtClean="0"/>
              <a:t>W</a:t>
            </a:r>
            <a:r>
              <a:rPr lang="en-US" b="1" dirty="0"/>
              <a:t>. Wang</a:t>
            </a:r>
            <a:r>
              <a:rPr lang="en-US" b="1" baseline="30000" dirty="0"/>
              <a:t>1</a:t>
            </a:r>
            <a:r>
              <a:rPr lang="en-US" b="1" dirty="0"/>
              <a:t>, W. Guttenfelder</a:t>
            </a:r>
            <a:r>
              <a:rPr lang="en-US" b="1" baseline="30000" dirty="0"/>
              <a:t>1</a:t>
            </a:r>
            <a:r>
              <a:rPr lang="en-US" b="1" dirty="0"/>
              <a:t>, S.M. Kaye</a:t>
            </a:r>
            <a:r>
              <a:rPr lang="en-US" b="1" baseline="30000" dirty="0"/>
              <a:t>1</a:t>
            </a:r>
            <a:r>
              <a:rPr lang="en-US" b="1" dirty="0"/>
              <a:t>, </a:t>
            </a:r>
            <a:r>
              <a:rPr lang="en-US" b="1" dirty="0" smtClean="0"/>
              <a:t>J. Ruiz-Ruiz</a:t>
            </a:r>
            <a:r>
              <a:rPr lang="en-US" b="1" baseline="30000" dirty="0" smtClean="0"/>
              <a:t>2</a:t>
            </a:r>
            <a:r>
              <a:rPr lang="en-US" b="1" dirty="0" smtClean="0"/>
              <a:t>,           S</a:t>
            </a:r>
            <a:r>
              <a:rPr lang="en-US" b="1" dirty="0"/>
              <a:t>. Ethier</a:t>
            </a:r>
            <a:r>
              <a:rPr lang="en-US" b="1" baseline="30000" dirty="0"/>
              <a:t>1</a:t>
            </a:r>
            <a:r>
              <a:rPr lang="en-US" b="1" dirty="0"/>
              <a:t>, R.E. Bell</a:t>
            </a:r>
            <a:r>
              <a:rPr lang="en-US" b="1" baseline="30000" dirty="0"/>
              <a:t>1</a:t>
            </a:r>
            <a:r>
              <a:rPr lang="en-US" b="1" dirty="0"/>
              <a:t>,</a:t>
            </a:r>
            <a:r>
              <a:rPr lang="en-US" b="1" baseline="30000" dirty="0"/>
              <a:t> </a:t>
            </a:r>
            <a:r>
              <a:rPr lang="en-US" b="1" dirty="0"/>
              <a:t>B.P. LeBlanc</a:t>
            </a:r>
            <a:r>
              <a:rPr lang="en-US" b="1" baseline="30000" dirty="0"/>
              <a:t>1</a:t>
            </a:r>
            <a:r>
              <a:rPr lang="en-US" b="1" dirty="0"/>
              <a:t>, E. Mazzucato</a:t>
            </a:r>
            <a:r>
              <a:rPr lang="en-US" b="1" baseline="30000" dirty="0"/>
              <a:t>1</a:t>
            </a:r>
            <a:r>
              <a:rPr lang="en-US" b="1" dirty="0"/>
              <a:t>, </a:t>
            </a:r>
            <a:endParaRPr lang="en-US" b="1" dirty="0" smtClean="0"/>
          </a:p>
          <a:p>
            <a:r>
              <a:rPr lang="en-US" b="1" dirty="0" smtClean="0"/>
              <a:t>D.R</a:t>
            </a:r>
            <a:r>
              <a:rPr lang="en-US" b="1" dirty="0"/>
              <a:t>. </a:t>
            </a:r>
            <a:r>
              <a:rPr lang="en-US" b="1" dirty="0" smtClean="0"/>
              <a:t>Smith</a:t>
            </a:r>
            <a:r>
              <a:rPr lang="en-US" b="1" baseline="30000" dirty="0"/>
              <a:t>3</a:t>
            </a:r>
            <a:r>
              <a:rPr lang="en-US" b="1" dirty="0" smtClean="0"/>
              <a:t>,</a:t>
            </a:r>
            <a:r>
              <a:rPr lang="en-US" b="1" baseline="30000" dirty="0" smtClean="0"/>
              <a:t> </a:t>
            </a:r>
            <a:r>
              <a:rPr lang="en-US" b="1" dirty="0"/>
              <a:t>C.W. </a:t>
            </a:r>
            <a:r>
              <a:rPr lang="en-US" b="1" dirty="0" smtClean="0"/>
              <a:t>Domier</a:t>
            </a:r>
            <a:r>
              <a:rPr lang="en-US" b="1" baseline="30000" dirty="0"/>
              <a:t>4</a:t>
            </a:r>
            <a:r>
              <a:rPr lang="en-US" b="1" dirty="0" smtClean="0"/>
              <a:t>, </a:t>
            </a:r>
            <a:r>
              <a:rPr lang="en-US" b="1" dirty="0"/>
              <a:t>H. </a:t>
            </a:r>
            <a:r>
              <a:rPr lang="en-US" b="1" dirty="0" smtClean="0"/>
              <a:t>Yuh</a:t>
            </a:r>
            <a:r>
              <a:rPr lang="en-US" b="1" baseline="30000" dirty="0"/>
              <a:t>5</a:t>
            </a:r>
            <a:r>
              <a:rPr lang="en-US" b="1" dirty="0" smtClean="0"/>
              <a:t> </a:t>
            </a:r>
            <a:r>
              <a:rPr lang="en-US" b="1" dirty="0"/>
              <a:t>and the NSTX-U Team</a:t>
            </a:r>
          </a:p>
          <a:p>
            <a:r>
              <a:rPr lang="en-US" b="1" i="1" dirty="0" smtClean="0"/>
              <a:t>1. PPPL</a:t>
            </a:r>
            <a:r>
              <a:rPr lang="en-US" b="1" dirty="0" smtClean="0"/>
              <a:t> 2. MIT 3. </a:t>
            </a:r>
            <a:r>
              <a:rPr lang="en-US" b="1" i="1" dirty="0" smtClean="0"/>
              <a:t>UW-Madison</a:t>
            </a:r>
            <a:r>
              <a:rPr lang="en-US" b="1" dirty="0" smtClean="0"/>
              <a:t> 4. </a:t>
            </a:r>
            <a:r>
              <a:rPr lang="en-US" b="1" i="1" dirty="0" smtClean="0"/>
              <a:t>UC-Davis</a:t>
            </a:r>
            <a:r>
              <a:rPr lang="en-US" b="1" i="1" baseline="30000" dirty="0"/>
              <a:t> </a:t>
            </a:r>
            <a:r>
              <a:rPr lang="en-US" b="1" i="1" dirty="0"/>
              <a:t>5</a:t>
            </a:r>
            <a:r>
              <a:rPr lang="en-US" b="1" i="1" dirty="0" smtClean="0"/>
              <a:t>. Nova Photonics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990600"/>
            <a:ext cx="88392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GTS simulations of NSTX L- and H-Mode Plasmas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14400" y="3657600"/>
            <a:ext cx="7162800" cy="1219200"/>
          </a:xfrm>
        </p:spPr>
        <p:txBody>
          <a:bodyPr/>
          <a:lstStyle/>
          <a:p>
            <a:pPr marL="182563">
              <a:lnSpc>
                <a:spcPct val="70000"/>
              </a:lnSpc>
            </a:pPr>
            <a:r>
              <a:rPr lang="en-US" dirty="0" smtClean="0">
                <a:solidFill>
                  <a:srgbClr val="FF0000"/>
                </a:solidFill>
              </a:rPr>
              <a:t>NSTX-U Results Review</a:t>
            </a:r>
            <a:endParaRPr lang="en-US" dirty="0">
              <a:solidFill>
                <a:srgbClr val="FF0000"/>
              </a:solidFill>
            </a:endParaRPr>
          </a:p>
          <a:p>
            <a:pPr marL="182563">
              <a:lnSpc>
                <a:spcPct val="70000"/>
              </a:lnSpc>
            </a:pPr>
            <a:r>
              <a:rPr lang="en-US" dirty="0" smtClean="0">
                <a:solidFill>
                  <a:srgbClr val="FF0000"/>
                </a:solidFill>
              </a:rPr>
              <a:t>September 21</a:t>
            </a:r>
            <a:r>
              <a:rPr lang="en-US" baseline="30000" dirty="0" smtClean="0">
                <a:solidFill>
                  <a:srgbClr val="FF0000"/>
                </a:solidFill>
              </a:rPr>
              <a:t>st</a:t>
            </a:r>
            <a:r>
              <a:rPr lang="en-US" dirty="0" smtClean="0">
                <a:solidFill>
                  <a:srgbClr val="FF0000"/>
                </a:solidFill>
              </a:rPr>
              <a:t> – 22</a:t>
            </a:r>
            <a:r>
              <a:rPr lang="en-US" baseline="30000" dirty="0" smtClean="0">
                <a:solidFill>
                  <a:srgbClr val="FF0000"/>
                </a:solidFill>
              </a:rPr>
              <a:t>nd</a:t>
            </a:r>
            <a:r>
              <a:rPr lang="en-US" dirty="0" smtClean="0">
                <a:solidFill>
                  <a:srgbClr val="FF0000"/>
                </a:solidFill>
              </a:rPr>
              <a:t>, 2016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4" descr="PPPL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15025"/>
            <a:ext cx="1606138" cy="56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70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09114"/>
            <a:ext cx="8439150" cy="2244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6572250" algn="l"/>
              </a:tabLst>
            </a:pPr>
            <a:r>
              <a:rPr lang="en-US" sz="2800" b="1" dirty="0" smtClean="0"/>
              <a:t>Dissipative-TEM May be Important for NSTX H-mode Plasmas  </a:t>
            </a:r>
            <a:endParaRPr lang="en-US" sz="28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76200" y="885181"/>
                <a:ext cx="6703411" cy="5646051"/>
              </a:xfrm>
            </p:spPr>
            <p:txBody>
              <a:bodyPr>
                <a:normAutofit/>
              </a:bodyPr>
              <a:lstStyle/>
              <a:p>
                <a:pPr marL="173038" indent="-173038"/>
                <a:r>
                  <a:rPr lang="en-US" sz="2400" dirty="0" smtClean="0"/>
                  <a:t>Dissipative-TEM found due to strong ∇n in </a:t>
                </a:r>
                <a:r>
                  <a:rPr lang="en-US" sz="2400" dirty="0" smtClean="0"/>
                  <a:t>an NSTX </a:t>
                </a:r>
                <a:r>
                  <a:rPr lang="en-US" sz="2400" dirty="0"/>
                  <a:t>H-mode right after ELM</a:t>
                </a:r>
              </a:p>
              <a:p>
                <a:pPr marL="401638" lvl="1" indent="-173038"/>
                <a:r>
                  <a:rPr lang="en-US" sz="2000" dirty="0"/>
                  <a:t>C</a:t>
                </a:r>
                <a:r>
                  <a:rPr lang="en-US" sz="2000" dirty="0" smtClean="0"/>
                  <a:t>apable </a:t>
                </a:r>
                <a:r>
                  <a:rPr lang="en-US" sz="2000" dirty="0"/>
                  <a:t>to survive Strong E × B shear</a:t>
                </a:r>
              </a:p>
              <a:p>
                <a:pPr marL="401638" lvl="1" indent="-173038"/>
                <a:r>
                  <a:rPr lang="en-US" sz="2000" dirty="0"/>
                  <a:t>D</a:t>
                </a:r>
                <a:r>
                  <a:rPr lang="en-US" sz="2000" dirty="0" smtClean="0"/>
                  <a:t>rives </a:t>
                </a:r>
                <a:r>
                  <a:rPr lang="en-US" sz="2000" dirty="0"/>
                  <a:t>experimentally relevant transport</a:t>
                </a:r>
              </a:p>
              <a:p>
                <a:pPr marL="401638" lvl="1" indent="-173038"/>
                <a:r>
                  <a:rPr lang="en-US" sz="2000" dirty="0" smtClean="0"/>
                  <a:t>DTEM-transport </a:t>
                </a:r>
                <a:r>
                  <a:rPr lang="en-US" sz="2000" dirty="0"/>
                  <a:t>increases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/>
                            <a:ea typeface="Cambria Math"/>
                          </a:rPr>
                          <m:t>𝜈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marL="401638" lvl="1" indent="-173038"/>
                <a:r>
                  <a:rPr lang="en-US" sz="2000" dirty="0" smtClean="0"/>
                  <a:t>CTEM </a:t>
                </a:r>
                <a:r>
                  <a:rPr lang="en-US" sz="2000" dirty="0"/>
                  <a:t>strongly suppressed by collisions in STs</a:t>
                </a:r>
              </a:p>
              <a:p>
                <a:pPr marL="401638" lvl="1" indent="-173038"/>
                <a:r>
                  <a:rPr lang="en-US" sz="2000" dirty="0" smtClean="0"/>
                  <a:t>C/DTEM-free </a:t>
                </a:r>
                <a:r>
                  <a:rPr lang="en-US" sz="2000" dirty="0"/>
                  <a:t>regime in low </a:t>
                </a:r>
                <a:r>
                  <a:rPr lang="en-US" sz="2000" dirty="0" err="1"/>
                  <a:t>collisionality</a:t>
                </a:r>
                <a:endParaRPr lang="en-US" sz="2000" dirty="0"/>
              </a:p>
              <a:p>
                <a:pPr marL="0" indent="0">
                  <a:buNone/>
                </a:pPr>
                <a:r>
                  <a:rPr lang="en-US" sz="2400" dirty="0" smtClean="0"/>
                  <a:t>   (</a:t>
                </a:r>
                <a:r>
                  <a:rPr lang="en-US" sz="2400" dirty="0"/>
                  <a:t>possibly relevant to NSTX-U &amp; ST-FNSF)</a:t>
                </a:r>
                <a:endParaRPr lang="en-US" sz="2000" dirty="0" smtClean="0"/>
              </a:p>
              <a:p>
                <a:pPr marL="173038" indent="-173038"/>
                <a:r>
                  <a:rPr lang="en-US" sz="2400" dirty="0"/>
                  <a:t>Roles of DTEM further investigated over broad NSTX discharges</a:t>
                </a:r>
                <a:endParaRPr lang="en-US" sz="1600" dirty="0" smtClean="0"/>
              </a:p>
              <a:p>
                <a:pPr marL="0" indent="0">
                  <a:buNone/>
                </a:pPr>
                <a:endParaRPr lang="en-US" sz="24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76200" y="885181"/>
                <a:ext cx="6703411" cy="5646051"/>
              </a:xfrm>
              <a:blipFill rotWithShape="1">
                <a:blip r:embed="rId3"/>
                <a:stretch>
                  <a:fillRect l="-1182" t="-864" r="-1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739" y="1018615"/>
            <a:ext cx="2591062" cy="3781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463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Why are Global </a:t>
            </a:r>
            <a:r>
              <a:rPr lang="en-US" sz="3600" b="1" dirty="0"/>
              <a:t>E</a:t>
            </a:r>
            <a:r>
              <a:rPr lang="en-US" sz="3600" b="1" dirty="0" smtClean="0"/>
              <a:t>ffects Important?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0" y="990601"/>
            <a:ext cx="89154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Global effects are considered to be important for STs</a:t>
            </a:r>
          </a:p>
          <a:p>
            <a:pPr lvl="1"/>
            <a:r>
              <a:rPr lang="en-US" dirty="0"/>
              <a:t>Local assumption of flux tube simulations </a:t>
            </a:r>
            <a:r>
              <a:rPr lang="en-US" dirty="0" smtClean="0"/>
              <a:t>based on </a:t>
            </a:r>
            <a:r>
              <a:rPr lang="el-GR" dirty="0"/>
              <a:t>ρ</a:t>
            </a:r>
            <a:r>
              <a:rPr lang="en-US" dirty="0" smtClean="0"/>
              <a:t>*~0</a:t>
            </a:r>
            <a:endParaRPr lang="en-US" dirty="0"/>
          </a:p>
          <a:p>
            <a:pPr lvl="1"/>
            <a:r>
              <a:rPr lang="en-US" dirty="0" smtClean="0"/>
              <a:t>Large </a:t>
            </a:r>
            <a:r>
              <a:rPr lang="el-GR" dirty="0" smtClean="0"/>
              <a:t>ρ</a:t>
            </a:r>
            <a:r>
              <a:rPr lang="en-US" dirty="0" smtClean="0"/>
              <a:t>* of STs due to weaker toroidal field compared to conventional tokamaks (</a:t>
            </a:r>
            <a:r>
              <a:rPr lang="el-GR" dirty="0"/>
              <a:t>ρ</a:t>
            </a:r>
            <a:r>
              <a:rPr lang="en-US" dirty="0" smtClean="0"/>
              <a:t>* </a:t>
            </a:r>
            <a:r>
              <a:rPr lang="en-US" smtClean="0"/>
              <a:t>~ 0.01 </a:t>
            </a:r>
            <a:r>
              <a:rPr lang="en-US" dirty="0" smtClean="0"/>
              <a:t>for NSTX)</a:t>
            </a:r>
          </a:p>
          <a:p>
            <a:pPr lvl="1"/>
            <a:r>
              <a:rPr lang="en-US" dirty="0" smtClean="0"/>
              <a:t>Global effects, i.e. turbulence spreading, requiring global GK codes</a:t>
            </a:r>
          </a:p>
          <a:p>
            <a:r>
              <a:rPr lang="en-US" dirty="0" smtClean="0"/>
              <a:t>Study of global effects are important for achieving predictive capability for future STs</a:t>
            </a:r>
          </a:p>
          <a:p>
            <a:pPr lvl="1"/>
            <a:r>
              <a:rPr lang="en-US" dirty="0" smtClean="0"/>
              <a:t>Need to validate first principle model for developing reduced transport model with global effects</a:t>
            </a:r>
          </a:p>
          <a:p>
            <a:r>
              <a:rPr lang="en-US" dirty="0" smtClean="0"/>
              <a:t>Serious validation efforts applying global GK codes to  ST plasmas are still lacking  </a:t>
            </a:r>
          </a:p>
          <a:p>
            <a:pPr marL="0" lvl="0" indent="0">
              <a:buNone/>
            </a:pPr>
            <a:endParaRPr lang="en-US" dirty="0">
              <a:solidFill>
                <a:prstClr val="black"/>
              </a:solidFill>
            </a:endParaRPr>
          </a:p>
          <a:p>
            <a:pPr marL="228600" lvl="1" indent="0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pPr lvl="3"/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2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805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25128" y="2414704"/>
            <a:ext cx="9124950" cy="5408612"/>
          </a:xfrm>
        </p:spPr>
        <p:txBody>
          <a:bodyPr/>
          <a:lstStyle/>
          <a:p>
            <a:pPr algn="ctr">
              <a:buNone/>
            </a:pPr>
            <a:r>
              <a:rPr lang="en-US" sz="4000" dirty="0" smtClean="0"/>
              <a:t>NSTX L-mode plasmas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71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GTS Simulations were Carried Out to Assess Thermal Transport before and after RF Cessation  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3825037" y="4419601"/>
            <a:ext cx="989418" cy="1371599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2819400" y="5784915"/>
            <a:ext cx="262890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rgbClr val="FF0000"/>
                </a:solidFill>
              </a:rPr>
              <a:t>Time of the RF cessation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7" name="Content Placeholder 10"/>
          <p:cNvSpPr>
            <a:spLocks noGrp="1"/>
          </p:cNvSpPr>
          <p:nvPr>
            <p:ph idx="1"/>
          </p:nvPr>
        </p:nvSpPr>
        <p:spPr>
          <a:xfrm>
            <a:off x="6279288" y="838200"/>
            <a:ext cx="2864712" cy="53213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endParaRPr lang="en-US" sz="2400" dirty="0" smtClean="0"/>
          </a:p>
          <a:p>
            <a:pPr marL="231775" indent="-231775"/>
            <a:r>
              <a:rPr lang="en-US" sz="2000" dirty="0" smtClean="0"/>
              <a:t>&lt;15% variation in equilibrium quantities in the high-k measurement region before and right after the RF cessation (over 17 ms)</a:t>
            </a:r>
          </a:p>
          <a:p>
            <a:pPr marL="231775" indent="-231775"/>
            <a:r>
              <a:rPr lang="en-US" sz="2000" dirty="0" smtClean="0"/>
              <a:t>Equilibrium quantities not expected to change significantly on the time scale on which the turbulence changes (0.5-1 </a:t>
            </a:r>
            <a:r>
              <a:rPr lang="en-US" sz="2000" dirty="0" err="1" smtClean="0"/>
              <a:t>ms</a:t>
            </a:r>
            <a:r>
              <a:rPr lang="en-US" sz="2000" dirty="0" smtClean="0"/>
              <a:t>)</a:t>
            </a:r>
          </a:p>
          <a:p>
            <a:pPr marL="460375" lvl="1" indent="-231775"/>
            <a:r>
              <a:rPr lang="en-US" sz="1600" dirty="0" smtClean="0"/>
              <a:t>Energy confinement time~ 10 </a:t>
            </a:r>
            <a:r>
              <a:rPr lang="en-US" sz="1600" dirty="0" err="1" smtClean="0"/>
              <a:t>ms</a:t>
            </a:r>
            <a:endParaRPr lang="en-US" sz="1600" dirty="0" smtClean="0"/>
          </a:p>
          <a:p>
            <a:endParaRPr lang="en-US" sz="2400" dirty="0" smtClean="0"/>
          </a:p>
        </p:txBody>
      </p:sp>
      <p:pic>
        <p:nvPicPr>
          <p:cNvPr id="9219" name="Picture 3" descr="C:\Users\yren\Documents\document\publish\NSTX_Pub\pop_2014\submit_6\figure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371600"/>
            <a:ext cx="6093405" cy="389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57200" y="987623"/>
            <a:ext cx="262890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rgbClr val="FF0000"/>
                </a:solidFill>
              </a:rPr>
              <a:t>High-k measurement region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2034537" y="1219201"/>
            <a:ext cx="556263" cy="304799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9134" y="5105400"/>
            <a:ext cx="22479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b="1" dirty="0" smtClean="0">
                <a:solidFill>
                  <a:srgbClr val="0000FF"/>
                </a:solidFill>
              </a:rPr>
              <a:t>Shot=140301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8965" y="5276671"/>
            <a:ext cx="22860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RF-heated L-mode plasma with</a:t>
            </a:r>
          </a:p>
          <a:p>
            <a:pPr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B</a:t>
            </a:r>
            <a:r>
              <a:rPr lang="en-US" sz="1800" baseline="-25000" dirty="0" smtClean="0">
                <a:solidFill>
                  <a:srgbClr val="FF0000"/>
                </a:solidFill>
              </a:rPr>
              <a:t>T</a:t>
            </a:r>
            <a:r>
              <a:rPr lang="en-US" sz="1800" dirty="0" smtClean="0">
                <a:solidFill>
                  <a:srgbClr val="FF0000"/>
                </a:solidFill>
              </a:rPr>
              <a:t> =5.5 </a:t>
            </a:r>
            <a:r>
              <a:rPr lang="en-US" sz="1800" dirty="0" err="1" smtClean="0">
                <a:solidFill>
                  <a:srgbClr val="FF0000"/>
                </a:solidFill>
              </a:rPr>
              <a:t>kG</a:t>
            </a:r>
            <a:r>
              <a:rPr lang="en-US" dirty="0" smtClean="0">
                <a:solidFill>
                  <a:srgbClr val="FF0000"/>
                </a:solidFill>
              </a:rPr>
              <a:t> and </a:t>
            </a:r>
            <a:r>
              <a:rPr lang="en-US" sz="1800" dirty="0" err="1" smtClean="0">
                <a:solidFill>
                  <a:srgbClr val="FF0000"/>
                </a:solidFill>
              </a:rPr>
              <a:t>I</a:t>
            </a:r>
            <a:r>
              <a:rPr lang="en-US" sz="1800" baseline="-25000" dirty="0" err="1" smtClean="0">
                <a:solidFill>
                  <a:srgbClr val="FF0000"/>
                </a:solidFill>
              </a:rPr>
              <a:t>p</a:t>
            </a:r>
            <a:r>
              <a:rPr lang="en-US" sz="1800" dirty="0" smtClean="0">
                <a:solidFill>
                  <a:srgbClr val="FF0000"/>
                </a:solidFill>
              </a:rPr>
              <a:t>=300 kA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62800" y="6194612"/>
            <a:ext cx="259001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b="1" dirty="0" smtClean="0">
                <a:solidFill>
                  <a:srgbClr val="FF0000"/>
                </a:solidFill>
              </a:rPr>
              <a:t>Ren et al., </a:t>
            </a:r>
            <a:r>
              <a:rPr lang="en-US" sz="1400" b="1" dirty="0" err="1" smtClean="0">
                <a:solidFill>
                  <a:srgbClr val="FF0000"/>
                </a:solidFill>
              </a:rPr>
              <a:t>PoP</a:t>
            </a:r>
            <a:r>
              <a:rPr lang="en-US" sz="1400" b="1" dirty="0" smtClean="0">
                <a:solidFill>
                  <a:srgbClr val="FF0000"/>
                </a:solidFill>
              </a:rPr>
              <a:t> 2015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72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58552" y="3124200"/>
            <a:ext cx="4472266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991600" cy="2819400"/>
          </a:xfrm>
        </p:spPr>
        <p:txBody>
          <a:bodyPr/>
          <a:lstStyle/>
          <a:p>
            <a:r>
              <a:rPr lang="en-US" dirty="0" smtClean="0"/>
              <a:t>Electron energy flux matches experimental value after the RF cessation but not before</a:t>
            </a:r>
          </a:p>
          <a:p>
            <a:pPr lvl="1"/>
            <a:r>
              <a:rPr lang="en-US" dirty="0" smtClean="0"/>
              <a:t>Experimental values from TRANSP+TORIC analysis</a:t>
            </a:r>
          </a:p>
          <a:p>
            <a:r>
              <a:rPr lang="en-US" dirty="0" smtClean="0"/>
              <a:t>Ion energy flux is over-predicted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Similar Energy Fluxes from GTS are Seen before and after the RF cessation</a:t>
            </a:r>
            <a:endParaRPr lang="en-US" b="1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91" y="3124200"/>
            <a:ext cx="4370601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76200" y="1066800"/>
            <a:ext cx="9296400" cy="5646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0">
              <a:buFont typeface="Arial" panose="020B0604020202020204" pitchFamily="34" charset="0"/>
              <a:buNone/>
            </a:pPr>
            <a:endParaRPr lang="en-US" sz="20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609600" y="2698546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Electron thermal transport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10200" y="2698546"/>
            <a:ext cx="3315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Ion thermal transport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06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25128" y="2414704"/>
            <a:ext cx="9124950" cy="5408612"/>
          </a:xfrm>
        </p:spPr>
        <p:txBody>
          <a:bodyPr/>
          <a:lstStyle/>
          <a:p>
            <a:pPr algn="ctr">
              <a:buNone/>
            </a:pPr>
            <a:r>
              <a:rPr lang="en-US" sz="4000" dirty="0"/>
              <a:t>NSTX H-mode </a:t>
            </a:r>
            <a:r>
              <a:rPr lang="en-US" sz="4000" dirty="0" smtClean="0"/>
              <a:t>plasmas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22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1760"/>
            <a:ext cx="91440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gradFill rotWithShape="1">
            <a:gsLst>
              <a:gs pos="0">
                <a:srgbClr val="F8F8F8">
                  <a:alpha val="29999"/>
                </a:srgbClr>
              </a:gs>
              <a:gs pos="100000">
                <a:srgbClr val="C8C8C8">
                  <a:alpha val="85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spcBef>
                <a:spcPct val="0"/>
              </a:spcBef>
              <a:buNone/>
            </a:pPr>
            <a:r>
              <a:rPr lang="en-US" sz="2800" b="1" kern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Current Ramp-down in NSTX H-mode Plasma Leads to Core Density Gradient Increase</a:t>
            </a:r>
            <a:endParaRPr lang="en-US" sz="2800" b="1" i="0" kern="0" dirty="0" smtClean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268993"/>
            <a:ext cx="22479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b="1" dirty="0" smtClean="0">
                <a:solidFill>
                  <a:srgbClr val="0000FF"/>
                </a:solidFill>
              </a:rPr>
              <a:t>Shot=141767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542871"/>
            <a:ext cx="14478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NBI</a:t>
            </a:r>
            <a:r>
              <a:rPr lang="en-US" sz="1800" dirty="0" smtClean="0">
                <a:solidFill>
                  <a:srgbClr val="FF0000"/>
                </a:solidFill>
              </a:rPr>
              <a:t>-heated L-mode plasma with</a:t>
            </a:r>
          </a:p>
          <a:p>
            <a:pPr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B</a:t>
            </a:r>
            <a:r>
              <a:rPr lang="en-US" sz="1800" baseline="-25000" dirty="0" smtClean="0">
                <a:solidFill>
                  <a:srgbClr val="FF0000"/>
                </a:solidFill>
              </a:rPr>
              <a:t>T</a:t>
            </a:r>
            <a:r>
              <a:rPr lang="en-US" sz="1800" dirty="0" smtClean="0">
                <a:solidFill>
                  <a:srgbClr val="FF0000"/>
                </a:solidFill>
              </a:rPr>
              <a:t> =5.5 </a:t>
            </a:r>
            <a:r>
              <a:rPr lang="en-US" sz="1800" dirty="0" err="1" smtClean="0">
                <a:solidFill>
                  <a:srgbClr val="FF0000"/>
                </a:solidFill>
              </a:rPr>
              <a:t>kG</a:t>
            </a:r>
            <a:endParaRPr lang="en-US" sz="1800" dirty="0" smtClean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206738"/>
            <a:ext cx="1600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b="1" dirty="0">
                <a:solidFill>
                  <a:srgbClr val="FF0000"/>
                </a:solidFill>
              </a:rPr>
              <a:t>Ruiz-Ruiz et al</a:t>
            </a:r>
            <a:r>
              <a:rPr lang="en-US" sz="1400" b="1" dirty="0" smtClean="0">
                <a:solidFill>
                  <a:srgbClr val="FF0000"/>
                </a:solidFill>
              </a:rPr>
              <a:t>., </a:t>
            </a:r>
            <a:r>
              <a:rPr lang="en-US" sz="1400" b="1" dirty="0" err="1" smtClean="0">
                <a:solidFill>
                  <a:srgbClr val="FF0000"/>
                </a:solidFill>
              </a:rPr>
              <a:t>PoP</a:t>
            </a:r>
            <a:r>
              <a:rPr lang="en-US" sz="1400" b="1" dirty="0" smtClean="0">
                <a:solidFill>
                  <a:srgbClr val="FF0000"/>
                </a:solidFill>
              </a:rPr>
              <a:t> 2015</a:t>
            </a:r>
            <a:endParaRPr lang="en-US" sz="1400" b="1" dirty="0">
              <a:solidFill>
                <a:srgbClr val="FF00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7800" y="1124120"/>
            <a:ext cx="3748650" cy="542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yren\Documents\MATLAB\work_nstx\figure_save\141767_te_ne_twotim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479" y="1452241"/>
            <a:ext cx="2960721" cy="487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6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6572250" algn="l"/>
              </a:tabLst>
            </a:pPr>
            <a:r>
              <a:rPr lang="en-US" sz="2800" b="1" dirty="0" smtClean="0"/>
              <a:t>Ion Energy Flux from GTS Is in Agreement with Experiment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00"/>
            <a:ext cx="3657600" cy="1524000"/>
          </a:xfrm>
        </p:spPr>
        <p:txBody>
          <a:bodyPr>
            <a:normAutofit lnSpcReduction="10000"/>
          </a:bodyPr>
          <a:lstStyle/>
          <a:p>
            <a:pPr marL="173038" indent="-173038"/>
            <a:r>
              <a:rPr lang="en-US" sz="2400" dirty="0" smtClean="0"/>
              <a:t>Ion energy flux from ion-scale turbulence contributes significantly at R&gt;135 cm</a:t>
            </a:r>
          </a:p>
          <a:p>
            <a:pPr marL="173038" indent="-173038"/>
            <a:endParaRPr lang="en-US" sz="24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1600200" y="9144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t=332 </a:t>
            </a:r>
            <a:r>
              <a:rPr lang="en-US" sz="2400" dirty="0" err="1" smtClean="0">
                <a:solidFill>
                  <a:srgbClr val="FF0000"/>
                </a:solidFill>
              </a:rPr>
              <a:t>ms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6386" name="Picture 2" descr="C:\Users\yren\Documents\MATLAB\work_nstx\figure_save\qi_141767_t33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60428"/>
            <a:ext cx="4038600" cy="312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59940" y="1368584"/>
            <a:ext cx="4074459" cy="3051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43600" y="9144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t=565 </a:t>
            </a:r>
            <a:r>
              <a:rPr lang="en-US" sz="2400" dirty="0" err="1" smtClean="0">
                <a:solidFill>
                  <a:srgbClr val="FF0000"/>
                </a:solidFill>
              </a:rPr>
              <a:t>ms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885764" y="4034975"/>
            <a:ext cx="4258236" cy="23658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400" dirty="0" smtClean="0"/>
          </a:p>
          <a:p>
            <a:pPr marL="173038" indent="-173038"/>
            <a:r>
              <a:rPr lang="en-US" sz="2400" dirty="0" smtClean="0"/>
              <a:t>Neoclassical ion thermal transport can account for experimental ion thermal transport</a:t>
            </a:r>
          </a:p>
          <a:p>
            <a:pPr marL="173038" indent="-173038"/>
            <a:r>
              <a:rPr lang="en-US" sz="2400" dirty="0" smtClean="0"/>
              <a:t>Ion-scale turbulence suppression due to </a:t>
            </a:r>
            <a:r>
              <a:rPr lang="en-US" sz="2400" dirty="0" err="1" smtClean="0"/>
              <a:t>ExB</a:t>
            </a:r>
            <a:r>
              <a:rPr lang="en-US" sz="2400" dirty="0" smtClean="0"/>
              <a:t> shear</a:t>
            </a:r>
          </a:p>
          <a:p>
            <a:pPr marL="173038" indent="-173038"/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25095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6572250" algn="l"/>
              </a:tabLst>
            </a:pPr>
            <a:r>
              <a:rPr lang="en-US" sz="2800" b="1" dirty="0" smtClean="0"/>
              <a:t>Electron Thermal Transport is Significantly Under-predicted by GTS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211949"/>
            <a:ext cx="3657600" cy="5646051"/>
          </a:xfrm>
        </p:spPr>
        <p:txBody>
          <a:bodyPr>
            <a:normAutofit/>
          </a:bodyPr>
          <a:lstStyle/>
          <a:p>
            <a:pPr marL="173038" indent="-173038"/>
            <a:r>
              <a:rPr lang="en-US" sz="2400" dirty="0" smtClean="0"/>
              <a:t>Electron energy flux from GTS is only significant at R&gt;135 cm</a:t>
            </a:r>
          </a:p>
          <a:p>
            <a:pPr marL="401638" lvl="1" indent="-173038"/>
            <a:r>
              <a:rPr lang="en-US" sz="2000" dirty="0" smtClean="0"/>
              <a:t>Much smaller than experimental electron thermal transport</a:t>
            </a:r>
          </a:p>
          <a:p>
            <a:pPr marL="401638" lvl="1" indent="-173038"/>
            <a:endParaRPr lang="en-US" sz="2000" dirty="0" smtClean="0"/>
          </a:p>
          <a:p>
            <a:pPr marL="173038" indent="-173038"/>
            <a:r>
              <a:rPr lang="en-US" sz="2400" dirty="0" smtClean="0"/>
              <a:t>Contribution from ETG and electromagnetic effects may be important </a:t>
            </a:r>
            <a:endParaRPr lang="en-US" sz="1600" dirty="0" smtClean="0"/>
          </a:p>
          <a:p>
            <a:pPr marL="630238" lvl="2" indent="-173038"/>
            <a:endParaRPr lang="en-US" sz="1600" dirty="0" smtClean="0"/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1981200" y="123106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t=332 </a:t>
            </a:r>
            <a:r>
              <a:rPr lang="en-US" sz="2400" dirty="0" err="1" smtClean="0">
                <a:solidFill>
                  <a:srgbClr val="FF0000"/>
                </a:solidFill>
              </a:rPr>
              <a:t>ms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142" y="1692730"/>
            <a:ext cx="4836369" cy="394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25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STX Upgra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8623</TotalTime>
  <Words>501</Words>
  <Application>Microsoft Office PowerPoint</Application>
  <PresentationFormat>On-screen Show (4:3)</PresentationFormat>
  <Paragraphs>70</Paragraphs>
  <Slides>10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NSTX Upgrade</vt:lpstr>
      <vt:lpstr>Equation</vt:lpstr>
      <vt:lpstr>GTS simulations of NSTX L- and H-Mode Plasmas</vt:lpstr>
      <vt:lpstr>Why are Global Effects Important?</vt:lpstr>
      <vt:lpstr>PowerPoint Presentation</vt:lpstr>
      <vt:lpstr>GTS Simulations were Carried Out to Assess Thermal Transport before and after RF Cessation  </vt:lpstr>
      <vt:lpstr>Similar Energy Fluxes from GTS are Seen before and after the RF cessation</vt:lpstr>
      <vt:lpstr>PowerPoint Presentation</vt:lpstr>
      <vt:lpstr> </vt:lpstr>
      <vt:lpstr>Ion Energy Flux from GTS Is in Agreement with Experiment</vt:lpstr>
      <vt:lpstr>Electron Thermal Transport is Significantly Under-predicted by GTS</vt:lpstr>
      <vt:lpstr>Dissipative-TEM May be Important for NSTX H-mode Plasmas  </vt:lpstr>
    </vt:vector>
  </TitlesOfParts>
  <Company>PPPL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E. Menard</dc:creator>
  <cp:lastModifiedBy>Yang Ren</cp:lastModifiedBy>
  <cp:revision>308</cp:revision>
  <dcterms:created xsi:type="dcterms:W3CDTF">2015-07-16T16:59:24Z</dcterms:created>
  <dcterms:modified xsi:type="dcterms:W3CDTF">2016-09-22T02:28:38Z</dcterms:modified>
</cp:coreProperties>
</file>