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PPL veritcal line470.ps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600" y="534449"/>
            <a:ext cx="114300" cy="567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4681" y="1371599"/>
            <a:ext cx="7848600" cy="1927225"/>
          </a:xfrm>
          <a:noFill/>
        </p:spPr>
        <p:txBody>
          <a:bodyPr anchor="t" anchorCtr="0">
            <a:noAutofit/>
          </a:bodyPr>
          <a:lstStyle>
            <a:lvl1pPr algn="ctr">
              <a:defRPr sz="3600" b="1" i="0" cap="none" baseline="0">
                <a:solidFill>
                  <a:srgbClr val="800000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44681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Authors and Affiliation/Date here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44681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5" descr="PPPL horizontal line550.ps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6474838"/>
            <a:ext cx="6985000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PPPL-LOGO-initialsONLY-158-Y-GRADIENT-KW-LMC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6191730"/>
            <a:ext cx="15875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425" y="6299120"/>
            <a:ext cx="1655380" cy="426929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400" baseline="0"/>
            </a:lvl1pPr>
          </a:lstStyle>
          <a:p>
            <a:r>
              <a:rPr lang="en-US" sz="2800" dirty="0" smtClean="0"/>
              <a:t>Title Here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PPPL veritcal line470.psd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600" y="534449"/>
            <a:ext cx="114300" cy="567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PPL horizontal line550.ps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6474838"/>
            <a:ext cx="6985000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PPL-LOGO-initialsONLY-158-Y-GRADIENT-KW-LMC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6191730"/>
            <a:ext cx="15875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425" y="6299120"/>
            <a:ext cx="1655380" cy="42692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27441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9009"/>
            <a:ext cx="8229600" cy="736521"/>
          </a:xfrm>
          <a:noFill/>
          <a:ln>
            <a:noFill/>
          </a:ln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1531"/>
            <a:ext cx="8229600" cy="5035469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75662"/>
            <a:ext cx="2895600" cy="134771"/>
          </a:xfrm>
        </p:spPr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675662"/>
            <a:ext cx="4114800" cy="13477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675662"/>
            <a:ext cx="1066800" cy="134771"/>
          </a:xfrm>
        </p:spPr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5800" y="127054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048" y="6300941"/>
            <a:ext cx="1365307" cy="352118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DC17-1EF7-8A41-96DE-EC84DEE573AF}" type="datetimeFigureOut">
              <a:rPr lang="en-US" smtClean="0"/>
              <a:t>9/16/16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597A-C8BF-AC45-9526-72821094412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368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8757"/>
            <a:ext cx="8229600" cy="5028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628273"/>
            <a:ext cx="2895600" cy="207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F1EDC17-1EF7-8A41-96DE-EC84DEE573AF}" type="datetimeFigureOut">
              <a:rPr lang="en-US" smtClean="0"/>
              <a:t>9/16/16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629400"/>
            <a:ext cx="4114800" cy="207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632604"/>
            <a:ext cx="1066800" cy="207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7F2597A-C8BF-AC45-9526-72821094412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i="1" kern="1200" spc="-100" baseline="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rgbClr val="008080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TRANSP Analysis of NSTX-U </a:t>
            </a:r>
            <a:br>
              <a:rPr lang="en-US" dirty="0" smtClean="0"/>
            </a:br>
            <a:r>
              <a:rPr lang="en-US" dirty="0" smtClean="0"/>
              <a:t>L- and H-modes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S. M. Kaye</a:t>
            </a:r>
            <a:r>
              <a:rPr lang="en-US" dirty="0" smtClean="0"/>
              <a:t>, PPPL</a:t>
            </a:r>
          </a:p>
          <a:p>
            <a:r>
              <a:rPr lang="en-US" dirty="0" smtClean="0"/>
              <a:t>NSTX-U Results Review</a:t>
            </a:r>
          </a:p>
          <a:p>
            <a:r>
              <a:rPr lang="en-US" dirty="0" smtClean="0"/>
              <a:t>Sept. 22, 2016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3282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New NSTX-U tool: Between and Among </a:t>
            </a:r>
            <a:br>
              <a:rPr lang="en-US" dirty="0"/>
            </a:br>
            <a:r>
              <a:rPr lang="en-US" dirty="0"/>
              <a:t>Shot TRANSP (BEAST) will aid experiment execution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200" y="1838956"/>
            <a:ext cx="320040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rgbClr val="008080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Typical BEAST run completed in 8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NSTX-U has 15-20 </a:t>
            </a:r>
            <a:r>
              <a:rPr lang="en-US" dirty="0" err="1" smtClean="0"/>
              <a:t>mins</a:t>
            </a:r>
            <a:r>
              <a:rPr lang="en-US" dirty="0" smtClean="0"/>
              <a:t> between shots</a:t>
            </a:r>
          </a:p>
          <a:p>
            <a:endParaRPr lang="en-US" sz="1050" dirty="0" smtClean="0"/>
          </a:p>
          <a:p>
            <a:r>
              <a:rPr lang="en-US" dirty="0" smtClean="0"/>
              <a:t>In preparation for next shot, session leader can gauge:</a:t>
            </a:r>
          </a:p>
          <a:p>
            <a:pPr lvl="1"/>
            <a:r>
              <a:rPr lang="en-US" sz="1800" dirty="0" smtClean="0"/>
              <a:t>Non-inductive fraction</a:t>
            </a:r>
          </a:p>
          <a:p>
            <a:pPr lvl="1"/>
            <a:r>
              <a:rPr lang="en-US" sz="1800" dirty="0" smtClean="0"/>
              <a:t>Beam loss</a:t>
            </a:r>
          </a:p>
          <a:p>
            <a:pPr lvl="1"/>
            <a:r>
              <a:rPr lang="en-US" sz="1800" dirty="0" smtClean="0"/>
              <a:t>Confinement quality</a:t>
            </a:r>
          </a:p>
          <a:p>
            <a:pPr lvl="1"/>
            <a:r>
              <a:rPr lang="en-US" sz="1800" dirty="0" smtClean="0"/>
              <a:t>Any TRANSP quantity…</a:t>
            </a:r>
            <a:endParaRPr lang="en-US" sz="18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71938"/>
            <a:ext cx="5493616" cy="4062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62429" y="1440054"/>
            <a:ext cx="3335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NSTX-U BEAST TRANSP </a:t>
            </a:r>
            <a:r>
              <a:rPr lang="en-US" b="1" dirty="0" smtClean="0"/>
              <a:t>run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749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 Runs Performed for Many L- and H-mode Discharges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23872"/>
            <a:ext cx="768672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Perform global/thermal confinement analysis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Study local transport (interpretive and predictive)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Hampered by either no CHERS (when second beam on) or poor signal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 (at low input power)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008080"/>
                </a:solidFill>
              </a:rPr>
              <a:t>Often use Chang-Hinton neoclassical prediction for T</a:t>
            </a:r>
            <a:r>
              <a:rPr lang="en-US" baseline="-25000" dirty="0" smtClean="0">
                <a:solidFill>
                  <a:srgbClr val="008080"/>
                </a:solidFill>
              </a:rPr>
              <a:t>i</a:t>
            </a:r>
            <a:endParaRPr lang="en-US" dirty="0" smtClean="0">
              <a:solidFill>
                <a:srgbClr val="008080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008080"/>
                </a:solidFill>
              </a:rPr>
              <a:t>Flat </a:t>
            </a:r>
            <a:r>
              <a:rPr lang="en-US" dirty="0" err="1" smtClean="0">
                <a:solidFill>
                  <a:srgbClr val="008080"/>
                </a:solidFill>
              </a:rPr>
              <a:t>Z</a:t>
            </a:r>
            <a:r>
              <a:rPr lang="en-US" baseline="-25000" dirty="0" err="1" smtClean="0">
                <a:solidFill>
                  <a:srgbClr val="008080"/>
                </a:solidFill>
              </a:rPr>
              <a:t>eff</a:t>
            </a:r>
            <a:r>
              <a:rPr lang="en-US" dirty="0" smtClean="0">
                <a:solidFill>
                  <a:srgbClr val="008080"/>
                </a:solidFill>
              </a:rPr>
              <a:t>=2 profile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008080"/>
                </a:solidFill>
              </a:rPr>
              <a:t>Feedback on AFID for neutron match</a:t>
            </a:r>
          </a:p>
          <a:p>
            <a:pPr marL="742950" lvl="1" indent="-285750">
              <a:buFont typeface="Arial"/>
              <a:buChar char="•"/>
            </a:pPr>
            <a:endParaRPr lang="en-US" dirty="0">
              <a:solidFill>
                <a:srgbClr val="00808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376092"/>
                </a:solidFill>
              </a:rPr>
              <a:t>L-mode data taken from Beam #1 L-mode scan (W. </a:t>
            </a:r>
            <a:r>
              <a:rPr lang="en-US" dirty="0" err="1" smtClean="0">
                <a:solidFill>
                  <a:srgbClr val="376092"/>
                </a:solidFill>
              </a:rPr>
              <a:t>Guttenfelder</a:t>
            </a:r>
            <a:r>
              <a:rPr lang="en-US" dirty="0" smtClean="0">
                <a:solidFill>
                  <a:srgbClr val="376092"/>
                </a:solidFill>
              </a:rPr>
              <a:t>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>
                <a:solidFill>
                  <a:srgbClr val="008080"/>
                </a:solidFill>
              </a:rPr>
              <a:t>I</a:t>
            </a:r>
            <a:r>
              <a:rPr lang="en-US" baseline="-25000" dirty="0" err="1" smtClean="0">
                <a:solidFill>
                  <a:srgbClr val="008080"/>
                </a:solidFill>
              </a:rPr>
              <a:t>p</a:t>
            </a:r>
            <a:r>
              <a:rPr lang="en-US" dirty="0">
                <a:solidFill>
                  <a:srgbClr val="008080"/>
                </a:solidFill>
              </a:rPr>
              <a:t> </a:t>
            </a:r>
            <a:r>
              <a:rPr lang="en-US" dirty="0" smtClean="0">
                <a:solidFill>
                  <a:srgbClr val="008080"/>
                </a:solidFill>
              </a:rPr>
              <a:t>= 0.6 to 1.0 MA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>
                <a:solidFill>
                  <a:srgbClr val="008080"/>
                </a:solidFill>
              </a:rPr>
              <a:t>P</a:t>
            </a:r>
            <a:r>
              <a:rPr lang="en-US" baseline="-25000" dirty="0" err="1" smtClean="0">
                <a:solidFill>
                  <a:srgbClr val="008080"/>
                </a:solidFill>
              </a:rPr>
              <a:t>inj</a:t>
            </a:r>
            <a:r>
              <a:rPr lang="en-US" dirty="0" smtClean="0">
                <a:solidFill>
                  <a:srgbClr val="008080"/>
                </a:solidFill>
              </a:rPr>
              <a:t> = 1 to 5 MW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>
                <a:solidFill>
                  <a:srgbClr val="008080"/>
                </a:solidFill>
              </a:rPr>
              <a:t>n</a:t>
            </a:r>
            <a:r>
              <a:rPr lang="en-US" baseline="-25000" dirty="0" err="1" smtClean="0">
                <a:solidFill>
                  <a:srgbClr val="008080"/>
                </a:solidFill>
              </a:rPr>
              <a:t>e,bar</a:t>
            </a:r>
            <a:r>
              <a:rPr lang="en-US" dirty="0" smtClean="0">
                <a:solidFill>
                  <a:srgbClr val="008080"/>
                </a:solidFill>
              </a:rPr>
              <a:t> = 2.8 – 6 x 10</a:t>
            </a:r>
            <a:r>
              <a:rPr lang="en-US" baseline="30000" dirty="0" smtClean="0">
                <a:solidFill>
                  <a:srgbClr val="008080"/>
                </a:solidFill>
              </a:rPr>
              <a:t>19</a:t>
            </a:r>
            <a:r>
              <a:rPr lang="en-US" dirty="0" smtClean="0">
                <a:solidFill>
                  <a:srgbClr val="008080"/>
                </a:solidFill>
              </a:rPr>
              <a:t> m</a:t>
            </a:r>
            <a:r>
              <a:rPr lang="en-US" baseline="30000" dirty="0" smtClean="0">
                <a:solidFill>
                  <a:srgbClr val="008080"/>
                </a:solidFill>
              </a:rPr>
              <a:t>-3</a:t>
            </a:r>
            <a:endParaRPr lang="en-US" dirty="0" smtClean="0">
              <a:solidFill>
                <a:srgbClr val="008080"/>
              </a:solidFill>
            </a:endParaRPr>
          </a:p>
          <a:p>
            <a:pPr marL="742950" lvl="1" indent="-285750">
              <a:buFont typeface="Arial"/>
              <a:buChar char="•"/>
            </a:pPr>
            <a:endParaRPr lang="en-US" dirty="0" smtClean="0">
              <a:solidFill>
                <a:srgbClr val="00808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8080"/>
                </a:solidFill>
              </a:rPr>
              <a:t>Compare to 204118 (H-mode)</a:t>
            </a:r>
          </a:p>
        </p:txBody>
      </p:sp>
    </p:spTree>
    <p:extLst>
      <p:ext uri="{BB962C8B-B14F-4D97-AF65-F5344CB8AC3E}">
        <p14:creationId xmlns:p14="http://schemas.microsoft.com/office/powerpoint/2010/main" val="286243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Confinement Trends Difficult to Extract Due to Poor Coverage Across Parameter Space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00" y="2022092"/>
            <a:ext cx="4358640" cy="38550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281" y="1932296"/>
            <a:ext cx="4210050" cy="39458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03577" y="1465947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L-Mode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564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H-mode Confinement Enhancement Well Above that of L-mode (and &gt;=1)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295" y="1496972"/>
            <a:ext cx="5378634" cy="479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22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in </a:t>
            </a:r>
            <a:r>
              <a:rPr lang="en-US" dirty="0" err="1" smtClean="0">
                <a:latin typeface="Symbol" charset="2"/>
                <a:cs typeface="Symbol" charset="2"/>
              </a:rPr>
              <a:t>χ</a:t>
            </a:r>
            <a:r>
              <a:rPr lang="en-US" baseline="-25000" dirty="0" err="1" smtClean="0"/>
              <a:t>e</a:t>
            </a:r>
            <a:r>
              <a:rPr lang="en-US" dirty="0" smtClean="0"/>
              <a:t> Going From L- to H-; RLW predicts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9623"/>
            <a:ext cx="4333875" cy="40481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057" y="1339623"/>
            <a:ext cx="4524375" cy="4029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85618" y="5400576"/>
            <a:ext cx="35076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376092"/>
                </a:solidFill>
              </a:rPr>
              <a:t>Caveat:</a:t>
            </a:r>
            <a:r>
              <a:rPr lang="en-US" dirty="0" smtClean="0">
                <a:solidFill>
                  <a:srgbClr val="376092"/>
                </a:solidFill>
              </a:rPr>
              <a:t>  Linear GYRO indicates </a:t>
            </a:r>
          </a:p>
          <a:p>
            <a:r>
              <a:rPr lang="en-US" dirty="0">
                <a:solidFill>
                  <a:srgbClr val="376092"/>
                </a:solidFill>
              </a:rPr>
              <a:t>m</a:t>
            </a:r>
            <a:r>
              <a:rPr lang="en-US" dirty="0" smtClean="0">
                <a:solidFill>
                  <a:srgbClr val="376092"/>
                </a:solidFill>
              </a:rPr>
              <a:t>icrotearing is NOT dominant </a:t>
            </a:r>
          </a:p>
          <a:p>
            <a:r>
              <a:rPr lang="en-US" dirty="0" err="1" smtClean="0">
                <a:solidFill>
                  <a:srgbClr val="376092"/>
                </a:solidFill>
              </a:rPr>
              <a:t>μinstability</a:t>
            </a:r>
            <a:endParaRPr lang="en-US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497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7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4F81BD"/>
      </a:accent2>
      <a:accent3>
        <a:srgbClr val="726056"/>
      </a:accent3>
      <a:accent4>
        <a:srgbClr val="4C5A6A"/>
      </a:accent4>
      <a:accent5>
        <a:srgbClr val="808DA0"/>
      </a:accent5>
      <a:accent6>
        <a:srgbClr val="FF66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94</TotalTime>
  <Words>253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TRANSP Analysis of NSTX-U  L- and H-modes</vt:lpstr>
      <vt:lpstr>New NSTX-U tool: Between and Among  Shot TRANSP (BEAST) will aid experiment execution</vt:lpstr>
      <vt:lpstr>TRANSP Runs Performed for Many L- and H-mode Discharges </vt:lpstr>
      <vt:lpstr>Thermal Confinement Trends Difficult to Extract Due to Poor Coverage Across Parameter Space</vt:lpstr>
      <vt:lpstr>H-mode Confinement Enhancement Well Above that of L-mode (and &gt;=1)</vt:lpstr>
      <vt:lpstr>Reduction in χe Going From L- to H-; RLW predicts 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Stanley M. Kaye</dc:creator>
  <cp:lastModifiedBy>Stanley M. Kaye</cp:lastModifiedBy>
  <cp:revision>15</cp:revision>
  <dcterms:created xsi:type="dcterms:W3CDTF">2016-01-06T15:07:59Z</dcterms:created>
  <dcterms:modified xsi:type="dcterms:W3CDTF">2016-09-16T14:10:00Z</dcterms:modified>
</cp:coreProperties>
</file>