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0" r:id="rId2"/>
    <p:sldId id="275" r:id="rId3"/>
    <p:sldId id="274" r:id="rId4"/>
    <p:sldId id="269" r:id="rId5"/>
    <p:sldId id="270" r:id="rId6"/>
    <p:sldId id="276" r:id="rId7"/>
    <p:sldId id="271" r:id="rId8"/>
    <p:sldId id="281" r:id="rId9"/>
    <p:sldId id="278" r:id="rId10"/>
    <p:sldId id="27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9200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330" autoAdjust="0"/>
  </p:normalViewPr>
  <p:slideViewPr>
    <p:cSldViewPr>
      <p:cViewPr varScale="1">
        <p:scale>
          <a:sx n="68" d="100"/>
          <a:sy n="68" d="100"/>
        </p:scale>
        <p:origin x="-1432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46C3C-6671-4B05-8C04-A564177E6221}" type="datetimeFigureOut">
              <a:rPr lang="en-US" smtClean="0"/>
              <a:t>9/19/16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37322-5B01-4894-A3A3-56232F48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31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37322-5B01-4894-A3A3-56232F48BE6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526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database comprises TRANSP runs on shots</a:t>
            </a:r>
            <a:r>
              <a:rPr lang="en-US" dirty="0" smtClean="0"/>
              <a:t> from the 2010 experimental</a:t>
            </a:r>
            <a:r>
              <a:rPr lang="en-US" baseline="0" dirty="0" smtClean="0"/>
              <a:t> campaign on NSTX </a:t>
            </a:r>
          </a:p>
          <a:p>
            <a:r>
              <a:rPr lang="en-US" baseline="0" dirty="0" smtClean="0"/>
              <a:t>50ms window for each time</a:t>
            </a:r>
          </a:p>
          <a:p>
            <a:r>
              <a:rPr lang="en-US" baseline="0" dirty="0" smtClean="0"/>
              <a:t>Various plasma parameters from TRANSP and EFIT reconstructions and direct plasma measurements are included</a:t>
            </a:r>
          </a:p>
          <a:p>
            <a:r>
              <a:rPr lang="en-US" baseline="0" dirty="0" smtClean="0"/>
              <a:t>TRANSP runs assume no fast ion anomalous transport</a:t>
            </a:r>
          </a:p>
          <a:p>
            <a:endParaRPr lang="en-US" dirty="0" smtClean="0"/>
          </a:p>
          <a:p>
            <a:r>
              <a:rPr lang="en-US" dirty="0" smtClean="0"/>
              <a:t>Average</a:t>
            </a:r>
            <a:r>
              <a:rPr lang="en-US" baseline="0" dirty="0" smtClean="0"/>
              <a:t> only includes good fits to a single toroidal mode number </a:t>
            </a:r>
          </a:p>
          <a:p>
            <a:r>
              <a:rPr lang="en-US" baseline="0" dirty="0" smtClean="0"/>
              <a:t>----- Meeting Notes (9/19/16 14:34) -----</a:t>
            </a:r>
          </a:p>
          <a:p>
            <a:r>
              <a:rPr lang="en-US" baseline="0" dirty="0" smtClean="0"/>
              <a:t>Divide into 1ms recors and FFT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37322-5B01-4894-A3A3-56232F48BE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452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 about consistency with</a:t>
            </a:r>
            <a:r>
              <a:rPr lang="en-US" baseline="0" dirty="0" smtClean="0"/>
              <a:t> HYM </a:t>
            </a:r>
          </a:p>
          <a:p>
            <a:r>
              <a:rPr lang="en-US" baseline="0" dirty="0" smtClean="0"/>
              <a:t>----- Meeting Notes (9/14/16 14:59) -----</a:t>
            </a:r>
          </a:p>
          <a:p>
            <a:r>
              <a:rPr lang="en-US" dirty="0" smtClean="0"/>
              <a:t>Rho=.67</a:t>
            </a:r>
            <a:r>
              <a:rPr lang="en-US" baseline="0" dirty="0" smtClean="0"/>
              <a:t> and r^2=0.44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plot is done using beam transition filter, </a:t>
            </a:r>
            <a:r>
              <a:rPr lang="en-US" baseline="0" dirty="0" err="1" smtClean="0"/>
              <a:t>Te</a:t>
            </a:r>
            <a:r>
              <a:rPr lang="en-US" baseline="0" dirty="0" smtClean="0"/>
              <a:t>&gt;500, -10&lt;n&lt;-4,pabs&gt;1,freq&gt;200kHz</a:t>
            </a:r>
          </a:p>
          <a:p>
            <a:r>
              <a:rPr lang="en-US" baseline="0" dirty="0" smtClean="0"/>
              <a:t>Restore,’april21.sav’</a:t>
            </a:r>
          </a:p>
          <a:p>
            <a:r>
              <a:rPr lang="en-US" baseline="0" dirty="0" err="1" smtClean="0"/>
              <a:t>Mpnew</a:t>
            </a:r>
            <a:r>
              <a:rPr lang="en-US" baseline="0" dirty="0" smtClean="0"/>
              <a:t>=</a:t>
            </a:r>
            <a:r>
              <a:rPr lang="en-US" baseline="0" dirty="0" err="1" smtClean="0"/>
              <a:t>restore_to_struct</a:t>
            </a:r>
            <a:r>
              <a:rPr lang="en-US" baseline="0" dirty="0" smtClean="0"/>
              <a:t>(‘jul12_beam.sav’)</a:t>
            </a:r>
          </a:p>
          <a:p>
            <a:r>
              <a:rPr lang="en-US" baseline="0" dirty="0" smtClean="0"/>
              <a:t>.run </a:t>
            </a:r>
            <a:r>
              <a:rPr lang="en-US" baseline="0" dirty="0" err="1" smtClean="0"/>
              <a:t>plot_pabs_mp_fit.pro</a:t>
            </a:r>
            <a:r>
              <a:rPr lang="en-US" baseline="0" dirty="0" smtClean="0"/>
              <a:t> </a:t>
            </a:r>
          </a:p>
          <a:p>
            <a:endParaRPr lang="en-US" dirty="0"/>
          </a:p>
          <a:p>
            <a:r>
              <a:rPr lang="en-US" dirty="0"/>
              <a:t>----- Meeting Notes (9/19/16 14:34) -----</a:t>
            </a:r>
          </a:p>
          <a:p>
            <a:r>
              <a:rPr lang="en-US" dirty="0"/>
              <a:t>Roughly consistent* </a:t>
            </a:r>
          </a:p>
          <a:p>
            <a:r>
              <a:rPr lang="en-US" dirty="0"/>
              <a:t>This is filtered specifically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37322-5B01-4894-A3A3-56232F48BE6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820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Consistent with simulations of counter propagating GAEs (Check Jeff’s abstract APS)</a:t>
            </a:r>
          </a:p>
          <a:p>
            <a:r>
              <a:rPr lang="en-US" dirty="0" smtClean="0"/>
              <a:t>Talk about averaging </a:t>
            </a:r>
          </a:p>
          <a:p>
            <a:endParaRPr lang="en-US" dirty="0" smtClean="0"/>
          </a:p>
          <a:p>
            <a:r>
              <a:rPr lang="en-US" dirty="0" smtClean="0"/>
              <a:t>Restore,’AUG24.SAV’</a:t>
            </a:r>
          </a:p>
          <a:p>
            <a:r>
              <a:rPr lang="en-US" dirty="0" smtClean="0"/>
              <a:t>.run </a:t>
            </a:r>
            <a:r>
              <a:rPr lang="en-US" dirty="0" err="1" smtClean="0"/>
              <a:t>norm_f_n.pro</a:t>
            </a:r>
            <a:r>
              <a:rPr lang="en-US" dirty="0" smtClean="0"/>
              <a:t> </a:t>
            </a:r>
          </a:p>
          <a:p>
            <a:r>
              <a:rPr lang="en-US" dirty="0" smtClean="0"/>
              <a:t>Coeff_fit_09162016,fn,nn,weight=</a:t>
            </a:r>
            <a:r>
              <a:rPr lang="en-US" dirty="0" err="1" smtClean="0"/>
              <a:t>mp.totpwrnz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----- Meeting Notes (9/19/16 10:54) -----</a:t>
            </a:r>
          </a:p>
          <a:p>
            <a:r>
              <a:rPr lang="en-US" dirty="0"/>
              <a:t>Isolates modes with significant mode power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37322-5B01-4894-A3A3-56232F48BE6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529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Suggests that the resonance condition plays some</a:t>
            </a:r>
            <a:r>
              <a:rPr lang="en-US" baseline="0" dirty="0" smtClean="0"/>
              <a:t> role in governing instability </a:t>
            </a:r>
          </a:p>
          <a:p>
            <a:r>
              <a:rPr lang="en-US" baseline="0" dirty="0" smtClean="0"/>
              <a:t>----- Meeting Notes (9/14/16 14:59) -----</a:t>
            </a:r>
          </a:p>
          <a:p>
            <a:r>
              <a:rPr lang="en-US" baseline="0" dirty="0" smtClean="0"/>
              <a:t>doppler shifted cyclotron parallel resonance condition</a:t>
            </a:r>
          </a:p>
          <a:p>
            <a:r>
              <a:rPr lang="en-US" baseline="0" dirty="0" smtClean="0"/>
              <a:t>3 beams, diff tan radii, max vb|| </a:t>
            </a:r>
          </a:p>
          <a:p>
            <a:r>
              <a:rPr lang="en-US" baseline="0" dirty="0" smtClean="0"/>
              <a:t>Take max </a:t>
            </a:r>
            <a:r>
              <a:rPr lang="en-US" baseline="0" dirty="0" err="1" smtClean="0"/>
              <a:t>vb</a:t>
            </a:r>
            <a:r>
              <a:rPr lang="en-US" baseline="0" dirty="0" smtClean="0"/>
              <a:t>|| on axis chosen for most energetic beam </a:t>
            </a:r>
            <a:r>
              <a:rPr lang="en-US" baseline="0" dirty="0" err="1" smtClean="0"/>
              <a:t>bc</a:t>
            </a:r>
            <a:r>
              <a:rPr lang="en-US" baseline="0" dirty="0" smtClean="0"/>
              <a:t> fast ion energy density peaks on axis and the most energetic beam is expected to be most destabilizing to modes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mention mode power weighting of fit</a:t>
            </a:r>
          </a:p>
          <a:p>
            <a:r>
              <a:rPr lang="en-US" baseline="0" dirty="0" smtClean="0"/>
              <a:t>----- Meeting Notes (9/19/16 14:34) -----</a:t>
            </a:r>
          </a:p>
          <a:p>
            <a:r>
              <a:rPr lang="en-US" baseline="0" dirty="0" smtClean="0"/>
              <a:t>actual vb|| that excites the wave</a:t>
            </a:r>
          </a:p>
          <a:p>
            <a:r>
              <a:rPr lang="en-US" baseline="0" dirty="0" smtClean="0"/>
              <a:t>max (vb||) chosen for most energetic beam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37322-5B01-4894-A3A3-56232F48BE6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15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Leading hypothesis</a:t>
            </a:r>
            <a:r>
              <a:rPr lang="en-US" baseline="0" dirty="0" smtClean="0"/>
              <a:t> for anomalous electron thermal transport is </a:t>
            </a:r>
            <a:r>
              <a:rPr lang="en-US" baseline="0" dirty="0" err="1" smtClean="0"/>
              <a:t>stochastization</a:t>
            </a:r>
            <a:r>
              <a:rPr lang="en-US" baseline="0" dirty="0" smtClean="0"/>
              <a:t> of electron orbits by resonant interaction with modes</a:t>
            </a:r>
          </a:p>
          <a:p>
            <a:r>
              <a:rPr lang="en-US" baseline="0" dirty="0" smtClean="0"/>
              <a:t>May expect that frequency and mode number play a role in this mechanism</a:t>
            </a:r>
          </a:p>
          <a:p>
            <a:r>
              <a:rPr lang="en-US" dirty="0" smtClean="0"/>
              <a:t>-fix plot</a:t>
            </a:r>
          </a:p>
          <a:p>
            <a:r>
              <a:rPr lang="en-US" dirty="0" smtClean="0"/>
              <a:t>-R2 suggesting</a:t>
            </a:r>
            <a:r>
              <a:rPr lang="en-US" baseline="0" dirty="0" smtClean="0"/>
              <a:t> temperature controlled by other factors 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Restore,’AUG24.SAV’</a:t>
            </a:r>
          </a:p>
          <a:p>
            <a:r>
              <a:rPr lang="en-US" dirty="0" smtClean="0"/>
              <a:t>.run </a:t>
            </a:r>
            <a:r>
              <a:rPr lang="en-US" dirty="0" err="1" smtClean="0"/>
              <a:t>norm_f_n.pro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coeff_fit_09162016_2,nn,trnsp.te,weight=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mp.totpwrnz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r>
              <a:rPr lang="en-US" dirty="0"/>
              <a:t>----- Meeting Notes (9/19/16 11:21) -----</a:t>
            </a:r>
          </a:p>
          <a:p>
            <a:r>
              <a:rPr lang="en-US" dirty="0"/>
              <a:t>Сonnection between Te0 and transport complicated </a:t>
            </a:r>
          </a:p>
          <a:p>
            <a:r>
              <a:rPr lang="en-US" dirty="0"/>
              <a:t>Look for more direct measure of core transport </a:t>
            </a:r>
          </a:p>
          <a:p>
            <a:r>
              <a:rPr lang="en-US" dirty="0"/>
              <a:t>----- Meeting Notes (9/19/16 14:34) -----</a:t>
            </a:r>
          </a:p>
          <a:p>
            <a:r>
              <a:rPr lang="en-US" dirty="0"/>
              <a:t>&lt;fnorm&gt; </a:t>
            </a:r>
          </a:p>
          <a:p>
            <a:r>
              <a:rPr lang="en-US" dirty="0"/>
              <a:t>central te not a direct measure of confinement</a:t>
            </a:r>
          </a:p>
          <a:p>
            <a:r>
              <a:rPr lang="en-US" dirty="0"/>
              <a:t>we look to find other quantities that directly characterizes confinement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37322-5B01-4894-A3A3-56232F48BE6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58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principal chi-e</a:t>
            </a:r>
            <a:r>
              <a:rPr lang="en-US" baseline="0" dirty="0" smtClean="0"/>
              <a:t> is indicator of anomalous transport but is noisy (</a:t>
            </a:r>
            <a:r>
              <a:rPr lang="en-US" baseline="0" dirty="0" err="1" smtClean="0"/>
              <a:t>bc</a:t>
            </a:r>
            <a:r>
              <a:rPr lang="en-US" baseline="0" dirty="0" smtClean="0"/>
              <a:t> grad </a:t>
            </a:r>
            <a:r>
              <a:rPr lang="en-US" baseline="0" dirty="0" err="1" smtClean="0"/>
              <a:t>te</a:t>
            </a:r>
            <a:r>
              <a:rPr lang="en-US" baseline="0" dirty="0" smtClean="0"/>
              <a:t> goes to very small values in the area we look at)</a:t>
            </a:r>
          </a:p>
          <a:p>
            <a:r>
              <a:rPr lang="en-US" baseline="0" dirty="0" err="1" smtClean="0"/>
              <a:t>Transp</a:t>
            </a:r>
            <a:r>
              <a:rPr lang="en-US" baseline="0" dirty="0" smtClean="0"/>
              <a:t> models </a:t>
            </a:r>
            <a:r>
              <a:rPr lang="en-US" baseline="0" dirty="0" err="1" smtClean="0"/>
              <a:t>taue</a:t>
            </a:r>
            <a:r>
              <a:rPr lang="en-US" baseline="0" dirty="0" smtClean="0"/>
              <a:t> as a function of radius and </a:t>
            </a:r>
            <a:r>
              <a:rPr lang="en-US" baseline="0" dirty="0" err="1" smtClean="0"/>
              <a:t>taue</a:t>
            </a:r>
            <a:r>
              <a:rPr lang="en-US" baseline="0" dirty="0" smtClean="0"/>
              <a:t>( r) is integrated measure of confinement and less noisy; min(</a:t>
            </a:r>
            <a:r>
              <a:rPr lang="en-US" baseline="0" dirty="0" err="1" smtClean="0"/>
              <a:t>taue</a:t>
            </a:r>
            <a:r>
              <a:rPr lang="en-US" baseline="0" dirty="0" smtClean="0"/>
              <a:t>) expected to decrease with degrading confinement</a:t>
            </a:r>
          </a:p>
          <a:p>
            <a:r>
              <a:rPr lang="en-US" dirty="0" smtClean="0"/>
              <a:t>Temperature is measured(no modeling involved) so its correlation with f and n is not</a:t>
            </a:r>
            <a:r>
              <a:rPr lang="en-US" baseline="0" dirty="0" smtClean="0"/>
              <a:t> enforced</a:t>
            </a:r>
          </a:p>
          <a:p>
            <a:r>
              <a:rPr lang="en-US" baseline="0" dirty="0" smtClean="0"/>
              <a:t>Temperature correlation is not enforced by the normalizations</a:t>
            </a:r>
          </a:p>
          <a:p>
            <a:r>
              <a:rPr lang="en-US" baseline="0" dirty="0" smtClean="0"/>
              <a:t>-fix range</a:t>
            </a:r>
          </a:p>
          <a:p>
            <a:r>
              <a:rPr lang="en-US" baseline="0" dirty="0" smtClean="0"/>
              <a:t>-tau e function of radius, use min value in core</a:t>
            </a:r>
          </a:p>
          <a:p>
            <a:r>
              <a:rPr lang="en-US" baseline="0" dirty="0" smtClean="0"/>
              <a:t>-what it might mean (</a:t>
            </a:r>
            <a:r>
              <a:rPr lang="en-US" baseline="0" dirty="0" err="1" smtClean="0"/>
              <a:t>stochastization</a:t>
            </a:r>
            <a:r>
              <a:rPr lang="en-US" baseline="0" dirty="0" smtClean="0"/>
              <a:t> of electron orbit theory may be supported by this)</a:t>
            </a:r>
          </a:p>
          <a:p>
            <a:r>
              <a:rPr lang="en-US" baseline="0" dirty="0" smtClean="0"/>
              <a:t>-</a:t>
            </a:r>
            <a:r>
              <a:rPr lang="en-US" baseline="0" dirty="0" err="1" smtClean="0"/>
              <a:t>Te</a:t>
            </a:r>
            <a:r>
              <a:rPr lang="en-US" baseline="0" dirty="0" smtClean="0"/>
              <a:t> changes, diff orbit frequency</a:t>
            </a:r>
          </a:p>
          <a:p>
            <a:r>
              <a:rPr lang="en-US" baseline="0" dirty="0" smtClean="0"/>
              <a:t>-different </a:t>
            </a:r>
            <a:r>
              <a:rPr lang="en-US" baseline="0" dirty="0" err="1" smtClean="0"/>
              <a:t>freq</a:t>
            </a:r>
            <a:r>
              <a:rPr lang="en-US" baseline="0" dirty="0" smtClean="0"/>
              <a:t> and mode number might be more effective and orbit </a:t>
            </a:r>
            <a:r>
              <a:rPr lang="en-US" baseline="0" dirty="0" err="1" smtClean="0"/>
              <a:t>stochastization</a:t>
            </a:r>
            <a:endParaRPr lang="en-US" baseline="0" dirty="0" smtClean="0"/>
          </a:p>
          <a:p>
            <a:r>
              <a:rPr lang="en-US" baseline="0" dirty="0" smtClean="0"/>
              <a:t>-higher </a:t>
            </a:r>
            <a:r>
              <a:rPr lang="en-US" baseline="0" dirty="0" err="1" smtClean="0"/>
              <a:t>n,lower</a:t>
            </a:r>
            <a:r>
              <a:rPr lang="en-US" baseline="0" dirty="0" smtClean="0"/>
              <a:t> w more effective ?</a:t>
            </a:r>
          </a:p>
          <a:p>
            <a:endParaRPr lang="en-US" dirty="0"/>
          </a:p>
          <a:p>
            <a:r>
              <a:rPr lang="en-US" dirty="0"/>
              <a:t>----- Meeting Notes (9/14/16 14:59) -----</a:t>
            </a:r>
          </a:p>
          <a:p>
            <a:r>
              <a:rPr lang="en-US" dirty="0"/>
              <a:t>injection energy, how long energy is confined</a:t>
            </a:r>
          </a:p>
          <a:p>
            <a:r>
              <a:rPr lang="en-US" dirty="0"/>
              <a:t>stored energy/injected power </a:t>
            </a:r>
          </a:p>
          <a:p>
            <a:r>
              <a:rPr lang="en-US" dirty="0"/>
              <a:t>for each volume you have diff confinement time </a:t>
            </a:r>
          </a:p>
          <a:p>
            <a:r>
              <a:rPr lang="en-US" dirty="0"/>
              <a:t>clarify taue </a:t>
            </a:r>
          </a:p>
          <a:p>
            <a:r>
              <a:rPr lang="en-US" dirty="0"/>
              <a:t>location of min(taue)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Can also discuss how the weighted fit of frequency and </a:t>
            </a:r>
            <a:r>
              <a:rPr lang="en-US" dirty="0" err="1" smtClean="0"/>
              <a:t>tau_e</a:t>
            </a:r>
            <a:r>
              <a:rPr lang="en-US" baseline="0" dirty="0" smtClean="0"/>
              <a:t> improves drastically over </a:t>
            </a:r>
            <a:r>
              <a:rPr lang="en-US" baseline="0" dirty="0" err="1" smtClean="0"/>
              <a:t>unweighted</a:t>
            </a:r>
            <a:r>
              <a:rPr lang="en-US" baseline="0" dirty="0" smtClean="0"/>
              <a:t> </a:t>
            </a:r>
          </a:p>
          <a:p>
            <a:endParaRPr lang="en-US" baseline="0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coeff_fit_09162016_3,nn,trnsp.teemed,weight=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mp.totpwrnz</a:t>
            </a:r>
            <a:endParaRPr lang="en-US" baseline="0" dirty="0"/>
          </a:p>
          <a:p>
            <a:endParaRPr lang="en-US" baseline="0" dirty="0" smtClean="0"/>
          </a:p>
          <a:p>
            <a:r>
              <a:rPr lang="en-US" baseline="0" dirty="0" smtClean="0"/>
              <a:t>----- Meeting Notes (9/19/16 14:34) -----</a:t>
            </a:r>
          </a:p>
          <a:p>
            <a:r>
              <a:rPr lang="en-US" baseline="0" dirty="0" smtClean="0"/>
              <a:t>ideal indicator </a:t>
            </a:r>
          </a:p>
          <a:p>
            <a:r>
              <a:rPr lang="en-US" baseline="0" dirty="0" smtClean="0"/>
              <a:t>make сonnection to paper which first highlighted this topic</a:t>
            </a:r>
          </a:p>
          <a:p>
            <a:r>
              <a:rPr lang="en-US" baseline="0" dirty="0" smtClean="0"/>
              <a:t>TRANSP modeling noisy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 clear what role f, n play in efficiency of CAE-&gt;KAW energy transport mechanism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37322-5B01-4894-A3A3-56232F48BE6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523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Rho = 0.356</a:t>
            </a:r>
          </a:p>
          <a:p>
            <a:r>
              <a:rPr lang="en-US" dirty="0" smtClean="0"/>
              <a:t>R^2=0.13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37322-5B01-4894-A3A3-56232F48BE6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421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Rho=0.296+/-</a:t>
            </a:r>
            <a:r>
              <a:rPr lang="en-US" baseline="0" dirty="0" smtClean="0"/>
              <a:t> 0.05</a:t>
            </a:r>
          </a:p>
          <a:p>
            <a:r>
              <a:rPr lang="en-US" baseline="0" dirty="0" smtClean="0"/>
              <a:t>r^2 = 0.09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37322-5B01-4894-A3A3-56232F48BE6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101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23622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list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 anchor="ctr" anchorCtr="1"/>
          <a:lstStyle>
            <a:lvl1pPr>
              <a:defRPr/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pic>
        <p:nvPicPr>
          <p:cNvPr id="1026" name="Picture 2" descr="C:\Users\jmenard\My Files\PPPL\Projects\NSTX-U\Presentation template\2015 - New template\logo and banner source\Gray_banner_red_line_with_SC_NSTXU_log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400" y="4844896"/>
            <a:ext cx="4831200" cy="189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5052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Click to edit meeting name, location, and date</a:t>
            </a:r>
          </a:p>
        </p:txBody>
      </p:sp>
      <p:pic>
        <p:nvPicPr>
          <p:cNvPr id="29" name="Picture 6" descr="http://nstx.pppl.gov/DragNDrop/Presentation_Template/NSTX-U_cutaway_low_res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1668672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53400" y="48768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Place your institutional logo(s) here: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961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26670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list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 anchor="ctr" anchorCtr="1"/>
          <a:lstStyle>
            <a:lvl1pPr>
              <a:defRPr/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pic>
        <p:nvPicPr>
          <p:cNvPr id="1026" name="Picture 2" descr="C:\Users\jmenard\My Files\PPPL\Projects\NSTX-U\Presentation template\2015 - New template\logo and banner source\Gray_banner_red_line_with_SC_NSTXU_log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40386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Click to edit meeting name, location, and date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76200" y="55626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Place your institutional logo(s) here: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994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671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441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 hasCustomPrompt="1"/>
          </p:nvPr>
        </p:nvSpPr>
        <p:spPr>
          <a:xfrm>
            <a:off x="4648200" y="1066800"/>
            <a:ext cx="441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927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59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409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2" descr="C:\Users\jmenard\My Files\PPPL\Projects\NSTX-U\Presentation template\2015 - New template\logo and banner source\Gray_banner_red_line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  <a:prstGeom prst="rect">
            <a:avLst/>
          </a:prstGeom>
        </p:spPr>
        <p:txBody>
          <a:bodyPr vert="horz" lIns="45720" tIns="45720" rIns="45720" bIns="45720" rtlCol="0" anchor="ctr" anchorCtr="1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2052" name="Picture 4" descr="C:\Users\jmenard\My Files\PPPL\Projects\NSTX-U\Presentation template\2015 - New template\logo and banner source\Gray_banner_red_line_bottom_NSTXU_logo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5100"/>
            <a:ext cx="9144000" cy="30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8458224" y="6583439"/>
            <a:ext cx="609576" cy="246221"/>
          </a:xfrm>
          <a:prstGeom prst="rect">
            <a:avLst/>
          </a:prstGeom>
          <a:noFill/>
        </p:spPr>
        <p:txBody>
          <a:bodyPr wrap="square" lIns="0" tIns="45720" rIns="0" bIns="45720" rtlCol="0">
            <a:spAutoFit/>
          </a:bodyPr>
          <a:lstStyle/>
          <a:p>
            <a:pPr algn="r"/>
            <a:fld id="{F117DE82-C9A9-43C8-BFFE-CF607F10B2C3}" type="slidenum">
              <a:rPr lang="en-US" sz="1000" b="1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000" b="1" dirty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914400" y="6583439"/>
            <a:ext cx="7315200" cy="246221"/>
          </a:xfrm>
          <a:prstGeom prst="rect">
            <a:avLst/>
          </a:prstGeom>
          <a:noFill/>
        </p:spPr>
        <p:txBody>
          <a:bodyPr wrap="square" lIns="0" tIns="45720" rIns="0" bIns="45720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NSTX-U Results Review 2016, “Parametric</a:t>
            </a:r>
            <a:r>
              <a:rPr lang="en-US" sz="1000" b="1" baseline="0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investigation of CAE/GAEs,” S. Tang, 9/20-21/2016</a:t>
            </a:r>
            <a:r>
              <a:rPr lang="en-US" sz="100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420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51" r:id="rId3"/>
    <p:sldLayoutId id="2147483664" r:id="rId4"/>
    <p:sldLayoutId id="2147483665" r:id="rId5"/>
    <p:sldLayoutId id="2147483666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kern="1200">
          <a:solidFill>
            <a:srgbClr val="3366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33669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rgbClr val="92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57250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rgbClr val="00808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28700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33400" y="2667000"/>
            <a:ext cx="8077200" cy="10668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S. Tang, UCLA</a:t>
            </a:r>
          </a:p>
          <a:p>
            <a:r>
              <a:rPr lang="en-US" dirty="0"/>
              <a:t>N.A. Crocker, T.A. Carter, E.D. Fredrickson, N.N. </a:t>
            </a:r>
            <a:r>
              <a:rPr lang="en-US" dirty="0" err="1"/>
              <a:t>Gorelenkov</a:t>
            </a:r>
            <a:r>
              <a:rPr lang="en-US" dirty="0"/>
              <a:t>, W. </a:t>
            </a:r>
            <a:r>
              <a:rPr lang="en-US" dirty="0" err="1"/>
              <a:t>Guttenfelder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433" y="1219200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Parametric investigation of CAE &amp; GAE instability and effect on thermal confinement in NSTX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NSTX-U Results Review 2016</a:t>
            </a:r>
          </a:p>
          <a:p>
            <a:r>
              <a:rPr lang="en-US" dirty="0" smtClean="0"/>
              <a:t>Princeton Plasma Physics Laboratory</a:t>
            </a:r>
          </a:p>
          <a:p>
            <a:r>
              <a:rPr lang="en-US" dirty="0" smtClean="0"/>
              <a:t>Sep 21-22, 2016</a:t>
            </a:r>
            <a:endParaRPr lang="en-US" dirty="0"/>
          </a:p>
        </p:txBody>
      </p:sp>
      <p:pic>
        <p:nvPicPr>
          <p:cNvPr id="6" name="Picture 5" descr="ucla-std-blu-rgb-10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876800"/>
            <a:ext cx="1371600" cy="660400"/>
          </a:xfrm>
          <a:prstGeom prst="rect">
            <a:avLst/>
          </a:prstGeom>
        </p:spPr>
      </p:pic>
      <p:pic>
        <p:nvPicPr>
          <p:cNvPr id="7" name="Picture 4" descr="PPPL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615025"/>
            <a:ext cx="1606138" cy="56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067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rcRect t="-4503" b="-4503"/>
          <a:stretch>
            <a:fillRect/>
          </a:stretch>
        </p:blipFill>
        <p:spPr>
          <a:xfrm>
            <a:off x="1066800" y="1143000"/>
            <a:ext cx="6781800" cy="4080574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&lt;f&gt;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>
                <a:latin typeface="Cambria Math"/>
                <a:cs typeface="Cambria Math"/>
              </a:rPr>
              <a:t>τ</a:t>
            </a:r>
            <a:r>
              <a:rPr lang="en-US" baseline="-25000" dirty="0" err="1"/>
              <a:t>e</a:t>
            </a:r>
            <a:r>
              <a:rPr lang="en-US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0" y="4953000"/>
            <a:ext cx="1231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urier New"/>
                <a:cs typeface="Courier New"/>
              </a:rPr>
              <a:t>&lt;f&gt;</a:t>
            </a:r>
            <a:r>
              <a:rPr lang="en-US" sz="2400" baseline="-25000" dirty="0" smtClean="0">
                <a:latin typeface="Courier New"/>
                <a:cs typeface="Courier New"/>
              </a:rPr>
              <a:t>norm</a:t>
            </a:r>
            <a:endParaRPr lang="en-US" sz="2400" baseline="-25000" dirty="0">
              <a:latin typeface="Courier New"/>
              <a:cs typeface="Courier New"/>
            </a:endParaRPr>
          </a:p>
        </p:txBody>
      </p:sp>
      <p:sp>
        <p:nvSpPr>
          <p:cNvPr id="9" name="Rectangle 8"/>
          <p:cNvSpPr/>
          <p:nvPr/>
        </p:nvSpPr>
        <p:spPr>
          <a:xfrm rot="16200000">
            <a:off x="726134" y="2626667"/>
            <a:ext cx="68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Courier New"/>
                <a:cs typeface="Courier New"/>
              </a:rPr>
              <a:t>τ</a:t>
            </a:r>
            <a:r>
              <a:rPr lang="en-US" sz="2400" baseline="-25000" dirty="0" err="1">
                <a:latin typeface="Courier New"/>
                <a:cs typeface="Courier New"/>
              </a:rPr>
              <a:t>e</a:t>
            </a:r>
            <a:endParaRPr lang="en-US" sz="2400" dirty="0">
              <a:latin typeface="Courier New"/>
              <a:cs typeface="Courier New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80797" y="5882287"/>
            <a:ext cx="2302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Rho = 0.296 +/- 0.05</a:t>
            </a:r>
          </a:p>
          <a:p>
            <a:r>
              <a:rPr lang="en-US" dirty="0" smtClean="0"/>
              <a:t>R</a:t>
            </a:r>
            <a:r>
              <a:rPr lang="en-US" baseline="30000" dirty="0" smtClean="0"/>
              <a:t>2</a:t>
            </a:r>
            <a:r>
              <a:rPr lang="en-US" dirty="0" smtClean="0"/>
              <a:t> = 0.09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914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334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Existing database with plasma parameters from TRANSP</a:t>
            </a:r>
            <a:r>
              <a:rPr lang="en-US" dirty="0"/>
              <a:t> </a:t>
            </a:r>
            <a:r>
              <a:rPr lang="en-US" dirty="0" smtClean="0"/>
              <a:t>extended to include characteristics of CAEs and GAEs</a:t>
            </a:r>
          </a:p>
          <a:p>
            <a:pPr lvl="1"/>
            <a:r>
              <a:rPr lang="en-US" dirty="0" smtClean="0"/>
              <a:t>Database spans 195 total shots and 1051 total times</a:t>
            </a:r>
          </a:p>
          <a:p>
            <a:r>
              <a:rPr lang="en-US" dirty="0"/>
              <a:t>Frequency, mode power, and toroidal mode </a:t>
            </a:r>
            <a:r>
              <a:rPr lang="en-US" dirty="0" smtClean="0"/>
              <a:t>number </a:t>
            </a:r>
            <a:r>
              <a:rPr lang="en-US" dirty="0"/>
              <a:t>calculated for each 50ms interval </a:t>
            </a:r>
            <a:endParaRPr lang="en-US" dirty="0" smtClean="0"/>
          </a:p>
          <a:p>
            <a:pPr lvl="1"/>
            <a:r>
              <a:rPr lang="en-US" dirty="0" smtClean="0"/>
              <a:t>Divide into 1ms records and FFT</a:t>
            </a:r>
            <a:endParaRPr lang="en-US" dirty="0"/>
          </a:p>
          <a:p>
            <a:pPr lvl="1"/>
            <a:r>
              <a:rPr lang="en-US" dirty="0" smtClean="0"/>
              <a:t>Keep points (</a:t>
            </a:r>
            <a:r>
              <a:rPr lang="en-US" dirty="0" err="1" smtClean="0"/>
              <a:t>t,f</a:t>
            </a:r>
            <a:r>
              <a:rPr lang="en-US" dirty="0" smtClean="0"/>
              <a:t>) that are a good fit to single toroidal mode number</a:t>
            </a:r>
          </a:p>
          <a:p>
            <a:pPr lvl="1"/>
            <a:r>
              <a:rPr lang="en-US" dirty="0" smtClean="0"/>
              <a:t>Power weight (dB^2) average f, n </a:t>
            </a:r>
          </a:p>
          <a:p>
            <a:r>
              <a:rPr lang="en-US" dirty="0" smtClean="0"/>
              <a:t>Investigate whether these modes play a role in anomalous electron transport, as well as understanding physics controlling the instability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Database extended with spectral characteristics of CAEs and GAEs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13106" y="6248400"/>
            <a:ext cx="1750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Stutman</a:t>
            </a:r>
            <a:r>
              <a:rPr lang="en-US" dirty="0" smtClean="0"/>
              <a:t> 2009]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47640" y="1905000"/>
            <a:ext cx="2096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[Fredrickson 2014]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438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Beam power correlates with mode power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6200" y="4343400"/>
            <a:ext cx="9067800" cy="1981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Correlation found between total mode power (|</a:t>
            </a:r>
            <a:r>
              <a:rPr lang="en-US" dirty="0" err="1" smtClean="0"/>
              <a:t>db</a:t>
            </a:r>
            <a:r>
              <a:rPr lang="en-US" dirty="0" smtClean="0"/>
              <a:t>|^2) and TRANSP calculated absorbed beam power</a:t>
            </a:r>
          </a:p>
          <a:p>
            <a:r>
              <a:rPr lang="en-US" dirty="0" smtClean="0"/>
              <a:t>Power law found |</a:t>
            </a:r>
            <a:r>
              <a:rPr lang="en-US" dirty="0" err="1" smtClean="0"/>
              <a:t>db</a:t>
            </a:r>
            <a:r>
              <a:rPr lang="en-US" dirty="0" smtClean="0"/>
              <a:t>| ~ P</a:t>
            </a:r>
            <a:r>
              <a:rPr lang="en-US" baseline="-25000" dirty="0" smtClean="0"/>
              <a:t>abs</a:t>
            </a:r>
            <a:r>
              <a:rPr lang="en-US" baseline="30000" dirty="0" smtClean="0"/>
              <a:t>2.5 </a:t>
            </a:r>
          </a:p>
          <a:p>
            <a:r>
              <a:rPr lang="en-US" dirty="0" smtClean="0"/>
              <a:t>Roughly consistent with nonlinear simulations and analytic theory which have shown: </a:t>
            </a:r>
            <a:r>
              <a:rPr lang="en-US" dirty="0" err="1" smtClean="0"/>
              <a:t>db</a:t>
            </a:r>
            <a:r>
              <a:rPr lang="en-US" dirty="0" smtClean="0"/>
              <a:t> ~ P</a:t>
            </a:r>
            <a:r>
              <a:rPr lang="en-US" baseline="-25000" dirty="0" smtClean="0"/>
              <a:t>b</a:t>
            </a:r>
            <a:r>
              <a:rPr lang="en-US" baseline="30000" dirty="0"/>
              <a:t>2</a:t>
            </a:r>
          </a:p>
        </p:txBody>
      </p:sp>
      <p:pic>
        <p:nvPicPr>
          <p:cNvPr id="9" name="Content Placeholder 8"/>
          <p:cNvPicPr>
            <a:picLocks noGrp="1"/>
          </p:cNvPicPr>
          <p:nvPr>
            <p:ph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204" r="-36204"/>
          <a:stretch>
            <a:fillRect/>
          </a:stretch>
        </p:blipFill>
        <p:spPr bwMode="auto">
          <a:xfrm>
            <a:off x="0" y="1066800"/>
            <a:ext cx="9067800" cy="33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6649545" y="6172200"/>
            <a:ext cx="2494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Lestz</a:t>
            </a:r>
            <a:r>
              <a:rPr lang="en-US" dirty="0" smtClean="0"/>
              <a:t> &amp; </a:t>
            </a:r>
            <a:r>
              <a:rPr lang="en-US" dirty="0" err="1" smtClean="0"/>
              <a:t>Belova</a:t>
            </a:r>
            <a:r>
              <a:rPr lang="en-US" dirty="0" smtClean="0"/>
              <a:t>, 2016]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856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/>
          <a:srcRect l="-21824" r="-21824"/>
          <a:stretch>
            <a:fillRect/>
          </a:stretch>
        </p:blipFill>
        <p:spPr>
          <a:xfrm>
            <a:off x="609600" y="1219200"/>
            <a:ext cx="7772400" cy="3200400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Toroidal mode number and frequency highly correlated 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idx="10"/>
          </p:nvPr>
        </p:nvSpPr>
        <p:spPr>
          <a:xfrm>
            <a:off x="228600" y="4724400"/>
            <a:ext cx="88392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Normalize </a:t>
            </a:r>
            <a:r>
              <a:rPr lang="en-US" i="1" dirty="0" err="1"/>
              <a:t>ω</a:t>
            </a:r>
            <a:r>
              <a:rPr lang="en-US" i="1" dirty="0"/>
              <a:t> </a:t>
            </a:r>
            <a:r>
              <a:rPr lang="en-US" dirty="0"/>
              <a:t>and n as: </a:t>
            </a:r>
          </a:p>
          <a:p>
            <a:pPr lvl="1"/>
            <a:r>
              <a:rPr lang="en-US" i="1" dirty="0" err="1"/>
              <a:t>ω</a:t>
            </a:r>
            <a:r>
              <a:rPr lang="en-US" i="1" dirty="0"/>
              <a:t> → </a:t>
            </a:r>
            <a:r>
              <a:rPr lang="en-US" i="1" dirty="0" err="1"/>
              <a:t>ω</a:t>
            </a:r>
            <a:r>
              <a:rPr lang="en-US" i="1" dirty="0"/>
              <a:t>/</a:t>
            </a:r>
            <a:r>
              <a:rPr lang="en-US" i="1" dirty="0" err="1"/>
              <a:t>ω</a:t>
            </a:r>
            <a:r>
              <a:rPr lang="en-US" i="1" baseline="-25000" dirty="0" err="1"/>
              <a:t>ci</a:t>
            </a:r>
            <a:r>
              <a:rPr lang="en-US" i="1" dirty="0"/>
              <a:t> </a:t>
            </a:r>
          </a:p>
          <a:p>
            <a:pPr lvl="1"/>
            <a:r>
              <a:rPr lang="en-US" i="1" dirty="0" err="1" smtClean="0"/>
              <a:t>k</a:t>
            </a:r>
            <a:r>
              <a:rPr lang="en-US" i="1" baseline="-25000" dirty="0" err="1" smtClean="0"/>
              <a:t>tor</a:t>
            </a:r>
            <a:r>
              <a:rPr lang="en-US" i="1" dirty="0" smtClean="0"/>
              <a:t> </a:t>
            </a:r>
            <a:r>
              <a:rPr lang="en-US" i="1" dirty="0"/>
              <a:t>→ </a:t>
            </a:r>
            <a:r>
              <a:rPr lang="en-US" i="1" dirty="0" err="1" smtClean="0"/>
              <a:t>k</a:t>
            </a:r>
            <a:r>
              <a:rPr lang="en-US" i="1" baseline="-25000" dirty="0" err="1" smtClean="0"/>
              <a:t>tor</a:t>
            </a:r>
            <a:r>
              <a:rPr lang="en-US" i="1" dirty="0" smtClean="0"/>
              <a:t>/(</a:t>
            </a:r>
            <a:r>
              <a:rPr lang="en-US" i="1" dirty="0" err="1" smtClean="0"/>
              <a:t>ω</a:t>
            </a:r>
            <a:r>
              <a:rPr lang="en-US" i="1" baseline="-25000" dirty="0" err="1" smtClean="0"/>
              <a:t>ci</a:t>
            </a:r>
            <a:r>
              <a:rPr lang="en-US" i="1" dirty="0" smtClean="0"/>
              <a:t>/</a:t>
            </a:r>
            <a:r>
              <a:rPr lang="en-US" dirty="0" smtClean="0"/>
              <a:t>max(</a:t>
            </a:r>
            <a:r>
              <a:rPr lang="en-US" i="1" dirty="0" err="1" smtClean="0"/>
              <a:t>v</a:t>
            </a:r>
            <a:r>
              <a:rPr lang="en-US" i="1" baseline="-25000" dirty="0" err="1" smtClean="0"/>
              <a:t>b</a:t>
            </a:r>
            <a:r>
              <a:rPr lang="en-US" i="1" baseline="-25000" dirty="0"/>
              <a:t>|</a:t>
            </a:r>
            <a:r>
              <a:rPr lang="en-US" i="1" baseline="-25000" dirty="0" smtClean="0"/>
              <a:t>|,</a:t>
            </a:r>
            <a:r>
              <a:rPr lang="en-US" i="1" baseline="-25000" dirty="0" err="1" smtClean="0"/>
              <a:t>inj</a:t>
            </a:r>
            <a:r>
              <a:rPr lang="en-US" dirty="0" smtClean="0"/>
              <a:t>)</a:t>
            </a:r>
            <a:r>
              <a:rPr lang="en-US" dirty="0" smtClean="0"/>
              <a:t>), </a:t>
            </a:r>
            <a:r>
              <a:rPr lang="en-US" i="1" dirty="0" err="1"/>
              <a:t>k</a:t>
            </a:r>
            <a:r>
              <a:rPr lang="en-US" i="1" baseline="-25000" dirty="0" err="1"/>
              <a:t>tor</a:t>
            </a:r>
            <a:r>
              <a:rPr lang="en-US" i="1" dirty="0"/>
              <a:t>= n/R </a:t>
            </a:r>
            <a:endParaRPr lang="en-US" i="1" dirty="0" smtClean="0"/>
          </a:p>
          <a:p>
            <a:pPr lvl="1"/>
            <a:r>
              <a:rPr lang="en-US" dirty="0" smtClean="0"/>
              <a:t>Motivated by parallel resonance condition</a:t>
            </a:r>
          </a:p>
          <a:p>
            <a:r>
              <a:rPr lang="en-US" dirty="0" smtClean="0"/>
              <a:t>Perform mode power (dB^2) weighted fit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86400" y="3581400"/>
            <a:ext cx="1634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dB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weighting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43400" y="4267200"/>
            <a:ext cx="810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latin typeface="Courier New"/>
                <a:cs typeface="Courier New"/>
              </a:rPr>
              <a:t>ω</a:t>
            </a:r>
            <a:r>
              <a:rPr lang="en-US" i="1" dirty="0">
                <a:latin typeface="Courier New"/>
                <a:cs typeface="Courier New"/>
              </a:rPr>
              <a:t>/</a:t>
            </a:r>
            <a:r>
              <a:rPr lang="en-US" i="1" dirty="0" err="1" smtClean="0">
                <a:latin typeface="Courier New"/>
                <a:cs typeface="Courier New"/>
              </a:rPr>
              <a:t>ω</a:t>
            </a:r>
            <a:r>
              <a:rPr lang="en-US" i="1" baseline="-25000" dirty="0" err="1" smtClean="0">
                <a:latin typeface="Courier New"/>
                <a:cs typeface="Courier New"/>
              </a:rPr>
              <a:t>ci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383432" y="2610257"/>
            <a:ext cx="2193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Courier New"/>
                <a:cs typeface="Courier New"/>
              </a:rPr>
              <a:t>(n/R)/(</a:t>
            </a:r>
            <a:r>
              <a:rPr lang="en-US" i="1" dirty="0" err="1" smtClean="0">
                <a:latin typeface="Courier New"/>
                <a:cs typeface="Courier New"/>
              </a:rPr>
              <a:t>ω</a:t>
            </a:r>
            <a:r>
              <a:rPr lang="en-US" i="1" baseline="-25000" dirty="0" err="1" smtClean="0">
                <a:latin typeface="Courier New"/>
                <a:cs typeface="Courier New"/>
              </a:rPr>
              <a:t>ci</a:t>
            </a:r>
            <a:r>
              <a:rPr lang="en-US" i="1" dirty="0">
                <a:latin typeface="Courier New"/>
                <a:cs typeface="Courier New"/>
              </a:rPr>
              <a:t>/</a:t>
            </a:r>
            <a:r>
              <a:rPr lang="en-US" i="1" dirty="0" err="1">
                <a:latin typeface="Courier New"/>
                <a:cs typeface="Courier New"/>
              </a:rPr>
              <a:t>v</a:t>
            </a:r>
            <a:r>
              <a:rPr lang="en-US" i="1" baseline="-25000" dirty="0" err="1">
                <a:latin typeface="Courier New"/>
                <a:cs typeface="Courier New"/>
              </a:rPr>
              <a:t>b</a:t>
            </a:r>
            <a:r>
              <a:rPr lang="en-US" i="1" baseline="-25000" dirty="0">
                <a:latin typeface="Courier New"/>
                <a:cs typeface="Courier New"/>
              </a:rPr>
              <a:t>|</a:t>
            </a:r>
            <a:r>
              <a:rPr lang="en-US" i="1" baseline="-25000" dirty="0" smtClean="0">
                <a:latin typeface="Courier New"/>
                <a:cs typeface="Courier New"/>
              </a:rPr>
              <a:t>|</a:t>
            </a:r>
            <a:r>
              <a:rPr lang="en-US" i="1" dirty="0" smtClean="0">
                <a:latin typeface="Courier New"/>
                <a:cs typeface="Courier New"/>
              </a:rPr>
              <a:t>)</a:t>
            </a:r>
            <a:endParaRPr lang="en-US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097224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Instability thought to be governed by Doppler shifted cyclotron parallel resonance condition</a:t>
            </a:r>
          </a:p>
          <a:p>
            <a:pPr lvl="1"/>
            <a:r>
              <a:rPr lang="en-US" i="1" dirty="0" err="1" smtClean="0"/>
              <a:t>ω</a:t>
            </a:r>
            <a:r>
              <a:rPr lang="en-US" i="1" baseline="-25000" dirty="0" err="1" smtClean="0"/>
              <a:t>ci</a:t>
            </a:r>
            <a:r>
              <a:rPr lang="en-US" i="1" baseline="-25000" dirty="0" smtClean="0"/>
              <a:t> </a:t>
            </a:r>
            <a:r>
              <a:rPr lang="en-US" i="1" dirty="0" smtClean="0"/>
              <a:t>= </a:t>
            </a:r>
            <a:r>
              <a:rPr lang="en-US" i="1" dirty="0" err="1" smtClean="0"/>
              <a:t>ω</a:t>
            </a:r>
            <a:r>
              <a:rPr lang="en-US" i="1" dirty="0" smtClean="0"/>
              <a:t> – </a:t>
            </a:r>
            <a:r>
              <a:rPr lang="en-US" i="1" dirty="0" err="1" smtClean="0"/>
              <a:t>kv</a:t>
            </a:r>
            <a:r>
              <a:rPr lang="en-US" i="1" baseline="-25000" dirty="0" err="1" smtClean="0"/>
              <a:t>b</a:t>
            </a:r>
            <a:r>
              <a:rPr lang="en-US" i="1" baseline="-25000" dirty="0"/>
              <a:t>|</a:t>
            </a:r>
            <a:r>
              <a:rPr lang="en-US" i="1" baseline="-25000" dirty="0" smtClean="0"/>
              <a:t>|</a:t>
            </a:r>
          </a:p>
          <a:p>
            <a:r>
              <a:rPr lang="en-US" dirty="0" smtClean="0"/>
              <a:t>k and </a:t>
            </a:r>
            <a:r>
              <a:rPr lang="en-US" dirty="0" err="1" smtClean="0"/>
              <a:t>destablizing</a:t>
            </a:r>
            <a:r>
              <a:rPr lang="en-US" dirty="0" smtClean="0"/>
              <a:t>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b</a:t>
            </a:r>
            <a:r>
              <a:rPr lang="en-US" baseline="-25000" dirty="0" smtClean="0"/>
              <a:t>||</a:t>
            </a:r>
            <a:r>
              <a:rPr lang="en-US" dirty="0" smtClean="0"/>
              <a:t> </a:t>
            </a:r>
            <a:r>
              <a:rPr lang="en-US" dirty="0" smtClean="0"/>
              <a:t>not known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tor</a:t>
            </a:r>
            <a:r>
              <a:rPr lang="en-US" dirty="0" smtClean="0"/>
              <a:t> </a:t>
            </a:r>
            <a:r>
              <a:rPr lang="en-US" dirty="0" smtClean="0"/>
              <a:t>and max(</a:t>
            </a:r>
            <a:r>
              <a:rPr lang="en-US" dirty="0" err="1" smtClean="0"/>
              <a:t>v</a:t>
            </a:r>
            <a:r>
              <a:rPr lang="en-US" baseline="-25000" dirty="0" err="1" smtClean="0"/>
              <a:t>b</a:t>
            </a:r>
            <a:r>
              <a:rPr lang="en-US" baseline="-25000" dirty="0" smtClean="0"/>
              <a:t>||,</a:t>
            </a:r>
            <a:r>
              <a:rPr lang="en-US" baseline="-25000" dirty="0" err="1" smtClean="0"/>
              <a:t>inj</a:t>
            </a:r>
            <a:r>
              <a:rPr lang="en-US" dirty="0" smtClean="0"/>
              <a:t>) used </a:t>
            </a:r>
          </a:p>
          <a:p>
            <a:r>
              <a:rPr lang="en-US" dirty="0" smtClean="0"/>
              <a:t>Correlation coefficient improves from </a:t>
            </a:r>
            <a:r>
              <a:rPr lang="en-US" i="1" dirty="0" err="1"/>
              <a:t>ρ</a:t>
            </a:r>
            <a:r>
              <a:rPr lang="en-US" dirty="0"/>
              <a:t> </a:t>
            </a:r>
            <a:r>
              <a:rPr lang="en-US" dirty="0" smtClean="0"/>
              <a:t>= 0.52 +/- 0.05 to </a:t>
            </a:r>
            <a:r>
              <a:rPr lang="en-US" i="1" dirty="0" err="1"/>
              <a:t>ρ</a:t>
            </a:r>
            <a:r>
              <a:rPr lang="en-US" dirty="0"/>
              <a:t> </a:t>
            </a:r>
            <a:r>
              <a:rPr lang="en-US" dirty="0" smtClean="0"/>
              <a:t>= 0.85 +/- 0.05</a:t>
            </a:r>
          </a:p>
          <a:p>
            <a:pPr lvl="1"/>
            <a:r>
              <a:rPr lang="en-US" i="1" dirty="0" err="1" smtClean="0"/>
              <a:t>ρ</a:t>
            </a:r>
            <a:r>
              <a:rPr lang="en-US" i="1" dirty="0" smtClean="0"/>
              <a:t> </a:t>
            </a:r>
            <a:r>
              <a:rPr lang="en-US" dirty="0" smtClean="0"/>
              <a:t>calculated using dB</a:t>
            </a:r>
            <a:r>
              <a:rPr lang="en-US" baseline="30000" dirty="0" smtClean="0"/>
              <a:t>2</a:t>
            </a:r>
            <a:r>
              <a:rPr lang="en-US" dirty="0" smtClean="0"/>
              <a:t> weighted</a:t>
            </a:r>
          </a:p>
          <a:p>
            <a:r>
              <a:rPr lang="en-US" dirty="0" smtClean="0"/>
              <a:t>Suggests that resonance condition plays some role in governing instability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Correlation improves with normalization motivated by parallel resonance condition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690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0"/>
          </p:nvPr>
        </p:nvPicPr>
        <p:blipFill>
          <a:blip r:embed="rId3"/>
          <a:srcRect l="-24049" r="-24049"/>
          <a:stretch>
            <a:fillRect/>
          </a:stretch>
        </p:blipFill>
        <p:spPr>
          <a:xfrm>
            <a:off x="0" y="1066800"/>
            <a:ext cx="9067800" cy="3657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e0</a:t>
            </a:r>
            <a:r>
              <a:rPr lang="en-US" dirty="0" smtClean="0"/>
              <a:t> correlates with both &lt;</a:t>
            </a:r>
            <a:r>
              <a:rPr lang="en-US" dirty="0" err="1" smtClean="0"/>
              <a:t>f</a:t>
            </a:r>
            <a:r>
              <a:rPr lang="en-US" baseline="-25000" dirty="0" err="1" smtClean="0"/>
              <a:t>norm</a:t>
            </a:r>
            <a:r>
              <a:rPr lang="en-US" dirty="0" smtClean="0"/>
              <a:t>&gt;, &lt;</a:t>
            </a:r>
            <a:r>
              <a:rPr lang="en-US" dirty="0" err="1" smtClean="0"/>
              <a:t>n</a:t>
            </a:r>
            <a:r>
              <a:rPr lang="en-US" baseline="-25000" dirty="0" err="1" smtClean="0"/>
              <a:t>norm</a:t>
            </a:r>
            <a:r>
              <a:rPr lang="en-US" dirty="0" smtClean="0"/>
              <a:t>&gt;</a:t>
            </a:r>
            <a:endParaRPr lang="en-US" baseline="-25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" y="4876800"/>
            <a:ext cx="9067800" cy="1600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e0</a:t>
            </a:r>
            <a:r>
              <a:rPr lang="en-US" dirty="0" smtClean="0"/>
              <a:t> correlates with both &lt;</a:t>
            </a:r>
            <a:r>
              <a:rPr lang="en-US" dirty="0" err="1" smtClean="0"/>
              <a:t>f</a:t>
            </a:r>
            <a:r>
              <a:rPr lang="en-US" baseline="-25000" dirty="0" err="1" smtClean="0"/>
              <a:t>norm</a:t>
            </a:r>
            <a:r>
              <a:rPr lang="en-US" dirty="0" smtClean="0"/>
              <a:t>&gt; and &lt;</a:t>
            </a:r>
            <a:r>
              <a:rPr lang="en-US" dirty="0" err="1" smtClean="0"/>
              <a:t>n</a:t>
            </a:r>
            <a:r>
              <a:rPr lang="en-US" baseline="-25000" dirty="0" err="1" smtClean="0"/>
              <a:t>norm</a:t>
            </a:r>
            <a:r>
              <a:rPr lang="en-US" dirty="0" smtClean="0"/>
              <a:t>&gt; with statistical significance, with </a:t>
            </a:r>
            <a:r>
              <a:rPr lang="en-US" i="1" dirty="0" err="1" smtClean="0"/>
              <a:t>ρ</a:t>
            </a:r>
            <a:r>
              <a:rPr lang="en-US" i="1" dirty="0" smtClean="0"/>
              <a:t> = 0.32</a:t>
            </a:r>
            <a:r>
              <a:rPr lang="en-US" i="1" dirty="0"/>
              <a:t>±0.05</a:t>
            </a:r>
            <a:r>
              <a:rPr lang="en-US" dirty="0"/>
              <a:t> and </a:t>
            </a:r>
            <a:r>
              <a:rPr lang="en-US" i="1" dirty="0" err="1" smtClean="0"/>
              <a:t>ρ</a:t>
            </a:r>
            <a:r>
              <a:rPr lang="en-US" i="1" dirty="0" smtClean="0"/>
              <a:t> = 0.45</a:t>
            </a:r>
            <a:r>
              <a:rPr lang="en-US" i="1" dirty="0"/>
              <a:t>±0.05</a:t>
            </a:r>
            <a:r>
              <a:rPr lang="en-US" dirty="0"/>
              <a:t> </a:t>
            </a:r>
            <a:r>
              <a:rPr lang="en-US" dirty="0" smtClean="0"/>
              <a:t>respectively</a:t>
            </a:r>
          </a:p>
          <a:p>
            <a:r>
              <a:rPr lang="en-US" dirty="0" smtClean="0"/>
              <a:t>&lt;</a:t>
            </a:r>
            <a:r>
              <a:rPr lang="en-US" dirty="0" err="1" smtClean="0"/>
              <a:t>f</a:t>
            </a:r>
            <a:r>
              <a:rPr lang="en-US" baseline="-25000" dirty="0" err="1" smtClean="0"/>
              <a:t>norm</a:t>
            </a:r>
            <a:r>
              <a:rPr lang="en-US" dirty="0" smtClean="0"/>
              <a:t>&gt;,&lt;</a:t>
            </a:r>
            <a:r>
              <a:rPr lang="en-US" dirty="0" err="1" smtClean="0"/>
              <a:t>n</a:t>
            </a:r>
            <a:r>
              <a:rPr lang="en-US" baseline="-25000" dirty="0" err="1" smtClean="0"/>
              <a:t>norm</a:t>
            </a:r>
            <a:r>
              <a:rPr lang="en-US" dirty="0" smtClean="0"/>
              <a:t>&gt; control T</a:t>
            </a:r>
            <a:r>
              <a:rPr lang="en-US" baseline="-25000" dirty="0" smtClean="0"/>
              <a:t>e</a:t>
            </a:r>
            <a:r>
              <a:rPr lang="en-US" baseline="-25000" dirty="0"/>
              <a:t>0</a:t>
            </a:r>
            <a:r>
              <a:rPr lang="en-US" dirty="0" smtClean="0"/>
              <a:t>?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15000" y="3810000"/>
            <a:ext cx="1634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dB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weighting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91000" y="4343400"/>
            <a:ext cx="1231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urier New"/>
                <a:cs typeface="Courier New"/>
              </a:rPr>
              <a:t>&lt;</a:t>
            </a:r>
            <a:r>
              <a:rPr lang="en-US" sz="2400" dirty="0" err="1" smtClean="0">
                <a:latin typeface="Courier New"/>
                <a:cs typeface="Courier New"/>
              </a:rPr>
              <a:t>n</a:t>
            </a:r>
            <a:r>
              <a:rPr lang="en-US" sz="2400" baseline="-25000" dirty="0" err="1" smtClean="0">
                <a:latin typeface="Courier New"/>
                <a:cs typeface="Courier New"/>
              </a:rPr>
              <a:t>norm</a:t>
            </a:r>
            <a:r>
              <a:rPr lang="en-US" sz="2400" dirty="0" smtClean="0">
                <a:latin typeface="Courier New"/>
                <a:cs typeface="Courier New"/>
              </a:rPr>
              <a:t>&gt;</a:t>
            </a:r>
            <a:endParaRPr lang="en-US" sz="2400" baseline="-25000" dirty="0">
              <a:latin typeface="Courier New"/>
              <a:cs typeface="Courier New"/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879819" y="2599859"/>
            <a:ext cx="1200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/>
                <a:cs typeface="Courier New"/>
              </a:rPr>
              <a:t>T</a:t>
            </a:r>
            <a:r>
              <a:rPr lang="en-US" baseline="-25000" dirty="0" smtClean="0">
                <a:latin typeface="Courier New"/>
                <a:cs typeface="Courier New"/>
              </a:rPr>
              <a:t>e0</a:t>
            </a:r>
            <a:r>
              <a:rPr lang="en-US" dirty="0" smtClean="0">
                <a:latin typeface="Courier New"/>
                <a:cs typeface="Courier New"/>
              </a:rPr>
              <a:t> (</a:t>
            </a:r>
            <a:r>
              <a:rPr lang="en-US" dirty="0" err="1" smtClean="0">
                <a:latin typeface="Courier New"/>
                <a:cs typeface="Courier New"/>
              </a:rPr>
              <a:t>eV</a:t>
            </a:r>
            <a:r>
              <a:rPr lang="en-US" dirty="0" smtClean="0">
                <a:latin typeface="Courier New"/>
                <a:cs typeface="Courier New"/>
              </a:rPr>
              <a:t>)</a:t>
            </a:r>
            <a:endParaRPr lang="en-US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994219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0"/>
          </p:nvPr>
        </p:nvPicPr>
        <p:blipFill>
          <a:blip r:embed="rId3"/>
          <a:srcRect l="-3137" r="-3137"/>
          <a:stretch>
            <a:fillRect/>
          </a:stretch>
        </p:blipFill>
        <p:spPr>
          <a:xfrm>
            <a:off x="4267200" y="1066800"/>
            <a:ext cx="4800600" cy="2667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</a:t>
            </a:r>
            <a:r>
              <a:rPr lang="en-US" dirty="0" smtClean="0"/>
              <a:t>in(</a:t>
            </a:r>
            <a:r>
              <a:rPr lang="en-US" dirty="0" err="1" smtClean="0">
                <a:latin typeface="Cambria Math"/>
                <a:cs typeface="Cambria Math"/>
              </a:rPr>
              <a:t>τ</a:t>
            </a:r>
            <a:r>
              <a:rPr lang="en-US" baseline="-25000" dirty="0" err="1" smtClean="0"/>
              <a:t>e</a:t>
            </a:r>
            <a:r>
              <a:rPr lang="en-US" dirty="0" smtClean="0"/>
              <a:t>) in core correlates with &lt;</a:t>
            </a:r>
            <a:r>
              <a:rPr lang="en-US" dirty="0" err="1" smtClean="0"/>
              <a:t>f</a:t>
            </a:r>
            <a:r>
              <a:rPr lang="en-US" baseline="-25000" dirty="0" err="1" smtClean="0"/>
              <a:t>norm</a:t>
            </a:r>
            <a:r>
              <a:rPr lang="en-US" dirty="0" smtClean="0"/>
              <a:t>&gt;,&lt;</a:t>
            </a:r>
            <a:r>
              <a:rPr lang="en-US" dirty="0" err="1" smtClean="0"/>
              <a:t>n</a:t>
            </a:r>
            <a:r>
              <a:rPr lang="en-US" baseline="-25000" dirty="0" err="1" smtClean="0"/>
              <a:t>norm</a:t>
            </a:r>
            <a:r>
              <a:rPr lang="en-US" dirty="0" smtClean="0"/>
              <a:t>&gt;</a:t>
            </a:r>
            <a:endParaRPr lang="en-US" baseline="-25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066800"/>
            <a:ext cx="9067800" cy="5257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𝜒</a:t>
            </a:r>
            <a:r>
              <a:rPr lang="en-US" sz="2400" baseline="-25000" dirty="0" smtClean="0"/>
              <a:t>e</a:t>
            </a:r>
            <a:r>
              <a:rPr lang="en-US" sz="2400" dirty="0" smtClean="0"/>
              <a:t> </a:t>
            </a:r>
            <a:r>
              <a:rPr lang="en-US" sz="2400" dirty="0" smtClean="0"/>
              <a:t>ideal </a:t>
            </a:r>
            <a:r>
              <a:rPr lang="en-US" sz="2400" dirty="0" smtClean="0"/>
              <a:t>indicator of anomalous </a:t>
            </a:r>
            <a:br>
              <a:rPr lang="en-US" sz="2400" dirty="0" smtClean="0"/>
            </a:br>
            <a:r>
              <a:rPr lang="en-US" sz="2400" dirty="0" smtClean="0"/>
              <a:t>transport but very </a:t>
            </a:r>
            <a:r>
              <a:rPr lang="en-US" sz="2400" dirty="0" smtClean="0"/>
              <a:t>noisy</a:t>
            </a:r>
          </a:p>
          <a:p>
            <a:pPr lvl="1"/>
            <a:r>
              <a:rPr lang="en-US" sz="2000" dirty="0" smtClean="0"/>
              <a:t>Connects to </a:t>
            </a:r>
            <a:r>
              <a:rPr lang="en-US" sz="2000" dirty="0" err="1" smtClean="0"/>
              <a:t>Stutman</a:t>
            </a:r>
            <a:r>
              <a:rPr lang="en-US" sz="2000" dirty="0" smtClean="0"/>
              <a:t> PRL 2009</a:t>
            </a:r>
            <a:endParaRPr lang="en-US" sz="2000" dirty="0" smtClean="0"/>
          </a:p>
          <a:p>
            <a:r>
              <a:rPr lang="en-US" sz="2400" dirty="0" err="1" smtClean="0">
                <a:latin typeface="Cambria Math"/>
                <a:cs typeface="Cambria Math"/>
              </a:rPr>
              <a:t>τ</a:t>
            </a:r>
            <a:r>
              <a:rPr lang="en-US" sz="2400" baseline="-25000" dirty="0" err="1" smtClean="0"/>
              <a:t>e</a:t>
            </a:r>
            <a:r>
              <a:rPr lang="en-US" sz="2400" dirty="0" smtClean="0"/>
              <a:t>(</a:t>
            </a:r>
            <a:r>
              <a:rPr lang="en-US" sz="2400" i="1" dirty="0" err="1"/>
              <a:t>ρ</a:t>
            </a:r>
            <a:r>
              <a:rPr lang="en-US" sz="2400" dirty="0" smtClean="0"/>
              <a:t>) integrated, low noise</a:t>
            </a:r>
            <a:endParaRPr lang="en-US" sz="2400" dirty="0" smtClean="0"/>
          </a:p>
          <a:p>
            <a:pPr lvl="1"/>
            <a:r>
              <a:rPr lang="en-US" sz="2000" dirty="0" smtClean="0"/>
              <a:t>Median smoothing to eliminate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outliers</a:t>
            </a:r>
            <a:endParaRPr lang="en-US" sz="2000" dirty="0" smtClean="0"/>
          </a:p>
          <a:p>
            <a:pPr lvl="1"/>
            <a:r>
              <a:rPr lang="en-US" sz="2000" dirty="0" smtClean="0"/>
              <a:t>take minimum value between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i="1" dirty="0" err="1" smtClean="0"/>
              <a:t>ρ</a:t>
            </a:r>
            <a:r>
              <a:rPr lang="en-US" sz="2000" dirty="0" smtClean="0"/>
              <a:t> </a:t>
            </a:r>
            <a:r>
              <a:rPr lang="en-US" sz="2000" dirty="0"/>
              <a:t>= 0.1 and </a:t>
            </a:r>
            <a:r>
              <a:rPr lang="en-US" sz="2000" i="1" dirty="0" err="1"/>
              <a:t>ρ</a:t>
            </a:r>
            <a:r>
              <a:rPr lang="en-US" sz="2000" dirty="0"/>
              <a:t> = 0.5</a:t>
            </a:r>
          </a:p>
          <a:p>
            <a:r>
              <a:rPr lang="en-US" sz="2400" dirty="0" smtClean="0"/>
              <a:t>Correlation of &lt;</a:t>
            </a:r>
            <a:r>
              <a:rPr lang="en-US" sz="2400" dirty="0" err="1" smtClean="0"/>
              <a:t>f</a:t>
            </a:r>
            <a:r>
              <a:rPr lang="en-US" sz="2400" baseline="-25000" dirty="0" err="1" smtClean="0"/>
              <a:t>norm</a:t>
            </a:r>
            <a:r>
              <a:rPr lang="en-US" sz="2400" dirty="0" smtClean="0"/>
              <a:t>&gt;, &lt;</a:t>
            </a:r>
            <a:r>
              <a:rPr lang="en-US" sz="2400" dirty="0" err="1" smtClean="0"/>
              <a:t>n</a:t>
            </a:r>
            <a:r>
              <a:rPr lang="en-US" sz="2400" baseline="-25000" dirty="0" err="1" smtClean="0"/>
              <a:t>norm</a:t>
            </a:r>
            <a:r>
              <a:rPr lang="en-US" sz="2400" dirty="0" smtClean="0"/>
              <a:t>&gt; with </a:t>
            </a:r>
            <a:r>
              <a:rPr lang="en-US" sz="2400" dirty="0" err="1" smtClean="0">
                <a:latin typeface="Cambria Math"/>
                <a:cs typeface="Cambria Math"/>
              </a:rPr>
              <a:t>τ</a:t>
            </a:r>
            <a:r>
              <a:rPr lang="en-US" sz="2400" baseline="-25000" dirty="0" err="1" smtClean="0"/>
              <a:t>e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gives </a:t>
            </a:r>
            <a:r>
              <a:rPr lang="en-US" sz="2400" i="1" dirty="0" err="1" smtClean="0"/>
              <a:t>ρ</a:t>
            </a:r>
            <a:r>
              <a:rPr lang="en-US" sz="2400" i="1" dirty="0" smtClean="0"/>
              <a:t> </a:t>
            </a:r>
            <a:r>
              <a:rPr lang="en-US" sz="2400" dirty="0" smtClean="0"/>
              <a:t>= 0.296 ± 0.05, 0.302 ± 0.05 respectively</a:t>
            </a:r>
          </a:p>
          <a:p>
            <a:r>
              <a:rPr lang="en-US" sz="2400" dirty="0" smtClean="0"/>
              <a:t>Modeling assume classical fast ion diffusivity </a:t>
            </a:r>
            <a:r>
              <a:rPr lang="en-US" sz="2400" dirty="0" smtClean="0">
                <a:sym typeface="Wingdings"/>
              </a:rPr>
              <a:t> </a:t>
            </a:r>
            <a:r>
              <a:rPr lang="en-US" sz="2400" dirty="0" err="1" smtClean="0">
                <a:latin typeface="Cambria Math"/>
                <a:cs typeface="Cambria Math"/>
              </a:rPr>
              <a:t>τ</a:t>
            </a:r>
            <a:r>
              <a:rPr lang="en-US" sz="2400" baseline="-25000" dirty="0" err="1" smtClean="0"/>
              <a:t>e</a:t>
            </a:r>
            <a:r>
              <a:rPr lang="en-US" sz="2400" baseline="-25000" dirty="0"/>
              <a:t> </a:t>
            </a:r>
            <a:r>
              <a:rPr lang="en-US" sz="2400" dirty="0" smtClean="0"/>
              <a:t>controlled by anomalous fast ion transport? </a:t>
            </a:r>
            <a:endParaRPr lang="en-US" sz="2400" dirty="0" smtClean="0"/>
          </a:p>
          <a:p>
            <a:r>
              <a:rPr lang="en-US" sz="2400" dirty="0" smtClean="0"/>
              <a:t>Some f, n more effective at orbit </a:t>
            </a:r>
            <a:r>
              <a:rPr lang="en-US" sz="2400" dirty="0" err="1" smtClean="0"/>
              <a:t>stochastization</a:t>
            </a:r>
            <a:r>
              <a:rPr lang="en-US" sz="2400" dirty="0" smtClean="0"/>
              <a:t>?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239000" y="2895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dB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weighting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4130164" y="1995089"/>
            <a:ext cx="492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Courier New"/>
                <a:cs typeface="Courier New"/>
              </a:rPr>
              <a:t>τ</a:t>
            </a:r>
            <a:r>
              <a:rPr lang="en-US" sz="2400" baseline="-25000" dirty="0" err="1">
                <a:latin typeface="Courier New"/>
                <a:cs typeface="Courier New"/>
              </a:rPr>
              <a:t>e</a:t>
            </a:r>
            <a:endParaRPr lang="en-US" sz="2400" dirty="0">
              <a:latin typeface="Courier New"/>
              <a:cs typeface="Courier New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00800" y="3581400"/>
            <a:ext cx="10568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urier New"/>
                <a:cs typeface="Courier New"/>
              </a:rPr>
              <a:t>&lt;</a:t>
            </a:r>
            <a:r>
              <a:rPr lang="en-US" sz="2000" dirty="0" err="1" smtClean="0">
                <a:latin typeface="Courier New"/>
                <a:cs typeface="Courier New"/>
              </a:rPr>
              <a:t>n</a:t>
            </a:r>
            <a:r>
              <a:rPr lang="en-US" sz="2000" baseline="-25000" dirty="0" err="1" smtClean="0">
                <a:latin typeface="Courier New"/>
                <a:cs typeface="Courier New"/>
              </a:rPr>
              <a:t>norm</a:t>
            </a:r>
            <a:r>
              <a:rPr lang="en-US" sz="2000" dirty="0" smtClean="0">
                <a:latin typeface="Courier New"/>
                <a:cs typeface="Courier New"/>
              </a:rPr>
              <a:t>&gt;</a:t>
            </a:r>
            <a:endParaRPr lang="en-US" sz="2000" baseline="-250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53426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388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 power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>
                <a:latin typeface="Cambria Math"/>
                <a:cs typeface="Cambria Math"/>
              </a:rPr>
              <a:t>τ</a:t>
            </a:r>
            <a:r>
              <a:rPr lang="en-US" baseline="-25000" dirty="0" err="1"/>
              <a:t>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295400"/>
            <a:ext cx="6400800" cy="39599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95369" y="5788918"/>
            <a:ext cx="2443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Rho = - 0.356 +/- 0.03</a:t>
            </a:r>
          </a:p>
          <a:p>
            <a:r>
              <a:rPr lang="en-US" dirty="0" smtClean="0"/>
              <a:t>R</a:t>
            </a:r>
            <a:r>
              <a:rPr lang="en-US" baseline="30000" dirty="0" smtClean="0"/>
              <a:t>2</a:t>
            </a:r>
            <a:r>
              <a:rPr lang="en-US" dirty="0" smtClean="0"/>
              <a:t> = 0.13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732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STX Upgra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7662</TotalTime>
  <Words>1312</Words>
  <Application>Microsoft Macintosh PowerPoint</Application>
  <PresentationFormat>On-screen Show (4:3)</PresentationFormat>
  <Paragraphs>161</Paragraphs>
  <Slides>10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NSTX Upgrade</vt:lpstr>
      <vt:lpstr>Parametric investigation of CAE &amp; GAE instability and effect on thermal confinement in NSTX</vt:lpstr>
      <vt:lpstr>Database extended with spectral characteristics of CAEs and GAEs</vt:lpstr>
      <vt:lpstr>Beam power correlates with mode power</vt:lpstr>
      <vt:lpstr>Toroidal mode number and frequency highly correlated </vt:lpstr>
      <vt:lpstr>Correlation improves with normalization motivated by parallel resonance condition</vt:lpstr>
      <vt:lpstr>Te0 correlates with both &lt;fnorm&gt;, &lt;nnorm&gt;</vt:lpstr>
      <vt:lpstr>min(τe) in core correlates with &lt;fnorm&gt;,&lt;nnorm&gt;</vt:lpstr>
      <vt:lpstr>Backup Slides </vt:lpstr>
      <vt:lpstr>Mode power vs τe </vt:lpstr>
      <vt:lpstr>&lt;f&gt; vs τe </vt:lpstr>
    </vt:vector>
  </TitlesOfParts>
  <Company>PPPL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E. Menard</dc:creator>
  <cp:lastModifiedBy>Shawn Tang</cp:lastModifiedBy>
  <cp:revision>167</cp:revision>
  <dcterms:created xsi:type="dcterms:W3CDTF">2015-07-16T16:59:24Z</dcterms:created>
  <dcterms:modified xsi:type="dcterms:W3CDTF">2016-09-19T22:43:27Z</dcterms:modified>
</cp:coreProperties>
</file>