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4" r:id="rId4"/>
    <p:sldId id="265" r:id="rId5"/>
    <p:sldId id="258" r:id="rId6"/>
    <p:sldId id="260" r:id="rId7"/>
    <p:sldId id="261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0805C-E3D6-FD43-9C1D-356FE2169948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9244-2D3C-1F44-90AA-A70C833A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1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86916-EC5E-2043-8C9C-6E6310139FA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07DE5-907F-284C-B21B-058D6541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09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532B-0E50-704C-8731-42E7E30062F0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89FA-DA11-6047-B07B-241F6C862DF8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7B42-FDB9-8B41-8E8F-DAE78AC50F13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F355-8186-1743-B7D4-9434940AF44A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AABC-1D47-3A42-AB28-CC3D8413C250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2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4D7-38F5-3D4B-BF16-F373265382C5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0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1836-064C-0D41-ABE9-F740E82DD9B7}" type="datetime1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720-0C68-5146-AAEA-84AC5E5998C2}" type="datetime1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566A-B847-B14A-9A63-39EF52BF50FE}" type="datetime1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4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0FE-CEAF-754A-82AC-EA192B4C8C7C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9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6202-120A-CF4E-A09B-6D30C67E3235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2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98AC-CF0E-EE4C-B798-A0FC8FD6EFE7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3751-CFDE-D34C-BE8E-5512065C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808" y="435769"/>
            <a:ext cx="646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Gas Puff Imaging (GPI) in NSTX-U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423" y="1390199"/>
            <a:ext cx="8805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S.J. </a:t>
            </a:r>
            <a:r>
              <a:rPr lang="en-US" sz="2400" dirty="0" err="1" smtClean="0"/>
              <a:t>Zweben</a:t>
            </a:r>
            <a:r>
              <a:rPr lang="en-US" sz="2400" dirty="0" smtClean="0"/>
              <a:t>, </a:t>
            </a:r>
            <a:r>
              <a:rPr lang="en-US" sz="2400" dirty="0"/>
              <a:t>F. </a:t>
            </a:r>
            <a:r>
              <a:rPr lang="en-US" sz="2400" dirty="0" err="1"/>
              <a:t>Scotti</a:t>
            </a:r>
            <a:r>
              <a:rPr lang="en-US" sz="2400" dirty="0"/>
              <a:t> (LLNL), D.P. </a:t>
            </a:r>
            <a:r>
              <a:rPr lang="en-US" sz="2400" dirty="0" err="1" smtClean="0"/>
              <a:t>Stotler</a:t>
            </a:r>
            <a:r>
              <a:rPr lang="en-US" sz="2400" dirty="0" smtClean="0"/>
              <a:t>, A. </a:t>
            </a:r>
            <a:r>
              <a:rPr lang="en-US" sz="2400" dirty="0" err="1" smtClean="0"/>
              <a:t>Diallo</a:t>
            </a:r>
            <a:r>
              <a:rPr lang="en-US" sz="2400" dirty="0" smtClean="0"/>
              <a:t>,  </a:t>
            </a:r>
          </a:p>
          <a:p>
            <a:pPr algn="ctr"/>
            <a:r>
              <a:rPr lang="en-US" sz="2400" dirty="0" smtClean="0"/>
              <a:t>B. Davis, N</a:t>
            </a:r>
            <a:r>
              <a:rPr lang="en-US" sz="2400" dirty="0"/>
              <a:t>. </a:t>
            </a:r>
            <a:r>
              <a:rPr lang="en-US" sz="2400" dirty="0" err="1" smtClean="0"/>
              <a:t>Mandell</a:t>
            </a:r>
            <a:r>
              <a:rPr lang="en-US" sz="2400" dirty="0" smtClean="0"/>
              <a:t>, J.L</a:t>
            </a:r>
            <a:r>
              <a:rPr lang="en-US" sz="2400" dirty="0"/>
              <a:t>. </a:t>
            </a:r>
            <a:r>
              <a:rPr lang="en-US" sz="2400" dirty="0" smtClean="0"/>
              <a:t>Terry (MIT), </a:t>
            </a:r>
            <a:r>
              <a:rPr lang="en-US" sz="2400" dirty="0"/>
              <a:t>W. Han (MIT)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751" y="2652643"/>
            <a:ext cx="7349770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00FF"/>
                </a:solidFill>
              </a:rPr>
              <a:t>•</a:t>
            </a:r>
            <a:r>
              <a:rPr lang="en-US" sz="3600" dirty="0" smtClean="0">
                <a:solidFill>
                  <a:srgbClr val="0000FF"/>
                </a:solidFill>
              </a:rPr>
              <a:t> 		Previous GPI in NSTX (up to 2010)</a:t>
            </a: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00FF"/>
                </a:solidFill>
              </a:rPr>
              <a:t>•    	New GPI hardware for NSTX-U</a:t>
            </a: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00FF"/>
                </a:solidFill>
              </a:rPr>
              <a:t>• 		GPI results from 2016 run</a:t>
            </a: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00FF"/>
                </a:solidFill>
              </a:rPr>
              <a:t>•    	Planned XPs and analysis</a:t>
            </a:r>
          </a:p>
          <a:p>
            <a:pPr>
              <a:lnSpc>
                <a:spcPct val="130000"/>
              </a:lnSpc>
            </a:pPr>
            <a:endParaRPr lang="en-US" sz="2400" dirty="0"/>
          </a:p>
          <a:p>
            <a:pPr>
              <a:lnSpc>
                <a:spcPct val="130000"/>
              </a:lnSpc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60950" y="6124388"/>
            <a:ext cx="339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NSTX-U Results Review Sept. 2016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5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500063" y="320675"/>
            <a:ext cx="8259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u="sng" dirty="0">
                <a:solidFill>
                  <a:srgbClr val="FF0000"/>
                </a:solidFill>
              </a:rPr>
              <a:t>Gas Puff Imaging (GPI) Diagnostic on NSTX </a:t>
            </a:r>
          </a:p>
        </p:txBody>
      </p:sp>
      <p:pic>
        <p:nvPicPr>
          <p:cNvPr id="25" name="Picture 5" descr="Screen Shot 2013-09-26 at 3.1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060700"/>
            <a:ext cx="22510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319088" y="1252538"/>
            <a:ext cx="8661400" cy="158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•	D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gas puffed from GPI manifold on outer wall above </a:t>
            </a:r>
            <a:r>
              <a:rPr lang="en-US" dirty="0" err="1">
                <a:solidFill>
                  <a:srgbClr val="0000FF"/>
                </a:solidFill>
              </a:rPr>
              <a:t>midplane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•    D</a:t>
            </a:r>
            <a:r>
              <a:rPr lang="en-US" sz="1800" dirty="0">
                <a:solidFill>
                  <a:srgbClr val="0000FF"/>
                </a:solidFill>
                <a:latin typeface="Symbol" charset="0"/>
                <a:cs typeface="Symbol" charset="0"/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light emission from gas puff viewed from along local B field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• 	Fluctuations in D</a:t>
            </a:r>
            <a:r>
              <a:rPr lang="en-US" sz="1800" dirty="0">
                <a:solidFill>
                  <a:srgbClr val="0000FF"/>
                </a:solidFill>
                <a:latin typeface="Symbol" charset="0"/>
                <a:cs typeface="Symbol" charset="0"/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light emission interpreted </a:t>
            </a:r>
            <a:r>
              <a:rPr lang="en-US" dirty="0" smtClean="0">
                <a:solidFill>
                  <a:srgbClr val="0000FF"/>
                </a:solidFill>
              </a:rPr>
              <a:t>as </a:t>
            </a:r>
            <a:r>
              <a:rPr lang="en-US" dirty="0" err="1" smtClean="0">
                <a:solidFill>
                  <a:srgbClr val="0000FF"/>
                </a:solidFill>
              </a:rPr>
              <a:t>ñ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turbulence</a:t>
            </a:r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0EA2FE5B-0E37-2B47-A82F-1B65BC8E6435}" type="slidenum">
              <a:rPr lang="en-US" sz="1200">
                <a:solidFill>
                  <a:srgbClr val="898989"/>
                </a:solidFill>
              </a:rPr>
              <a:pPr algn="r" eaLnBrk="1" hangingPunct="1"/>
              <a:t>2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3651250" y="3211513"/>
            <a:ext cx="4576763" cy="3346450"/>
            <a:chOff x="3731453" y="2748636"/>
            <a:chExt cx="5079925" cy="3809944"/>
          </a:xfrm>
        </p:grpSpPr>
        <p:pic>
          <p:nvPicPr>
            <p:cNvPr id="29" name="Picture 10" descr="IMG_0126 - wide view 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453" y="2748636"/>
              <a:ext cx="5079925" cy="3809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3863797" y="2766778"/>
              <a:ext cx="980978" cy="735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3DFF37"/>
                  </a:solidFill>
                </a:rPr>
                <a:t>GPI gas </a:t>
              </a:r>
            </a:p>
            <a:p>
              <a:pPr algn="ctr" eaLnBrk="1" hangingPunct="1"/>
              <a:r>
                <a:rPr lang="en-US" sz="1800" b="1" dirty="0">
                  <a:solidFill>
                    <a:srgbClr val="3DFF37"/>
                  </a:solidFill>
                </a:rPr>
                <a:t>puffer </a:t>
              </a:r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6958810" y="4753376"/>
              <a:ext cx="1352658" cy="735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3DFF37"/>
                  </a:solidFill>
                </a:rPr>
                <a:t>GPI optical</a:t>
              </a:r>
            </a:p>
            <a:p>
              <a:pPr algn="ctr" eaLnBrk="1" hangingPunct="1"/>
              <a:r>
                <a:rPr lang="en-US" sz="1800" b="1">
                  <a:solidFill>
                    <a:srgbClr val="3DFF37"/>
                  </a:solidFill>
                </a:rPr>
                <a:t>viewport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0887" y="3598102"/>
              <a:ext cx="421124" cy="319905"/>
            </a:xfrm>
            <a:prstGeom prst="straightConnector1">
              <a:avLst/>
            </a:prstGeom>
            <a:ln>
              <a:solidFill>
                <a:srgbClr val="3DFF37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228246" y="5152443"/>
              <a:ext cx="625519" cy="0"/>
            </a:xfrm>
            <a:prstGeom prst="straightConnector1">
              <a:avLst/>
            </a:prstGeom>
            <a:ln>
              <a:solidFill>
                <a:srgbClr val="3DFF37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5892193" y="2766778"/>
              <a:ext cx="1528927" cy="735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3DFF37"/>
                  </a:solidFill>
                </a:rPr>
                <a:t>D</a:t>
              </a:r>
              <a:r>
                <a:rPr lang="en-US" sz="1800" b="1">
                  <a:solidFill>
                    <a:srgbClr val="3DFF37"/>
                  </a:solidFill>
                  <a:latin typeface="Symbol" charset="0"/>
                  <a:cs typeface="Symbol" charset="0"/>
                </a:rPr>
                <a:t>a</a:t>
              </a:r>
              <a:r>
                <a:rPr lang="en-US" sz="1800" b="1">
                  <a:solidFill>
                    <a:srgbClr val="3DFF37"/>
                  </a:solidFill>
                </a:rPr>
                <a:t> emission</a:t>
              </a:r>
            </a:p>
            <a:p>
              <a:pPr algn="ctr" eaLnBrk="1" hangingPunct="1"/>
              <a:r>
                <a:rPr lang="en-US" sz="1800" b="1">
                  <a:solidFill>
                    <a:srgbClr val="3DFF37"/>
                  </a:solidFill>
                </a:rPr>
                <a:t>from puff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5269703" y="3605331"/>
              <a:ext cx="692476" cy="392200"/>
            </a:xfrm>
            <a:prstGeom prst="straightConnector1">
              <a:avLst/>
            </a:prstGeom>
            <a:ln>
              <a:solidFill>
                <a:srgbClr val="3DFF37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rot="12660000">
              <a:off x="4975444" y="3704736"/>
              <a:ext cx="176203" cy="8313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TextBox 18"/>
            <p:cNvSpPr txBox="1">
              <a:spLocks noChangeArrowheads="1"/>
            </p:cNvSpPr>
            <p:nvPr/>
          </p:nvSpPr>
          <p:spPr bwMode="auto">
            <a:xfrm>
              <a:off x="7394404" y="3911183"/>
              <a:ext cx="1230807" cy="420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3DFF37"/>
                  </a:solidFill>
                </a:rPr>
                <a:t>RF limiter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269703" y="4245142"/>
              <a:ext cx="658998" cy="61269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20"/>
            <p:cNvSpPr txBox="1">
              <a:spLocks noChangeArrowheads="1"/>
            </p:cNvSpPr>
            <p:nvPr/>
          </p:nvSpPr>
          <p:spPr bwMode="auto">
            <a:xfrm>
              <a:off x="5643185" y="4132940"/>
              <a:ext cx="9930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FF00"/>
                  </a:solidFill>
                </a:rPr>
                <a:t>B field</a:t>
              </a:r>
            </a:p>
          </p:txBody>
        </p:sp>
      </p:grp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09DCF49-D05E-9E4A-BE45-1B05354EA8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636452" y="4454010"/>
            <a:ext cx="62176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GPI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view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981205" y="4622798"/>
            <a:ext cx="287867" cy="13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6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reen Shot 2016-09-14 at 12.52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72" y="2329474"/>
            <a:ext cx="2743200" cy="38475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14144" y="245493"/>
            <a:ext cx="520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Example of NSTX GPI Data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6-03-18 at 10.43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31" y="2307378"/>
            <a:ext cx="2743200" cy="3418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8247" y="276832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separatrix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4076" y="2967442"/>
            <a:ext cx="85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RF ant.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3694" y="3168012"/>
            <a:ext cx="523845" cy="482742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19132" y="1883978"/>
            <a:ext cx="1698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H-mode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0688" y="2569315"/>
            <a:ext cx="964627" cy="3387012"/>
            <a:chOff x="4887992" y="2259027"/>
            <a:chExt cx="964627" cy="338701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446491" y="2259027"/>
              <a:ext cx="0" cy="3387012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87992" y="3572955"/>
              <a:ext cx="96462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8000"/>
                  </a:solidFill>
                </a:rPr>
                <a:t>poloidal</a:t>
              </a:r>
              <a:endParaRPr lang="en-US" dirty="0">
                <a:solidFill>
                  <a:srgbClr val="008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30 cm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30671" y="1645985"/>
            <a:ext cx="2700871" cy="646331"/>
            <a:chOff x="1230671" y="1600895"/>
            <a:chExt cx="2700871" cy="64633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230671" y="2023748"/>
              <a:ext cx="2700871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07872" y="1600895"/>
              <a:ext cx="75284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radial</a:t>
              </a:r>
              <a:endParaRPr lang="en-US" dirty="0">
                <a:solidFill>
                  <a:srgbClr val="008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24 cm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5108" y="1041557"/>
            <a:ext cx="814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  Exposure time/frame = 2.1 µsec/frame @ 400,000 frames/sec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064487" y="1736106"/>
            <a:ext cx="3808779" cy="45766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nstx_5_142270_377_378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4083" y="2329474"/>
            <a:ext cx="2743200" cy="38576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824431" y="1781196"/>
            <a:ext cx="1928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1 msec movie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19088" y="5544146"/>
            <a:ext cx="131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time (msec)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9187" y="6431983"/>
            <a:ext cx="653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movies at http://w3.pppl.gov/~</a:t>
            </a:r>
            <a:r>
              <a:rPr lang="en-US" dirty="0" err="1" smtClean="0"/>
              <a:t>szweben</a:t>
            </a:r>
            <a:r>
              <a:rPr lang="en-US" dirty="0" smtClean="0"/>
              <a:t>/NSTX2013/NSTX2013.html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0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2668" y="412262"/>
            <a:ext cx="626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Analysis of Previous GPI Results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038" y="1502753"/>
            <a:ext cx="81420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    We have outstanding database of GPI data from 2010 run,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including ~320 good shots (thanks to R. </a:t>
            </a:r>
            <a:r>
              <a:rPr lang="en-US" sz="2400" dirty="0" err="1" smtClean="0">
                <a:solidFill>
                  <a:srgbClr val="0000FF"/>
                </a:solidFill>
              </a:rPr>
              <a:t>Maqueda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	Many papers have been written to describe this data and to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compare the results with theory (thanks to J. Myra et al)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 The results are similar to many other devices, e.g. MAST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852" y="4498821"/>
            <a:ext cx="875942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008000"/>
              </a:solidFill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</a:rPr>
              <a:t>	</a:t>
            </a:r>
            <a:r>
              <a:rPr lang="en-US" sz="2400" b="1" dirty="0">
                <a:solidFill>
                  <a:srgbClr val="008000"/>
                </a:solidFill>
              </a:rPr>
              <a:t>Yet the GPI data on edge turbulence is </a:t>
            </a:r>
            <a:r>
              <a:rPr lang="en-US" sz="2400" b="1" dirty="0" smtClean="0">
                <a:solidFill>
                  <a:srgbClr val="008000"/>
                </a:solidFill>
              </a:rPr>
              <a:t>still not </a:t>
            </a:r>
            <a:r>
              <a:rPr lang="en-US" sz="2400" b="1" dirty="0">
                <a:solidFill>
                  <a:srgbClr val="008000"/>
                </a:solidFill>
              </a:rPr>
              <a:t>well </a:t>
            </a:r>
            <a:r>
              <a:rPr lang="en-US" sz="2400" b="1" dirty="0" smtClean="0">
                <a:solidFill>
                  <a:srgbClr val="008000"/>
                </a:solidFill>
              </a:rPr>
              <a:t>understood, 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</a:rPr>
              <a:t>	</a:t>
            </a:r>
            <a:r>
              <a:rPr lang="en-US" sz="2400" b="1" dirty="0" smtClean="0">
                <a:solidFill>
                  <a:srgbClr val="008000"/>
                </a:solidFill>
              </a:rPr>
              <a:t>	so </a:t>
            </a:r>
            <a:r>
              <a:rPr lang="en-US" sz="2400" b="1" dirty="0">
                <a:solidFill>
                  <a:srgbClr val="008000"/>
                </a:solidFill>
              </a:rPr>
              <a:t>further measurements and </a:t>
            </a:r>
            <a:r>
              <a:rPr lang="en-US" sz="2400" b="1" dirty="0" smtClean="0">
                <a:solidFill>
                  <a:srgbClr val="008000"/>
                </a:solidFill>
              </a:rPr>
              <a:t>comparisons with </a:t>
            </a:r>
            <a:r>
              <a:rPr lang="en-US" sz="2400" b="1" dirty="0">
                <a:solidFill>
                  <a:srgbClr val="008000"/>
                </a:solidFill>
              </a:rPr>
              <a:t>theory 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2400" b="1" dirty="0">
                <a:solidFill>
                  <a:srgbClr val="008000"/>
                </a:solidFill>
              </a:rPr>
              <a:t>	</a:t>
            </a:r>
            <a:r>
              <a:rPr lang="en-US" sz="2400" b="1" dirty="0" smtClean="0">
                <a:solidFill>
                  <a:srgbClr val="008000"/>
                </a:solidFill>
              </a:rPr>
              <a:t>		and </a:t>
            </a:r>
            <a:r>
              <a:rPr lang="en-US" sz="2400" b="1" dirty="0">
                <a:solidFill>
                  <a:srgbClr val="008000"/>
                </a:solidFill>
              </a:rPr>
              <a:t>simulation (e.g. XGC-1) are appropriate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4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306" y="372836"/>
            <a:ext cx="6206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New GPI Hardware for NSTX-U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4599" y="1412742"/>
            <a:ext cx="77206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   New coherent imaging bundle (x3 larger signal)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New D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 optical filter (x2-3 larger signal)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New zoom lens (from ~5 mm to ~1 mm optical resolution)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509" y="4042849"/>
            <a:ext cx="77893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charset="0"/>
              <a:buChar char=""/>
            </a:pPr>
            <a:r>
              <a:rPr lang="en-US" sz="2400" dirty="0" smtClean="0">
                <a:solidFill>
                  <a:srgbClr val="008000"/>
                </a:solidFill>
              </a:rPr>
              <a:t>  look for possible small-scale structure in edge turbulence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 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>
                <a:solidFill>
                  <a:srgbClr val="008000"/>
                </a:solidFill>
              </a:rPr>
              <a:t>  reduce GPI gas puff </a:t>
            </a:r>
            <a:r>
              <a:rPr lang="en-US" sz="2400" smtClean="0">
                <a:solidFill>
                  <a:srgbClr val="008000"/>
                </a:solidFill>
              </a:rPr>
              <a:t>rate for </a:t>
            </a:r>
            <a:r>
              <a:rPr lang="en-US" sz="2400" dirty="0" smtClean="0">
                <a:solidFill>
                  <a:srgbClr val="008000"/>
                </a:solidFill>
              </a:rPr>
              <a:t>lower edge perturbation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>
              <a:solidFill>
                <a:srgbClr val="008000"/>
              </a:solidFill>
            </a:endParaRP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>
                <a:solidFill>
                  <a:srgbClr val="008000"/>
                </a:solidFill>
              </a:rPr>
              <a:t>   increase GPI gas puff length when needed to ≥ 1 sec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3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4136" y="445086"/>
            <a:ext cx="591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GPI Results from 2016 Run</a:t>
            </a:r>
          </a:p>
        </p:txBody>
      </p:sp>
      <p:pic>
        <p:nvPicPr>
          <p:cNvPr id="4" name="nstx_5_204513_603_607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2811" y="2158697"/>
            <a:ext cx="2493989" cy="3604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6719" y="1619911"/>
            <a:ext cx="190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4 msec movie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382" y="1756753"/>
            <a:ext cx="5776191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   No GPI gas puff (</a:t>
            </a:r>
            <a:r>
              <a:rPr lang="en-US" sz="2400" dirty="0" err="1" smtClean="0">
                <a:solidFill>
                  <a:srgbClr val="0000FF"/>
                </a:solidFill>
              </a:rPr>
              <a:t>piezo</a:t>
            </a:r>
            <a:r>
              <a:rPr lang="en-US" sz="2400" dirty="0" smtClean="0">
                <a:solidFill>
                  <a:srgbClr val="0000FF"/>
                </a:solidFill>
              </a:rPr>
              <a:t> not connected),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   but rest of GPI system worked well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 Can see </a:t>
            </a:r>
            <a:r>
              <a:rPr lang="en-US" sz="2400" dirty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ood signal in D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 background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   light at 100 kHz (vs. 400 kHz in NSTX)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Edge turbulence looks as expected, but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 </a:t>
            </a:r>
            <a:r>
              <a:rPr lang="en-US" sz="2400" dirty="0" smtClean="0">
                <a:solidFill>
                  <a:srgbClr val="0000FF"/>
                </a:solidFill>
              </a:rPr>
              <a:t>  difficult to analyze due to 3-D effects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Signal useful for comparison with ENDD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 </a:t>
            </a:r>
            <a:r>
              <a:rPr lang="en-US" sz="2400" dirty="0" smtClean="0">
                <a:solidFill>
                  <a:srgbClr val="0000FF"/>
                </a:solidFill>
              </a:rPr>
              <a:t>  neutral measurement (</a:t>
            </a:r>
            <a:r>
              <a:rPr lang="en-US" sz="2400" dirty="0" err="1" smtClean="0">
                <a:solidFill>
                  <a:srgbClr val="0000FF"/>
                </a:solidFill>
              </a:rPr>
              <a:t>Stotler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Scotti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7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841" y="288998"/>
            <a:ext cx="6733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Planned GPI Hardware for NSTX-U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265" y="1383698"/>
            <a:ext cx="8048297" cy="4752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   	9x10 APD array for higher S/N in GPI (brought from C-Mod)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	Fast camera view of GPI puff from across machine (</a:t>
            </a:r>
            <a:r>
              <a:rPr lang="en-US" sz="2400" dirty="0" err="1" smtClean="0">
                <a:solidFill>
                  <a:srgbClr val="0000FF"/>
                </a:solidFill>
              </a:rPr>
              <a:t>Scotti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	Helium line ratio measurement of edge </a:t>
            </a:r>
            <a:r>
              <a:rPr lang="en-US" sz="2400" dirty="0" err="1" smtClean="0">
                <a:solidFill>
                  <a:srgbClr val="0000FF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and n</a:t>
            </a:r>
            <a:r>
              <a:rPr lang="en-US" sz="2400" baseline="-25000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profiles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</a:rPr>
              <a:t>	 </a:t>
            </a:r>
            <a:r>
              <a:rPr lang="en-US" sz="2400" dirty="0" smtClean="0">
                <a:solidFill>
                  <a:srgbClr val="0000FF"/>
                </a:solidFill>
              </a:rPr>
              <a:t>  using GPI view, initially at f ≤1 kHz (Wisconsin/</a:t>
            </a:r>
            <a:r>
              <a:rPr lang="en-US" sz="2400" dirty="0" err="1" smtClean="0">
                <a:solidFill>
                  <a:srgbClr val="0000FF"/>
                </a:solidFill>
              </a:rPr>
              <a:t>Padova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8000"/>
                </a:solidFill>
              </a:rPr>
              <a:t>Future: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8000"/>
                </a:solidFill>
              </a:rPr>
              <a:t>•	Additional GPI view(s) for measuring 3-D filament structure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8000"/>
                </a:solidFill>
              </a:rPr>
              <a:t>•	Better collimated gas manifold for higher spatial resolution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8000"/>
                </a:solidFill>
              </a:rPr>
              <a:t>•	Remote control of GPI pan/zoom for small-scale structure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8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883" y="324651"/>
            <a:ext cx="5119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Planned XPs for NSTX-U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3751-CFDE-D34C-BE8E-5512065CC62D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0405" y="1227548"/>
            <a:ext cx="83747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  	Search for small-scale edge turbulence structure at 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pol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 ~ 1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</a:t>
            </a:r>
            <a:r>
              <a:rPr lang="en-US" sz="2400" dirty="0" err="1" smtClean="0">
                <a:solidFill>
                  <a:srgbClr val="0000FF"/>
                </a:solidFill>
              </a:rPr>
              <a:t>Mandell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Ren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Guttenfelder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  	Correlation of edge turbulence with heat flux SOL width and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XGC-1 results (Gray, Chang)</a:t>
            </a:r>
          </a:p>
          <a:p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400" dirty="0" smtClean="0">
                <a:solidFill>
                  <a:srgbClr val="008000"/>
                </a:solidFill>
              </a:rPr>
              <a:t>•	Continue study of L-H transition (</a:t>
            </a:r>
            <a:r>
              <a:rPr lang="en-US" sz="2400" dirty="0" err="1" smtClean="0">
                <a:solidFill>
                  <a:srgbClr val="008000"/>
                </a:solidFill>
              </a:rPr>
              <a:t>Diallo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Stoltfus-Dueck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</a:p>
          <a:p>
            <a:endParaRPr lang="en-US" sz="2400" dirty="0">
              <a:solidFill>
                <a:srgbClr val="008000"/>
              </a:solidFill>
            </a:endParaRPr>
          </a:p>
          <a:p>
            <a:r>
              <a:rPr lang="en-US" sz="2400" dirty="0" smtClean="0">
                <a:solidFill>
                  <a:srgbClr val="008000"/>
                </a:solidFill>
              </a:rPr>
              <a:t>•   	Measure edge q(r) from turbulence filament tilt angle using 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		GPI + side view fast camera</a:t>
            </a:r>
            <a:r>
              <a:rPr lang="en-US" sz="2400" smtClean="0">
                <a:solidFill>
                  <a:srgbClr val="008000"/>
                </a:solidFill>
              </a:rPr>
              <a:t>, like SAMI </a:t>
            </a:r>
            <a:r>
              <a:rPr lang="en-US" sz="2400" dirty="0" smtClean="0">
                <a:solidFill>
                  <a:srgbClr val="008000"/>
                </a:solidFill>
              </a:rPr>
              <a:t>(</a:t>
            </a:r>
            <a:r>
              <a:rPr lang="en-US" sz="2400" dirty="0" err="1" smtClean="0">
                <a:solidFill>
                  <a:srgbClr val="008000"/>
                </a:solidFill>
              </a:rPr>
              <a:t>Scotti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732" y="5265898"/>
            <a:ext cx="793460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60066"/>
                </a:solidFill>
              </a:rPr>
              <a:t>Analyze </a:t>
            </a:r>
            <a:r>
              <a:rPr lang="en-US" sz="2400" b="1" i="1" dirty="0" smtClean="0">
                <a:solidFill>
                  <a:srgbClr val="660066"/>
                </a:solidFill>
              </a:rPr>
              <a:t>2010 GPI database for effects on edge turbulence of: </a:t>
            </a:r>
            <a:r>
              <a:rPr lang="en-US" sz="2400" b="1" i="1" dirty="0" err="1">
                <a:solidFill>
                  <a:srgbClr val="660066"/>
                </a:solidFill>
              </a:rPr>
              <a:t>divertor</a:t>
            </a:r>
            <a:r>
              <a:rPr lang="en-US" sz="2400" b="1" i="1" dirty="0">
                <a:solidFill>
                  <a:srgbClr val="660066"/>
                </a:solidFill>
              </a:rPr>
              <a:t> geometry</a:t>
            </a:r>
            <a:r>
              <a:rPr lang="en-US" sz="2400" b="1" i="1" dirty="0" smtClean="0">
                <a:solidFill>
                  <a:srgbClr val="660066"/>
                </a:solidFill>
              </a:rPr>
              <a:t>, </a:t>
            </a:r>
            <a:r>
              <a:rPr lang="en-US" sz="2400" b="1" i="1" dirty="0" err="1" smtClean="0">
                <a:solidFill>
                  <a:srgbClr val="660066"/>
                </a:solidFill>
              </a:rPr>
              <a:t>divertor</a:t>
            </a:r>
            <a:r>
              <a:rPr lang="en-US" sz="2400" b="1" i="1" dirty="0" smtClean="0">
                <a:solidFill>
                  <a:srgbClr val="660066"/>
                </a:solidFill>
              </a:rPr>
              <a:t> detachment</a:t>
            </a:r>
            <a:r>
              <a:rPr lang="en-US" sz="2400" b="1" i="1" dirty="0">
                <a:solidFill>
                  <a:srgbClr val="660066"/>
                </a:solidFill>
              </a:rPr>
              <a:t>, RF fields, </a:t>
            </a:r>
            <a:r>
              <a:rPr lang="en-US" sz="2400" b="1" i="1" dirty="0" smtClean="0">
                <a:solidFill>
                  <a:srgbClr val="660066"/>
                </a:solidFill>
              </a:rPr>
              <a:t>and RMP perturbations, to motivate </a:t>
            </a:r>
            <a:r>
              <a:rPr lang="en-US" sz="2400" b="1" i="1" smtClean="0">
                <a:solidFill>
                  <a:srgbClr val="660066"/>
                </a:solidFill>
              </a:rPr>
              <a:t>other possible XPs </a:t>
            </a:r>
            <a:r>
              <a:rPr lang="en-US" sz="2400" b="1" i="1" dirty="0">
                <a:solidFill>
                  <a:srgbClr val="660066"/>
                </a:solidFill>
              </a:rPr>
              <a:t>for next </a:t>
            </a:r>
            <a:r>
              <a:rPr lang="en-US" sz="2400" b="1" i="1" dirty="0" smtClean="0">
                <a:solidFill>
                  <a:srgbClr val="660066"/>
                </a:solidFill>
              </a:rPr>
              <a:t>run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89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314</Words>
  <Application>Microsoft Macintosh PowerPoint</Application>
  <PresentationFormat>On-screen Show (4:3)</PresentationFormat>
  <Paragraphs>109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</dc:creator>
  <cp:lastModifiedBy>Stanley M. Kaye</cp:lastModifiedBy>
  <cp:revision>59</cp:revision>
  <cp:lastPrinted>2016-09-20T14:50:13Z</cp:lastPrinted>
  <dcterms:created xsi:type="dcterms:W3CDTF">2016-09-13T18:25:17Z</dcterms:created>
  <dcterms:modified xsi:type="dcterms:W3CDTF">2016-09-20T16:48:48Z</dcterms:modified>
</cp:coreProperties>
</file>