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59" r:id="rId3"/>
    <p:sldId id="264" r:id="rId4"/>
    <p:sldId id="269" r:id="rId5"/>
    <p:sldId id="280" r:id="rId6"/>
    <p:sldId id="282" r:id="rId7"/>
    <p:sldId id="270" r:id="rId8"/>
    <p:sldId id="279" r:id="rId9"/>
    <p:sldId id="277" r:id="rId10"/>
    <p:sldId id="278" r:id="rId11"/>
    <p:sldId id="276" r:id="rId12"/>
    <p:sldId id="271" r:id="rId13"/>
    <p:sldId id="275" r:id="rId14"/>
    <p:sldId id="273" r:id="rId15"/>
    <p:sldId id="274" r:id="rId16"/>
    <p:sldId id="272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3504" y="-1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 Assessment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Overview, S.P. Gerhardt, 9/28/2016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S.P. Gerhardt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Run Assessment</a:t>
            </a:r>
            <a:br>
              <a:rPr lang="en-US" dirty="0" smtClean="0"/>
            </a:br>
            <a:r>
              <a:rPr lang="en-US" dirty="0" smtClean="0"/>
              <a:t>Overview of Run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Run </a:t>
            </a:r>
            <a:r>
              <a:rPr lang="en-US" dirty="0" smtClean="0"/>
              <a:t>Assessment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PPPL B-318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9/28/</a:t>
            </a:r>
            <a:r>
              <a:rPr lang="en-US" dirty="0" smtClean="0"/>
              <a:t>2016, 10:00 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9-27 at 4.4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600200"/>
            <a:ext cx="7093527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Message:</a:t>
            </a:r>
            <a:br>
              <a:rPr lang="en-US" dirty="0" smtClean="0"/>
            </a:br>
            <a:r>
              <a:rPr lang="en-US" dirty="0" smtClean="0"/>
              <a:t>We Really Did Make a Lot of Progress</a:t>
            </a:r>
            <a:endParaRPr lang="en-US" b="1" i="1" u="sng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032250" y="-387350"/>
            <a:ext cx="304800" cy="38227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990600"/>
            <a:ext cx="22077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15 Calendar Weeks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16200000">
            <a:off x="6794500" y="647700"/>
            <a:ext cx="381000" cy="17526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002268"/>
            <a:ext cx="22077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12 Calendar Weeks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066800"/>
            <a:ext cx="8077200" cy="5410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48320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From Dec. 21 through first </a:t>
            </a:r>
            <a:r>
              <a:rPr lang="en-US" sz="2800" u="sng" dirty="0">
                <a:solidFill>
                  <a:srgbClr val="FF0000"/>
                </a:solidFill>
              </a:rPr>
              <a:t>w</a:t>
            </a:r>
            <a:r>
              <a:rPr lang="en-US" sz="2800" u="sng" dirty="0" smtClean="0">
                <a:solidFill>
                  <a:srgbClr val="FF0000"/>
                </a:solidFill>
              </a:rPr>
              <a:t>eek of April, made </a:t>
            </a:r>
            <a:r>
              <a:rPr lang="en-US" sz="2800" u="sng" dirty="0" smtClean="0">
                <a:solidFill>
                  <a:srgbClr val="FF0000"/>
                </a:solidFill>
              </a:rPr>
              <a:t>great strides despite a host of </a:t>
            </a:r>
            <a:r>
              <a:rPr lang="en-US" sz="2800" u="sng" dirty="0" smtClean="0">
                <a:solidFill>
                  <a:srgbClr val="FF0000"/>
                </a:solidFill>
              </a:rPr>
              <a:t>problems to solve.</a:t>
            </a:r>
          </a:p>
          <a:p>
            <a:endParaRPr lang="en-US" sz="2800" dirty="0" smtClean="0"/>
          </a:p>
          <a:p>
            <a:r>
              <a:rPr lang="en-US" sz="2800" dirty="0" smtClean="0"/>
              <a:t>May through June were very challenging: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2800" dirty="0" smtClean="0"/>
              <a:t>Three discreet events during </a:t>
            </a:r>
            <a:r>
              <a:rPr lang="en-US" sz="2800" dirty="0" smtClean="0"/>
              <a:t>those months: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Inner-Outer vessel connection developed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PF-1aU hard bus flag bent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PF-1aU flow path became blocked</a:t>
            </a:r>
          </a:p>
          <a:p>
            <a:endParaRPr lang="en-US" sz="2800" dirty="0" smtClean="0"/>
          </a:p>
          <a:p>
            <a:r>
              <a:rPr lang="en-US" sz="2800" dirty="0" smtClean="0"/>
              <a:t>Apparent slow failure of the -1aU coil during operations</a:t>
            </a:r>
          </a:p>
        </p:txBody>
      </p:sp>
    </p:spTree>
    <p:extLst>
      <p:ext uri="{BB962C8B-B14F-4D97-AF65-F5344CB8AC3E}">
        <p14:creationId xmlns:p14="http://schemas.microsoft.com/office/powerpoint/2010/main" val="350404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 All or Part of 35 Commissioning XPs and XMPs</a:t>
            </a:r>
            <a:endParaRPr lang="en-US" dirty="0"/>
          </a:p>
        </p:txBody>
      </p:sp>
      <p:pic>
        <p:nvPicPr>
          <p:cNvPr id="6" name="Picture 5" descr="Screen Shot 2016-09-27 at 4.1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31633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Accomplishments</a:t>
            </a:r>
            <a:r>
              <a:rPr lang="en-US" dirty="0"/>
              <a:t> </a:t>
            </a:r>
            <a:r>
              <a:rPr lang="en-US" dirty="0" smtClean="0"/>
              <a:t>During the Run:</a:t>
            </a:r>
            <a:br>
              <a:rPr lang="en-US" dirty="0" smtClean="0"/>
            </a:br>
            <a:r>
              <a:rPr lang="en-US" dirty="0" smtClean="0"/>
              <a:t>Engineering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DCPS, PCS, </a:t>
            </a:r>
            <a:r>
              <a:rPr lang="en-US" dirty="0" smtClean="0"/>
              <a:t>EPICS, MDS</a:t>
            </a:r>
            <a:r>
              <a:rPr lang="en-US" dirty="0" smtClean="0"/>
              <a:t>+ provided excellent service.</a:t>
            </a:r>
          </a:p>
          <a:p>
            <a:r>
              <a:rPr lang="en-US" dirty="0" smtClean="0"/>
              <a:t>Excellent MG and FCPC availability.</a:t>
            </a:r>
          </a:p>
          <a:p>
            <a:r>
              <a:rPr lang="en-US" dirty="0" smtClean="0"/>
              <a:t>Up to 12 MW of beams simultaneously firing at the end of run.</a:t>
            </a:r>
          </a:p>
          <a:p>
            <a:r>
              <a:rPr lang="en-US" dirty="0" smtClean="0"/>
              <a:t>FISO sensors deployed on the TF</a:t>
            </a:r>
          </a:p>
          <a:p>
            <a:r>
              <a:rPr lang="en-US" dirty="0" smtClean="0"/>
              <a:t>Control of all GIS valves from PCS</a:t>
            </a:r>
          </a:p>
          <a:p>
            <a:r>
              <a:rPr lang="en-US" dirty="0" smtClean="0"/>
              <a:t>CHI Handiscope installed and used</a:t>
            </a:r>
          </a:p>
          <a:p>
            <a:r>
              <a:rPr lang="en-US" dirty="0" smtClean="0"/>
              <a:t>Things that were ready to go when we stopped:</a:t>
            </a:r>
          </a:p>
          <a:p>
            <a:pPr lvl="1"/>
            <a:r>
              <a:rPr lang="en-US" dirty="0" smtClean="0"/>
              <a:t>LITERs and APS</a:t>
            </a:r>
          </a:p>
          <a:p>
            <a:pPr lvl="1"/>
            <a:r>
              <a:rPr lang="en-US" dirty="0" smtClean="0"/>
              <a:t>HHFW (after breaker failure recovery)</a:t>
            </a:r>
          </a:p>
          <a:p>
            <a:pPr lvl="1"/>
            <a:r>
              <a:rPr lang="en-US" dirty="0" smtClean="0"/>
              <a:t>IGI </a:t>
            </a:r>
          </a:p>
          <a:p>
            <a:pPr lvl="1"/>
            <a:r>
              <a:rPr lang="en-US" dirty="0" smtClean="0"/>
              <a:t>MGI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0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Accomplishments</a:t>
            </a:r>
            <a:r>
              <a:rPr lang="en-US" dirty="0"/>
              <a:t> </a:t>
            </a:r>
            <a:r>
              <a:rPr lang="en-US" dirty="0" smtClean="0"/>
              <a:t>During the Run:</a:t>
            </a:r>
            <a:br>
              <a:rPr lang="en-US" dirty="0" smtClean="0"/>
            </a:br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2567630" cy="557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Core Profile Diagnostics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BES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AXUV Core Bolometer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Poloidal CHERS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Toroidal CHERS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ERD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MPTS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MSE-CIF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MSE-LIF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USXR Poloidal Arrays (2)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rtVPhi</a:t>
            </a:r>
          </a:p>
          <a:p>
            <a:r>
              <a:rPr lang="en-US" sz="1600" dirty="0">
                <a:solidFill>
                  <a:srgbClr val="FF6600"/>
                </a:solidFill>
              </a:rPr>
              <a:t>ME-</a:t>
            </a:r>
            <a:r>
              <a:rPr lang="en-US" sz="1600" dirty="0" smtClean="0">
                <a:solidFill>
                  <a:srgbClr val="FF6600"/>
                </a:solidFill>
              </a:rPr>
              <a:t>SXR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b="1" u="sng" dirty="0" smtClean="0"/>
              <a:t>Fast Ion Diagnostics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T-FIDA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V-FIDA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SNPAs (3)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Neutron Detectors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S-FLIP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I-FLIP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Fixed-f Reflectometer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2044" y="1028700"/>
            <a:ext cx="25938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Spectroscopy</a:t>
            </a:r>
            <a:endParaRPr lang="en-US" sz="1600" b="1" u="sng" dirty="0"/>
          </a:p>
          <a:p>
            <a:r>
              <a:rPr lang="en-US" sz="1600" dirty="0" smtClean="0">
                <a:solidFill>
                  <a:srgbClr val="008000"/>
                </a:solidFill>
              </a:rPr>
              <a:t>ENDD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XEUS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LOWEUS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MonaLISA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VIPS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DIMS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VB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EIES (Filterscopes)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DIBS</a:t>
            </a:r>
          </a:p>
          <a:p>
            <a:r>
              <a:rPr lang="en-US" sz="1600" b="1" u="sng" dirty="0"/>
              <a:t>Other</a:t>
            </a:r>
          </a:p>
          <a:p>
            <a:r>
              <a:rPr lang="en-US" sz="1600" dirty="0">
                <a:solidFill>
                  <a:srgbClr val="008000"/>
                </a:solidFill>
              </a:rPr>
              <a:t>Plasma TV (2)</a:t>
            </a:r>
          </a:p>
          <a:p>
            <a:r>
              <a:rPr lang="en-US" sz="1600" dirty="0">
                <a:solidFill>
                  <a:srgbClr val="008000"/>
                </a:solidFill>
              </a:rPr>
              <a:t>Shunt Tiles</a:t>
            </a:r>
          </a:p>
          <a:p>
            <a:r>
              <a:rPr lang="en-US" sz="1600" dirty="0">
                <a:solidFill>
                  <a:srgbClr val="FF6600"/>
                </a:solidFill>
              </a:rPr>
              <a:t>GPI</a:t>
            </a:r>
          </a:p>
          <a:p>
            <a:r>
              <a:rPr lang="en-US" sz="1600" dirty="0">
                <a:solidFill>
                  <a:srgbClr val="FF6600"/>
                </a:solidFill>
              </a:rPr>
              <a:t>Penning Gauges</a:t>
            </a:r>
          </a:p>
          <a:p>
            <a:endParaRPr lang="en-US" sz="1600" dirty="0" smtClean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562600"/>
            <a:ext cx="137805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Operational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In Progress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3031" y="1028700"/>
            <a:ext cx="322916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Magnetics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Operations Magnetics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Diamagnetic Loop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RWM sensors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High-f and high-n </a:t>
            </a:r>
            <a:r>
              <a:rPr lang="en-US" sz="1600" dirty="0" smtClean="0">
                <a:solidFill>
                  <a:srgbClr val="008000"/>
                </a:solidFill>
              </a:rPr>
              <a:t>arrays</a:t>
            </a:r>
          </a:p>
          <a:p>
            <a:r>
              <a:rPr lang="en-US" sz="1600" b="1" u="sng" dirty="0"/>
              <a:t>Divertor</a:t>
            </a:r>
          </a:p>
          <a:p>
            <a:r>
              <a:rPr lang="en-US" sz="1600" dirty="0">
                <a:solidFill>
                  <a:srgbClr val="008000"/>
                </a:solidFill>
              </a:rPr>
              <a:t>Divertor AXUV Bolometer (LADA)</a:t>
            </a:r>
          </a:p>
          <a:p>
            <a:r>
              <a:rPr lang="en-US" sz="1600" dirty="0">
                <a:solidFill>
                  <a:srgbClr val="008000"/>
                </a:solidFill>
              </a:rPr>
              <a:t>Divertor Fast Cameras</a:t>
            </a:r>
          </a:p>
          <a:p>
            <a:r>
              <a:rPr lang="en-US" sz="1600" dirty="0">
                <a:solidFill>
                  <a:srgbClr val="008000"/>
                </a:solidFill>
              </a:rPr>
              <a:t>Divertor Intensified Cameras</a:t>
            </a:r>
          </a:p>
          <a:p>
            <a:r>
              <a:rPr lang="en-US" sz="1600" dirty="0">
                <a:solidFill>
                  <a:srgbClr val="FF6600"/>
                </a:solidFill>
              </a:rPr>
              <a:t>Infrared Video Bolometer</a:t>
            </a:r>
          </a:p>
          <a:p>
            <a:r>
              <a:rPr lang="en-US" sz="1600" dirty="0">
                <a:solidFill>
                  <a:srgbClr val="FF6600"/>
                </a:solidFill>
              </a:rPr>
              <a:t>Divertor Langmuir Probes</a:t>
            </a:r>
          </a:p>
          <a:p>
            <a:r>
              <a:rPr lang="en-US" sz="1600" dirty="0">
                <a:solidFill>
                  <a:srgbClr val="FF6600"/>
                </a:solidFill>
              </a:rPr>
              <a:t>U. Of Tennessee Spectrocospy</a:t>
            </a:r>
          </a:p>
          <a:p>
            <a:r>
              <a:rPr lang="en-US" sz="1600" dirty="0">
                <a:solidFill>
                  <a:srgbClr val="FF6600"/>
                </a:solidFill>
              </a:rPr>
              <a:t>1D CCDs</a:t>
            </a:r>
          </a:p>
          <a:p>
            <a:r>
              <a:rPr lang="en-US" sz="1600" dirty="0">
                <a:solidFill>
                  <a:srgbClr val="008000"/>
                </a:solidFill>
              </a:rPr>
              <a:t>MAPP</a:t>
            </a:r>
          </a:p>
          <a:p>
            <a:r>
              <a:rPr lang="en-US" sz="1600" dirty="0">
                <a:solidFill>
                  <a:srgbClr val="008000"/>
                </a:solidFill>
              </a:rPr>
              <a:t>Divertor Tangential Imaging</a:t>
            </a:r>
          </a:p>
          <a:p>
            <a:r>
              <a:rPr lang="en-US" sz="1600" dirty="0">
                <a:solidFill>
                  <a:srgbClr val="008000"/>
                </a:solidFill>
              </a:rPr>
              <a:t>Wide Angle Infrared Camera</a:t>
            </a:r>
          </a:p>
          <a:p>
            <a:r>
              <a:rPr lang="en-US" sz="1600" dirty="0">
                <a:solidFill>
                  <a:srgbClr val="FF6600"/>
                </a:solidFill>
              </a:rPr>
              <a:t>Fast Infrared </a:t>
            </a:r>
            <a:r>
              <a:rPr lang="en-US" sz="1600" dirty="0" smtClean="0">
                <a:solidFill>
                  <a:srgbClr val="FF6600"/>
                </a:solidFill>
              </a:rPr>
              <a:t>Cameras</a:t>
            </a:r>
          </a:p>
          <a:p>
            <a:r>
              <a:rPr lang="en-US" sz="1600" dirty="0">
                <a:solidFill>
                  <a:srgbClr val="FF6600"/>
                </a:solidFill>
              </a:rPr>
              <a:t>Divertor </a:t>
            </a:r>
            <a:r>
              <a:rPr lang="en-US" sz="1600" dirty="0" smtClean="0">
                <a:solidFill>
                  <a:srgbClr val="FF6600"/>
                </a:solidFill>
              </a:rPr>
              <a:t>SPRED</a:t>
            </a:r>
            <a:endParaRPr lang="en-US" sz="16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7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Accomplishments During the Run:</a:t>
            </a:r>
            <a:br>
              <a:rPr lang="en-US" dirty="0" smtClean="0"/>
            </a:br>
            <a:r>
              <a:rPr lang="en-US" dirty="0" smtClean="0"/>
              <a:t>Research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Breakdown and current ramp scenarios in the challenging high pre-charge scenario.</a:t>
            </a:r>
          </a:p>
          <a:p>
            <a:r>
              <a:rPr lang="en-US" dirty="0" smtClean="0"/>
              <a:t>H-Modes on 8</a:t>
            </a:r>
            <a:r>
              <a:rPr lang="en-US" baseline="30000" dirty="0" smtClean="0"/>
              <a:t>th</a:t>
            </a:r>
            <a:r>
              <a:rPr lang="en-US" dirty="0" smtClean="0"/>
              <a:t> (!) operations day.</a:t>
            </a:r>
          </a:p>
          <a:p>
            <a:pPr lvl="1"/>
            <a:r>
              <a:rPr lang="en-US" dirty="0" smtClean="0"/>
              <a:t>And recovered (briefly) NSTX like H-mode performance at 900 kA.</a:t>
            </a:r>
          </a:p>
          <a:p>
            <a:pPr lvl="1"/>
            <a:r>
              <a:rPr lang="en-US" dirty="0" smtClean="0"/>
              <a:t>And did it </a:t>
            </a:r>
            <a:r>
              <a:rPr lang="en-US" dirty="0" smtClean="0"/>
              <a:t>in about</a:t>
            </a:r>
            <a:r>
              <a:rPr lang="en-US" dirty="0" smtClean="0"/>
              <a:t> ~10 calendar weeks</a:t>
            </a:r>
            <a:r>
              <a:rPr lang="en-US" dirty="0" smtClean="0"/>
              <a:t>!</a:t>
            </a:r>
          </a:p>
          <a:p>
            <a:r>
              <a:rPr lang="en-US" dirty="0" smtClean="0"/>
              <a:t>Developed L-mode scenarios for physics studies.</a:t>
            </a:r>
          </a:p>
          <a:p>
            <a:r>
              <a:rPr lang="en-US" dirty="0" smtClean="0"/>
              <a:t>Enormous amount of control development, including many capabilities not available on NSTX.</a:t>
            </a:r>
          </a:p>
          <a:p>
            <a:r>
              <a:rPr lang="en-US" dirty="0" smtClean="0"/>
              <a:t>Error field assessment and initial corrections.</a:t>
            </a:r>
          </a:p>
          <a:p>
            <a:r>
              <a:rPr lang="en-US" dirty="0" smtClean="0"/>
              <a:t>Physics results coming out…see Results Review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Neutral Beam Physics: Blip experiments, GAE modes</a:t>
            </a:r>
          </a:p>
          <a:p>
            <a:pPr lvl="1"/>
            <a:r>
              <a:rPr lang="en-US" dirty="0" smtClean="0"/>
              <a:t>L-mode core turbulence and divertor filaments</a:t>
            </a:r>
          </a:p>
          <a:p>
            <a:pPr lvl="1"/>
            <a:r>
              <a:rPr lang="en-US" dirty="0" smtClean="0"/>
              <a:t>Error fields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2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88392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was a Pleasure Working With The Team During </a:t>
            </a:r>
            <a:r>
              <a:rPr lang="en-US" dirty="0" smtClean="0"/>
              <a:t>This Operations Phase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8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Challenges For Run </a:t>
            </a:r>
            <a:r>
              <a:rPr lang="en-US" dirty="0" smtClean="0"/>
              <a:t>Coordination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Evolving Facility</a:t>
            </a:r>
          </a:p>
          <a:p>
            <a:pPr lvl="1"/>
            <a:r>
              <a:rPr lang="en-US" dirty="0" smtClean="0"/>
              <a:t>Beams were on an strong upward trajectory through the full run, but there were daily changes of status.</a:t>
            </a:r>
          </a:p>
          <a:p>
            <a:pPr lvl="1"/>
            <a:r>
              <a:rPr lang="en-US" dirty="0" smtClean="0"/>
              <a:t>Unknown to us, the PF-1aU coil inductance and Cu cooling </a:t>
            </a:r>
            <a:r>
              <a:rPr lang="en-US" dirty="0" smtClean="0"/>
              <a:t>tube state.</a:t>
            </a:r>
            <a:endParaRPr lang="en-US" dirty="0" smtClean="0"/>
          </a:p>
          <a:p>
            <a:r>
              <a:rPr lang="en-US" dirty="0" smtClean="0"/>
              <a:t>Boronization Schedule</a:t>
            </a:r>
          </a:p>
          <a:p>
            <a:pPr lvl="1"/>
            <a:r>
              <a:rPr lang="en-US" dirty="0" smtClean="0"/>
              <a:t>Each full boronization is a full day activity!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moved to mini-boronization scheme on 4/4/16 after </a:t>
            </a:r>
            <a:r>
              <a:rPr lang="en-US" dirty="0" smtClean="0"/>
              <a:t>10 </a:t>
            </a:r>
            <a:r>
              <a:rPr lang="en-US" dirty="0" smtClean="0"/>
              <a:t>full boronizations</a:t>
            </a:r>
          </a:p>
          <a:p>
            <a:pPr lvl="2"/>
            <a:r>
              <a:rPr lang="en-US" dirty="0" smtClean="0"/>
              <a:t>This appeared to be supported by the diverter OII light.</a:t>
            </a:r>
          </a:p>
          <a:p>
            <a:pPr lvl="1"/>
            <a:r>
              <a:rPr lang="en-US" dirty="0" smtClean="0"/>
              <a:t>This may or may not have been the right choice.</a:t>
            </a:r>
          </a:p>
          <a:p>
            <a:pPr lvl="2"/>
            <a:r>
              <a:rPr lang="en-US" dirty="0" smtClean="0"/>
              <a:t>P</a:t>
            </a:r>
            <a:r>
              <a:rPr lang="en-US" baseline="-25000" dirty="0" smtClean="0"/>
              <a:t>LH</a:t>
            </a:r>
            <a:r>
              <a:rPr lang="en-US" dirty="0" smtClean="0"/>
              <a:t> regression indicates threshold doesn’t scale simply with this quantity.</a:t>
            </a:r>
          </a:p>
          <a:p>
            <a:pPr lvl="2"/>
            <a:r>
              <a:rPr lang="en-US" dirty="0" smtClean="0"/>
              <a:t>We </a:t>
            </a:r>
            <a:r>
              <a:rPr lang="en-US" dirty="0" smtClean="0"/>
              <a:t>were going to go back to a full boronization when the -1aU broke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1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Challenges For Run </a:t>
            </a:r>
            <a:r>
              <a:rPr lang="en-US" dirty="0" smtClean="0"/>
              <a:t>Coordination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en-US" dirty="0" smtClean="0"/>
              <a:t>-mode Development vs. L-mode XPs</a:t>
            </a:r>
          </a:p>
          <a:p>
            <a:pPr lvl="1"/>
            <a:r>
              <a:rPr lang="en-US" dirty="0" smtClean="0"/>
              <a:t>We had a bias towards H-mode development…milestones…</a:t>
            </a:r>
          </a:p>
          <a:p>
            <a:pPr lvl="1"/>
            <a:r>
              <a:rPr lang="en-US" dirty="0" smtClean="0"/>
              <a:t>We could have done more L-mode XPs.</a:t>
            </a:r>
          </a:p>
          <a:p>
            <a:pPr lvl="2"/>
            <a:r>
              <a:rPr lang="en-US" dirty="0" smtClean="0"/>
              <a:t>Though the lack of MSE made some of these XPs less attractive.</a:t>
            </a:r>
            <a:endParaRPr lang="en-US" dirty="0"/>
          </a:p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Was very difficult to plan more than a few days in advance.</a:t>
            </a:r>
          </a:p>
          <a:p>
            <a:pPr lvl="1"/>
            <a:r>
              <a:rPr lang="en-US" dirty="0" smtClean="0"/>
              <a:t>Tried to keep the google run schedule calendar up to date.</a:t>
            </a:r>
          </a:p>
          <a:p>
            <a:pPr lvl="1"/>
            <a:r>
              <a:rPr lang="en-US" dirty="0" smtClean="0"/>
              <a:t>Was on occasion hesitant to send status emails to anonymous groups.</a:t>
            </a:r>
          </a:p>
          <a:p>
            <a:pPr lvl="1"/>
            <a:r>
              <a:rPr lang="en-US" dirty="0" smtClean="0"/>
              <a:t>But needed to get information to the control-room physicists.</a:t>
            </a:r>
          </a:p>
          <a:p>
            <a:pPr lvl="1"/>
            <a:r>
              <a:rPr lang="en-US" dirty="0" smtClean="0"/>
              <a:t>Defaulted to my own email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5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Comprehensive Run Summary is Posted</a:t>
            </a:r>
            <a:endParaRPr lang="en-US" dirty="0"/>
          </a:p>
        </p:txBody>
      </p:sp>
      <p:pic>
        <p:nvPicPr>
          <p:cNvPr id="5" name="Picture 4" descr="Screen Shot 2016-09-26 at 8.20.2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0"/>
          <a:stretch/>
        </p:blipFill>
        <p:spPr>
          <a:xfrm>
            <a:off x="76200" y="1371600"/>
            <a:ext cx="5232400" cy="48768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</p:cNvCxnSpPr>
          <p:nvPr/>
        </p:nvCxnSpPr>
        <p:spPr>
          <a:xfrm flipH="1" flipV="1">
            <a:off x="2362200" y="3733800"/>
            <a:ext cx="2946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6-09-26 at 8.21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94" y="1066800"/>
            <a:ext cx="3821906" cy="2717800"/>
          </a:xfrm>
          <a:prstGeom prst="rect">
            <a:avLst/>
          </a:prstGeom>
        </p:spPr>
      </p:pic>
      <p:pic>
        <p:nvPicPr>
          <p:cNvPr id="11" name="Picture 10" descr="Screen Shot 2016-09-26 at 8.22.3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810000"/>
            <a:ext cx="3784600" cy="26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Level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763000" cy="5410200"/>
          </a:xfrm>
        </p:spPr>
        <p:txBody>
          <a:bodyPr/>
          <a:lstStyle/>
          <a:p>
            <a:r>
              <a:rPr lang="en-US" dirty="0" smtClean="0"/>
              <a:t>Refrigerator Cooled: 12/2/2014</a:t>
            </a:r>
          </a:p>
          <a:p>
            <a:r>
              <a:rPr lang="en-US" dirty="0" smtClean="0"/>
              <a:t>ISTP: Started on ~11/11/2015</a:t>
            </a:r>
          </a:p>
          <a:p>
            <a:r>
              <a:rPr lang="en-US" dirty="0" smtClean="0"/>
              <a:t>First Plasma: 12/21/2015</a:t>
            </a:r>
          </a:p>
          <a:p>
            <a:r>
              <a:rPr lang="en-US" dirty="0" smtClean="0"/>
              <a:t>Last Plasma: 6/28/2016</a:t>
            </a:r>
          </a:p>
          <a:p>
            <a:r>
              <a:rPr lang="en-US" dirty="0" smtClean="0"/>
              <a:t>End of Operations Phase: 8/10/2016</a:t>
            </a:r>
          </a:p>
          <a:p>
            <a:endParaRPr lang="en-US" dirty="0" smtClean="0"/>
          </a:p>
          <a:p>
            <a:r>
              <a:rPr lang="en-US" dirty="0" smtClean="0"/>
              <a:t>11 declared maintenance weeks in the 27 weeks</a:t>
            </a:r>
          </a:p>
          <a:p>
            <a:pPr lvl="1"/>
            <a:r>
              <a:rPr lang="en-US" dirty="0" smtClean="0"/>
              <a:t>And ~16 weeks where we tried to run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10</a:t>
            </a:r>
            <a:r>
              <a:rPr lang="en-US" dirty="0" smtClean="0"/>
              <a:t> full bottle boronizations and 12 mini-boronizations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419600" y="2133600"/>
            <a:ext cx="2286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6248400" y="1676400"/>
            <a:ext cx="381000" cy="1905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209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27 Weeks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29320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39 Weeks</a:t>
            </a:r>
            <a:endParaRPr lang="en-US" sz="2400" b="1" dirty="0"/>
          </a:p>
        </p:txBody>
      </p:sp>
      <p:sp>
        <p:nvSpPr>
          <p:cNvPr id="10" name="Right Brace 9"/>
          <p:cNvSpPr/>
          <p:nvPr/>
        </p:nvSpPr>
        <p:spPr>
          <a:xfrm>
            <a:off x="7620000" y="1143000"/>
            <a:ext cx="381000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19812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¾ Years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288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Progress Made During the Run</a:t>
            </a:r>
            <a:br>
              <a:rPr lang="en-US" dirty="0" smtClean="0"/>
            </a:br>
            <a:r>
              <a:rPr lang="en-US" b="1" i="1" u="sng" dirty="0" smtClean="0"/>
              <a:t>Charge</a:t>
            </a:r>
            <a:endParaRPr lang="en-US" b="1" i="1" u="sng" dirty="0"/>
          </a:p>
        </p:txBody>
      </p:sp>
      <p:pic>
        <p:nvPicPr>
          <p:cNvPr id="3" name="Picture 2" descr="Screen Shot 2016-09-27 at 4.44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391400" cy="49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9-27 at 4.4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689100"/>
            <a:ext cx="7093527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Progress Made During the Run</a:t>
            </a:r>
            <a:br>
              <a:rPr lang="en-US" dirty="0" smtClean="0"/>
            </a:br>
            <a:r>
              <a:rPr lang="en-US" b="1" i="1" u="sng" dirty="0" smtClean="0"/>
              <a:t>Stored Energy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95671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9-27 at 4.4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689100"/>
            <a:ext cx="7093527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Progress Made During the Run</a:t>
            </a:r>
            <a:br>
              <a:rPr lang="en-US" dirty="0" smtClean="0"/>
            </a:br>
            <a:r>
              <a:rPr lang="en-US" b="1" i="1" u="sng" dirty="0" smtClean="0"/>
              <a:t>Stored Energy</a:t>
            </a:r>
            <a:endParaRPr lang="en-US" b="1" i="1" u="sng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343400" y="76200"/>
            <a:ext cx="304800" cy="32004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2353" y="990600"/>
            <a:ext cx="237627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~15 </a:t>
            </a:r>
            <a:r>
              <a:rPr lang="en-US" sz="1600" b="1" dirty="0" smtClean="0">
                <a:solidFill>
                  <a:srgbClr val="008000"/>
                </a:solidFill>
              </a:rPr>
              <a:t>Calendar Weeks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~12 </a:t>
            </a:r>
            <a:r>
              <a:rPr lang="en-US" sz="1600" b="1" dirty="0" smtClean="0">
                <a:solidFill>
                  <a:srgbClr val="008000"/>
                </a:solidFill>
              </a:rPr>
              <a:t>Operations Weeks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16200000">
            <a:off x="6483350" y="1111250"/>
            <a:ext cx="381000" cy="11303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965200"/>
            <a:ext cx="2262158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~9 </a:t>
            </a:r>
            <a:r>
              <a:rPr lang="en-US" sz="1600" b="1" dirty="0" smtClean="0">
                <a:solidFill>
                  <a:srgbClr val="0000FF"/>
                </a:solidFill>
              </a:rPr>
              <a:t>Calendar Weeks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~4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Operations Weeks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9-27 at 4.4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689100"/>
            <a:ext cx="7093527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Progress Made During the Run</a:t>
            </a:r>
            <a:br>
              <a:rPr lang="en-US" dirty="0" smtClean="0"/>
            </a:br>
            <a:r>
              <a:rPr lang="en-US" b="1" i="1" u="sng" dirty="0" smtClean="0"/>
              <a:t>Stored Energy</a:t>
            </a:r>
            <a:endParaRPr lang="en-US" b="1" i="1" u="sng" dirty="0"/>
          </a:p>
        </p:txBody>
      </p:sp>
      <p:sp>
        <p:nvSpPr>
          <p:cNvPr id="3" name="Right Brace 2"/>
          <p:cNvSpPr/>
          <p:nvPr/>
        </p:nvSpPr>
        <p:spPr>
          <a:xfrm rot="16200000">
            <a:off x="4343400" y="76200"/>
            <a:ext cx="304800" cy="32004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2353" y="990600"/>
            <a:ext cx="237627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~15 </a:t>
            </a:r>
            <a:r>
              <a:rPr lang="en-US" sz="1600" b="1" dirty="0" smtClean="0">
                <a:solidFill>
                  <a:srgbClr val="008000"/>
                </a:solidFill>
              </a:rPr>
              <a:t>Calendar Weeks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~12 </a:t>
            </a:r>
            <a:r>
              <a:rPr lang="en-US" sz="1600" b="1" dirty="0" smtClean="0">
                <a:solidFill>
                  <a:srgbClr val="008000"/>
                </a:solidFill>
              </a:rPr>
              <a:t>Operations Weeks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16200000">
            <a:off x="6483350" y="1111250"/>
            <a:ext cx="381000" cy="11303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965200"/>
            <a:ext cx="2262158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~9 </a:t>
            </a:r>
            <a:r>
              <a:rPr lang="en-US" sz="1600" b="1" dirty="0" smtClean="0">
                <a:solidFill>
                  <a:srgbClr val="0000FF"/>
                </a:solidFill>
              </a:rPr>
              <a:t>Calendar Weeks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~4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Operations Weeks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05000"/>
            <a:ext cx="19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Last Full Boronization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18372716">
            <a:off x="6561987" y="2558881"/>
            <a:ext cx="345970" cy="1708342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438400"/>
            <a:ext cx="19812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Mini Boronizations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13400" y="1828800"/>
            <a:ext cx="0" cy="3962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5486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 F. Scotti Talk at from Results Review for More Boronization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65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Stored Energy of the Best H-Modes in NSTX-U Matched those in NSTX w/ Lithium </a:t>
            </a:r>
            <a:endParaRPr lang="en-US" dirty="0"/>
          </a:p>
        </p:txBody>
      </p:sp>
      <p:pic>
        <p:nvPicPr>
          <p:cNvPr id="5" name="Picture 4" descr="Screen Shot 2016-09-27 at 9.42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7772400" cy="54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7 at 4.4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52655"/>
            <a:ext cx="6934200" cy="5095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-1aU Coil Was Slowly Failing Through the Run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311650" y="-31749"/>
            <a:ext cx="292099" cy="327660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See team meeting slides from 7/29/16 for more details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82353" y="939800"/>
            <a:ext cx="2376272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~15 </a:t>
            </a:r>
            <a:r>
              <a:rPr lang="en-US" sz="1600" b="1" dirty="0" smtClean="0">
                <a:solidFill>
                  <a:srgbClr val="008000"/>
                </a:solidFill>
              </a:rPr>
              <a:t>Calendar Weeks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~12 </a:t>
            </a:r>
            <a:r>
              <a:rPr lang="en-US" sz="1600" b="1" dirty="0" smtClean="0">
                <a:solidFill>
                  <a:srgbClr val="008000"/>
                </a:solidFill>
              </a:rPr>
              <a:t>Operations Weeks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6483350" y="1035050"/>
            <a:ext cx="381000" cy="11303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927100"/>
            <a:ext cx="2262158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~9 </a:t>
            </a:r>
            <a:r>
              <a:rPr lang="en-US" sz="1600" b="1" dirty="0" smtClean="0">
                <a:solidFill>
                  <a:srgbClr val="0000FF"/>
                </a:solidFill>
              </a:rPr>
              <a:t>Calendar Weeks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~4 </a:t>
            </a:r>
            <a:r>
              <a:rPr lang="en-US" sz="1600" b="1" dirty="0" smtClean="0">
                <a:solidFill>
                  <a:srgbClr val="0000FF"/>
                </a:solidFill>
              </a:rPr>
              <a:t>Operations Weeks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2895600"/>
            <a:ext cx="205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Shot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75842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897</Words>
  <Application>Microsoft Macintosh PowerPoint</Application>
  <PresentationFormat>On-screen Show (4:3)</PresentationFormat>
  <Paragraphs>164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NSTX Upgrade</vt:lpstr>
      <vt:lpstr>NSTX-U Run Assessment Overview of Run</vt:lpstr>
      <vt:lpstr>Comprehensive Run Summary is Posted</vt:lpstr>
      <vt:lpstr>Highest Level Overview</vt:lpstr>
      <vt:lpstr>Much Progress Made During the Run Charge</vt:lpstr>
      <vt:lpstr>Much Progress Made During the Run Stored Energy</vt:lpstr>
      <vt:lpstr>Much Progress Made During the Run Stored Energy</vt:lpstr>
      <vt:lpstr>Much Progress Made During the Run Stored Energy</vt:lpstr>
      <vt:lpstr>Stored Energy of the Best H-Modes in NSTX-U Matched those in NSTX w/ Lithium </vt:lpstr>
      <vt:lpstr>The -1aU Coil Was Slowly Failing Through the Run</vt:lpstr>
      <vt:lpstr>Key Message: We Really Did Make a Lot of Progress</vt:lpstr>
      <vt:lpstr>Ran All or Part of 35 Commissioning XPs and XMPs</vt:lpstr>
      <vt:lpstr>Key Accomplishments During the Run: Engineering Operations</vt:lpstr>
      <vt:lpstr>Key Accomplishments During the Run: Diagnostics</vt:lpstr>
      <vt:lpstr>Key Accomplishments During the Run: Research Operations</vt:lpstr>
      <vt:lpstr> It was a Pleasure Working With The Team During This Operations Phase  The End</vt:lpstr>
      <vt:lpstr>Major Challenges For Run Coordination (I)</vt:lpstr>
      <vt:lpstr>Major Challenges For Run Coordination (II)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153</cp:revision>
  <cp:lastPrinted>2016-09-28T09:28:17Z</cp:lastPrinted>
  <dcterms:created xsi:type="dcterms:W3CDTF">2015-07-16T16:59:24Z</dcterms:created>
  <dcterms:modified xsi:type="dcterms:W3CDTF">2016-09-28T09:28:23Z</dcterms:modified>
</cp:coreProperties>
</file>