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8"/>
  </p:notesMasterIdLst>
  <p:handoutMasterIdLst>
    <p:handoutMasterId r:id="rId9"/>
  </p:handoutMasterIdLst>
  <p:sldIdLst>
    <p:sldId id="1217" r:id="rId2"/>
    <p:sldId id="1259" r:id="rId3"/>
    <p:sldId id="1256" r:id="rId4"/>
    <p:sldId id="1247" r:id="rId5"/>
    <p:sldId id="1257" r:id="rId6"/>
    <p:sldId id="1258" r:id="rId7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sayuki On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FF"/>
    <a:srgbClr val="99CCFF"/>
    <a:srgbClr val="FFFFCC"/>
    <a:srgbClr val="FF3300"/>
    <a:srgbClr val="9999FF"/>
    <a:srgbClr val="FF0000"/>
    <a:srgbClr val="00CC66"/>
    <a:srgbClr val="FF9933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1" autoAdjust="0"/>
    <p:restoredTop sz="94558" autoAdjust="0"/>
  </p:normalViewPr>
  <p:slideViewPr>
    <p:cSldViewPr>
      <p:cViewPr varScale="1">
        <p:scale>
          <a:sx n="123" d="100"/>
          <a:sy n="123" d="100"/>
        </p:scale>
        <p:origin x="-1200" y="-102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E7FD932-7BFD-4B9E-9863-50FE9A101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5312914-6299-4A44-8AA2-82C3B09FF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0B1749-2411-4D34-90FC-A7ED6B63B95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5A9815-95C2-423C-ABDA-68AFF690E40F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3741D-49BC-4FCF-81BA-56F48367C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B99A6934-87EF-472C-9B12-8A69D0CCD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>
                <a:latin typeface="Helvetica" pitchFamily="34" charset="0"/>
                <a:cs typeface="+mn-cs"/>
              </a:rPr>
              <a:t>NSTX-U Team Meeting - </a:t>
            </a:r>
            <a:r>
              <a:rPr lang="en-US" sz="800" i="0" dirty="0" smtClean="0">
                <a:latin typeface="Helvetica" pitchFamily="34" charset="0"/>
                <a:cs typeface="+mn-cs"/>
              </a:rPr>
              <a:t>4/7/2013</a:t>
            </a:r>
            <a:endParaRPr lang="en-US" sz="800" i="0" dirty="0">
              <a:latin typeface="Helvetic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NSTX-U Program Update</a:t>
            </a:r>
            <a:endParaRPr lang="en-US" sz="3600" i="0" dirty="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0" dirty="0" smtClean="0">
                <a:solidFill>
                  <a:schemeClr val="tx1"/>
                </a:solidFill>
                <a:latin typeface="Arial" pitchFamily="34" charset="0"/>
              </a:rPr>
              <a:t>J. Menard</a:t>
            </a:r>
            <a:endParaRPr lang="en-US" sz="2000" b="0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419456"/>
            <a:ext cx="5715000" cy="61914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NSTX-U Team Meeting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B318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smtClean="0">
                <a:solidFill>
                  <a:srgbClr val="FF0000"/>
                </a:solidFill>
              </a:rPr>
              <a:t>May 7, </a:t>
            </a:r>
            <a:r>
              <a:rPr lang="en-US" sz="1600" i="0" dirty="0" smtClean="0">
                <a:solidFill>
                  <a:srgbClr val="FF0000"/>
                </a:solidFill>
              </a:rPr>
              <a:t>2013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pitchFamily="34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0"/>
            <a:ext cx="129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057400"/>
            <a:ext cx="1257300" cy="4648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Old Dominion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324600" cy="3048000"/>
          </a:xfrm>
        </p:spPr>
        <p:txBody>
          <a:bodyPr/>
          <a:lstStyle/>
          <a:p>
            <a:r>
              <a:rPr lang="en-US" sz="2800" dirty="0" smtClean="0"/>
              <a:t>FESAC facility review</a:t>
            </a:r>
          </a:p>
          <a:p>
            <a:endParaRPr lang="en-US" sz="2800" dirty="0" smtClean="0"/>
          </a:p>
          <a:p>
            <a:r>
              <a:rPr lang="en-US" sz="2800" dirty="0" smtClean="0"/>
              <a:t>NSTX-U 5 Year Plan preparation</a:t>
            </a:r>
          </a:p>
          <a:p>
            <a:endParaRPr lang="en-US" sz="2800" dirty="0" smtClean="0"/>
          </a:p>
          <a:p>
            <a:r>
              <a:rPr lang="en-US" sz="2800" dirty="0" smtClean="0"/>
              <a:t>Request of research team members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FESAC facility prioritization for 2014-2024 ranked NSTX-U </a:t>
            </a:r>
            <a:br>
              <a:rPr lang="en-US" dirty="0" smtClean="0"/>
            </a:br>
            <a:r>
              <a:rPr lang="en-US" dirty="0" smtClean="0"/>
              <a:t>“(a) absolutely central” for enabling world-leading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562600"/>
          </a:xfrm>
        </p:spPr>
        <p:txBody>
          <a:bodyPr/>
          <a:lstStyle/>
          <a:p>
            <a:r>
              <a:rPr lang="en-US" dirty="0" smtClean="0"/>
              <a:t>Contributions </a:t>
            </a:r>
            <a:r>
              <a:rPr lang="en-US" dirty="0" smtClean="0"/>
              <a:t>critical to </a:t>
            </a:r>
            <a:r>
              <a:rPr lang="en-US" dirty="0" smtClean="0"/>
              <a:t>ITER</a:t>
            </a:r>
          </a:p>
          <a:p>
            <a:pPr lvl="1"/>
            <a:r>
              <a:rPr lang="en-US" dirty="0" smtClean="0"/>
              <a:t>Energetic </a:t>
            </a:r>
            <a:r>
              <a:rPr lang="en-US" dirty="0" smtClean="0"/>
              <a:t>particle physics, where the new heating systems in NSTX-U will provide expanded ability to vary the velocity and spatial distribution of energetic ions in the </a:t>
            </a:r>
            <a:r>
              <a:rPr lang="en-US" dirty="0" smtClean="0"/>
              <a:t>plasma</a:t>
            </a:r>
          </a:p>
          <a:p>
            <a:pPr lvl="1"/>
            <a:r>
              <a:rPr lang="en-US" dirty="0" err="1" smtClean="0"/>
              <a:t>Radiative</a:t>
            </a:r>
            <a:r>
              <a:rPr lang="en-US" dirty="0" smtClean="0"/>
              <a:t> </a:t>
            </a:r>
            <a:r>
              <a:rPr lang="en-US" dirty="0" err="1" smtClean="0"/>
              <a:t>divertor</a:t>
            </a:r>
            <a:r>
              <a:rPr lang="en-US" dirty="0" smtClean="0"/>
              <a:t> solutions to the ITER-relevant heat fluxes, </a:t>
            </a:r>
            <a:r>
              <a:rPr lang="en-US" dirty="0" smtClean="0"/>
              <a:t>impurity </a:t>
            </a:r>
            <a:r>
              <a:rPr lang="en-US" dirty="0" smtClean="0"/>
              <a:t>transport using multiple conditioning and PFC scenarios to enable control techniques to be developed in impurity-seeded ITER </a:t>
            </a:r>
            <a:r>
              <a:rPr lang="en-US" dirty="0" smtClean="0"/>
              <a:t>plasmas</a:t>
            </a:r>
            <a:endParaRPr lang="en-US" dirty="0" smtClean="0"/>
          </a:p>
          <a:p>
            <a:r>
              <a:rPr lang="en-US" dirty="0" smtClean="0"/>
              <a:t>Developing new solutions for the plasma-material interface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ability to explore very high exhaust power density, high magnetic expansion, and liquid metals in the same device is unique in the world fusion </a:t>
            </a:r>
            <a:r>
              <a:rPr lang="en-US" dirty="0" smtClean="0"/>
              <a:t>program </a:t>
            </a:r>
            <a:endParaRPr lang="en-US" dirty="0" smtClean="0"/>
          </a:p>
          <a:p>
            <a:r>
              <a:rPr lang="en-US" dirty="0" smtClean="0"/>
              <a:t>Establishing the physics basis for </a:t>
            </a:r>
            <a:r>
              <a:rPr lang="en-US" dirty="0" smtClean="0"/>
              <a:t>FNSF</a:t>
            </a:r>
          </a:p>
          <a:p>
            <a:pPr lvl="1"/>
            <a:r>
              <a:rPr lang="en-US" dirty="0" smtClean="0"/>
              <a:t>With </a:t>
            </a:r>
            <a:r>
              <a:rPr lang="en-US" dirty="0" smtClean="0"/>
              <a:t>access to the highest magnetic field and heating and current drive power of any low aspect ratio </a:t>
            </a:r>
            <a:r>
              <a:rPr lang="en-US" dirty="0" err="1" smtClean="0"/>
              <a:t>tokamak</a:t>
            </a:r>
            <a:r>
              <a:rPr lang="en-US" dirty="0" smtClean="0"/>
              <a:t>, NSTX-U will be the leading device in the world program to assess the viability of this regime for FNSF </a:t>
            </a:r>
            <a:r>
              <a:rPr lang="en-US" dirty="0" smtClean="0"/>
              <a:t>applications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research team recently completed 5 year plan text</a:t>
            </a:r>
            <a:endParaRPr lang="en-US" dirty="0"/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F67D0F-B99D-4C2A-ADD9-961458C7A021}" type="slidenum">
              <a:rPr kumimoji="0" lang="en-US" sz="900" i="0" u="none" strike="noStrike" kern="1200" cap="none" spc="0" normalizeH="0" baseline="0" noProof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i="0" u="none" strike="noStrike" kern="1200" cap="none" spc="0" normalizeH="0" baseline="0" noProof="0" dirty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charset="0"/>
              <a:ea typeface="+mn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95400"/>
            <a:ext cx="4648200" cy="442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371600" y="6096000"/>
            <a:ext cx="6769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Your comments on the plan are </a:t>
            </a:r>
            <a:r>
              <a:rPr lang="en-US" sz="2000" dirty="0" smtClean="0">
                <a:solidFill>
                  <a:srgbClr val="FF0000"/>
                </a:solidFill>
              </a:rPr>
              <a:t>no longer welcome! </a:t>
            </a:r>
            <a:r>
              <a:rPr lang="en-US" sz="2000" i="0" kern="0" dirty="0" smtClean="0">
                <a:solidFill>
                  <a:srgbClr val="FF0000"/>
                </a:solidFill>
                <a:sym typeface="Wingdings"/>
              </a:rPr>
              <a:t></a:t>
            </a:r>
            <a:endParaRPr lang="en-US" sz="2000" i="0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76800" y="1066800"/>
            <a:ext cx="4191000" cy="4953000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 text made available to review panel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April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i="0" kern="0" baseline="0" dirty="0" smtClean="0">
                <a:solidFill>
                  <a:schemeClr val="dk1"/>
                </a:solidFill>
              </a:rPr>
              <a:t>760</a:t>
            </a:r>
            <a:r>
              <a:rPr lang="en-US" sz="2000" b="0" i="0" kern="0" dirty="0" smtClean="0">
                <a:solidFill>
                  <a:schemeClr val="dk1"/>
                </a:solidFill>
              </a:rPr>
              <a:t> pages total – panel given 1 month to read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 structure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b="0" i="0" kern="0" dirty="0" smtClean="0">
                <a:solidFill>
                  <a:schemeClr val="accent2"/>
                </a:solidFill>
              </a:rPr>
              <a:t>Executive Summary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b="0" i="0" kern="0" dirty="0" smtClean="0">
                <a:solidFill>
                  <a:schemeClr val="accent2"/>
                </a:solidFill>
              </a:rPr>
              <a:t>Ch 1: Overview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b="0" i="0" kern="0" dirty="0" smtClean="0">
                <a:solidFill>
                  <a:schemeClr val="accent2"/>
                </a:solidFill>
              </a:rPr>
              <a:t>Ch 2-9: TSG research plans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b="0" i="0" kern="0" dirty="0" smtClean="0">
                <a:solidFill>
                  <a:schemeClr val="accent2"/>
                </a:solidFill>
              </a:rPr>
              <a:t>Ch 10: Facility and diagnostics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b="0" i="0" kern="0" dirty="0" smtClean="0">
                <a:solidFill>
                  <a:schemeClr val="accent2"/>
                </a:solidFill>
              </a:rPr>
              <a:t>Ch 11: Collaborator plans</a:t>
            </a:r>
            <a:endParaRPr lang="en-US" sz="1600" b="0" i="0" kern="0" dirty="0" smtClean="0">
              <a:solidFill>
                <a:schemeClr val="accent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Thanks to chapter authors for all your hard work!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b="0" i="0" kern="0" dirty="0" smtClean="0">
                <a:solidFill>
                  <a:schemeClr val="dk1"/>
                </a:solidFill>
              </a:rPr>
              <a:t>Thanks also to the internal reviewers for their comments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b="0" i="0" kern="0" dirty="0" smtClean="0">
                <a:solidFill>
                  <a:schemeClr val="accent2"/>
                </a:solidFill>
              </a:rPr>
              <a:t>w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elcome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back to PPPL Rich!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5 year plan review will be held May 21-23 at PPPL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953000"/>
          </a:xfrm>
        </p:spPr>
        <p:txBody>
          <a:bodyPr/>
          <a:lstStyle/>
          <a:p>
            <a:pPr marL="341313" indent="-341313">
              <a:buFont typeface="+mj-lt"/>
              <a:buAutoNum type="arabicPeriod"/>
            </a:pPr>
            <a:r>
              <a:rPr lang="en-US" sz="2200" b="1" dirty="0" smtClean="0"/>
              <a:t>Assess the scientific and technical merit of the ongoing and planned </a:t>
            </a:r>
            <a:r>
              <a:rPr lang="en-US" sz="2200" b="1" dirty="0" smtClean="0"/>
              <a:t>research</a:t>
            </a:r>
          </a:p>
          <a:p>
            <a:pPr marL="341313" indent="-341313">
              <a:buFont typeface="+mj-lt"/>
              <a:buAutoNum type="arabicPeriod"/>
            </a:pPr>
            <a:endParaRPr lang="en-US" sz="800" b="1" dirty="0" smtClean="0"/>
          </a:p>
          <a:p>
            <a:pPr marL="341313" indent="-341313">
              <a:buFont typeface="+mj-lt"/>
              <a:buAutoNum type="arabicPeriod"/>
            </a:pPr>
            <a:r>
              <a:rPr lang="en-US" sz="2200" b="1" dirty="0" smtClean="0"/>
              <a:t>Comment on the appropriateness of the proposed research plan. </a:t>
            </a:r>
            <a:endParaRPr lang="en-US" sz="2200" b="1" dirty="0" smtClean="0"/>
          </a:p>
          <a:p>
            <a:pPr marL="341313" indent="-341313">
              <a:buFont typeface="+mj-lt"/>
              <a:buAutoNum type="arabicPeriod"/>
            </a:pPr>
            <a:endParaRPr lang="en-US" sz="800" b="1" dirty="0" smtClean="0"/>
          </a:p>
          <a:p>
            <a:pPr marL="341313" indent="-341313">
              <a:buFont typeface="+mj-lt"/>
              <a:buAutoNum type="arabicPeriod"/>
            </a:pPr>
            <a:r>
              <a:rPr lang="en-US" sz="2200" b="1" dirty="0" smtClean="0"/>
              <a:t>Evaluate the competency of </a:t>
            </a:r>
            <a:r>
              <a:rPr lang="en-US" sz="2200" b="1" dirty="0" smtClean="0"/>
              <a:t>the proposed </a:t>
            </a:r>
            <a:r>
              <a:rPr lang="en-US" sz="2200" b="1" dirty="0" smtClean="0"/>
              <a:t>senior research personnel, adequacy of the proposed research environment &amp; </a:t>
            </a:r>
            <a:r>
              <a:rPr lang="en-US" sz="2200" b="1" dirty="0" smtClean="0"/>
              <a:t>resources</a:t>
            </a:r>
          </a:p>
          <a:p>
            <a:pPr marL="341313" indent="-341313">
              <a:buFont typeface="+mj-lt"/>
              <a:buAutoNum type="arabicPeriod"/>
            </a:pPr>
            <a:endParaRPr lang="en-US" sz="800" b="1" dirty="0" smtClean="0"/>
          </a:p>
          <a:p>
            <a:pPr marL="341313" indent="-341313">
              <a:buFont typeface="+mj-lt"/>
              <a:buAutoNum type="arabicPeriod"/>
            </a:pPr>
            <a:r>
              <a:rPr lang="en-US" sz="2200" b="1" dirty="0" smtClean="0"/>
              <a:t>Assess the reasonableness of the proposed costs for fusion research and facility </a:t>
            </a:r>
            <a:r>
              <a:rPr lang="en-US" sz="2200" b="1" dirty="0" smtClean="0"/>
              <a:t>operations</a:t>
            </a:r>
            <a:endParaRPr lang="en-US" sz="2200" b="1" dirty="0" smtClean="0"/>
          </a:p>
          <a:p>
            <a:pPr marL="341313" indent="-341313">
              <a:buFont typeface="+mj-lt"/>
              <a:buAutoNum type="arabicPeriod"/>
            </a:pPr>
            <a:endParaRPr lang="en-US" sz="800" b="1" dirty="0" smtClean="0"/>
          </a:p>
          <a:p>
            <a:pPr marL="341313" indent="-341313">
              <a:lnSpc>
                <a:spcPct val="90000"/>
              </a:lnSpc>
              <a:buFont typeface="+mj-lt"/>
              <a:buAutoNum type="arabicPeriod" startAt="5"/>
            </a:pPr>
            <a:r>
              <a:rPr lang="en-US" sz="2200" b="1" dirty="0" smtClean="0"/>
              <a:t>Assess </a:t>
            </a:r>
            <a:r>
              <a:rPr lang="en-US" sz="2200" b="1" dirty="0" smtClean="0"/>
              <a:t>the performance of the NSTX research team during the previous five-year period. </a:t>
            </a:r>
            <a:r>
              <a:rPr lang="en-US" sz="2200" b="1" dirty="0" smtClean="0"/>
              <a:t> Also</a:t>
            </a:r>
            <a:r>
              <a:rPr lang="en-US" sz="2200" b="1" dirty="0" smtClean="0"/>
              <a:t>, assess the plans for NSTX Upgrade facility operations (at a top level)</a:t>
            </a:r>
          </a:p>
          <a:p>
            <a:pPr marL="457200" indent="-457200">
              <a:buFont typeface="+mj-lt"/>
              <a:buAutoNum type="arabicPeriod"/>
            </a:pPr>
            <a:endParaRPr lang="en-US" sz="2200" b="1" dirty="0" smtClean="0"/>
          </a:p>
          <a:p>
            <a:pPr marL="457200" indent="-457200">
              <a:buFont typeface="+mj-lt"/>
              <a:buAutoNum type="arabicPeriod"/>
            </a:pPr>
            <a:endParaRPr lang="en-US" sz="2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3083" y="1062335"/>
            <a:ext cx="768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rgbClr val="FF0000"/>
                </a:solidFill>
              </a:rPr>
              <a:t>Charge questions (many sub-questions not shown)</a:t>
            </a:r>
            <a:endParaRPr lang="en-US" sz="2400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099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Request to research team members</a:t>
            </a:r>
            <a:endParaRPr lang="en-US" sz="2800" dirty="0" smtClean="0"/>
          </a:p>
        </p:txBody>
      </p:sp>
      <p:cxnSp>
        <p:nvCxnSpPr>
          <p:cNvPr id="410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8991600" cy="45720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sz="2800" dirty="0" smtClean="0"/>
              <a:t>2 key measures </a:t>
            </a:r>
            <a:r>
              <a:rPr lang="en-US" sz="2800" dirty="0" smtClean="0"/>
              <a:t>of the productivity and quality of our scientific </a:t>
            </a:r>
            <a:r>
              <a:rPr lang="en-US" sz="2800" dirty="0" smtClean="0"/>
              <a:t>research:  publications and invited talks</a:t>
            </a:r>
            <a:endParaRPr lang="en-US" sz="2800" dirty="0" smtClean="0"/>
          </a:p>
          <a:p>
            <a:pPr>
              <a:buClr>
                <a:srgbClr val="010000"/>
              </a:buClr>
            </a:pPr>
            <a:endParaRPr lang="en-US" sz="2800" dirty="0" smtClean="0"/>
          </a:p>
          <a:p>
            <a:pPr>
              <a:buClr>
                <a:srgbClr val="010000"/>
              </a:buClr>
            </a:pPr>
            <a:r>
              <a:rPr lang="en-US" sz="2800" dirty="0" smtClean="0"/>
              <a:t>Please work with Stan to identify APS-DPP invited talk ideas - nominations due May 15, 2013</a:t>
            </a:r>
          </a:p>
          <a:p>
            <a:pPr>
              <a:buClr>
                <a:srgbClr val="010000"/>
              </a:buClr>
            </a:pPr>
            <a:endParaRPr lang="en-US" dirty="0" smtClean="0"/>
          </a:p>
          <a:p>
            <a:pPr>
              <a:buClr>
                <a:srgbClr val="010000"/>
              </a:buClr>
            </a:pPr>
            <a:r>
              <a:rPr lang="en-US" sz="2800" dirty="0" smtClean="0"/>
              <a:t>We </a:t>
            </a:r>
            <a:r>
              <a:rPr lang="en-US" sz="2800" dirty="0" smtClean="0"/>
              <a:t>urge you to try to publish </a:t>
            </a:r>
            <a:r>
              <a:rPr lang="en-US" sz="2800" dirty="0" smtClean="0"/>
              <a:t>your results in a prominent/widely read journal (PRL, Science, Nature) </a:t>
            </a:r>
          </a:p>
          <a:p>
            <a:pPr lvl="1">
              <a:buClr>
                <a:srgbClr val="010000"/>
              </a:buClr>
            </a:pPr>
            <a:r>
              <a:rPr lang="en-US" dirty="0" smtClean="0"/>
              <a:t>Utilize time between 5YP review and prep for NSTX-U 1</a:t>
            </a:r>
            <a:r>
              <a:rPr lang="en-US" baseline="30000" dirty="0" smtClean="0"/>
              <a:t>st</a:t>
            </a:r>
            <a:r>
              <a:rPr lang="en-US" dirty="0" smtClean="0"/>
              <a:t> plasma</a:t>
            </a:r>
            <a:endParaRPr lang="en-US" dirty="0" smtClean="0"/>
          </a:p>
          <a:p>
            <a:pPr lvl="1">
              <a:buClr>
                <a:srgbClr val="010000"/>
              </a:buClr>
            </a:pPr>
            <a:r>
              <a:rPr lang="en-US" dirty="0" smtClean="0"/>
              <a:t>2012 </a:t>
            </a:r>
            <a:r>
              <a:rPr lang="en-US" dirty="0" smtClean="0"/>
              <a:t>PRL count </a:t>
            </a:r>
            <a:r>
              <a:rPr lang="en-US" dirty="0" smtClean="0"/>
              <a:t>was 1 vs. recent years: 3-6 – need to increase this</a:t>
            </a:r>
            <a:endParaRPr lang="en-US" dirty="0" smtClean="0"/>
          </a:p>
          <a:p>
            <a:pPr>
              <a:buClr>
                <a:srgbClr val="010000"/>
              </a:buClr>
              <a:buNone/>
            </a:pPr>
            <a:endParaRPr lang="en-US" sz="2800" dirty="0" smtClean="0"/>
          </a:p>
        </p:txBody>
      </p:sp>
      <p:cxnSp>
        <p:nvCxnSpPr>
          <p:cNvPr id="410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2C4BC4-2867-4647-8FB0-69A11574275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410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69974</TotalTime>
  <Words>591</Words>
  <Application>Microsoft Office PowerPoint</Application>
  <PresentationFormat>On-screen Show (4:3)</PresentationFormat>
  <Paragraphs>120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Blank Presentation</vt:lpstr>
      <vt:lpstr>Slide 1</vt:lpstr>
      <vt:lpstr>Outline</vt:lpstr>
      <vt:lpstr>FESAC facility prioritization for 2014-2024 ranked NSTX-U  “(a) absolutely central” for enabling world-leading science</vt:lpstr>
      <vt:lpstr>NSTX-U research team recently completed 5 year plan text</vt:lpstr>
      <vt:lpstr>NSTX-U 5 year plan review will be held May 21-23 at PPPL</vt:lpstr>
      <vt:lpstr>Request to research team members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Jon Menard</cp:lastModifiedBy>
  <cp:revision>12395</cp:revision>
  <dcterms:created xsi:type="dcterms:W3CDTF">2003-10-01T16:23:57Z</dcterms:created>
  <dcterms:modified xsi:type="dcterms:W3CDTF">2013-05-07T05:34:10Z</dcterms:modified>
</cp:coreProperties>
</file>