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8"/>
  </p:notesMasterIdLst>
  <p:handoutMasterIdLst>
    <p:handoutMasterId r:id="rId19"/>
  </p:handoutMasterIdLst>
  <p:sldIdLst>
    <p:sldId id="1217" r:id="rId2"/>
    <p:sldId id="1259" r:id="rId3"/>
    <p:sldId id="1260" r:id="rId4"/>
    <p:sldId id="1263" r:id="rId5"/>
    <p:sldId id="1262" r:id="rId6"/>
    <p:sldId id="1264" r:id="rId7"/>
    <p:sldId id="1265" r:id="rId8"/>
    <p:sldId id="1266" r:id="rId9"/>
    <p:sldId id="1267" r:id="rId10"/>
    <p:sldId id="1268" r:id="rId11"/>
    <p:sldId id="1269" r:id="rId12"/>
    <p:sldId id="1270" r:id="rId13"/>
    <p:sldId id="1271" r:id="rId14"/>
    <p:sldId id="1256" r:id="rId15"/>
    <p:sldId id="1272" r:id="rId16"/>
    <p:sldId id="1258" r:id="rId17"/>
  </p:sldIdLst>
  <p:sldSz cx="9144000" cy="6858000" type="screen4x3"/>
  <p:notesSz cx="6934200" cy="9220200"/>
  <p:defaultTextStyle>
    <a:defPPr>
      <a:defRPr lang="en-US"/>
    </a:defPPr>
    <a:lvl1pPr algn="l" rtl="0" fontAlgn="base">
      <a:spcBef>
        <a:spcPct val="0"/>
      </a:spcBef>
      <a:spcAft>
        <a:spcPct val="0"/>
      </a:spcAft>
      <a:defRPr sz="1200" b="1" i="1" kern="1200">
        <a:solidFill>
          <a:srgbClr val="1822CD"/>
        </a:solidFill>
        <a:latin typeface="Helvetica" charset="0"/>
        <a:ea typeface="+mn-ea"/>
        <a:cs typeface="Arial" pitchFamily="34" charset="0"/>
      </a:defRPr>
    </a:lvl1pPr>
    <a:lvl2pPr marL="457200" algn="l" rtl="0" fontAlgn="base">
      <a:spcBef>
        <a:spcPct val="0"/>
      </a:spcBef>
      <a:spcAft>
        <a:spcPct val="0"/>
      </a:spcAft>
      <a:defRPr sz="1200" b="1" i="1" kern="1200">
        <a:solidFill>
          <a:srgbClr val="1822CD"/>
        </a:solidFill>
        <a:latin typeface="Helvetica" charset="0"/>
        <a:ea typeface="+mn-ea"/>
        <a:cs typeface="Arial" pitchFamily="34" charset="0"/>
      </a:defRPr>
    </a:lvl2pPr>
    <a:lvl3pPr marL="914400" algn="l" rtl="0" fontAlgn="base">
      <a:spcBef>
        <a:spcPct val="0"/>
      </a:spcBef>
      <a:spcAft>
        <a:spcPct val="0"/>
      </a:spcAft>
      <a:defRPr sz="1200" b="1" i="1" kern="1200">
        <a:solidFill>
          <a:srgbClr val="1822CD"/>
        </a:solidFill>
        <a:latin typeface="Helvetica" charset="0"/>
        <a:ea typeface="+mn-ea"/>
        <a:cs typeface="Arial" pitchFamily="34" charset="0"/>
      </a:defRPr>
    </a:lvl3pPr>
    <a:lvl4pPr marL="1371600" algn="l" rtl="0" fontAlgn="base">
      <a:spcBef>
        <a:spcPct val="0"/>
      </a:spcBef>
      <a:spcAft>
        <a:spcPct val="0"/>
      </a:spcAft>
      <a:defRPr sz="1200" b="1" i="1" kern="1200">
        <a:solidFill>
          <a:srgbClr val="1822CD"/>
        </a:solidFill>
        <a:latin typeface="Helvetica" charset="0"/>
        <a:ea typeface="+mn-ea"/>
        <a:cs typeface="Arial" pitchFamily="34" charset="0"/>
      </a:defRPr>
    </a:lvl4pPr>
    <a:lvl5pPr marL="1828800" algn="l" rtl="0" fontAlgn="base">
      <a:spcBef>
        <a:spcPct val="0"/>
      </a:spcBef>
      <a:spcAft>
        <a:spcPct val="0"/>
      </a:spcAft>
      <a:defRPr sz="1200" b="1" i="1" kern="1200">
        <a:solidFill>
          <a:srgbClr val="1822CD"/>
        </a:solidFill>
        <a:latin typeface="Helvetica" charset="0"/>
        <a:ea typeface="+mn-ea"/>
        <a:cs typeface="Arial" pitchFamily="34" charset="0"/>
      </a:defRPr>
    </a:lvl5pPr>
    <a:lvl6pPr marL="2286000" algn="l" defTabSz="914400" rtl="0" eaLnBrk="1" latinLnBrk="0" hangingPunct="1">
      <a:defRPr sz="1200" b="1" i="1" kern="1200">
        <a:solidFill>
          <a:srgbClr val="1822CD"/>
        </a:solidFill>
        <a:latin typeface="Helvetica" charset="0"/>
        <a:ea typeface="+mn-ea"/>
        <a:cs typeface="Arial" pitchFamily="34" charset="0"/>
      </a:defRPr>
    </a:lvl6pPr>
    <a:lvl7pPr marL="2743200" algn="l" defTabSz="914400" rtl="0" eaLnBrk="1" latinLnBrk="0" hangingPunct="1">
      <a:defRPr sz="1200" b="1" i="1" kern="1200">
        <a:solidFill>
          <a:srgbClr val="1822CD"/>
        </a:solidFill>
        <a:latin typeface="Helvetica" charset="0"/>
        <a:ea typeface="+mn-ea"/>
        <a:cs typeface="Arial" pitchFamily="34" charset="0"/>
      </a:defRPr>
    </a:lvl7pPr>
    <a:lvl8pPr marL="3200400" algn="l" defTabSz="914400" rtl="0" eaLnBrk="1" latinLnBrk="0" hangingPunct="1">
      <a:defRPr sz="1200" b="1" i="1" kern="1200">
        <a:solidFill>
          <a:srgbClr val="1822CD"/>
        </a:solidFill>
        <a:latin typeface="Helvetica" charset="0"/>
        <a:ea typeface="+mn-ea"/>
        <a:cs typeface="Arial" pitchFamily="34" charset="0"/>
      </a:defRPr>
    </a:lvl8pPr>
    <a:lvl9pPr marL="3657600" algn="l" defTabSz="914400" rtl="0" eaLnBrk="1" latinLnBrk="0" hangingPunct="1">
      <a:defRPr sz="1200" b="1" i="1" kern="1200">
        <a:solidFill>
          <a:srgbClr val="1822CD"/>
        </a:solidFill>
        <a:latin typeface="Helvetica"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ayuki On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66FFFF"/>
    <a:srgbClr val="99CCFF"/>
    <a:srgbClr val="FFFFCC"/>
    <a:srgbClr val="FF3300"/>
    <a:srgbClr val="9999FF"/>
    <a:srgbClr val="FF0000"/>
    <a:srgbClr val="00CC66"/>
    <a:srgbClr val="FF9933"/>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201" autoAdjust="0"/>
    <p:restoredTop sz="94558" autoAdjust="0"/>
  </p:normalViewPr>
  <p:slideViewPr>
    <p:cSldViewPr>
      <p:cViewPr varScale="1">
        <p:scale>
          <a:sx n="127" d="100"/>
          <a:sy n="127" d="100"/>
        </p:scale>
        <p:origin x="-1080" y="-90"/>
      </p:cViewPr>
      <p:guideLst>
        <p:guide orient="horz" pos="422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420" y="-114"/>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defTabSz="923925">
              <a:spcBef>
                <a:spcPct val="0"/>
              </a:spcBef>
              <a:buFontTx/>
              <a:buNone/>
              <a:defRPr b="0" i="0">
                <a:solidFill>
                  <a:schemeClr val="tx1"/>
                </a:solidFill>
                <a:latin typeface="Times New Roman" pitchFamily="18" charset="0"/>
                <a:cs typeface="+mn-cs"/>
              </a:defRPr>
            </a:lvl1pPr>
          </a:lstStyle>
          <a:p>
            <a:pPr>
              <a:defRPr/>
            </a:pPr>
            <a:endParaRPr lang="en-US"/>
          </a:p>
        </p:txBody>
      </p:sp>
      <p:sp>
        <p:nvSpPr>
          <p:cNvPr id="23555" name="Rectangle 3"/>
          <p:cNvSpPr>
            <a:spLocks noGrp="1" noChangeArrowheads="1"/>
          </p:cNvSpPr>
          <p:nvPr>
            <p:ph type="dt" sz="quarter" idx="1"/>
          </p:nvPr>
        </p:nvSpPr>
        <p:spPr bwMode="auto">
          <a:xfrm>
            <a:off x="3929063" y="0"/>
            <a:ext cx="3005137" cy="461963"/>
          </a:xfrm>
          <a:prstGeom prst="rect">
            <a:avLst/>
          </a:prstGeom>
          <a:noFill/>
          <a:ln w="9525">
            <a:noFill/>
            <a:miter lim="800000"/>
            <a:headEnd/>
            <a:tailEnd/>
          </a:ln>
          <a:effectLst/>
        </p:spPr>
        <p:txBody>
          <a:bodyPr vert="horz" wrap="square" lIns="92361" tIns="46181" rIns="92361" bIns="46181" numCol="1" anchor="t" anchorCtr="0" compatLnSpc="1">
            <a:prstTxWarp prst="textNoShape">
              <a:avLst/>
            </a:prstTxWarp>
          </a:bodyPr>
          <a:lstStyle>
            <a:lvl1pPr algn="r" defTabSz="923925">
              <a:spcBef>
                <a:spcPct val="0"/>
              </a:spcBef>
              <a:buFontTx/>
              <a:buNone/>
              <a:defRPr b="0" i="0">
                <a:solidFill>
                  <a:schemeClr val="tx1"/>
                </a:solidFill>
                <a:latin typeface="Times New Roman" pitchFamily="18" charset="0"/>
                <a:cs typeface="+mn-cs"/>
              </a:defRPr>
            </a:lvl1pPr>
          </a:lstStyle>
          <a:p>
            <a:pPr>
              <a:defRPr/>
            </a:pPr>
            <a:endParaRPr lang="en-US"/>
          </a:p>
        </p:txBody>
      </p:sp>
      <p:sp>
        <p:nvSpPr>
          <p:cNvPr id="23556" name="Rectangle 4"/>
          <p:cNvSpPr>
            <a:spLocks noGrp="1" noChangeArrowheads="1"/>
          </p:cNvSpPr>
          <p:nvPr>
            <p:ph type="ftr" sz="quarter" idx="2"/>
          </p:nvPr>
        </p:nvSpPr>
        <p:spPr bwMode="auto">
          <a:xfrm>
            <a:off x="0" y="8758238"/>
            <a:ext cx="3005138" cy="461962"/>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defTabSz="923925">
              <a:spcBef>
                <a:spcPct val="0"/>
              </a:spcBef>
              <a:buFontTx/>
              <a:buNone/>
              <a:defRPr b="0" i="0">
                <a:solidFill>
                  <a:schemeClr val="tx1"/>
                </a:solidFill>
                <a:latin typeface="Times New Roman" pitchFamily="18" charset="0"/>
                <a:cs typeface="+mn-cs"/>
              </a:defRPr>
            </a:lvl1pPr>
          </a:lstStyle>
          <a:p>
            <a:pPr>
              <a:defRPr/>
            </a:pPr>
            <a:endParaRPr lang="en-US"/>
          </a:p>
        </p:txBody>
      </p:sp>
      <p:sp>
        <p:nvSpPr>
          <p:cNvPr id="23557" name="Rectangle 5"/>
          <p:cNvSpPr>
            <a:spLocks noGrp="1" noChangeArrowheads="1"/>
          </p:cNvSpPr>
          <p:nvPr>
            <p:ph type="sldNum" sz="quarter" idx="3"/>
          </p:nvPr>
        </p:nvSpPr>
        <p:spPr bwMode="auto">
          <a:xfrm>
            <a:off x="3929063" y="8758238"/>
            <a:ext cx="3005137" cy="461962"/>
          </a:xfrm>
          <a:prstGeom prst="rect">
            <a:avLst/>
          </a:prstGeom>
          <a:noFill/>
          <a:ln w="9525">
            <a:noFill/>
            <a:miter lim="800000"/>
            <a:headEnd/>
            <a:tailEnd/>
          </a:ln>
          <a:effectLst/>
        </p:spPr>
        <p:txBody>
          <a:bodyPr vert="horz" wrap="square" lIns="92361" tIns="46181" rIns="92361" bIns="46181" numCol="1" anchor="b" anchorCtr="0" compatLnSpc="1">
            <a:prstTxWarp prst="textNoShape">
              <a:avLst/>
            </a:prstTxWarp>
          </a:bodyPr>
          <a:lstStyle>
            <a:lvl1pPr algn="r" defTabSz="923925">
              <a:spcBef>
                <a:spcPct val="0"/>
              </a:spcBef>
              <a:buFontTx/>
              <a:buNone/>
              <a:defRPr b="0" i="0">
                <a:solidFill>
                  <a:schemeClr val="tx1"/>
                </a:solidFill>
                <a:latin typeface="Times New Roman" pitchFamily="18" charset="0"/>
                <a:cs typeface="+mn-cs"/>
              </a:defRPr>
            </a:lvl1pPr>
          </a:lstStyle>
          <a:p>
            <a:pPr>
              <a:defRPr/>
            </a:pPr>
            <a:fld id="{AE7FD932-7BFD-4B9E-9863-50FE9A10117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spcBef>
                <a:spcPct val="0"/>
              </a:spcBef>
              <a:buFontTx/>
              <a:buNone/>
              <a:defRPr b="0" i="0">
                <a:solidFill>
                  <a:schemeClr val="tx1"/>
                </a:solidFill>
                <a:latin typeface="Times New Roman" pitchFamily="18" charset="0"/>
                <a:cs typeface="+mn-cs"/>
              </a:defRPr>
            </a:lvl1pPr>
          </a:lstStyle>
          <a:p>
            <a:pPr>
              <a:defRPr/>
            </a:pPr>
            <a:endParaRPr lang="en-US"/>
          </a:p>
        </p:txBody>
      </p:sp>
      <p:sp>
        <p:nvSpPr>
          <p:cNvPr id="30723" name="Rectangle 3"/>
          <p:cNvSpPr>
            <a:spLocks noGrp="1" noChangeArrowheads="1"/>
          </p:cNvSpPr>
          <p:nvPr>
            <p:ph type="dt" idx="1"/>
          </p:nvPr>
        </p:nvSpPr>
        <p:spPr bwMode="auto">
          <a:xfrm>
            <a:off x="3962400" y="0"/>
            <a:ext cx="2971800" cy="457200"/>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lvl1pPr algn="r">
              <a:spcBef>
                <a:spcPct val="0"/>
              </a:spcBef>
              <a:buFontTx/>
              <a:buNone/>
              <a:defRPr b="0" i="0">
                <a:solidFill>
                  <a:schemeClr val="tx1"/>
                </a:solidFill>
                <a:latin typeface="Times New Roman" pitchFamily="18"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33475" y="684213"/>
            <a:ext cx="4667250" cy="350043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5988" y="4413250"/>
            <a:ext cx="5102225" cy="4110038"/>
          </a:xfrm>
          <a:prstGeom prst="rect">
            <a:avLst/>
          </a:prstGeom>
          <a:noFill/>
          <a:ln w="9525">
            <a:noFill/>
            <a:miter lim="800000"/>
            <a:headEnd/>
            <a:tailEnd/>
          </a:ln>
          <a:effectLst/>
        </p:spPr>
        <p:txBody>
          <a:bodyPr vert="horz" wrap="square" lIns="91419" tIns="45710" rIns="91419"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750300"/>
            <a:ext cx="2971800" cy="457200"/>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spcBef>
                <a:spcPct val="0"/>
              </a:spcBef>
              <a:buFontTx/>
              <a:buNone/>
              <a:defRPr b="0" i="0">
                <a:solidFill>
                  <a:schemeClr val="tx1"/>
                </a:solidFill>
                <a:latin typeface="Times New Roman" pitchFamily="18" charset="0"/>
                <a:cs typeface="+mn-cs"/>
              </a:defRPr>
            </a:lvl1pPr>
          </a:lstStyle>
          <a:p>
            <a:pPr>
              <a:defRPr/>
            </a:pPr>
            <a:endParaRPr lang="en-US"/>
          </a:p>
        </p:txBody>
      </p:sp>
      <p:sp>
        <p:nvSpPr>
          <p:cNvPr id="30727" name="Rectangle 7"/>
          <p:cNvSpPr>
            <a:spLocks noGrp="1" noChangeArrowheads="1"/>
          </p:cNvSpPr>
          <p:nvPr>
            <p:ph type="sldNum" sz="quarter" idx="5"/>
          </p:nvPr>
        </p:nvSpPr>
        <p:spPr bwMode="auto">
          <a:xfrm>
            <a:off x="3962400" y="8750300"/>
            <a:ext cx="2971800" cy="457200"/>
          </a:xfrm>
          <a:prstGeom prst="rect">
            <a:avLst/>
          </a:prstGeom>
          <a:noFill/>
          <a:ln w="9525">
            <a:noFill/>
            <a:miter lim="800000"/>
            <a:headEnd/>
            <a:tailEnd/>
          </a:ln>
          <a:effectLst/>
        </p:spPr>
        <p:txBody>
          <a:bodyPr vert="horz" wrap="square" lIns="91419" tIns="45710" rIns="91419" bIns="45710" numCol="1" anchor="b" anchorCtr="0" compatLnSpc="1">
            <a:prstTxWarp prst="textNoShape">
              <a:avLst/>
            </a:prstTxWarp>
          </a:bodyPr>
          <a:lstStyle>
            <a:lvl1pPr algn="r">
              <a:spcBef>
                <a:spcPct val="0"/>
              </a:spcBef>
              <a:buFontTx/>
              <a:buNone/>
              <a:defRPr b="0" i="0">
                <a:solidFill>
                  <a:schemeClr val="tx1"/>
                </a:solidFill>
                <a:latin typeface="Times New Roman" pitchFamily="18" charset="0"/>
                <a:cs typeface="+mn-cs"/>
              </a:defRPr>
            </a:lvl1pPr>
          </a:lstStyle>
          <a:p>
            <a:pPr>
              <a:defRPr/>
            </a:pPr>
            <a:fld id="{45312914-6299-4A44-8AA2-82C3B09FFC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p:txBody>
          <a:bodyPr/>
          <a:lstStyle/>
          <a:p>
            <a:pPr>
              <a:defRPr/>
            </a:pPr>
            <a:fld id="{8B0B1749-2411-4D34-90FC-A7ED6B63B951}" type="slidenum">
              <a:rPr lang="en-US" smtClean="0"/>
              <a:pPr>
                <a:defRPr/>
              </a:pPr>
              <a:t>1</a:t>
            </a:fld>
            <a:endParaRPr 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p:txBody>
          <a:bodyPr/>
          <a:lstStyle/>
          <a:p>
            <a:pPr>
              <a:defRPr/>
            </a:pPr>
            <a:fld id="{575A9815-95C2-423C-ABDA-68AFF690E40F}" type="slidenum">
              <a:rPr lang="en-US" smtClean="0"/>
              <a:pPr>
                <a:defRPr/>
              </a:pPr>
              <a:t>16</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312914-6299-4A44-8AA2-82C3B09FFCC0}"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p:txBody>
          <a:bodyPr/>
          <a:lstStyle/>
          <a:p>
            <a:pPr>
              <a:defRPr/>
            </a:pPr>
            <a:fld id="{575A9815-95C2-423C-ABDA-68AFF690E40F}" type="slidenum">
              <a:rPr lang="en-US" smtClean="0"/>
              <a:pPr>
                <a:defRPr/>
              </a:pPr>
              <a:t>15</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207"/>
          <p:cNvSpPr>
            <a:spLocks noGrp="1" noChangeArrowheads="1"/>
          </p:cNvSpPr>
          <p:nvPr>
            <p:ph type="sldNum" sz="quarter" idx="10"/>
          </p:nvPr>
        </p:nvSpPr>
        <p:spPr>
          <a:ln/>
        </p:spPr>
        <p:txBody>
          <a:bodyPr/>
          <a:lstStyle>
            <a:lvl1pPr>
              <a:defRPr/>
            </a:lvl1pPr>
          </a:lstStyle>
          <a:p>
            <a:pPr>
              <a:defRPr/>
            </a:pPr>
            <a:fld id="{D6C3741D-49BC-4FCF-81BA-56F48367CCD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ea typeface="Gulim" pitchFamily="34" charset="-127"/>
              </a:defRPr>
            </a:lvl1pPr>
          </a:lstStyle>
          <a:p>
            <a:pPr>
              <a:defRPr/>
            </a:pPr>
            <a:fld id="{6EF10EC8-E19B-42DD-862A-D67D2141C0AF}" type="datetime1">
              <a:rPr lang="ko-KR" altLang="en-US"/>
              <a:pPr>
                <a:defRPr/>
              </a:pPr>
              <a:t>2013-10-04</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ea typeface="Gulim" pitchFamily="34" charset="-127"/>
              </a:defRPr>
            </a:lvl1pPr>
          </a:lstStyle>
          <a:p>
            <a:endParaRPr lang="en-US" altLang="ko-KR"/>
          </a:p>
        </p:txBody>
      </p:sp>
      <p:sp>
        <p:nvSpPr>
          <p:cNvPr id="6" name="Rectangle 207"/>
          <p:cNvSpPr>
            <a:spLocks noGrp="1" noChangeArrowheads="1"/>
          </p:cNvSpPr>
          <p:nvPr>
            <p:ph type="sldNum" sz="quarter" idx="4"/>
          </p:nvPr>
        </p:nvSpPr>
        <p:spPr bwMode="auto">
          <a:xfrm>
            <a:off x="8382000" y="6629400"/>
            <a:ext cx="762000" cy="152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spcBef>
                <a:spcPct val="0"/>
              </a:spcBef>
              <a:buFontTx/>
              <a:buNone/>
              <a:defRPr sz="900" i="0">
                <a:solidFill>
                  <a:schemeClr val="accent2"/>
                </a:solidFill>
                <a:latin typeface="+mn-lt"/>
                <a:ea typeface="ＭＳ Ｐゴシック" pitchFamily="-128" charset="-128"/>
                <a:cs typeface="+mn-cs"/>
              </a:defRPr>
            </a:lvl1pPr>
          </a:lstStyle>
          <a:p>
            <a:pPr>
              <a:defRPr/>
            </a:pPr>
            <a:fld id="{8DE9BE04-04E1-44B2-808F-EFAF8402D86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219200"/>
            <a:ext cx="87630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7" name="Picture 136"/>
          <p:cNvPicPr>
            <a:picLocks noChangeAspect="1" noChangeArrowheads="1"/>
          </p:cNvPicPr>
          <p:nvPr/>
        </p:nvPicPr>
        <p:blipFill>
          <a:blip r:embed="rId4" cstate="print"/>
          <a:srcRect/>
          <a:stretch>
            <a:fillRect/>
          </a:stretch>
        </p:blipFill>
        <p:spPr bwMode="auto">
          <a:xfrm>
            <a:off x="0" y="0"/>
            <a:ext cx="9144000" cy="927100"/>
          </a:xfrm>
          <a:prstGeom prst="rect">
            <a:avLst/>
          </a:prstGeom>
          <a:noFill/>
          <a:ln w="15875" algn="ctr">
            <a:noFill/>
            <a:miter lim="800000"/>
            <a:headEnd/>
            <a:tailEnd/>
          </a:ln>
        </p:spPr>
      </p:pic>
      <p:sp>
        <p:nvSpPr>
          <p:cNvPr id="1028" name="Rectangle 137"/>
          <p:cNvSpPr>
            <a:spLocks noGrp="1" noChangeArrowheads="1"/>
          </p:cNvSpPr>
          <p:nvPr>
            <p:ph type="title"/>
          </p:nvPr>
        </p:nvSpPr>
        <p:spPr bwMode="auto">
          <a:xfrm>
            <a:off x="0" y="0"/>
            <a:ext cx="9144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9" name="Picture 194"/>
          <p:cNvPicPr>
            <a:picLocks noChangeAspect="1" noChangeArrowheads="1"/>
          </p:cNvPicPr>
          <p:nvPr/>
        </p:nvPicPr>
        <p:blipFill>
          <a:blip r:embed="rId5" cstate="print"/>
          <a:srcRect/>
          <a:stretch>
            <a:fillRect/>
          </a:stretch>
        </p:blipFill>
        <p:spPr bwMode="auto">
          <a:xfrm>
            <a:off x="0" y="6578600"/>
            <a:ext cx="9144000" cy="279400"/>
          </a:xfrm>
          <a:prstGeom prst="rect">
            <a:avLst/>
          </a:prstGeom>
          <a:noFill/>
          <a:ln w="15875" algn="ctr">
            <a:noFill/>
            <a:miter lim="800000"/>
            <a:headEnd/>
            <a:tailEnd/>
          </a:ln>
        </p:spPr>
      </p:pic>
      <p:sp>
        <p:nvSpPr>
          <p:cNvPr id="905415" name="Text Box 199"/>
          <p:cNvSpPr txBox="1">
            <a:spLocks noChangeArrowheads="1"/>
          </p:cNvSpPr>
          <p:nvPr/>
        </p:nvSpPr>
        <p:spPr bwMode="auto">
          <a:xfrm>
            <a:off x="273050" y="6635750"/>
            <a:ext cx="793750" cy="184150"/>
          </a:xfrm>
          <a:prstGeom prst="rect">
            <a:avLst/>
          </a:prstGeom>
          <a:noFill/>
          <a:ln w="15875" algn="ctr">
            <a:noFill/>
            <a:miter lim="800000"/>
            <a:headEnd/>
            <a:tailEnd/>
          </a:ln>
          <a:effectLst/>
        </p:spPr>
        <p:txBody>
          <a:bodyPr lIns="0" tIns="0" rIns="0" bIns="0">
            <a:spAutoFit/>
          </a:bodyPr>
          <a:lstStyle/>
          <a:p>
            <a:pPr>
              <a:spcBef>
                <a:spcPct val="20000"/>
              </a:spcBef>
              <a:defRPr/>
            </a:pPr>
            <a:r>
              <a:rPr lang="en-US" b="0" dirty="0">
                <a:solidFill>
                  <a:srgbClr val="171FC7"/>
                </a:solidFill>
                <a:effectLst>
                  <a:outerShdw blurRad="38100" dist="38100" dir="2700000" algn="tl">
                    <a:srgbClr val="C0C0C0"/>
                  </a:outerShdw>
                </a:effectLst>
                <a:latin typeface="Helvetica" pitchFamily="-128" charset="0"/>
                <a:cs typeface="+mn-cs"/>
              </a:rPr>
              <a:t>NSTX-U</a:t>
            </a:r>
          </a:p>
        </p:txBody>
      </p:sp>
      <p:sp>
        <p:nvSpPr>
          <p:cNvPr id="12" name="Rectangle 207"/>
          <p:cNvSpPr>
            <a:spLocks noGrp="1" noChangeArrowheads="1"/>
          </p:cNvSpPr>
          <p:nvPr>
            <p:ph type="sldNum" sz="quarter" idx="4"/>
          </p:nvPr>
        </p:nvSpPr>
        <p:spPr bwMode="auto">
          <a:xfrm>
            <a:off x="8382000" y="6629400"/>
            <a:ext cx="762000" cy="152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spcBef>
                <a:spcPct val="0"/>
              </a:spcBef>
              <a:buFontTx/>
              <a:buNone/>
              <a:defRPr sz="900" i="0">
                <a:solidFill>
                  <a:schemeClr val="accent2"/>
                </a:solidFill>
                <a:latin typeface="+mn-lt"/>
                <a:ea typeface="ＭＳ Ｐゴシック" pitchFamily="-128" charset="-128"/>
                <a:cs typeface="+mn-cs"/>
              </a:defRPr>
            </a:lvl1pPr>
          </a:lstStyle>
          <a:p>
            <a:pPr>
              <a:defRPr/>
            </a:pPr>
            <a:fld id="{B99A6934-87EF-472C-9B12-8A69D0CCD005}" type="slidenum">
              <a:rPr lang="en-US"/>
              <a:pPr>
                <a:defRPr/>
              </a:pPr>
              <a:t>‹#›</a:t>
            </a:fld>
            <a:endParaRPr lang="en-US"/>
          </a:p>
        </p:txBody>
      </p:sp>
      <p:sp>
        <p:nvSpPr>
          <p:cNvPr id="8" name="TextBox 7"/>
          <p:cNvSpPr txBox="1"/>
          <p:nvPr userDrawn="1"/>
        </p:nvSpPr>
        <p:spPr>
          <a:xfrm>
            <a:off x="1828800" y="6629400"/>
            <a:ext cx="5486400" cy="215444"/>
          </a:xfrm>
          <a:prstGeom prst="rect">
            <a:avLst/>
          </a:prstGeom>
          <a:noFill/>
        </p:spPr>
        <p:txBody>
          <a:bodyPr>
            <a:spAutoFit/>
          </a:bodyPr>
          <a:lstStyle/>
          <a:p>
            <a:pPr algn="ctr">
              <a:defRPr/>
            </a:pPr>
            <a:r>
              <a:rPr lang="en-US" sz="800" i="0" dirty="0" smtClean="0">
                <a:latin typeface="Helvetica" pitchFamily="34" charset="0"/>
                <a:cs typeface="+mn-cs"/>
              </a:rPr>
              <a:t>NSTX-U Team Meeting - 4/7/2013</a:t>
            </a:r>
            <a:endParaRPr lang="en-US" sz="800" i="0" dirty="0">
              <a:latin typeface="Helvetica" pitchFamily="34" charset="0"/>
              <a:cs typeface="+mn-cs"/>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Lst>
  <p:hf hdr="0" ftr="0" dt="0"/>
  <p:txStyles>
    <p:titleStyle>
      <a:lvl1pPr algn="ctr" rtl="0" eaLnBrk="0" fontAlgn="base" hangingPunct="0">
        <a:spcBef>
          <a:spcPct val="0"/>
        </a:spcBef>
        <a:spcAft>
          <a:spcPct val="0"/>
        </a:spcAft>
        <a:defRPr sz="2400" b="1">
          <a:solidFill>
            <a:schemeClr val="accent2"/>
          </a:solidFill>
          <a:latin typeface="+mj-lt"/>
          <a:ea typeface="+mj-ea"/>
          <a:cs typeface="+mj-cs"/>
        </a:defRPr>
      </a:lvl1pPr>
      <a:lvl2pPr algn="ctr" rtl="0" eaLnBrk="0" fontAlgn="base" hangingPunct="0">
        <a:spcBef>
          <a:spcPct val="0"/>
        </a:spcBef>
        <a:spcAft>
          <a:spcPct val="0"/>
        </a:spcAft>
        <a:defRPr sz="2400" b="1">
          <a:solidFill>
            <a:schemeClr val="accent2"/>
          </a:solidFill>
          <a:latin typeface="Arial" charset="0"/>
        </a:defRPr>
      </a:lvl2pPr>
      <a:lvl3pPr algn="ctr" rtl="0" eaLnBrk="0" fontAlgn="base" hangingPunct="0">
        <a:spcBef>
          <a:spcPct val="0"/>
        </a:spcBef>
        <a:spcAft>
          <a:spcPct val="0"/>
        </a:spcAft>
        <a:defRPr sz="2400" b="1">
          <a:solidFill>
            <a:schemeClr val="accent2"/>
          </a:solidFill>
          <a:latin typeface="Arial" charset="0"/>
        </a:defRPr>
      </a:lvl3pPr>
      <a:lvl4pPr algn="ctr" rtl="0" eaLnBrk="0" fontAlgn="base" hangingPunct="0">
        <a:spcBef>
          <a:spcPct val="0"/>
        </a:spcBef>
        <a:spcAft>
          <a:spcPct val="0"/>
        </a:spcAft>
        <a:defRPr sz="2400" b="1">
          <a:solidFill>
            <a:schemeClr val="accent2"/>
          </a:solidFill>
          <a:latin typeface="Arial" charset="0"/>
        </a:defRPr>
      </a:lvl4pPr>
      <a:lvl5pPr algn="ctr" rtl="0" eaLnBrk="0" fontAlgn="base" hangingPunct="0">
        <a:spcBef>
          <a:spcPct val="0"/>
        </a:spcBef>
        <a:spcAft>
          <a:spcPct val="0"/>
        </a:spcAft>
        <a:defRPr sz="2400" b="1">
          <a:solidFill>
            <a:schemeClr val="accent2"/>
          </a:solidFill>
          <a:latin typeface="Arial" charset="0"/>
        </a:defRPr>
      </a:lvl5pPr>
      <a:lvl6pPr marL="457200" algn="ctr" rtl="0" eaLnBrk="0" fontAlgn="base" hangingPunct="0">
        <a:spcBef>
          <a:spcPct val="0"/>
        </a:spcBef>
        <a:spcAft>
          <a:spcPct val="0"/>
        </a:spcAft>
        <a:defRPr sz="2400" b="1">
          <a:solidFill>
            <a:schemeClr val="accent2"/>
          </a:solidFill>
          <a:latin typeface="Arial" charset="0"/>
        </a:defRPr>
      </a:lvl6pPr>
      <a:lvl7pPr marL="914400" algn="ctr" rtl="0" eaLnBrk="0" fontAlgn="base" hangingPunct="0">
        <a:spcBef>
          <a:spcPct val="0"/>
        </a:spcBef>
        <a:spcAft>
          <a:spcPct val="0"/>
        </a:spcAft>
        <a:defRPr sz="2400" b="1">
          <a:solidFill>
            <a:schemeClr val="accent2"/>
          </a:solidFill>
          <a:latin typeface="Arial" charset="0"/>
        </a:defRPr>
      </a:lvl7pPr>
      <a:lvl8pPr marL="1371600" algn="ctr" rtl="0" eaLnBrk="0" fontAlgn="base" hangingPunct="0">
        <a:spcBef>
          <a:spcPct val="0"/>
        </a:spcBef>
        <a:spcAft>
          <a:spcPct val="0"/>
        </a:spcAft>
        <a:defRPr sz="2400" b="1">
          <a:solidFill>
            <a:schemeClr val="accent2"/>
          </a:solidFill>
          <a:latin typeface="Arial" charset="0"/>
        </a:defRPr>
      </a:lvl8pPr>
      <a:lvl9pPr marL="1828800" algn="ctr"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2"/>
          </a:solidFill>
          <a:latin typeface="+mn-lt"/>
        </a:defRPr>
      </a:lvl2pPr>
      <a:lvl3pPr marL="1143000" indent="-228600" algn="l" rtl="0" eaLnBrk="0" fontAlgn="base" hangingPunct="0">
        <a:spcBef>
          <a:spcPct val="20000"/>
        </a:spcBef>
        <a:spcAft>
          <a:spcPct val="0"/>
        </a:spcAft>
        <a:buChar char="•"/>
        <a:defRPr>
          <a:solidFill>
            <a:srgbClr val="FF0000"/>
          </a:solidFill>
          <a:latin typeface="+mn-lt"/>
        </a:defRPr>
      </a:lvl3pPr>
      <a:lvl4pPr marL="1600200" indent="-228600" algn="l" rtl="0" eaLnBrk="0" fontAlgn="base" hangingPunct="0">
        <a:spcBef>
          <a:spcPct val="20000"/>
        </a:spcBef>
        <a:spcAft>
          <a:spcPct val="0"/>
        </a:spcAft>
        <a:buChar char="–"/>
        <a:defRPr sz="1600">
          <a:solidFill>
            <a:srgbClr val="009999"/>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050" name="Straight Connector 58"/>
          <p:cNvCxnSpPr>
            <a:cxnSpLocks noChangeShapeType="1"/>
          </p:cNvCxnSpPr>
          <p:nvPr/>
        </p:nvCxnSpPr>
        <p:spPr bwMode="auto">
          <a:xfrm>
            <a:off x="0" y="0"/>
            <a:ext cx="914400" cy="0"/>
          </a:xfrm>
          <a:prstGeom prst="line">
            <a:avLst/>
          </a:prstGeom>
          <a:noFill/>
          <a:ln w="0" algn="ctr">
            <a:solidFill>
              <a:srgbClr val="FBFFFF"/>
            </a:solidFill>
            <a:round/>
            <a:headEnd/>
            <a:tailEnd/>
          </a:ln>
        </p:spPr>
      </p:cxnSp>
      <p:cxnSp>
        <p:nvCxnSpPr>
          <p:cNvPr id="2051" name="Straight Connector 25"/>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52" name="Line 150"/>
          <p:cNvSpPr>
            <a:spLocks noChangeShapeType="1"/>
          </p:cNvSpPr>
          <p:nvPr/>
        </p:nvSpPr>
        <p:spPr bwMode="auto">
          <a:xfrm>
            <a:off x="0" y="0"/>
            <a:ext cx="914400" cy="0"/>
          </a:xfrm>
          <a:prstGeom prst="line">
            <a:avLst/>
          </a:prstGeom>
          <a:noFill/>
          <a:ln w="0">
            <a:solidFill>
              <a:srgbClr val="FBFFFF"/>
            </a:solidFill>
            <a:round/>
            <a:headEnd/>
            <a:tailEnd/>
          </a:ln>
        </p:spPr>
        <p:txBody>
          <a:bodyPr wrap="none" lIns="0" tIns="0" rIns="0" bIns="0" anchor="ctr"/>
          <a:lstStyle/>
          <a:p>
            <a:endParaRPr lang="en-US"/>
          </a:p>
        </p:txBody>
      </p:sp>
      <p:cxnSp>
        <p:nvCxnSpPr>
          <p:cNvPr id="2053" name="Straight Connector 26"/>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54" name="Line 131"/>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55" name="Straight Connector 27"/>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1525762" name="Rectangle 2"/>
          <p:cNvSpPr>
            <a:spLocks noChangeArrowheads="1"/>
          </p:cNvSpPr>
          <p:nvPr/>
        </p:nvSpPr>
        <p:spPr bwMode="auto">
          <a:xfrm>
            <a:off x="152400" y="990600"/>
            <a:ext cx="8839200" cy="914400"/>
          </a:xfrm>
          <a:prstGeom prst="rect">
            <a:avLst/>
          </a:prstGeom>
          <a:noFill/>
          <a:ln w="9525">
            <a:noFill/>
            <a:miter lim="800000"/>
            <a:headEnd/>
            <a:tailEnd/>
          </a:ln>
          <a:effectLst/>
        </p:spPr>
        <p:txBody>
          <a:bodyPr anchor="ctr"/>
          <a:lstStyle/>
          <a:p>
            <a:pPr algn="ctr" eaLnBrk="0" hangingPunct="0">
              <a:lnSpc>
                <a:spcPct val="90000"/>
              </a:lnSpc>
              <a:defRPr/>
            </a:pPr>
            <a:r>
              <a:rPr lang="en-US" sz="3600" i="0" dirty="0" smtClean="0">
                <a:solidFill>
                  <a:schemeClr val="accent2"/>
                </a:solidFill>
                <a:effectLst>
                  <a:outerShdw blurRad="38100" dist="38100" dir="2700000" algn="tl">
                    <a:srgbClr val="C0C0C0"/>
                  </a:outerShdw>
                </a:effectLst>
                <a:latin typeface="Arial" charset="0"/>
                <a:ea typeface="ＭＳ Ｐゴシック" pitchFamily="-128" charset="-128"/>
                <a:cs typeface="+mn-cs"/>
              </a:rPr>
              <a:t>NSTX-U Program Update</a:t>
            </a:r>
            <a:endParaRPr lang="en-US" sz="3600" i="0" dirty="0">
              <a:solidFill>
                <a:schemeClr val="accent2"/>
              </a:solidFill>
              <a:latin typeface="Arial" charset="0"/>
              <a:cs typeface="+mn-cs"/>
            </a:endParaRPr>
          </a:p>
        </p:txBody>
      </p:sp>
      <p:cxnSp>
        <p:nvCxnSpPr>
          <p:cNvPr id="2057" name="Straight Connector 28"/>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58" name="Line 132"/>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59" name="Straight Connector 29"/>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60" name="Text Box 9"/>
          <p:cNvSpPr txBox="1">
            <a:spLocks noChangeArrowheads="1"/>
          </p:cNvSpPr>
          <p:nvPr/>
        </p:nvSpPr>
        <p:spPr bwMode="auto">
          <a:xfrm>
            <a:off x="1524000" y="2057400"/>
            <a:ext cx="6019800" cy="523220"/>
          </a:xfrm>
          <a:prstGeom prst="rect">
            <a:avLst/>
          </a:prstGeom>
          <a:noFill/>
          <a:ln w="9525">
            <a:noFill/>
            <a:miter lim="800000"/>
            <a:headEnd/>
            <a:tailEnd/>
          </a:ln>
        </p:spPr>
        <p:txBody>
          <a:bodyPr>
            <a:spAutoFit/>
          </a:bodyPr>
          <a:lstStyle/>
          <a:p>
            <a:pPr algn="ctr"/>
            <a:r>
              <a:rPr lang="en-US" sz="2800" i="0" dirty="0" smtClean="0">
                <a:solidFill>
                  <a:schemeClr val="tx1"/>
                </a:solidFill>
                <a:latin typeface="Arial" pitchFamily="34" charset="0"/>
              </a:rPr>
              <a:t>J. Menard</a:t>
            </a:r>
            <a:endParaRPr lang="en-US" sz="2000" b="0" dirty="0">
              <a:solidFill>
                <a:schemeClr val="tx1"/>
              </a:solidFill>
              <a:latin typeface="Arial" pitchFamily="34" charset="0"/>
            </a:endParaRPr>
          </a:p>
        </p:txBody>
      </p:sp>
      <p:cxnSp>
        <p:nvCxnSpPr>
          <p:cNvPr id="2061" name="Straight Connector 30"/>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62" name="Line 133"/>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63" name="Straight Connector 31"/>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64" name="Text Box 10"/>
          <p:cNvSpPr txBox="1">
            <a:spLocks noChangeArrowheads="1"/>
          </p:cNvSpPr>
          <p:nvPr/>
        </p:nvSpPr>
        <p:spPr bwMode="auto">
          <a:xfrm>
            <a:off x="1676400" y="3419456"/>
            <a:ext cx="5715000" cy="619144"/>
          </a:xfrm>
          <a:prstGeom prst="rect">
            <a:avLst/>
          </a:prstGeom>
          <a:noFill/>
          <a:ln w="15875" algn="ctr">
            <a:noFill/>
            <a:miter lim="800000"/>
            <a:headEnd/>
            <a:tailEnd/>
          </a:ln>
        </p:spPr>
        <p:txBody>
          <a:bodyPr lIns="0" tIns="0" rIns="0" bIns="0">
            <a:spAutoFit/>
          </a:bodyPr>
          <a:lstStyle/>
          <a:p>
            <a:pPr algn="ctr">
              <a:lnSpc>
                <a:spcPct val="70000"/>
              </a:lnSpc>
              <a:spcBef>
                <a:spcPct val="20000"/>
              </a:spcBef>
            </a:pPr>
            <a:r>
              <a:rPr lang="en-US" sz="1600" i="0" dirty="0" smtClean="0">
                <a:solidFill>
                  <a:srgbClr val="FF0000"/>
                </a:solidFill>
              </a:rPr>
              <a:t>NSTX-U Team Meeting</a:t>
            </a:r>
          </a:p>
          <a:p>
            <a:pPr algn="ctr">
              <a:lnSpc>
                <a:spcPct val="70000"/>
              </a:lnSpc>
              <a:spcBef>
                <a:spcPct val="20000"/>
              </a:spcBef>
            </a:pPr>
            <a:r>
              <a:rPr lang="en-US" sz="1600" i="0" dirty="0" smtClean="0">
                <a:solidFill>
                  <a:srgbClr val="FF0000"/>
                </a:solidFill>
              </a:rPr>
              <a:t>B318</a:t>
            </a:r>
          </a:p>
          <a:p>
            <a:pPr algn="ctr">
              <a:lnSpc>
                <a:spcPct val="70000"/>
              </a:lnSpc>
              <a:spcBef>
                <a:spcPct val="20000"/>
              </a:spcBef>
            </a:pPr>
            <a:r>
              <a:rPr lang="en-US" sz="1600" i="0" dirty="0" smtClean="0">
                <a:solidFill>
                  <a:srgbClr val="FF0000"/>
                </a:solidFill>
              </a:rPr>
              <a:t>October</a:t>
            </a:r>
            <a:r>
              <a:rPr lang="en-US" sz="1600" i="0" dirty="0" smtClean="0">
                <a:solidFill>
                  <a:srgbClr val="FF0000"/>
                </a:solidFill>
              </a:rPr>
              <a:t> 4, </a:t>
            </a:r>
            <a:r>
              <a:rPr lang="en-US" sz="1600" i="0" dirty="0" smtClean="0">
                <a:solidFill>
                  <a:srgbClr val="FF0000"/>
                </a:solidFill>
              </a:rPr>
              <a:t>2013</a:t>
            </a:r>
            <a:endParaRPr lang="en-US" sz="1600" i="0" dirty="0">
              <a:solidFill>
                <a:srgbClr val="FF0000"/>
              </a:solidFill>
            </a:endParaRPr>
          </a:p>
        </p:txBody>
      </p:sp>
      <p:cxnSp>
        <p:nvCxnSpPr>
          <p:cNvPr id="2065" name="Straight Connector 32"/>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66" name="Line 134"/>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67" name="Straight Connector 33"/>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68" name="Line 138"/>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69" name="Straight Connector 34"/>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70" name="Line 139"/>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71" name="Straight Connector 35"/>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72" name="Line 143"/>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73" name="Straight Connector 36"/>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74" name="Line 144"/>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75" name="Straight Connector 37"/>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76" name="Line 145"/>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77" name="Straight Connector 38"/>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78" name="Line 146"/>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79" name="Straight Connector 39"/>
          <p:cNvCxnSpPr>
            <a:cxnSpLocks noChangeShapeType="1"/>
          </p:cNvCxnSpPr>
          <p:nvPr/>
        </p:nvCxnSpPr>
        <p:spPr bwMode="auto">
          <a:xfrm>
            <a:off x="0" y="0"/>
            <a:ext cx="457200" cy="0"/>
          </a:xfrm>
          <a:prstGeom prst="line">
            <a:avLst/>
          </a:prstGeom>
          <a:noFill/>
          <a:ln w="0" algn="ctr">
            <a:solidFill>
              <a:srgbClr val="FEFFFF"/>
            </a:solidFill>
            <a:round/>
            <a:headEnd/>
            <a:tailEnd/>
          </a:ln>
        </p:spPr>
      </p:cxnSp>
      <p:pic>
        <p:nvPicPr>
          <p:cNvPr id="2080" name="Picture 127"/>
          <p:cNvPicPr>
            <a:picLocks noChangeAspect="1" noChangeArrowheads="1"/>
          </p:cNvPicPr>
          <p:nvPr/>
        </p:nvPicPr>
        <p:blipFill>
          <a:blip r:embed="rId3" cstate="print"/>
          <a:srcRect/>
          <a:stretch>
            <a:fillRect/>
          </a:stretch>
        </p:blipFill>
        <p:spPr bwMode="auto">
          <a:xfrm>
            <a:off x="0" y="-1588"/>
            <a:ext cx="9144000" cy="839788"/>
          </a:xfrm>
          <a:prstGeom prst="rect">
            <a:avLst/>
          </a:prstGeom>
          <a:noFill/>
          <a:ln w="15875" algn="ctr">
            <a:noFill/>
            <a:miter lim="800000"/>
            <a:headEnd/>
            <a:tailEnd/>
          </a:ln>
        </p:spPr>
      </p:pic>
      <p:cxnSp>
        <p:nvCxnSpPr>
          <p:cNvPr id="2081" name="Straight Connector 40"/>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82" name="Line 147"/>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83" name="Straight Connector 41"/>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1525888" name="Text Box 128"/>
          <p:cNvSpPr txBox="1">
            <a:spLocks noChangeArrowheads="1"/>
          </p:cNvSpPr>
          <p:nvPr/>
        </p:nvSpPr>
        <p:spPr bwMode="auto">
          <a:xfrm>
            <a:off x="838200" y="109538"/>
            <a:ext cx="1905000" cy="554037"/>
          </a:xfrm>
          <a:prstGeom prst="rect">
            <a:avLst/>
          </a:prstGeom>
          <a:noFill/>
          <a:ln w="15875" algn="ctr">
            <a:noFill/>
            <a:miter lim="800000"/>
            <a:headEnd/>
            <a:tailEnd/>
          </a:ln>
          <a:effectLst/>
        </p:spPr>
        <p:txBody>
          <a:bodyPr lIns="0" tIns="0" rIns="0" bIns="0">
            <a:spAutoFit/>
          </a:bodyPr>
          <a:lstStyle/>
          <a:p>
            <a:pPr>
              <a:spcBef>
                <a:spcPct val="20000"/>
              </a:spcBef>
              <a:defRPr/>
            </a:pPr>
            <a:r>
              <a:rPr lang="en-US" sz="3600" b="0" dirty="0">
                <a:solidFill>
                  <a:srgbClr val="171FC7"/>
                </a:solidFill>
                <a:effectLst>
                  <a:outerShdw blurRad="38100" dist="38100" dir="2700000" algn="tl">
                    <a:srgbClr val="C0C0C0"/>
                  </a:outerShdw>
                </a:effectLst>
                <a:latin typeface="Arial" charset="0"/>
                <a:cs typeface="+mn-cs"/>
              </a:rPr>
              <a:t>NSTX-U</a:t>
            </a:r>
          </a:p>
        </p:txBody>
      </p:sp>
      <p:cxnSp>
        <p:nvCxnSpPr>
          <p:cNvPr id="2085" name="Straight Connector 42"/>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86" name="Line 148"/>
          <p:cNvSpPr>
            <a:spLocks noChangeShapeType="1"/>
          </p:cNvSpPr>
          <p:nvPr/>
        </p:nvSpPr>
        <p:spPr bwMode="auto">
          <a:xfrm>
            <a:off x="0" y="0"/>
            <a:ext cx="457200" cy="0"/>
          </a:xfrm>
          <a:prstGeom prst="line">
            <a:avLst/>
          </a:prstGeom>
          <a:noFill/>
          <a:ln w="0">
            <a:solidFill>
              <a:srgbClr val="FEFFFF"/>
            </a:solidFill>
            <a:round/>
            <a:headEnd/>
            <a:tailEnd/>
          </a:ln>
        </p:spPr>
        <p:txBody>
          <a:bodyPr wrap="none" lIns="0" tIns="0" rIns="0" bIns="0" anchor="ctr"/>
          <a:lstStyle/>
          <a:p>
            <a:endParaRPr lang="en-US"/>
          </a:p>
        </p:txBody>
      </p:sp>
      <p:cxnSp>
        <p:nvCxnSpPr>
          <p:cNvPr id="2087" name="Straight Connector 43"/>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88" name="Rectangle 129"/>
          <p:cNvSpPr>
            <a:spLocks noChangeArrowheads="1"/>
          </p:cNvSpPr>
          <p:nvPr/>
        </p:nvSpPr>
        <p:spPr bwMode="auto">
          <a:xfrm>
            <a:off x="3651250" y="228600"/>
            <a:ext cx="1530350" cy="381000"/>
          </a:xfrm>
          <a:prstGeom prst="rect">
            <a:avLst/>
          </a:prstGeom>
          <a:noFill/>
          <a:ln w="9525">
            <a:noFill/>
            <a:miter lim="800000"/>
            <a:headEnd/>
            <a:tailEnd/>
          </a:ln>
        </p:spPr>
        <p:txBody>
          <a:bodyPr lIns="0" tIns="0" rIns="0" bIns="0" anchor="ctr"/>
          <a:lstStyle/>
          <a:p>
            <a:pPr algn="r" eaLnBrk="0" hangingPunct="0"/>
            <a:r>
              <a:rPr lang="en-US" sz="1800">
                <a:solidFill>
                  <a:schemeClr val="accent2"/>
                </a:solidFill>
                <a:latin typeface="Arial" pitchFamily="34" charset="0"/>
              </a:rPr>
              <a:t>Supported by   </a:t>
            </a:r>
          </a:p>
        </p:txBody>
      </p:sp>
      <p:cxnSp>
        <p:nvCxnSpPr>
          <p:cNvPr id="2089" name="Straight Connector 44"/>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90" name="Line 149"/>
          <p:cNvSpPr>
            <a:spLocks noChangeShapeType="1"/>
          </p:cNvSpPr>
          <p:nvPr/>
        </p:nvSpPr>
        <p:spPr bwMode="auto">
          <a:xfrm>
            <a:off x="0" y="0"/>
            <a:ext cx="0" cy="457200"/>
          </a:xfrm>
          <a:prstGeom prst="line">
            <a:avLst/>
          </a:prstGeom>
          <a:noFill/>
          <a:ln w="0">
            <a:solidFill>
              <a:srgbClr val="FDFFFF"/>
            </a:solidFill>
            <a:round/>
            <a:headEnd/>
            <a:tailEnd/>
          </a:ln>
        </p:spPr>
        <p:txBody>
          <a:bodyPr wrap="none" lIns="0" tIns="0" rIns="0" bIns="0" anchor="ctr"/>
          <a:lstStyle/>
          <a:p>
            <a:endParaRPr lang="en-US"/>
          </a:p>
        </p:txBody>
      </p:sp>
      <p:cxnSp>
        <p:nvCxnSpPr>
          <p:cNvPr id="2091" name="Straight Connector 45"/>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2092" name="Straight Connector 49"/>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2093" name="Straight Connector 50"/>
          <p:cNvCxnSpPr>
            <a:cxnSpLocks noChangeShapeType="1"/>
          </p:cNvCxnSpPr>
          <p:nvPr/>
        </p:nvCxnSpPr>
        <p:spPr bwMode="auto">
          <a:xfrm>
            <a:off x="0" y="0"/>
            <a:ext cx="457200" cy="0"/>
          </a:xfrm>
          <a:prstGeom prst="line">
            <a:avLst/>
          </a:prstGeom>
          <a:noFill/>
          <a:ln w="0" algn="ctr">
            <a:solidFill>
              <a:srgbClr val="FEFFFF"/>
            </a:solidFill>
            <a:round/>
            <a:headEnd/>
            <a:tailEnd/>
          </a:ln>
        </p:spPr>
      </p:cxnSp>
      <p:pic>
        <p:nvPicPr>
          <p:cNvPr id="2094" name="Picture 53" descr="ppi224.tmp"/>
          <p:cNvPicPr>
            <a:picLocks/>
          </p:cNvPicPr>
          <p:nvPr/>
        </p:nvPicPr>
        <p:blipFill>
          <a:blip r:embed="rId4" cstate="print"/>
          <a:srcRect/>
          <a:stretch>
            <a:fillRect/>
          </a:stretch>
        </p:blipFill>
        <p:spPr bwMode="auto">
          <a:xfrm>
            <a:off x="7696200" y="2286000"/>
            <a:ext cx="1295400" cy="4419600"/>
          </a:xfrm>
          <a:prstGeom prst="rect">
            <a:avLst/>
          </a:prstGeom>
          <a:noFill/>
          <a:ln w="9525">
            <a:noFill/>
            <a:miter lim="800000"/>
            <a:headEnd/>
            <a:tailEnd/>
          </a:ln>
        </p:spPr>
      </p:pic>
      <p:cxnSp>
        <p:nvCxnSpPr>
          <p:cNvPr id="2095" name="Straight Connector 54"/>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2096" name="Text Box 153"/>
          <p:cNvSpPr txBox="1">
            <a:spLocks noChangeArrowheads="1"/>
          </p:cNvSpPr>
          <p:nvPr/>
        </p:nvSpPr>
        <p:spPr bwMode="auto">
          <a:xfrm>
            <a:off x="7696200" y="2317750"/>
            <a:ext cx="1295400" cy="4311650"/>
          </a:xfrm>
          <a:prstGeom prst="rect">
            <a:avLst/>
          </a:prstGeom>
          <a:noFill/>
          <a:ln w="12700" algn="ctr">
            <a:noFill/>
            <a:miter lim="800000"/>
            <a:headEnd/>
            <a:tailEnd/>
          </a:ln>
        </p:spPr>
        <p:txBody>
          <a:bodyPr lIns="91429" tIns="45714" rIns="91429" bIns="45714" anchor="b">
            <a:spAutoFit/>
          </a:bodyPr>
          <a:lstStyle/>
          <a:p>
            <a:pPr algn="r" eaLnBrk="0" hangingPunct="0">
              <a:lnSpc>
                <a:spcPct val="90000"/>
              </a:lnSpc>
              <a:spcBef>
                <a:spcPct val="8000"/>
              </a:spcBef>
              <a:spcAft>
                <a:spcPct val="8000"/>
              </a:spcAft>
            </a:pPr>
            <a:r>
              <a:rPr lang="en-US" sz="900">
                <a:solidFill>
                  <a:srgbClr val="FF0000"/>
                </a:solidFill>
                <a:latin typeface="Arial" pitchFamily="34" charset="0"/>
              </a:rPr>
              <a:t>Culham Sci Ctr</a:t>
            </a:r>
          </a:p>
          <a:p>
            <a:pPr algn="r" eaLnBrk="0" hangingPunct="0">
              <a:lnSpc>
                <a:spcPct val="90000"/>
              </a:lnSpc>
              <a:spcBef>
                <a:spcPct val="8000"/>
              </a:spcBef>
              <a:spcAft>
                <a:spcPct val="8000"/>
              </a:spcAft>
            </a:pPr>
            <a:r>
              <a:rPr lang="en-US" sz="900">
                <a:solidFill>
                  <a:srgbClr val="FF0000"/>
                </a:solidFill>
                <a:latin typeface="Arial" pitchFamily="34" charset="0"/>
              </a:rPr>
              <a:t>York U</a:t>
            </a:r>
          </a:p>
          <a:p>
            <a:pPr algn="r" eaLnBrk="0" hangingPunct="0">
              <a:lnSpc>
                <a:spcPct val="90000"/>
              </a:lnSpc>
              <a:spcBef>
                <a:spcPct val="8000"/>
              </a:spcBef>
              <a:spcAft>
                <a:spcPct val="8000"/>
              </a:spcAft>
            </a:pPr>
            <a:r>
              <a:rPr lang="en-US" sz="900">
                <a:solidFill>
                  <a:srgbClr val="FF0000"/>
                </a:solidFill>
                <a:latin typeface="Arial" pitchFamily="34" charset="0"/>
              </a:rPr>
              <a:t>Chubu U</a:t>
            </a:r>
          </a:p>
          <a:p>
            <a:pPr algn="r" eaLnBrk="0" hangingPunct="0">
              <a:lnSpc>
                <a:spcPct val="90000"/>
              </a:lnSpc>
              <a:spcBef>
                <a:spcPct val="8000"/>
              </a:spcBef>
              <a:spcAft>
                <a:spcPct val="8000"/>
              </a:spcAft>
            </a:pPr>
            <a:r>
              <a:rPr lang="en-US" sz="900">
                <a:solidFill>
                  <a:srgbClr val="FF0000"/>
                </a:solidFill>
                <a:latin typeface="Arial" pitchFamily="34" charset="0"/>
              </a:rPr>
              <a:t>Fukui U</a:t>
            </a:r>
          </a:p>
          <a:p>
            <a:pPr algn="r" eaLnBrk="0" hangingPunct="0">
              <a:lnSpc>
                <a:spcPct val="90000"/>
              </a:lnSpc>
              <a:spcBef>
                <a:spcPct val="8000"/>
              </a:spcBef>
              <a:spcAft>
                <a:spcPct val="8000"/>
              </a:spcAft>
            </a:pPr>
            <a:r>
              <a:rPr lang="en-US" sz="900">
                <a:solidFill>
                  <a:srgbClr val="FF0000"/>
                </a:solidFill>
                <a:latin typeface="Arial" pitchFamily="34" charset="0"/>
              </a:rPr>
              <a:t>Hiroshima U</a:t>
            </a:r>
          </a:p>
          <a:p>
            <a:pPr algn="r" eaLnBrk="0" hangingPunct="0">
              <a:lnSpc>
                <a:spcPct val="90000"/>
              </a:lnSpc>
              <a:spcBef>
                <a:spcPct val="8000"/>
              </a:spcBef>
              <a:spcAft>
                <a:spcPct val="8000"/>
              </a:spcAft>
            </a:pPr>
            <a:r>
              <a:rPr lang="en-US" sz="900">
                <a:solidFill>
                  <a:srgbClr val="FF0000"/>
                </a:solidFill>
                <a:latin typeface="Arial" pitchFamily="34" charset="0"/>
              </a:rPr>
              <a:t>Hyogo U</a:t>
            </a:r>
          </a:p>
          <a:p>
            <a:pPr algn="r" eaLnBrk="0" hangingPunct="0">
              <a:lnSpc>
                <a:spcPct val="90000"/>
              </a:lnSpc>
              <a:spcBef>
                <a:spcPct val="8000"/>
              </a:spcBef>
              <a:spcAft>
                <a:spcPct val="8000"/>
              </a:spcAft>
            </a:pPr>
            <a:r>
              <a:rPr lang="en-US" sz="900">
                <a:solidFill>
                  <a:srgbClr val="FF0000"/>
                </a:solidFill>
                <a:latin typeface="Arial" pitchFamily="34" charset="0"/>
              </a:rPr>
              <a:t>Kyoto U</a:t>
            </a:r>
          </a:p>
          <a:p>
            <a:pPr algn="r" eaLnBrk="0" hangingPunct="0">
              <a:lnSpc>
                <a:spcPct val="90000"/>
              </a:lnSpc>
              <a:spcBef>
                <a:spcPct val="8000"/>
              </a:spcBef>
              <a:spcAft>
                <a:spcPct val="8000"/>
              </a:spcAft>
            </a:pPr>
            <a:r>
              <a:rPr lang="en-US" sz="900">
                <a:solidFill>
                  <a:srgbClr val="FF0000"/>
                </a:solidFill>
                <a:latin typeface="Arial" pitchFamily="34" charset="0"/>
              </a:rPr>
              <a:t>Kyushu U</a:t>
            </a:r>
          </a:p>
          <a:p>
            <a:pPr algn="r" eaLnBrk="0" hangingPunct="0">
              <a:lnSpc>
                <a:spcPct val="90000"/>
              </a:lnSpc>
              <a:spcBef>
                <a:spcPct val="8000"/>
              </a:spcBef>
              <a:spcAft>
                <a:spcPct val="8000"/>
              </a:spcAft>
            </a:pPr>
            <a:r>
              <a:rPr lang="en-US" sz="900">
                <a:solidFill>
                  <a:srgbClr val="FF0000"/>
                </a:solidFill>
                <a:latin typeface="Arial" pitchFamily="34" charset="0"/>
              </a:rPr>
              <a:t>Kyushu Tokai U</a:t>
            </a:r>
          </a:p>
          <a:p>
            <a:pPr algn="r" eaLnBrk="0" hangingPunct="0">
              <a:lnSpc>
                <a:spcPct val="90000"/>
              </a:lnSpc>
              <a:spcBef>
                <a:spcPct val="8000"/>
              </a:spcBef>
              <a:spcAft>
                <a:spcPct val="8000"/>
              </a:spcAft>
            </a:pPr>
            <a:r>
              <a:rPr lang="en-US" sz="900">
                <a:solidFill>
                  <a:srgbClr val="FF0000"/>
                </a:solidFill>
                <a:latin typeface="Arial" pitchFamily="34" charset="0"/>
              </a:rPr>
              <a:t>NIFS</a:t>
            </a:r>
          </a:p>
          <a:p>
            <a:pPr algn="r" eaLnBrk="0" hangingPunct="0">
              <a:lnSpc>
                <a:spcPct val="90000"/>
              </a:lnSpc>
              <a:spcBef>
                <a:spcPct val="8000"/>
              </a:spcBef>
              <a:spcAft>
                <a:spcPct val="8000"/>
              </a:spcAft>
            </a:pPr>
            <a:r>
              <a:rPr lang="en-US" sz="900">
                <a:solidFill>
                  <a:srgbClr val="FF0000"/>
                </a:solidFill>
                <a:latin typeface="Arial" pitchFamily="34" charset="0"/>
              </a:rPr>
              <a:t>Niigata U</a:t>
            </a:r>
          </a:p>
          <a:p>
            <a:pPr algn="r" eaLnBrk="0" hangingPunct="0">
              <a:lnSpc>
                <a:spcPct val="90000"/>
              </a:lnSpc>
              <a:spcBef>
                <a:spcPct val="8000"/>
              </a:spcBef>
              <a:spcAft>
                <a:spcPct val="8000"/>
              </a:spcAft>
            </a:pPr>
            <a:r>
              <a:rPr lang="en-US" sz="900">
                <a:solidFill>
                  <a:srgbClr val="FF0000"/>
                </a:solidFill>
                <a:latin typeface="Arial" pitchFamily="34" charset="0"/>
              </a:rPr>
              <a:t>U Tokyo</a:t>
            </a:r>
          </a:p>
          <a:p>
            <a:pPr algn="r" eaLnBrk="0" hangingPunct="0">
              <a:lnSpc>
                <a:spcPct val="90000"/>
              </a:lnSpc>
              <a:spcBef>
                <a:spcPct val="8000"/>
              </a:spcBef>
              <a:spcAft>
                <a:spcPct val="8000"/>
              </a:spcAft>
            </a:pPr>
            <a:r>
              <a:rPr lang="en-US" sz="900">
                <a:solidFill>
                  <a:srgbClr val="FF0000"/>
                </a:solidFill>
                <a:latin typeface="Arial" pitchFamily="34" charset="0"/>
              </a:rPr>
              <a:t>JAEA</a:t>
            </a:r>
          </a:p>
          <a:p>
            <a:pPr algn="r" eaLnBrk="0" hangingPunct="0">
              <a:lnSpc>
                <a:spcPct val="90000"/>
              </a:lnSpc>
              <a:spcBef>
                <a:spcPct val="8000"/>
              </a:spcBef>
              <a:spcAft>
                <a:spcPct val="8000"/>
              </a:spcAft>
            </a:pPr>
            <a:r>
              <a:rPr lang="en-US" sz="800">
                <a:solidFill>
                  <a:srgbClr val="FF0000"/>
                </a:solidFill>
                <a:latin typeface="Arial" pitchFamily="34" charset="0"/>
              </a:rPr>
              <a:t>Inst for Nucl Res, Kiev</a:t>
            </a:r>
          </a:p>
          <a:p>
            <a:pPr algn="r" eaLnBrk="0" hangingPunct="0">
              <a:lnSpc>
                <a:spcPct val="90000"/>
              </a:lnSpc>
              <a:spcBef>
                <a:spcPct val="8000"/>
              </a:spcBef>
              <a:spcAft>
                <a:spcPct val="8000"/>
              </a:spcAft>
            </a:pPr>
            <a:r>
              <a:rPr lang="en-US" sz="900">
                <a:solidFill>
                  <a:srgbClr val="FF0000"/>
                </a:solidFill>
                <a:latin typeface="Arial" pitchFamily="34" charset="0"/>
              </a:rPr>
              <a:t>Ioffe Inst</a:t>
            </a:r>
          </a:p>
          <a:p>
            <a:pPr algn="r" eaLnBrk="0" hangingPunct="0">
              <a:lnSpc>
                <a:spcPct val="90000"/>
              </a:lnSpc>
              <a:spcBef>
                <a:spcPct val="8000"/>
              </a:spcBef>
              <a:spcAft>
                <a:spcPct val="8000"/>
              </a:spcAft>
            </a:pPr>
            <a:r>
              <a:rPr lang="en-US" sz="900">
                <a:solidFill>
                  <a:srgbClr val="FF0000"/>
                </a:solidFill>
                <a:latin typeface="Arial" pitchFamily="34" charset="0"/>
              </a:rPr>
              <a:t>TRINITI</a:t>
            </a:r>
          </a:p>
          <a:p>
            <a:pPr algn="r" eaLnBrk="0" hangingPunct="0">
              <a:lnSpc>
                <a:spcPct val="90000"/>
              </a:lnSpc>
              <a:spcBef>
                <a:spcPct val="8000"/>
              </a:spcBef>
              <a:spcAft>
                <a:spcPct val="8000"/>
              </a:spcAft>
            </a:pPr>
            <a:r>
              <a:rPr lang="en-US" sz="900">
                <a:solidFill>
                  <a:srgbClr val="FF0000"/>
                </a:solidFill>
                <a:latin typeface="Arial" pitchFamily="34" charset="0"/>
              </a:rPr>
              <a:t>Chonbuk Natl U</a:t>
            </a:r>
          </a:p>
          <a:p>
            <a:pPr algn="r" eaLnBrk="0" hangingPunct="0">
              <a:lnSpc>
                <a:spcPct val="90000"/>
              </a:lnSpc>
              <a:spcBef>
                <a:spcPct val="8000"/>
              </a:spcBef>
              <a:spcAft>
                <a:spcPct val="8000"/>
              </a:spcAft>
            </a:pPr>
            <a:r>
              <a:rPr lang="en-US" sz="900">
                <a:solidFill>
                  <a:srgbClr val="FF0000"/>
                </a:solidFill>
                <a:latin typeface="Arial" pitchFamily="34" charset="0"/>
              </a:rPr>
              <a:t>NFRI</a:t>
            </a:r>
          </a:p>
          <a:p>
            <a:pPr algn="r" eaLnBrk="0" hangingPunct="0">
              <a:lnSpc>
                <a:spcPct val="90000"/>
              </a:lnSpc>
              <a:spcBef>
                <a:spcPct val="8000"/>
              </a:spcBef>
              <a:spcAft>
                <a:spcPct val="8000"/>
              </a:spcAft>
            </a:pPr>
            <a:r>
              <a:rPr lang="en-US" sz="900">
                <a:solidFill>
                  <a:srgbClr val="FF0000"/>
                </a:solidFill>
                <a:latin typeface="Arial" pitchFamily="34" charset="0"/>
              </a:rPr>
              <a:t>KAIST</a:t>
            </a:r>
          </a:p>
          <a:p>
            <a:pPr algn="r" eaLnBrk="0" hangingPunct="0">
              <a:lnSpc>
                <a:spcPct val="90000"/>
              </a:lnSpc>
              <a:spcBef>
                <a:spcPct val="8000"/>
              </a:spcBef>
              <a:spcAft>
                <a:spcPct val="8000"/>
              </a:spcAft>
            </a:pPr>
            <a:r>
              <a:rPr lang="en-US" sz="900">
                <a:solidFill>
                  <a:srgbClr val="FF0000"/>
                </a:solidFill>
                <a:latin typeface="Arial" pitchFamily="34" charset="0"/>
              </a:rPr>
              <a:t>POSTECH</a:t>
            </a:r>
          </a:p>
          <a:p>
            <a:pPr algn="r" eaLnBrk="0" hangingPunct="0">
              <a:lnSpc>
                <a:spcPct val="90000"/>
              </a:lnSpc>
              <a:spcBef>
                <a:spcPct val="8000"/>
              </a:spcBef>
              <a:spcAft>
                <a:spcPct val="8000"/>
              </a:spcAft>
            </a:pPr>
            <a:r>
              <a:rPr lang="en-US" sz="900">
                <a:solidFill>
                  <a:srgbClr val="FF0000"/>
                </a:solidFill>
                <a:latin typeface="Arial" pitchFamily="34" charset="0"/>
              </a:rPr>
              <a:t>Seoul Natl U</a:t>
            </a:r>
          </a:p>
          <a:p>
            <a:pPr algn="r" eaLnBrk="0" hangingPunct="0">
              <a:lnSpc>
                <a:spcPct val="90000"/>
              </a:lnSpc>
              <a:spcBef>
                <a:spcPct val="8000"/>
              </a:spcBef>
              <a:spcAft>
                <a:spcPct val="8000"/>
              </a:spcAft>
            </a:pPr>
            <a:r>
              <a:rPr lang="en-US" sz="900">
                <a:solidFill>
                  <a:srgbClr val="FF0000"/>
                </a:solidFill>
                <a:latin typeface="Arial" pitchFamily="34" charset="0"/>
              </a:rPr>
              <a:t>ASIPP</a:t>
            </a:r>
          </a:p>
          <a:p>
            <a:pPr algn="r" eaLnBrk="0" hangingPunct="0">
              <a:lnSpc>
                <a:spcPct val="90000"/>
              </a:lnSpc>
              <a:spcBef>
                <a:spcPct val="8000"/>
              </a:spcBef>
              <a:spcAft>
                <a:spcPct val="8000"/>
              </a:spcAft>
            </a:pPr>
            <a:r>
              <a:rPr lang="en-US" sz="900">
                <a:solidFill>
                  <a:srgbClr val="FF0000"/>
                </a:solidFill>
                <a:latin typeface="Arial" pitchFamily="34" charset="0"/>
              </a:rPr>
              <a:t>CIEMAT</a:t>
            </a:r>
          </a:p>
          <a:p>
            <a:pPr algn="r" eaLnBrk="0" hangingPunct="0">
              <a:lnSpc>
                <a:spcPct val="90000"/>
              </a:lnSpc>
              <a:spcBef>
                <a:spcPct val="8000"/>
              </a:spcBef>
              <a:spcAft>
                <a:spcPct val="8000"/>
              </a:spcAft>
            </a:pPr>
            <a:r>
              <a:rPr lang="en-US" sz="900">
                <a:solidFill>
                  <a:srgbClr val="FF0000"/>
                </a:solidFill>
                <a:latin typeface="Arial" pitchFamily="34" charset="0"/>
              </a:rPr>
              <a:t>FOM Inst DIFFER</a:t>
            </a:r>
          </a:p>
          <a:p>
            <a:pPr algn="r" eaLnBrk="0" hangingPunct="0">
              <a:lnSpc>
                <a:spcPct val="90000"/>
              </a:lnSpc>
              <a:spcBef>
                <a:spcPct val="8000"/>
              </a:spcBef>
              <a:spcAft>
                <a:spcPct val="8000"/>
              </a:spcAft>
            </a:pPr>
            <a:r>
              <a:rPr lang="en-US" sz="900">
                <a:solidFill>
                  <a:srgbClr val="FF0000"/>
                </a:solidFill>
                <a:latin typeface="Arial" pitchFamily="34" charset="0"/>
              </a:rPr>
              <a:t>ENEA, Frascati</a:t>
            </a:r>
          </a:p>
          <a:p>
            <a:pPr algn="r" eaLnBrk="0" hangingPunct="0">
              <a:lnSpc>
                <a:spcPct val="90000"/>
              </a:lnSpc>
              <a:spcBef>
                <a:spcPct val="8000"/>
              </a:spcBef>
              <a:spcAft>
                <a:spcPct val="8000"/>
              </a:spcAft>
            </a:pPr>
            <a:r>
              <a:rPr lang="en-US" sz="900">
                <a:solidFill>
                  <a:srgbClr val="FF0000"/>
                </a:solidFill>
                <a:latin typeface="Arial" pitchFamily="34" charset="0"/>
              </a:rPr>
              <a:t>CEA, Cadarache</a:t>
            </a:r>
          </a:p>
          <a:p>
            <a:pPr algn="r" eaLnBrk="0" hangingPunct="0">
              <a:lnSpc>
                <a:spcPct val="90000"/>
              </a:lnSpc>
              <a:spcBef>
                <a:spcPct val="8000"/>
              </a:spcBef>
              <a:spcAft>
                <a:spcPct val="8000"/>
              </a:spcAft>
            </a:pPr>
            <a:r>
              <a:rPr lang="en-US" sz="900">
                <a:solidFill>
                  <a:srgbClr val="FF0000"/>
                </a:solidFill>
                <a:latin typeface="Arial" pitchFamily="34" charset="0"/>
              </a:rPr>
              <a:t>IPP, Jülich</a:t>
            </a:r>
          </a:p>
          <a:p>
            <a:pPr algn="r" eaLnBrk="0" hangingPunct="0">
              <a:lnSpc>
                <a:spcPct val="90000"/>
              </a:lnSpc>
              <a:spcBef>
                <a:spcPct val="8000"/>
              </a:spcBef>
              <a:spcAft>
                <a:spcPct val="8000"/>
              </a:spcAft>
            </a:pPr>
            <a:r>
              <a:rPr lang="en-US" sz="900">
                <a:solidFill>
                  <a:srgbClr val="FF0000"/>
                </a:solidFill>
                <a:latin typeface="Arial" pitchFamily="34" charset="0"/>
              </a:rPr>
              <a:t>IPP, Garching</a:t>
            </a:r>
          </a:p>
          <a:p>
            <a:pPr algn="r" eaLnBrk="0" hangingPunct="0">
              <a:lnSpc>
                <a:spcPct val="90000"/>
              </a:lnSpc>
              <a:spcBef>
                <a:spcPct val="8000"/>
              </a:spcBef>
              <a:spcAft>
                <a:spcPct val="8000"/>
              </a:spcAft>
            </a:pPr>
            <a:r>
              <a:rPr lang="en-US" sz="900">
                <a:solidFill>
                  <a:srgbClr val="FF0000"/>
                </a:solidFill>
                <a:latin typeface="Arial" pitchFamily="34" charset="0"/>
              </a:rPr>
              <a:t>ASCR, Czech Rep</a:t>
            </a:r>
          </a:p>
        </p:txBody>
      </p:sp>
      <p:cxnSp>
        <p:nvCxnSpPr>
          <p:cNvPr id="2097" name="Straight Connector 55"/>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2098" name="Straight Connector 56"/>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2099" name="Straight Connector 57"/>
          <p:cNvCxnSpPr>
            <a:cxnSpLocks noChangeShapeType="1"/>
          </p:cNvCxnSpPr>
          <p:nvPr/>
        </p:nvCxnSpPr>
        <p:spPr bwMode="auto">
          <a:xfrm>
            <a:off x="0" y="0"/>
            <a:ext cx="0" cy="457200"/>
          </a:xfrm>
          <a:prstGeom prst="line">
            <a:avLst/>
          </a:prstGeom>
          <a:noFill/>
          <a:ln w="0" algn="ctr">
            <a:solidFill>
              <a:srgbClr val="FDFFFF"/>
            </a:solidFill>
            <a:round/>
            <a:headEnd/>
            <a:tailEnd/>
          </a:ln>
        </p:spPr>
      </p:cxnSp>
      <p:pic>
        <p:nvPicPr>
          <p:cNvPr id="2100" name="Picture 3" descr="C:\Users\jmenard\Desktop\Picture1.jpg"/>
          <p:cNvPicPr>
            <a:picLocks noChangeAspect="1" noChangeArrowheads="1"/>
          </p:cNvPicPr>
          <p:nvPr/>
        </p:nvPicPr>
        <p:blipFill>
          <a:blip r:embed="rId5" cstate="print"/>
          <a:srcRect/>
          <a:stretch>
            <a:fillRect/>
          </a:stretch>
        </p:blipFill>
        <p:spPr bwMode="auto">
          <a:xfrm>
            <a:off x="4237038" y="4495800"/>
            <a:ext cx="3078162" cy="2209800"/>
          </a:xfrm>
          <a:prstGeom prst="rect">
            <a:avLst/>
          </a:prstGeom>
          <a:noFill/>
          <a:ln w="9525">
            <a:noFill/>
            <a:miter lim="800000"/>
            <a:headEnd/>
            <a:tailEnd/>
          </a:ln>
        </p:spPr>
      </p:pic>
      <p:pic>
        <p:nvPicPr>
          <p:cNvPr id="2101" name="Picture 48" descr="ppi221.tmp"/>
          <p:cNvPicPr>
            <a:picLocks/>
          </p:cNvPicPr>
          <p:nvPr/>
        </p:nvPicPr>
        <p:blipFill>
          <a:blip r:embed="rId6" cstate="print"/>
          <a:srcRect/>
          <a:stretch>
            <a:fillRect/>
          </a:stretch>
        </p:blipFill>
        <p:spPr bwMode="auto">
          <a:xfrm>
            <a:off x="152400" y="2057400"/>
            <a:ext cx="1295400" cy="4648200"/>
          </a:xfrm>
          <a:prstGeom prst="rect">
            <a:avLst/>
          </a:prstGeom>
          <a:noFill/>
          <a:ln w="9525">
            <a:noFill/>
            <a:miter lim="800000"/>
            <a:headEnd/>
            <a:tailEnd/>
          </a:ln>
        </p:spPr>
      </p:pic>
      <p:sp>
        <p:nvSpPr>
          <p:cNvPr id="2102" name="Text Box 152"/>
          <p:cNvSpPr txBox="1">
            <a:spLocks noChangeArrowheads="1"/>
          </p:cNvSpPr>
          <p:nvPr/>
        </p:nvSpPr>
        <p:spPr bwMode="auto">
          <a:xfrm>
            <a:off x="152400" y="2057400"/>
            <a:ext cx="1257300" cy="4648200"/>
          </a:xfrm>
          <a:prstGeom prst="rect">
            <a:avLst/>
          </a:prstGeom>
          <a:noFill/>
          <a:ln w="12700" algn="ctr">
            <a:noFill/>
            <a:miter lim="800000"/>
            <a:headEnd/>
            <a:tailEnd/>
          </a:ln>
        </p:spPr>
        <p:txBody>
          <a:bodyPr lIns="91429" tIns="45714" rIns="91429" bIns="45714">
            <a:spAutoFit/>
          </a:bodyPr>
          <a:lstStyle/>
          <a:p>
            <a:pPr eaLnBrk="0" hangingPunct="0">
              <a:lnSpc>
                <a:spcPct val="90000"/>
              </a:lnSpc>
              <a:spcBef>
                <a:spcPct val="5000"/>
              </a:spcBef>
              <a:spcAft>
                <a:spcPct val="5000"/>
              </a:spcAft>
            </a:pPr>
            <a:r>
              <a:rPr lang="en-US" sz="900">
                <a:solidFill>
                  <a:srgbClr val="0000FF"/>
                </a:solidFill>
                <a:latin typeface="Arial" pitchFamily="34" charset="0"/>
              </a:rPr>
              <a:t>Coll of Wm &amp; Mary</a:t>
            </a:r>
          </a:p>
          <a:p>
            <a:pPr eaLnBrk="0" hangingPunct="0">
              <a:lnSpc>
                <a:spcPct val="90000"/>
              </a:lnSpc>
              <a:spcBef>
                <a:spcPct val="5000"/>
              </a:spcBef>
              <a:spcAft>
                <a:spcPct val="5000"/>
              </a:spcAft>
            </a:pPr>
            <a:r>
              <a:rPr lang="en-US" sz="900">
                <a:solidFill>
                  <a:srgbClr val="0000FF"/>
                </a:solidFill>
                <a:latin typeface="Arial" pitchFamily="34" charset="0"/>
              </a:rPr>
              <a:t>Columbia U</a:t>
            </a:r>
          </a:p>
          <a:p>
            <a:pPr eaLnBrk="0" hangingPunct="0">
              <a:lnSpc>
                <a:spcPct val="90000"/>
              </a:lnSpc>
              <a:spcBef>
                <a:spcPct val="5000"/>
              </a:spcBef>
              <a:spcAft>
                <a:spcPct val="5000"/>
              </a:spcAft>
            </a:pPr>
            <a:r>
              <a:rPr lang="en-US" sz="900">
                <a:solidFill>
                  <a:srgbClr val="0000FF"/>
                </a:solidFill>
                <a:latin typeface="Arial" pitchFamily="34" charset="0"/>
              </a:rPr>
              <a:t>CompX</a:t>
            </a:r>
          </a:p>
          <a:p>
            <a:pPr eaLnBrk="0" hangingPunct="0">
              <a:lnSpc>
                <a:spcPct val="90000"/>
              </a:lnSpc>
              <a:spcBef>
                <a:spcPct val="5000"/>
              </a:spcBef>
              <a:spcAft>
                <a:spcPct val="5000"/>
              </a:spcAft>
            </a:pPr>
            <a:r>
              <a:rPr lang="en-US" sz="900">
                <a:solidFill>
                  <a:srgbClr val="0000FF"/>
                </a:solidFill>
                <a:latin typeface="Arial" pitchFamily="34" charset="0"/>
              </a:rPr>
              <a:t>General Atomics</a:t>
            </a:r>
          </a:p>
          <a:p>
            <a:pPr eaLnBrk="0" hangingPunct="0">
              <a:lnSpc>
                <a:spcPct val="90000"/>
              </a:lnSpc>
              <a:spcBef>
                <a:spcPct val="5000"/>
              </a:spcBef>
              <a:spcAft>
                <a:spcPct val="5000"/>
              </a:spcAft>
            </a:pPr>
            <a:r>
              <a:rPr lang="en-US" sz="900">
                <a:solidFill>
                  <a:srgbClr val="0000FF"/>
                </a:solidFill>
                <a:latin typeface="Arial" pitchFamily="34" charset="0"/>
              </a:rPr>
              <a:t>FIU</a:t>
            </a:r>
          </a:p>
          <a:p>
            <a:pPr eaLnBrk="0" hangingPunct="0">
              <a:lnSpc>
                <a:spcPct val="90000"/>
              </a:lnSpc>
              <a:spcBef>
                <a:spcPct val="5000"/>
              </a:spcBef>
              <a:spcAft>
                <a:spcPct val="5000"/>
              </a:spcAft>
            </a:pPr>
            <a:r>
              <a:rPr lang="en-US" sz="900">
                <a:solidFill>
                  <a:srgbClr val="0000FF"/>
                </a:solidFill>
                <a:latin typeface="Arial" pitchFamily="34" charset="0"/>
              </a:rPr>
              <a:t>INL</a:t>
            </a:r>
          </a:p>
          <a:p>
            <a:pPr eaLnBrk="0" hangingPunct="0">
              <a:lnSpc>
                <a:spcPct val="90000"/>
              </a:lnSpc>
              <a:spcBef>
                <a:spcPct val="5000"/>
              </a:spcBef>
              <a:spcAft>
                <a:spcPct val="5000"/>
              </a:spcAft>
            </a:pPr>
            <a:r>
              <a:rPr lang="en-US" sz="900">
                <a:solidFill>
                  <a:srgbClr val="0000FF"/>
                </a:solidFill>
                <a:latin typeface="Arial" pitchFamily="34" charset="0"/>
              </a:rPr>
              <a:t>Johns Hopkins U</a:t>
            </a:r>
          </a:p>
          <a:p>
            <a:pPr eaLnBrk="0" hangingPunct="0">
              <a:lnSpc>
                <a:spcPct val="90000"/>
              </a:lnSpc>
              <a:spcBef>
                <a:spcPct val="5000"/>
              </a:spcBef>
              <a:spcAft>
                <a:spcPct val="5000"/>
              </a:spcAft>
            </a:pPr>
            <a:r>
              <a:rPr lang="en-US" sz="900">
                <a:solidFill>
                  <a:srgbClr val="0000FF"/>
                </a:solidFill>
                <a:latin typeface="Arial" pitchFamily="34" charset="0"/>
              </a:rPr>
              <a:t>LANL</a:t>
            </a:r>
          </a:p>
          <a:p>
            <a:pPr eaLnBrk="0" hangingPunct="0">
              <a:lnSpc>
                <a:spcPct val="90000"/>
              </a:lnSpc>
              <a:spcBef>
                <a:spcPct val="5000"/>
              </a:spcBef>
              <a:spcAft>
                <a:spcPct val="5000"/>
              </a:spcAft>
            </a:pPr>
            <a:r>
              <a:rPr lang="en-US" sz="900">
                <a:solidFill>
                  <a:srgbClr val="0000FF"/>
                </a:solidFill>
                <a:latin typeface="Arial" pitchFamily="34" charset="0"/>
              </a:rPr>
              <a:t>LLNL</a:t>
            </a:r>
          </a:p>
          <a:p>
            <a:pPr eaLnBrk="0" hangingPunct="0">
              <a:lnSpc>
                <a:spcPct val="90000"/>
              </a:lnSpc>
              <a:spcBef>
                <a:spcPct val="5000"/>
              </a:spcBef>
              <a:spcAft>
                <a:spcPct val="5000"/>
              </a:spcAft>
            </a:pPr>
            <a:r>
              <a:rPr lang="en-US" sz="900">
                <a:solidFill>
                  <a:srgbClr val="0000FF"/>
                </a:solidFill>
                <a:latin typeface="Arial" pitchFamily="34" charset="0"/>
              </a:rPr>
              <a:t>Lodestar</a:t>
            </a:r>
          </a:p>
          <a:p>
            <a:pPr eaLnBrk="0" hangingPunct="0">
              <a:lnSpc>
                <a:spcPct val="90000"/>
              </a:lnSpc>
              <a:spcBef>
                <a:spcPct val="5000"/>
              </a:spcBef>
              <a:spcAft>
                <a:spcPct val="5000"/>
              </a:spcAft>
            </a:pPr>
            <a:r>
              <a:rPr lang="en-US" sz="900">
                <a:solidFill>
                  <a:srgbClr val="0000FF"/>
                </a:solidFill>
                <a:latin typeface="Arial" pitchFamily="34" charset="0"/>
              </a:rPr>
              <a:t>MIT</a:t>
            </a:r>
          </a:p>
          <a:p>
            <a:pPr eaLnBrk="0" hangingPunct="0">
              <a:lnSpc>
                <a:spcPct val="90000"/>
              </a:lnSpc>
              <a:spcBef>
                <a:spcPct val="5000"/>
              </a:spcBef>
              <a:spcAft>
                <a:spcPct val="5000"/>
              </a:spcAft>
            </a:pPr>
            <a:r>
              <a:rPr lang="en-US" sz="900">
                <a:solidFill>
                  <a:srgbClr val="0000FF"/>
                </a:solidFill>
                <a:latin typeface="Arial" pitchFamily="34" charset="0"/>
              </a:rPr>
              <a:t>Lehigh U</a:t>
            </a:r>
          </a:p>
          <a:p>
            <a:pPr eaLnBrk="0" hangingPunct="0">
              <a:lnSpc>
                <a:spcPct val="90000"/>
              </a:lnSpc>
              <a:spcBef>
                <a:spcPct val="5000"/>
              </a:spcBef>
              <a:spcAft>
                <a:spcPct val="5000"/>
              </a:spcAft>
            </a:pPr>
            <a:r>
              <a:rPr lang="en-US" sz="900">
                <a:solidFill>
                  <a:srgbClr val="0000FF"/>
                </a:solidFill>
                <a:latin typeface="Arial" pitchFamily="34" charset="0"/>
              </a:rPr>
              <a:t>Nova Photonics</a:t>
            </a:r>
          </a:p>
          <a:p>
            <a:pPr eaLnBrk="0" hangingPunct="0">
              <a:lnSpc>
                <a:spcPct val="90000"/>
              </a:lnSpc>
              <a:spcBef>
                <a:spcPct val="5000"/>
              </a:spcBef>
              <a:spcAft>
                <a:spcPct val="5000"/>
              </a:spcAft>
            </a:pPr>
            <a:r>
              <a:rPr lang="en-US" sz="900">
                <a:solidFill>
                  <a:srgbClr val="0000FF"/>
                </a:solidFill>
                <a:latin typeface="Arial" pitchFamily="34" charset="0"/>
              </a:rPr>
              <a:t>Old Dominion</a:t>
            </a:r>
          </a:p>
          <a:p>
            <a:pPr eaLnBrk="0" hangingPunct="0">
              <a:lnSpc>
                <a:spcPct val="90000"/>
              </a:lnSpc>
              <a:spcBef>
                <a:spcPct val="5000"/>
              </a:spcBef>
              <a:spcAft>
                <a:spcPct val="5000"/>
              </a:spcAft>
            </a:pPr>
            <a:r>
              <a:rPr lang="en-US" sz="900">
                <a:solidFill>
                  <a:srgbClr val="0000FF"/>
                </a:solidFill>
                <a:latin typeface="Arial" pitchFamily="34" charset="0"/>
              </a:rPr>
              <a:t>ORNL</a:t>
            </a:r>
          </a:p>
          <a:p>
            <a:pPr eaLnBrk="0" hangingPunct="0">
              <a:lnSpc>
                <a:spcPct val="90000"/>
              </a:lnSpc>
              <a:spcBef>
                <a:spcPct val="5000"/>
              </a:spcBef>
              <a:spcAft>
                <a:spcPct val="5000"/>
              </a:spcAft>
            </a:pPr>
            <a:r>
              <a:rPr lang="en-US" sz="900">
                <a:solidFill>
                  <a:srgbClr val="0000FF"/>
                </a:solidFill>
                <a:latin typeface="Arial" pitchFamily="34" charset="0"/>
              </a:rPr>
              <a:t>PPPL</a:t>
            </a:r>
          </a:p>
          <a:p>
            <a:pPr eaLnBrk="0" hangingPunct="0">
              <a:lnSpc>
                <a:spcPct val="90000"/>
              </a:lnSpc>
              <a:spcBef>
                <a:spcPct val="5000"/>
              </a:spcBef>
              <a:spcAft>
                <a:spcPct val="5000"/>
              </a:spcAft>
            </a:pPr>
            <a:r>
              <a:rPr lang="en-US" sz="900">
                <a:solidFill>
                  <a:srgbClr val="0000FF"/>
                </a:solidFill>
                <a:latin typeface="Arial" pitchFamily="34" charset="0"/>
              </a:rPr>
              <a:t>Princeton U</a:t>
            </a:r>
          </a:p>
          <a:p>
            <a:pPr eaLnBrk="0" hangingPunct="0">
              <a:lnSpc>
                <a:spcPct val="90000"/>
              </a:lnSpc>
              <a:spcBef>
                <a:spcPct val="5000"/>
              </a:spcBef>
              <a:spcAft>
                <a:spcPct val="5000"/>
              </a:spcAft>
            </a:pPr>
            <a:r>
              <a:rPr lang="en-US" sz="900">
                <a:solidFill>
                  <a:srgbClr val="0000FF"/>
                </a:solidFill>
                <a:latin typeface="Arial" pitchFamily="34" charset="0"/>
              </a:rPr>
              <a:t>Purdue U</a:t>
            </a:r>
          </a:p>
          <a:p>
            <a:pPr eaLnBrk="0" hangingPunct="0">
              <a:lnSpc>
                <a:spcPct val="90000"/>
              </a:lnSpc>
              <a:spcBef>
                <a:spcPct val="5000"/>
              </a:spcBef>
              <a:spcAft>
                <a:spcPct val="5000"/>
              </a:spcAft>
            </a:pPr>
            <a:r>
              <a:rPr lang="en-US" sz="900">
                <a:solidFill>
                  <a:srgbClr val="0000FF"/>
                </a:solidFill>
                <a:latin typeface="Arial" pitchFamily="34" charset="0"/>
              </a:rPr>
              <a:t>SNL</a:t>
            </a:r>
          </a:p>
          <a:p>
            <a:pPr eaLnBrk="0" hangingPunct="0">
              <a:lnSpc>
                <a:spcPct val="90000"/>
              </a:lnSpc>
              <a:spcBef>
                <a:spcPct val="5000"/>
              </a:spcBef>
              <a:spcAft>
                <a:spcPct val="5000"/>
              </a:spcAft>
            </a:pPr>
            <a:r>
              <a:rPr lang="en-US" sz="900">
                <a:solidFill>
                  <a:srgbClr val="0000FF"/>
                </a:solidFill>
                <a:latin typeface="Arial" pitchFamily="34" charset="0"/>
              </a:rPr>
              <a:t>Think Tank, Inc.</a:t>
            </a:r>
          </a:p>
          <a:p>
            <a:pPr eaLnBrk="0" hangingPunct="0">
              <a:lnSpc>
                <a:spcPct val="90000"/>
              </a:lnSpc>
              <a:spcBef>
                <a:spcPct val="5000"/>
              </a:spcBef>
              <a:spcAft>
                <a:spcPct val="5000"/>
              </a:spcAft>
            </a:pPr>
            <a:r>
              <a:rPr lang="en-US" sz="900">
                <a:solidFill>
                  <a:srgbClr val="0000FF"/>
                </a:solidFill>
                <a:latin typeface="Arial" pitchFamily="34" charset="0"/>
              </a:rPr>
              <a:t>UC Davis</a:t>
            </a:r>
          </a:p>
          <a:p>
            <a:pPr eaLnBrk="0" hangingPunct="0">
              <a:lnSpc>
                <a:spcPct val="90000"/>
              </a:lnSpc>
              <a:spcBef>
                <a:spcPct val="5000"/>
              </a:spcBef>
              <a:spcAft>
                <a:spcPct val="5000"/>
              </a:spcAft>
            </a:pPr>
            <a:r>
              <a:rPr lang="en-US" sz="900">
                <a:solidFill>
                  <a:srgbClr val="0000FF"/>
                </a:solidFill>
                <a:latin typeface="Arial" pitchFamily="34" charset="0"/>
              </a:rPr>
              <a:t>UC Irvine</a:t>
            </a:r>
          </a:p>
          <a:p>
            <a:pPr eaLnBrk="0" hangingPunct="0">
              <a:lnSpc>
                <a:spcPct val="90000"/>
              </a:lnSpc>
              <a:spcBef>
                <a:spcPct val="5000"/>
              </a:spcBef>
              <a:spcAft>
                <a:spcPct val="5000"/>
              </a:spcAft>
            </a:pPr>
            <a:r>
              <a:rPr lang="en-US" sz="900">
                <a:solidFill>
                  <a:srgbClr val="0000FF"/>
                </a:solidFill>
                <a:latin typeface="Arial" pitchFamily="34" charset="0"/>
              </a:rPr>
              <a:t>UCLA</a:t>
            </a:r>
          </a:p>
          <a:p>
            <a:pPr eaLnBrk="0" hangingPunct="0">
              <a:lnSpc>
                <a:spcPct val="90000"/>
              </a:lnSpc>
              <a:spcBef>
                <a:spcPct val="5000"/>
              </a:spcBef>
              <a:spcAft>
                <a:spcPct val="5000"/>
              </a:spcAft>
            </a:pPr>
            <a:r>
              <a:rPr lang="en-US" sz="900">
                <a:solidFill>
                  <a:srgbClr val="0000FF"/>
                </a:solidFill>
                <a:latin typeface="Arial" pitchFamily="34" charset="0"/>
              </a:rPr>
              <a:t>UCSD</a:t>
            </a:r>
          </a:p>
          <a:p>
            <a:pPr eaLnBrk="0" hangingPunct="0">
              <a:lnSpc>
                <a:spcPct val="90000"/>
              </a:lnSpc>
              <a:spcBef>
                <a:spcPct val="5000"/>
              </a:spcBef>
              <a:spcAft>
                <a:spcPct val="5000"/>
              </a:spcAft>
            </a:pPr>
            <a:r>
              <a:rPr lang="en-US" sz="900">
                <a:solidFill>
                  <a:srgbClr val="0000FF"/>
                </a:solidFill>
                <a:latin typeface="Arial" pitchFamily="34" charset="0"/>
              </a:rPr>
              <a:t>U Colorado</a:t>
            </a:r>
          </a:p>
          <a:p>
            <a:pPr eaLnBrk="0" hangingPunct="0">
              <a:lnSpc>
                <a:spcPct val="90000"/>
              </a:lnSpc>
              <a:spcBef>
                <a:spcPct val="5000"/>
              </a:spcBef>
              <a:spcAft>
                <a:spcPct val="5000"/>
              </a:spcAft>
            </a:pPr>
            <a:r>
              <a:rPr lang="en-US" sz="900">
                <a:solidFill>
                  <a:srgbClr val="0000FF"/>
                </a:solidFill>
                <a:latin typeface="Arial" pitchFamily="34" charset="0"/>
              </a:rPr>
              <a:t>U Illinois</a:t>
            </a:r>
          </a:p>
          <a:p>
            <a:pPr eaLnBrk="0" hangingPunct="0">
              <a:lnSpc>
                <a:spcPct val="90000"/>
              </a:lnSpc>
              <a:spcBef>
                <a:spcPct val="5000"/>
              </a:spcBef>
              <a:spcAft>
                <a:spcPct val="5000"/>
              </a:spcAft>
            </a:pPr>
            <a:r>
              <a:rPr lang="en-US" sz="900">
                <a:solidFill>
                  <a:srgbClr val="0000FF"/>
                </a:solidFill>
                <a:latin typeface="Arial" pitchFamily="34" charset="0"/>
              </a:rPr>
              <a:t>U Maryland</a:t>
            </a:r>
          </a:p>
          <a:p>
            <a:pPr eaLnBrk="0" hangingPunct="0">
              <a:lnSpc>
                <a:spcPct val="90000"/>
              </a:lnSpc>
              <a:spcBef>
                <a:spcPct val="5000"/>
              </a:spcBef>
              <a:spcAft>
                <a:spcPct val="5000"/>
              </a:spcAft>
            </a:pPr>
            <a:r>
              <a:rPr lang="en-US" sz="900">
                <a:solidFill>
                  <a:srgbClr val="0000FF"/>
                </a:solidFill>
                <a:latin typeface="Arial" pitchFamily="34" charset="0"/>
              </a:rPr>
              <a:t>U Rochester</a:t>
            </a:r>
          </a:p>
          <a:p>
            <a:pPr eaLnBrk="0" hangingPunct="0">
              <a:lnSpc>
                <a:spcPct val="90000"/>
              </a:lnSpc>
              <a:spcBef>
                <a:spcPct val="5000"/>
              </a:spcBef>
              <a:spcAft>
                <a:spcPct val="5000"/>
              </a:spcAft>
            </a:pPr>
            <a:r>
              <a:rPr lang="en-US" sz="900">
                <a:solidFill>
                  <a:srgbClr val="0000FF"/>
                </a:solidFill>
                <a:latin typeface="Arial" pitchFamily="34" charset="0"/>
              </a:rPr>
              <a:t>U Tennessee</a:t>
            </a:r>
          </a:p>
          <a:p>
            <a:pPr eaLnBrk="0" hangingPunct="0">
              <a:lnSpc>
                <a:spcPct val="90000"/>
              </a:lnSpc>
              <a:spcBef>
                <a:spcPct val="5000"/>
              </a:spcBef>
              <a:spcAft>
                <a:spcPct val="5000"/>
              </a:spcAft>
            </a:pPr>
            <a:r>
              <a:rPr lang="en-US" sz="900">
                <a:solidFill>
                  <a:srgbClr val="0000FF"/>
                </a:solidFill>
                <a:latin typeface="Arial" pitchFamily="34" charset="0"/>
              </a:rPr>
              <a:t>U Tulsa</a:t>
            </a:r>
          </a:p>
          <a:p>
            <a:pPr eaLnBrk="0" hangingPunct="0">
              <a:lnSpc>
                <a:spcPct val="90000"/>
              </a:lnSpc>
              <a:spcBef>
                <a:spcPct val="5000"/>
              </a:spcBef>
              <a:spcAft>
                <a:spcPct val="5000"/>
              </a:spcAft>
            </a:pPr>
            <a:r>
              <a:rPr lang="en-US" sz="900">
                <a:solidFill>
                  <a:srgbClr val="0000FF"/>
                </a:solidFill>
                <a:latin typeface="Arial" pitchFamily="34" charset="0"/>
              </a:rPr>
              <a:t>U Washington</a:t>
            </a:r>
          </a:p>
          <a:p>
            <a:pPr eaLnBrk="0" hangingPunct="0">
              <a:lnSpc>
                <a:spcPct val="90000"/>
              </a:lnSpc>
              <a:spcBef>
                <a:spcPct val="5000"/>
              </a:spcBef>
              <a:spcAft>
                <a:spcPct val="5000"/>
              </a:spcAft>
            </a:pPr>
            <a:r>
              <a:rPr lang="en-US" sz="900">
                <a:solidFill>
                  <a:srgbClr val="0000FF"/>
                </a:solidFill>
                <a:latin typeface="Arial" pitchFamily="34" charset="0"/>
              </a:rPr>
              <a:t>U Wisconsin</a:t>
            </a:r>
          </a:p>
          <a:p>
            <a:pPr eaLnBrk="0" hangingPunct="0">
              <a:lnSpc>
                <a:spcPct val="90000"/>
              </a:lnSpc>
              <a:spcBef>
                <a:spcPct val="5000"/>
              </a:spcBef>
              <a:spcAft>
                <a:spcPct val="5000"/>
              </a:spcAft>
            </a:pPr>
            <a:r>
              <a:rPr lang="en-US" sz="900">
                <a:solidFill>
                  <a:srgbClr val="0000FF"/>
                </a:solidFill>
                <a:latin typeface="Arial" pitchFamily="34" charset="0"/>
              </a:rPr>
              <a:t>X Science LLC</a:t>
            </a:r>
          </a:p>
        </p:txBody>
      </p:sp>
      <p:pic>
        <p:nvPicPr>
          <p:cNvPr id="2103" name="Picture 57"/>
          <p:cNvPicPr>
            <a:picLocks noChangeAspect="1" noChangeArrowheads="1"/>
          </p:cNvPicPr>
          <p:nvPr/>
        </p:nvPicPr>
        <p:blipFill>
          <a:blip r:embed="rId7" cstate="print"/>
          <a:srcRect/>
          <a:stretch>
            <a:fillRect/>
          </a:stretch>
        </p:blipFill>
        <p:spPr bwMode="auto">
          <a:xfrm>
            <a:off x="1763713" y="4343400"/>
            <a:ext cx="2274887"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91600" cy="5562600"/>
          </a:xfrm>
        </p:spPr>
        <p:txBody>
          <a:bodyPr/>
          <a:lstStyle/>
          <a:p>
            <a:r>
              <a:rPr lang="en-US" sz="2200" b="1" dirty="0" smtClean="0"/>
              <a:t>Wave Heating and Current Drive</a:t>
            </a:r>
          </a:p>
          <a:p>
            <a:pPr marL="457200" lvl="1" indent="-228600"/>
            <a:r>
              <a:rPr lang="en-US" dirty="0" smtClean="0"/>
              <a:t>Importance of power loss in the SOL plasma is recognized, and physics understanding is being developed.  </a:t>
            </a:r>
            <a:endParaRPr lang="en-US" dirty="0" smtClean="0"/>
          </a:p>
          <a:p>
            <a:pPr marL="857250" lvl="2"/>
            <a:r>
              <a:rPr lang="en-US" dirty="0" smtClean="0">
                <a:solidFill>
                  <a:schemeClr val="accent1">
                    <a:lumMod val="75000"/>
                  </a:schemeClr>
                </a:solidFill>
              </a:rPr>
              <a:t>Validation </a:t>
            </a:r>
            <a:r>
              <a:rPr lang="en-US" dirty="0" smtClean="0">
                <a:solidFill>
                  <a:schemeClr val="accent1">
                    <a:lumMod val="75000"/>
                  </a:schemeClr>
                </a:solidFill>
              </a:rPr>
              <a:t>of upgraded codes will improve predictive capability, not only for NSTX-U but also for ITER and FNSF.</a:t>
            </a:r>
          </a:p>
          <a:p>
            <a:pPr marL="457200" lvl="1" indent="-228600"/>
            <a:r>
              <a:rPr lang="en-US" dirty="0" smtClean="0"/>
              <a:t>Given </a:t>
            </a:r>
            <a:r>
              <a:rPr lang="en-US" dirty="0" smtClean="0"/>
              <a:t>the essential need for non-inductive startup for </a:t>
            </a:r>
            <a:r>
              <a:rPr lang="en-US" dirty="0" smtClean="0"/>
              <a:t>FNSF-ST…</a:t>
            </a:r>
          </a:p>
          <a:p>
            <a:pPr marL="857250" lvl="2"/>
            <a:r>
              <a:rPr lang="en-US" dirty="0" smtClean="0">
                <a:solidFill>
                  <a:schemeClr val="accent1">
                    <a:lumMod val="75000"/>
                  </a:schemeClr>
                </a:solidFill>
              </a:rPr>
              <a:t>Acquisition </a:t>
            </a:r>
            <a:r>
              <a:rPr lang="en-US" dirty="0" smtClean="0">
                <a:solidFill>
                  <a:schemeClr val="accent1">
                    <a:lumMod val="75000"/>
                  </a:schemeClr>
                </a:solidFill>
              </a:rPr>
              <a:t>of a 28 GHz </a:t>
            </a:r>
            <a:r>
              <a:rPr lang="en-US" dirty="0" err="1" smtClean="0">
                <a:solidFill>
                  <a:schemeClr val="accent1">
                    <a:lumMod val="75000"/>
                  </a:schemeClr>
                </a:solidFill>
              </a:rPr>
              <a:t>gyrotron</a:t>
            </a:r>
            <a:r>
              <a:rPr lang="en-US" dirty="0" smtClean="0">
                <a:solidFill>
                  <a:schemeClr val="accent1">
                    <a:lumMod val="75000"/>
                  </a:schemeClr>
                </a:solidFill>
              </a:rPr>
              <a:t> to provide capability for heating CHI plasmas to allow better absorption of HHFW, is important to the long-term </a:t>
            </a:r>
            <a:r>
              <a:rPr lang="en-US" dirty="0" smtClean="0">
                <a:solidFill>
                  <a:schemeClr val="accent1">
                    <a:lumMod val="75000"/>
                  </a:schemeClr>
                </a:solidFill>
              </a:rPr>
              <a:t>program.</a:t>
            </a:r>
          </a:p>
          <a:p>
            <a:pPr marL="857250" lvl="2"/>
            <a:r>
              <a:rPr lang="en-US" dirty="0" smtClean="0"/>
              <a:t>Allocation </a:t>
            </a:r>
            <a:r>
              <a:rPr lang="en-US" dirty="0" smtClean="0"/>
              <a:t>of appropriate resources will be important.</a:t>
            </a:r>
          </a:p>
          <a:p>
            <a:pPr marL="457200" lvl="1" indent="-228600"/>
            <a:r>
              <a:rPr lang="en-US" dirty="0" smtClean="0"/>
              <a:t>Non-linear physics and edge effects have been a major roadblock for efficient RF uses for many years, </a:t>
            </a:r>
            <a:r>
              <a:rPr lang="en-US" dirty="0" smtClean="0"/>
              <a:t>…</a:t>
            </a:r>
          </a:p>
          <a:p>
            <a:pPr marL="857250" lvl="2"/>
            <a:r>
              <a:rPr lang="en-US" dirty="0" smtClean="0"/>
              <a:t>and </a:t>
            </a:r>
            <a:r>
              <a:rPr lang="en-US" dirty="0" smtClean="0"/>
              <a:t>it is unlikely that such significant progress can be accomplished in 3-4 years, with the proposed level of effort, including manpower (both for operations and physics studies) and proposed dedicated diagnostics</a:t>
            </a:r>
            <a:r>
              <a:rPr lang="en-US" dirty="0" smtClean="0"/>
              <a:t>.</a:t>
            </a:r>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2200" b="1" dirty="0" smtClean="0"/>
              <a:t>Plasma Formation and Current </a:t>
            </a:r>
            <a:r>
              <a:rPr lang="en-US" sz="2200" b="1" dirty="0" smtClean="0"/>
              <a:t>Ramp-up</a:t>
            </a:r>
            <a:endParaRPr lang="en-US" sz="2200" b="1" dirty="0" smtClean="0"/>
          </a:p>
          <a:p>
            <a:pPr marL="457200" lvl="1" indent="-228600"/>
            <a:r>
              <a:rPr lang="en-US" dirty="0" smtClean="0"/>
              <a:t>The detailed physics of how CHI works is not a settled topic.  </a:t>
            </a:r>
            <a:endParaRPr lang="en-US" dirty="0" smtClean="0"/>
          </a:p>
          <a:p>
            <a:pPr marL="857250" lvl="2"/>
            <a:r>
              <a:rPr lang="en-US" dirty="0" smtClean="0">
                <a:solidFill>
                  <a:schemeClr val="accent1">
                    <a:lumMod val="75000"/>
                  </a:schemeClr>
                </a:solidFill>
              </a:rPr>
              <a:t>This </a:t>
            </a:r>
            <a:r>
              <a:rPr lang="en-US" dirty="0" smtClean="0">
                <a:solidFill>
                  <a:schemeClr val="accent1">
                    <a:lumMod val="75000"/>
                  </a:schemeClr>
                </a:solidFill>
              </a:rPr>
              <a:t>is an area where the research can benefit from close collaborations with the extended MHD projects.  </a:t>
            </a:r>
            <a:r>
              <a:rPr lang="en-US" dirty="0" smtClean="0">
                <a:solidFill>
                  <a:schemeClr val="accent1">
                    <a:lumMod val="75000"/>
                  </a:schemeClr>
                </a:solidFill>
              </a:rPr>
              <a:t>Beginning </a:t>
            </a:r>
            <a:r>
              <a:rPr lang="en-US" dirty="0" smtClean="0">
                <a:solidFill>
                  <a:schemeClr val="accent1">
                    <a:lumMod val="75000"/>
                  </a:schemeClr>
                </a:solidFill>
              </a:rPr>
              <a:t>efforts are underway with NIMROD.  </a:t>
            </a:r>
            <a:endParaRPr lang="en-US" dirty="0" smtClean="0">
              <a:solidFill>
                <a:schemeClr val="accent1">
                  <a:lumMod val="75000"/>
                </a:schemeClr>
              </a:solidFill>
            </a:endParaRPr>
          </a:p>
          <a:p>
            <a:pPr marL="857250" lvl="2"/>
            <a:r>
              <a:rPr lang="en-US" dirty="0" smtClean="0"/>
              <a:t>Comparisons </a:t>
            </a:r>
            <a:r>
              <a:rPr lang="en-US" dirty="0" smtClean="0"/>
              <a:t>between NSTX-U and MHD simulations are crucial to this physics mission.  </a:t>
            </a:r>
            <a:r>
              <a:rPr lang="en-US" dirty="0" smtClean="0"/>
              <a:t>It </a:t>
            </a:r>
            <a:r>
              <a:rPr lang="en-US" dirty="0" smtClean="0"/>
              <a:t>is clear that this must be done in order to scale the </a:t>
            </a:r>
            <a:r>
              <a:rPr lang="en-US" dirty="0" smtClean="0"/>
              <a:t>NSTX-U </a:t>
            </a:r>
            <a:r>
              <a:rPr lang="en-US" dirty="0" smtClean="0"/>
              <a:t>results to fusion applications</a:t>
            </a:r>
            <a:r>
              <a:rPr lang="en-US" dirty="0" smtClean="0"/>
              <a:t>.</a:t>
            </a:r>
          </a:p>
          <a:p>
            <a:pPr marL="457200" lvl="1"/>
            <a:r>
              <a:rPr lang="en-US" dirty="0" smtClean="0"/>
              <a:t>The role of the plasma guns was not discussed at length.  </a:t>
            </a:r>
            <a:endParaRPr lang="en-US" dirty="0" smtClean="0"/>
          </a:p>
          <a:p>
            <a:pPr marL="857250" lvl="2"/>
            <a:r>
              <a:rPr lang="en-US" dirty="0" smtClean="0"/>
              <a:t>It </a:t>
            </a:r>
            <a:r>
              <a:rPr lang="en-US" dirty="0" smtClean="0"/>
              <a:t>is not clear how much emphasis this will be given in the upcoming NSTX-U research plan.  Close collaboration with Pegasus colleagues is important to establishing the viability of the gun approach to non-inductive plasma </a:t>
            </a:r>
            <a:r>
              <a:rPr lang="en-US" dirty="0" smtClean="0"/>
              <a:t>startup.</a:t>
            </a:r>
          </a:p>
          <a:p>
            <a:pPr marL="857250" lvl="2"/>
            <a:r>
              <a:rPr lang="en-US" dirty="0" smtClean="0"/>
              <a:t>Noting </a:t>
            </a:r>
            <a:r>
              <a:rPr lang="en-US" dirty="0" smtClean="0"/>
              <a:t>the potential uncertainties with CHI, it is important for the ST program to develop alternative strategies for non-inductive </a:t>
            </a:r>
            <a:r>
              <a:rPr lang="en-US" dirty="0" smtClean="0"/>
              <a:t>startup</a:t>
            </a:r>
            <a:endParaRPr lang="en-US" dirty="0" smtClean="0"/>
          </a:p>
          <a:p>
            <a:pPr marL="457200" lvl="1"/>
            <a:r>
              <a:rPr lang="en-US" dirty="0" smtClean="0"/>
              <a:t>Some experimental time should be invested in direct coupling of HHFW to CHI start-up plasma before 28 GHz ECH becomes available.</a:t>
            </a:r>
          </a:p>
          <a:p>
            <a:pPr marL="857250" lvl="2"/>
            <a:r>
              <a:rPr lang="en-US" dirty="0" smtClean="0">
                <a:solidFill>
                  <a:schemeClr val="accent1">
                    <a:lumMod val="75000"/>
                  </a:schemeClr>
                </a:solidFill>
              </a:rPr>
              <a:t>Start-up by outboard PF induction and ECH </a:t>
            </a:r>
            <a:r>
              <a:rPr lang="en-US" dirty="0" smtClean="0">
                <a:solidFill>
                  <a:schemeClr val="accent1">
                    <a:lumMod val="75000"/>
                  </a:schemeClr>
                </a:solidFill>
              </a:rPr>
              <a:t>(tried </a:t>
            </a:r>
            <a:r>
              <a:rPr lang="en-US" dirty="0" smtClean="0">
                <a:solidFill>
                  <a:schemeClr val="accent1">
                    <a:lumMod val="75000"/>
                  </a:schemeClr>
                </a:solidFill>
              </a:rPr>
              <a:t>briefly on NSTX, but with insufficient ECH power) and further ramp-up by HHFW is another start-up scenario worth trying.</a:t>
            </a:r>
          </a:p>
          <a:p>
            <a:pPr marL="457200" lvl="1"/>
            <a:endParaRPr lang="en-US" dirty="0" smtClean="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2200" b="1" dirty="0" smtClean="0"/>
              <a:t>Plasma Sustainment: Advanced Scenarios and </a:t>
            </a:r>
            <a:r>
              <a:rPr lang="en-US" sz="2200" b="1" dirty="0" smtClean="0"/>
              <a:t>Control</a:t>
            </a:r>
          </a:p>
          <a:p>
            <a:pPr lvl="1"/>
            <a:r>
              <a:rPr lang="en-US" dirty="0" smtClean="0"/>
              <a:t>It </a:t>
            </a:r>
            <a:r>
              <a:rPr lang="en-US" dirty="0" smtClean="0"/>
              <a:t>will be quite important to optimize the re-start plan in order to get back to scientific productivity as early as </a:t>
            </a:r>
            <a:r>
              <a:rPr lang="en-US" dirty="0" smtClean="0"/>
              <a:t>possible </a:t>
            </a:r>
          </a:p>
          <a:p>
            <a:pPr lvl="2"/>
            <a:r>
              <a:rPr lang="en-US" dirty="0" smtClean="0">
                <a:solidFill>
                  <a:schemeClr val="accent1">
                    <a:lumMod val="75000"/>
                  </a:schemeClr>
                </a:solidFill>
              </a:rPr>
              <a:t>Plans </a:t>
            </a:r>
            <a:r>
              <a:rPr lang="en-US" dirty="0" smtClean="0">
                <a:solidFill>
                  <a:schemeClr val="accent1">
                    <a:lumMod val="75000"/>
                  </a:schemeClr>
                </a:solidFill>
              </a:rPr>
              <a:t>for commissioning the new systems provided by the upgrade are well developed and appropriate. </a:t>
            </a:r>
            <a:endParaRPr lang="en-US" dirty="0" smtClean="0">
              <a:solidFill>
                <a:schemeClr val="accent1">
                  <a:lumMod val="75000"/>
                </a:schemeClr>
              </a:solidFill>
            </a:endParaRPr>
          </a:p>
          <a:p>
            <a:pPr lvl="1"/>
            <a:r>
              <a:rPr lang="en-US" dirty="0" smtClean="0"/>
              <a:t>It is difficult to judge how much time (and run time) will need to be devoted to relearn how the </a:t>
            </a:r>
            <a:r>
              <a:rPr lang="en-US" dirty="0" err="1" smtClean="0"/>
              <a:t>tokamak</a:t>
            </a:r>
            <a:r>
              <a:rPr lang="en-US" dirty="0" smtClean="0"/>
              <a:t> plasmas "behave". </a:t>
            </a:r>
            <a:endParaRPr lang="en-US" dirty="0" smtClean="0"/>
          </a:p>
          <a:p>
            <a:pPr lvl="2"/>
            <a:r>
              <a:rPr lang="en-US" dirty="0" smtClean="0"/>
              <a:t>One </a:t>
            </a:r>
            <a:r>
              <a:rPr lang="en-US" dirty="0" smtClean="0"/>
              <a:t>of the key aspects of </a:t>
            </a:r>
            <a:r>
              <a:rPr lang="en-US" dirty="0" smtClean="0"/>
              <a:t>relearning </a:t>
            </a:r>
            <a:r>
              <a:rPr lang="en-US" dirty="0" smtClean="0"/>
              <a:t>curve is particle (</a:t>
            </a:r>
            <a:r>
              <a:rPr lang="en-US" dirty="0" smtClean="0"/>
              <a:t>fuel, impurity</a:t>
            </a:r>
            <a:r>
              <a:rPr lang="en-US" dirty="0" smtClean="0"/>
              <a:t>) control. </a:t>
            </a:r>
            <a:endParaRPr lang="en-US" dirty="0" smtClean="0"/>
          </a:p>
          <a:p>
            <a:pPr lvl="1"/>
            <a:r>
              <a:rPr lang="en-US" dirty="0" smtClean="0">
                <a:solidFill>
                  <a:schemeClr val="accent1">
                    <a:lumMod val="75000"/>
                  </a:schemeClr>
                </a:solidFill>
              </a:rPr>
              <a:t>Nevertheless, the addition of fine-tuned capability for current and rotation profile control in NSTX-U should provide greater flexibility for developing high performance ST </a:t>
            </a:r>
            <a:r>
              <a:rPr lang="en-US" dirty="0" smtClean="0">
                <a:solidFill>
                  <a:schemeClr val="accent1">
                    <a:lumMod val="75000"/>
                  </a:schemeClr>
                </a:solidFill>
              </a:rPr>
              <a:t>scenarios</a:t>
            </a:r>
          </a:p>
          <a:p>
            <a:pPr lvl="1"/>
            <a:r>
              <a:rPr lang="en-US" dirty="0" smtClean="0">
                <a:solidFill>
                  <a:schemeClr val="accent1">
                    <a:lumMod val="75000"/>
                  </a:schemeClr>
                </a:solidFill>
              </a:rPr>
              <a:t>NSTX-U </a:t>
            </a:r>
            <a:r>
              <a:rPr lang="en-US" dirty="0" smtClean="0">
                <a:solidFill>
                  <a:schemeClr val="accent1">
                    <a:lumMod val="75000"/>
                  </a:schemeClr>
                </a:solidFill>
              </a:rPr>
              <a:t>is expected to make major contributions in advanced scenario development.</a:t>
            </a:r>
          </a:p>
          <a:p>
            <a:pPr lvl="1"/>
            <a:endParaRPr lang="en-US" dirty="0" smtClean="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a:t>
            </a:r>
            <a:br>
              <a:rPr lang="en-US" sz="2800" dirty="0" smtClean="0"/>
            </a:br>
            <a:r>
              <a:rPr lang="en-US" sz="2800" dirty="0" smtClean="0"/>
              <a:t>on Proposed Facility Enhancements</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2200" dirty="0" smtClean="0"/>
              <a:t>“The </a:t>
            </a:r>
            <a:r>
              <a:rPr lang="en-US" sz="2200" dirty="0" smtClean="0"/>
              <a:t>plans to install a </a:t>
            </a:r>
            <a:r>
              <a:rPr lang="en-US" sz="2200" dirty="0" err="1" smtClean="0"/>
              <a:t>divertor</a:t>
            </a:r>
            <a:r>
              <a:rPr lang="en-US" sz="2200" dirty="0" smtClean="0"/>
              <a:t> </a:t>
            </a:r>
            <a:r>
              <a:rPr lang="en-US" sz="2200" dirty="0" err="1" smtClean="0"/>
              <a:t>cryo</a:t>
            </a:r>
            <a:r>
              <a:rPr lang="en-US" sz="2200" dirty="0" smtClean="0"/>
              <a:t>-pump, a 28 GHz ECH system, and off-</a:t>
            </a:r>
            <a:r>
              <a:rPr lang="en-US" sz="2200" dirty="0" err="1" smtClean="0"/>
              <a:t>midplane</a:t>
            </a:r>
            <a:r>
              <a:rPr lang="en-US" sz="2200" dirty="0" smtClean="0"/>
              <a:t> non-</a:t>
            </a:r>
            <a:r>
              <a:rPr lang="en-US" sz="2200" dirty="0" err="1" smtClean="0"/>
              <a:t>axisymmetric</a:t>
            </a:r>
            <a:r>
              <a:rPr lang="en-US" sz="2200" dirty="0" smtClean="0"/>
              <a:t> control coils in base funding case are adequate</a:t>
            </a:r>
            <a:r>
              <a:rPr lang="en-US" sz="2200" dirty="0" smtClean="0"/>
              <a:t>.”</a:t>
            </a:r>
          </a:p>
          <a:p>
            <a:pPr lvl="1"/>
            <a:r>
              <a:rPr lang="en-US" sz="1800" dirty="0" smtClean="0"/>
              <a:t>“The </a:t>
            </a:r>
            <a:r>
              <a:rPr lang="en-US" sz="1800" dirty="0" smtClean="0"/>
              <a:t>addition of a </a:t>
            </a:r>
            <a:r>
              <a:rPr lang="en-US" sz="1800" dirty="0" err="1" smtClean="0"/>
              <a:t>divertor</a:t>
            </a:r>
            <a:r>
              <a:rPr lang="en-US" sz="1800" dirty="0" smtClean="0"/>
              <a:t> </a:t>
            </a:r>
            <a:r>
              <a:rPr lang="en-US" sz="1800" dirty="0" err="1" smtClean="0"/>
              <a:t>cryo</a:t>
            </a:r>
            <a:r>
              <a:rPr lang="en-US" sz="1800" dirty="0" smtClean="0"/>
              <a:t>-pump will be an excellent addition to their program</a:t>
            </a:r>
            <a:r>
              <a:rPr lang="en-US" sz="1800" dirty="0" smtClean="0"/>
              <a:t>.”</a:t>
            </a:r>
          </a:p>
          <a:p>
            <a:pPr lvl="1"/>
            <a:r>
              <a:rPr lang="en-US" sz="1800" dirty="0" smtClean="0"/>
              <a:t>“NCC will </a:t>
            </a:r>
            <a:r>
              <a:rPr lang="en-US" sz="1800" dirty="0" smtClean="0"/>
              <a:t>greatly enhance physics studies and </a:t>
            </a:r>
            <a:r>
              <a:rPr lang="en-US" sz="1800" dirty="0" smtClean="0"/>
              <a:t>control”</a:t>
            </a:r>
            <a:endParaRPr lang="en-US" sz="1800" dirty="0" smtClean="0"/>
          </a:p>
          <a:p>
            <a:pPr lvl="1"/>
            <a:r>
              <a:rPr lang="en-US" sz="1800" dirty="0" smtClean="0"/>
              <a:t>“Given </a:t>
            </a:r>
            <a:r>
              <a:rPr lang="en-US" sz="1800" dirty="0" smtClean="0"/>
              <a:t>the essential need for non-inductive startup for FNSF-ST, acquisition of a 28 GHz </a:t>
            </a:r>
            <a:r>
              <a:rPr lang="en-US" sz="1800" dirty="0" err="1" smtClean="0"/>
              <a:t>gyrotron</a:t>
            </a:r>
            <a:r>
              <a:rPr lang="en-US" sz="1800" dirty="0" smtClean="0"/>
              <a:t> to provide capability for heating CHI plasmas to allow better absorption of HHFW, is important to the long-term </a:t>
            </a:r>
            <a:r>
              <a:rPr lang="en-US" sz="1800" dirty="0" smtClean="0"/>
              <a:t>program”</a:t>
            </a:r>
          </a:p>
          <a:p>
            <a:pPr lvl="2"/>
            <a:r>
              <a:rPr lang="en-US" sz="1600" dirty="0" smtClean="0"/>
              <a:t>Alternative viewpoint (devote NSTX-U operation to conventional </a:t>
            </a:r>
            <a:r>
              <a:rPr lang="en-US" sz="1600" dirty="0" err="1" smtClean="0"/>
              <a:t>tokamak</a:t>
            </a:r>
            <a:r>
              <a:rPr lang="en-US" sz="1600" dirty="0" smtClean="0"/>
              <a:t> physics):</a:t>
            </a:r>
          </a:p>
          <a:p>
            <a:pPr lvl="3"/>
            <a:r>
              <a:rPr lang="en-US" sz="1400" dirty="0" smtClean="0">
                <a:solidFill>
                  <a:srgbClr val="FF0000"/>
                </a:solidFill>
              </a:rPr>
              <a:t>“The </a:t>
            </a:r>
            <a:r>
              <a:rPr lang="en-US" sz="1400" dirty="0" smtClean="0">
                <a:solidFill>
                  <a:srgbClr val="FF0000"/>
                </a:solidFill>
              </a:rPr>
              <a:t>proposed ECH/EBW system is primarily needed to achieve non-inductive start-up. </a:t>
            </a:r>
            <a:endParaRPr lang="en-US" sz="1400" dirty="0" smtClean="0">
              <a:solidFill>
                <a:srgbClr val="FF0000"/>
              </a:solidFill>
            </a:endParaRPr>
          </a:p>
          <a:p>
            <a:pPr lvl="3"/>
            <a:r>
              <a:rPr lang="en-US" sz="1400" dirty="0" smtClean="0">
                <a:solidFill>
                  <a:srgbClr val="FF0000"/>
                </a:solidFill>
              </a:rPr>
              <a:t>This </a:t>
            </a:r>
            <a:r>
              <a:rPr lang="en-US" sz="1400" dirty="0" smtClean="0">
                <a:solidFill>
                  <a:srgbClr val="FF0000"/>
                </a:solidFill>
              </a:rPr>
              <a:t>goal is has little scientific or technical merit for </a:t>
            </a:r>
            <a:r>
              <a:rPr lang="en-US" sz="1400" dirty="0" smtClean="0">
                <a:solidFill>
                  <a:srgbClr val="FF0000"/>
                </a:solidFill>
              </a:rPr>
              <a:t>conventional </a:t>
            </a:r>
            <a:r>
              <a:rPr lang="en-US" sz="1400" dirty="0" err="1" smtClean="0">
                <a:solidFill>
                  <a:srgbClr val="FF0000"/>
                </a:solidFill>
              </a:rPr>
              <a:t>tokamaks</a:t>
            </a:r>
            <a:r>
              <a:rPr lang="en-US" sz="1400" dirty="0" smtClean="0">
                <a:solidFill>
                  <a:srgbClr val="FF0000"/>
                </a:solidFill>
              </a:rPr>
              <a:t>.</a:t>
            </a:r>
          </a:p>
          <a:p>
            <a:pPr lvl="3"/>
            <a:r>
              <a:rPr lang="en-US" sz="1400" dirty="0" smtClean="0">
                <a:solidFill>
                  <a:srgbClr val="FF0000"/>
                </a:solidFill>
              </a:rPr>
              <a:t>Moreover</a:t>
            </a:r>
            <a:r>
              <a:rPr lang="en-US" sz="1400" dirty="0" smtClean="0">
                <a:solidFill>
                  <a:srgbClr val="FF0000"/>
                </a:solidFill>
              </a:rPr>
              <a:t>, ECH/EBW heating systems are notoriously manpower intensive, and it is not clear where the required additional effort would come from</a:t>
            </a:r>
            <a:r>
              <a:rPr lang="en-US" sz="1400" dirty="0" smtClean="0">
                <a:solidFill>
                  <a:srgbClr val="FF0000"/>
                </a:solidFill>
              </a:rPr>
              <a:t>.”</a:t>
            </a:r>
          </a:p>
          <a:p>
            <a:r>
              <a:rPr lang="en-US" sz="2200" dirty="0" smtClean="0"/>
              <a:t>The </a:t>
            </a:r>
            <a:r>
              <a:rPr lang="en-US" sz="2200" dirty="0" smtClean="0"/>
              <a:t>proposed additions of the flowing liquid Lithium </a:t>
            </a:r>
            <a:r>
              <a:rPr lang="en-US" sz="2200" dirty="0" err="1" smtClean="0"/>
              <a:t>divertor</a:t>
            </a:r>
            <a:r>
              <a:rPr lang="en-US" sz="2200" dirty="0" smtClean="0"/>
              <a:t> and </a:t>
            </a:r>
            <a:r>
              <a:rPr lang="en-US" sz="2200" dirty="0" err="1" smtClean="0"/>
              <a:t>divertor</a:t>
            </a:r>
            <a:r>
              <a:rPr lang="en-US" sz="2200" dirty="0" smtClean="0"/>
              <a:t> Thomson scattering diagnostic are desirable</a:t>
            </a:r>
            <a:r>
              <a:rPr lang="en-US" sz="2200" dirty="0" smtClean="0"/>
              <a:t>.</a:t>
            </a:r>
          </a:p>
          <a:p>
            <a:pPr lvl="1"/>
            <a:r>
              <a:rPr lang="en-US" sz="1800" dirty="0" smtClean="0"/>
              <a:t> </a:t>
            </a:r>
            <a:r>
              <a:rPr lang="en-US" sz="1800" dirty="0" smtClean="0"/>
              <a:t>Reassessment of the importance of the flowing Lithium </a:t>
            </a:r>
            <a:r>
              <a:rPr lang="en-US" sz="1800" dirty="0" err="1" smtClean="0"/>
              <a:t>divertor</a:t>
            </a:r>
            <a:r>
              <a:rPr lang="en-US" sz="1800" dirty="0" smtClean="0"/>
              <a:t> relative to other items covered under base funding is recommended.</a:t>
            </a:r>
          </a:p>
          <a:p>
            <a:pPr lvl="1"/>
            <a:endParaRPr lang="en-US" dirty="0" smtClean="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FESAC facility prioritization for 2014-2024 ranked NSTX-U </a:t>
            </a:r>
            <a:br>
              <a:rPr lang="en-US" dirty="0" smtClean="0"/>
            </a:br>
            <a:r>
              <a:rPr lang="en-US" dirty="0" smtClean="0"/>
              <a:t>“(a) absolutely central” for enabling world-leading science</a:t>
            </a:r>
            <a:endParaRPr lang="en-US" dirty="0"/>
          </a:p>
        </p:txBody>
      </p:sp>
      <p:sp>
        <p:nvSpPr>
          <p:cNvPr id="3" name="Content Placeholder 2"/>
          <p:cNvSpPr>
            <a:spLocks noGrp="1"/>
          </p:cNvSpPr>
          <p:nvPr>
            <p:ph idx="1"/>
          </p:nvPr>
        </p:nvSpPr>
        <p:spPr>
          <a:xfrm>
            <a:off x="152400" y="914400"/>
            <a:ext cx="8763000" cy="5562600"/>
          </a:xfrm>
        </p:spPr>
        <p:txBody>
          <a:bodyPr/>
          <a:lstStyle/>
          <a:p>
            <a:r>
              <a:rPr lang="en-US" dirty="0" smtClean="0"/>
              <a:t>Contributions critical to ITER</a:t>
            </a:r>
          </a:p>
          <a:p>
            <a:pPr lvl="1"/>
            <a:r>
              <a:rPr lang="en-US" dirty="0" smtClean="0"/>
              <a:t>Energetic particle physics, where the new heating systems in NSTX-U will provide expanded ability to vary the velocity and spatial distribution of energetic ions in the plasma</a:t>
            </a:r>
          </a:p>
          <a:p>
            <a:pPr lvl="1"/>
            <a:r>
              <a:rPr lang="en-US" dirty="0" err="1" smtClean="0"/>
              <a:t>Radiative</a:t>
            </a:r>
            <a:r>
              <a:rPr lang="en-US" dirty="0" smtClean="0"/>
              <a:t> </a:t>
            </a:r>
            <a:r>
              <a:rPr lang="en-US" dirty="0" err="1" smtClean="0"/>
              <a:t>divertor</a:t>
            </a:r>
            <a:r>
              <a:rPr lang="en-US" dirty="0" smtClean="0"/>
              <a:t> solutions to the ITER-relevant heat fluxes, impurity transport using multiple conditioning and PFC scenarios to enable control techniques to be developed in impurity-seeded ITER plasmas</a:t>
            </a:r>
          </a:p>
          <a:p>
            <a:r>
              <a:rPr lang="en-US" dirty="0" smtClean="0"/>
              <a:t>Developing new solutions for the plasma-material interface:</a:t>
            </a:r>
          </a:p>
          <a:p>
            <a:pPr lvl="1"/>
            <a:r>
              <a:rPr lang="en-US" dirty="0" smtClean="0"/>
              <a:t>The ability to explore very high exhaust power density, high magnetic expansion, and liquid metals in the same device is unique in the world fusion program </a:t>
            </a:r>
          </a:p>
          <a:p>
            <a:r>
              <a:rPr lang="en-US" dirty="0" smtClean="0"/>
              <a:t>Establishing the physics basis for FNSF</a:t>
            </a:r>
          </a:p>
          <a:p>
            <a:pPr lvl="1"/>
            <a:r>
              <a:rPr lang="en-US" dirty="0" smtClean="0"/>
              <a:t>With access to the highest magnetic field and heating and current drive power of any low aspect ratio </a:t>
            </a:r>
            <a:r>
              <a:rPr lang="en-US" dirty="0" err="1" smtClean="0"/>
              <a:t>tokamak</a:t>
            </a:r>
            <a:r>
              <a:rPr lang="en-US" dirty="0" smtClean="0"/>
              <a:t>, NSTX-U will be the leading device in the world program to assess the viability of this regime for FNSF applications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98" name="Straight Connector 10"/>
          <p:cNvCxnSpPr>
            <a:cxnSpLocks noChangeShapeType="1"/>
          </p:cNvCxnSpPr>
          <p:nvPr/>
        </p:nvCxnSpPr>
        <p:spPr bwMode="auto">
          <a:xfrm>
            <a:off x="0" y="0"/>
            <a:ext cx="914400" cy="0"/>
          </a:xfrm>
          <a:prstGeom prst="line">
            <a:avLst/>
          </a:prstGeom>
          <a:noFill/>
          <a:ln w="0" algn="ctr">
            <a:solidFill>
              <a:srgbClr val="FBFFFF"/>
            </a:solidFill>
            <a:round/>
            <a:headEnd/>
            <a:tailEnd/>
          </a:ln>
        </p:spPr>
      </p:cxnSp>
      <p:cxnSp>
        <p:nvCxnSpPr>
          <p:cNvPr id="4099" name="Straight Connector 5"/>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4100" name="Rectangle 2"/>
          <p:cNvSpPr>
            <a:spLocks noGrp="1" noChangeArrowheads="1"/>
          </p:cNvSpPr>
          <p:nvPr>
            <p:ph type="title"/>
          </p:nvPr>
        </p:nvSpPr>
        <p:spPr/>
        <p:txBody>
          <a:bodyPr/>
          <a:lstStyle/>
          <a:p>
            <a:r>
              <a:rPr lang="en-US" sz="2800" dirty="0" smtClean="0"/>
              <a:t>Collaboration Solicitation for University and Industry</a:t>
            </a:r>
          </a:p>
        </p:txBody>
      </p:sp>
      <p:cxnSp>
        <p:nvCxnSpPr>
          <p:cNvPr id="4101" name="Straight Connector 6"/>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4102" name="Rectangle 3"/>
          <p:cNvSpPr>
            <a:spLocks noGrp="1" noChangeArrowheads="1"/>
          </p:cNvSpPr>
          <p:nvPr>
            <p:ph type="body" idx="1"/>
          </p:nvPr>
        </p:nvSpPr>
        <p:spPr>
          <a:xfrm>
            <a:off x="76200" y="1524000"/>
            <a:ext cx="8991600" cy="4572000"/>
          </a:xfrm>
        </p:spPr>
        <p:txBody>
          <a:bodyPr/>
          <a:lstStyle/>
          <a:p>
            <a:pPr>
              <a:buClr>
                <a:srgbClr val="010000"/>
              </a:buClr>
            </a:pPr>
            <a:r>
              <a:rPr lang="en-US" sz="2800" dirty="0" smtClean="0"/>
              <a:t>Collaboration proposals due to FES next Thursday = October 10, 2013 by 5PM EDT</a:t>
            </a:r>
          </a:p>
          <a:p>
            <a:pPr>
              <a:buClr>
                <a:srgbClr val="010000"/>
              </a:buClr>
            </a:pPr>
            <a:endParaRPr lang="en-US" sz="2800" dirty="0" smtClean="0"/>
          </a:p>
          <a:p>
            <a:pPr>
              <a:buClr>
                <a:srgbClr val="010000"/>
              </a:buClr>
            </a:pPr>
            <a:r>
              <a:rPr lang="en-US" sz="2800" dirty="0" smtClean="0"/>
              <a:t>See solicitation, program letter for details, priorities</a:t>
            </a:r>
          </a:p>
          <a:p>
            <a:pPr lvl="1">
              <a:buClr>
                <a:srgbClr val="010000"/>
              </a:buClr>
            </a:pPr>
            <a:r>
              <a:rPr lang="en-US" dirty="0" smtClean="0"/>
              <a:t>Diagnostic development/implementation NOT part of this solicitation</a:t>
            </a:r>
          </a:p>
          <a:p>
            <a:pPr lvl="1">
              <a:buClr>
                <a:srgbClr val="010000"/>
              </a:buClr>
            </a:pPr>
            <a:r>
              <a:rPr lang="en-US" dirty="0" smtClean="0"/>
              <a:t>Next diagnostic solicitation w</a:t>
            </a:r>
            <a:r>
              <a:rPr lang="en-US" dirty="0" smtClean="0"/>
              <a:t>ill most likely be 2 years from now</a:t>
            </a:r>
            <a:endParaRPr lang="en-US" dirty="0" smtClean="0"/>
          </a:p>
          <a:p>
            <a:pPr>
              <a:buClr>
                <a:srgbClr val="010000"/>
              </a:buClr>
            </a:pPr>
            <a:endParaRPr lang="en-US" sz="2800" dirty="0" smtClean="0"/>
          </a:p>
          <a:p>
            <a:pPr>
              <a:buClr>
                <a:srgbClr val="010000"/>
              </a:buClr>
            </a:pPr>
            <a:r>
              <a:rPr lang="en-US" sz="2800" dirty="0" smtClean="0"/>
              <a:t>Record number of Records of Discussion (30+) </a:t>
            </a:r>
          </a:p>
          <a:p>
            <a:pPr lvl="1">
              <a:buClr>
                <a:srgbClr val="010000"/>
              </a:buClr>
            </a:pPr>
            <a:r>
              <a:rPr lang="en-US" dirty="0" smtClean="0"/>
              <a:t>~10 (40%) more than previous period</a:t>
            </a:r>
          </a:p>
          <a:p>
            <a:pPr>
              <a:buClr>
                <a:srgbClr val="010000"/>
              </a:buClr>
              <a:buNone/>
            </a:pPr>
            <a:endParaRPr lang="en-US" sz="2800" dirty="0" smtClean="0"/>
          </a:p>
        </p:txBody>
      </p:sp>
      <p:cxnSp>
        <p:nvCxnSpPr>
          <p:cNvPr id="4103" name="Straight Connector 7"/>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4104" name="Straight Connector 8"/>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5" name="Slide Number Placeholder 6"/>
          <p:cNvSpPr>
            <a:spLocks noGrp="1"/>
          </p:cNvSpPr>
          <p:nvPr>
            <p:ph type="sldNum" sz="quarter" idx="10"/>
          </p:nvPr>
        </p:nvSpPr>
        <p:spPr/>
        <p:txBody>
          <a:bodyPr/>
          <a:lstStyle/>
          <a:p>
            <a:pPr>
              <a:defRPr/>
            </a:pPr>
            <a:fld id="{0B2C4BC4-2867-4647-8FB0-69A11574275C}" type="slidenum">
              <a:rPr lang="en-US" smtClean="0"/>
              <a:pPr>
                <a:defRPr/>
              </a:pPr>
              <a:t>15</a:t>
            </a:fld>
            <a:endParaRPr lang="en-US" dirty="0"/>
          </a:p>
        </p:txBody>
      </p:sp>
      <p:cxnSp>
        <p:nvCxnSpPr>
          <p:cNvPr id="4106" name="Straight Connector 9"/>
          <p:cNvCxnSpPr>
            <a:cxnSpLocks noChangeShapeType="1"/>
          </p:cNvCxnSpPr>
          <p:nvPr/>
        </p:nvCxnSpPr>
        <p:spPr bwMode="auto">
          <a:xfrm>
            <a:off x="0" y="0"/>
            <a:ext cx="0" cy="457200"/>
          </a:xfrm>
          <a:prstGeom prst="line">
            <a:avLst/>
          </a:prstGeom>
          <a:noFill/>
          <a:ln w="0" algn="ctr">
            <a:solidFill>
              <a:srgbClr val="FDFFFF"/>
            </a:solidFill>
            <a:round/>
            <a:headEnd/>
            <a:tailEnd/>
          </a:ln>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98" name="Straight Connector 10"/>
          <p:cNvCxnSpPr>
            <a:cxnSpLocks noChangeShapeType="1"/>
          </p:cNvCxnSpPr>
          <p:nvPr/>
        </p:nvCxnSpPr>
        <p:spPr bwMode="auto">
          <a:xfrm>
            <a:off x="0" y="0"/>
            <a:ext cx="914400" cy="0"/>
          </a:xfrm>
          <a:prstGeom prst="line">
            <a:avLst/>
          </a:prstGeom>
          <a:noFill/>
          <a:ln w="0" algn="ctr">
            <a:solidFill>
              <a:srgbClr val="FBFFFF"/>
            </a:solidFill>
            <a:round/>
            <a:headEnd/>
            <a:tailEnd/>
          </a:ln>
        </p:spPr>
      </p:cxnSp>
      <p:cxnSp>
        <p:nvCxnSpPr>
          <p:cNvPr id="4099" name="Straight Connector 5"/>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4100" name="Rectangle 2"/>
          <p:cNvSpPr>
            <a:spLocks noGrp="1" noChangeArrowheads="1"/>
          </p:cNvSpPr>
          <p:nvPr>
            <p:ph type="title"/>
          </p:nvPr>
        </p:nvSpPr>
        <p:spPr/>
        <p:txBody>
          <a:bodyPr/>
          <a:lstStyle/>
          <a:p>
            <a:r>
              <a:rPr lang="en-US" sz="2800" dirty="0" smtClean="0"/>
              <a:t>Publish NSTX Review Papers from 5YP (?)</a:t>
            </a:r>
            <a:endParaRPr lang="en-US" sz="2800" dirty="0"/>
          </a:p>
        </p:txBody>
      </p:sp>
      <p:cxnSp>
        <p:nvCxnSpPr>
          <p:cNvPr id="4101" name="Straight Connector 6"/>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4102" name="Rectangle 3"/>
          <p:cNvSpPr>
            <a:spLocks noGrp="1" noChangeArrowheads="1"/>
          </p:cNvSpPr>
          <p:nvPr>
            <p:ph type="body" idx="1"/>
          </p:nvPr>
        </p:nvSpPr>
        <p:spPr>
          <a:xfrm>
            <a:off x="0" y="1066800"/>
            <a:ext cx="8991600" cy="5410200"/>
          </a:xfrm>
        </p:spPr>
        <p:txBody>
          <a:bodyPr/>
          <a:lstStyle/>
          <a:p>
            <a:pPr>
              <a:buClr>
                <a:srgbClr val="010000"/>
              </a:buClr>
            </a:pPr>
            <a:r>
              <a:rPr lang="en-US" sz="2800" dirty="0" smtClean="0"/>
              <a:t>Fusion Science and Technology journal has standing offer to publish NSTX special issue that would summarize NSTX research achievements</a:t>
            </a:r>
          </a:p>
          <a:p>
            <a:pPr>
              <a:buClr>
                <a:srgbClr val="010000"/>
              </a:buClr>
            </a:pPr>
            <a:endParaRPr lang="en-US" sz="2800" dirty="0" smtClean="0"/>
          </a:p>
          <a:p>
            <a:pPr>
              <a:buClr>
                <a:srgbClr val="010000"/>
              </a:buClr>
            </a:pPr>
            <a:r>
              <a:rPr lang="en-US" sz="2800" dirty="0" smtClean="0"/>
              <a:t>One idea is to use 5 year plan chapter text, i.e. all the research results/references that motivate the plans</a:t>
            </a:r>
          </a:p>
          <a:p>
            <a:pPr lvl="1">
              <a:buClr>
                <a:srgbClr val="010000"/>
              </a:buClr>
            </a:pPr>
            <a:r>
              <a:rPr lang="en-US" dirty="0" smtClean="0"/>
              <a:t>Detailed plans would need to be removed from each chapter, but there could be one summary chapter that contains future plans</a:t>
            </a:r>
          </a:p>
          <a:p>
            <a:pPr lvl="1">
              <a:buClr>
                <a:srgbClr val="010000"/>
              </a:buClr>
            </a:pPr>
            <a:endParaRPr lang="en-US" dirty="0" smtClean="0"/>
          </a:p>
          <a:p>
            <a:pPr>
              <a:buClr>
                <a:srgbClr val="010000"/>
              </a:buClr>
            </a:pPr>
            <a:r>
              <a:rPr lang="en-US" dirty="0" smtClean="0"/>
              <a:t>I would like feedback from chapter authors / TSG leaders if they are willing to work on this (after APS)</a:t>
            </a:r>
          </a:p>
          <a:p>
            <a:pPr lvl="1">
              <a:buClr>
                <a:srgbClr val="010000"/>
              </a:buClr>
            </a:pPr>
            <a:r>
              <a:rPr lang="en-US" dirty="0" smtClean="0"/>
              <a:t>Good for NSTX, good for authors, good for publications</a:t>
            </a:r>
          </a:p>
          <a:p>
            <a:pPr lvl="1">
              <a:buClr>
                <a:srgbClr val="010000"/>
              </a:buClr>
            </a:pPr>
            <a:r>
              <a:rPr lang="en-US" dirty="0" smtClean="0"/>
              <a:t>Most of work already done, last chance before NSTX-U operation…</a:t>
            </a:r>
            <a:endParaRPr lang="en-US" dirty="0" smtClean="0"/>
          </a:p>
        </p:txBody>
      </p:sp>
      <p:cxnSp>
        <p:nvCxnSpPr>
          <p:cNvPr id="4103" name="Straight Connector 7"/>
          <p:cNvCxnSpPr>
            <a:cxnSpLocks noChangeShapeType="1"/>
          </p:cNvCxnSpPr>
          <p:nvPr/>
        </p:nvCxnSpPr>
        <p:spPr bwMode="auto">
          <a:xfrm>
            <a:off x="0" y="0"/>
            <a:ext cx="457200" cy="0"/>
          </a:xfrm>
          <a:prstGeom prst="line">
            <a:avLst/>
          </a:prstGeom>
          <a:noFill/>
          <a:ln w="0" algn="ctr">
            <a:solidFill>
              <a:srgbClr val="FEFFFF"/>
            </a:solidFill>
            <a:round/>
            <a:headEnd/>
            <a:tailEnd/>
          </a:ln>
        </p:spPr>
      </p:cxnSp>
      <p:cxnSp>
        <p:nvCxnSpPr>
          <p:cNvPr id="4104" name="Straight Connector 8"/>
          <p:cNvCxnSpPr>
            <a:cxnSpLocks noChangeShapeType="1"/>
          </p:cNvCxnSpPr>
          <p:nvPr/>
        </p:nvCxnSpPr>
        <p:spPr bwMode="auto">
          <a:xfrm>
            <a:off x="0" y="0"/>
            <a:ext cx="457200" cy="0"/>
          </a:xfrm>
          <a:prstGeom prst="line">
            <a:avLst/>
          </a:prstGeom>
          <a:noFill/>
          <a:ln w="0" algn="ctr">
            <a:solidFill>
              <a:srgbClr val="FEFFFF"/>
            </a:solidFill>
            <a:round/>
            <a:headEnd/>
            <a:tailEnd/>
          </a:ln>
        </p:spPr>
      </p:cxnSp>
      <p:sp>
        <p:nvSpPr>
          <p:cNvPr id="5" name="Slide Number Placeholder 6"/>
          <p:cNvSpPr>
            <a:spLocks noGrp="1"/>
          </p:cNvSpPr>
          <p:nvPr>
            <p:ph type="sldNum" sz="quarter" idx="10"/>
          </p:nvPr>
        </p:nvSpPr>
        <p:spPr/>
        <p:txBody>
          <a:bodyPr/>
          <a:lstStyle/>
          <a:p>
            <a:pPr>
              <a:defRPr/>
            </a:pPr>
            <a:fld id="{0B2C4BC4-2867-4647-8FB0-69A11574275C}" type="slidenum">
              <a:rPr lang="en-US" smtClean="0"/>
              <a:pPr>
                <a:defRPr/>
              </a:pPr>
              <a:t>16</a:t>
            </a:fld>
            <a:endParaRPr lang="en-US" dirty="0"/>
          </a:p>
        </p:txBody>
      </p:sp>
      <p:cxnSp>
        <p:nvCxnSpPr>
          <p:cNvPr id="4106" name="Straight Connector 9"/>
          <p:cNvCxnSpPr>
            <a:cxnSpLocks noChangeShapeType="1"/>
          </p:cNvCxnSpPr>
          <p:nvPr/>
        </p:nvCxnSpPr>
        <p:spPr bwMode="auto">
          <a:xfrm>
            <a:off x="0" y="0"/>
            <a:ext cx="0" cy="457200"/>
          </a:xfrm>
          <a:prstGeom prst="line">
            <a:avLst/>
          </a:prstGeom>
          <a:noFill/>
          <a:ln w="0" algn="ctr">
            <a:solidFill>
              <a:srgbClr val="FDFFFF"/>
            </a:solidFill>
            <a:round/>
            <a:headEnd/>
            <a:tailEn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Outline</a:t>
            </a:r>
            <a:endParaRPr lang="en-US" sz="3600" dirty="0"/>
          </a:p>
        </p:txBody>
      </p:sp>
      <p:sp>
        <p:nvSpPr>
          <p:cNvPr id="3" name="Content Placeholder 2"/>
          <p:cNvSpPr>
            <a:spLocks noGrp="1"/>
          </p:cNvSpPr>
          <p:nvPr>
            <p:ph idx="1"/>
          </p:nvPr>
        </p:nvSpPr>
        <p:spPr>
          <a:xfrm>
            <a:off x="228600" y="2362200"/>
            <a:ext cx="8686800" cy="2743200"/>
          </a:xfrm>
        </p:spPr>
        <p:txBody>
          <a:bodyPr/>
          <a:lstStyle/>
          <a:p>
            <a:r>
              <a:rPr lang="en-US" sz="2800" dirty="0" smtClean="0"/>
              <a:t>NSTX-U </a:t>
            </a:r>
            <a:r>
              <a:rPr lang="en-US" sz="2800" dirty="0" smtClean="0"/>
              <a:t>5 Year Plan </a:t>
            </a:r>
            <a:r>
              <a:rPr lang="en-US" sz="2800" dirty="0" smtClean="0"/>
              <a:t>Review Report Overview</a:t>
            </a:r>
          </a:p>
          <a:p>
            <a:endParaRPr lang="en-US" sz="2800" dirty="0" smtClean="0"/>
          </a:p>
          <a:p>
            <a:r>
              <a:rPr lang="en-US" sz="2800" dirty="0" smtClean="0"/>
              <a:t>Collaboration Solicitation for University and Industry</a:t>
            </a:r>
            <a:endParaRPr lang="en-US" sz="2800" dirty="0" smtClean="0"/>
          </a:p>
          <a:p>
            <a:endParaRPr lang="en-US" sz="2800" dirty="0" smtClean="0"/>
          </a:p>
          <a:p>
            <a:r>
              <a:rPr lang="en-US" sz="2800" dirty="0" smtClean="0"/>
              <a:t>Publish NSTX Review Papers from 5YP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a:t>
            </a:r>
            <a:r>
              <a:rPr lang="en-US" sz="2800" dirty="0" smtClean="0"/>
              <a:t>R</a:t>
            </a:r>
            <a:r>
              <a:rPr lang="en-US" sz="2800" dirty="0" smtClean="0"/>
              <a:t>eview Outcome (1):</a:t>
            </a:r>
            <a:endParaRPr lang="en-US" sz="2800" dirty="0"/>
          </a:p>
        </p:txBody>
      </p:sp>
      <p:sp>
        <p:nvSpPr>
          <p:cNvPr id="3" name="Content Placeholder 2"/>
          <p:cNvSpPr>
            <a:spLocks noGrp="1"/>
          </p:cNvSpPr>
          <p:nvPr>
            <p:ph idx="1"/>
          </p:nvPr>
        </p:nvSpPr>
        <p:spPr>
          <a:xfrm>
            <a:off x="76200" y="1143000"/>
            <a:ext cx="8915400" cy="5257800"/>
          </a:xfrm>
        </p:spPr>
        <p:txBody>
          <a:bodyPr/>
          <a:lstStyle/>
          <a:p>
            <a:r>
              <a:rPr lang="en-US" sz="2200" b="1" dirty="0" smtClean="0"/>
              <a:t>May</a:t>
            </a:r>
            <a:r>
              <a:rPr lang="en-US" sz="2200" b="1" dirty="0" smtClean="0"/>
              <a:t>:  Positive debrief report of NSTX-U 5 year plan (2014-18)</a:t>
            </a:r>
          </a:p>
          <a:p>
            <a:pPr marL="457200" lvl="1" indent="-228600"/>
            <a:r>
              <a:rPr lang="en-US" sz="2200" dirty="0" smtClean="0"/>
              <a:t>“The quality of the proposed research is excellent, employing state-of-the-art diagnostics to obtain data that will be compared to theory using a wide variety of numerical models.”</a:t>
            </a:r>
          </a:p>
          <a:p>
            <a:pPr marL="457200" lvl="1" indent="-228600"/>
            <a:r>
              <a:rPr lang="en-US" sz="2200" dirty="0" smtClean="0"/>
              <a:t>“The proposed research addresses fundamental problems in magnetic fusion and will advance the state of knowledge in a number of areas.”</a:t>
            </a:r>
          </a:p>
          <a:p>
            <a:pPr marL="457200" lvl="1" indent="-228600"/>
            <a:r>
              <a:rPr lang="en-US" sz="2200" dirty="0" smtClean="0"/>
              <a:t>“The proposed research is essential for advancing the ST to a nuclear science mission.”</a:t>
            </a:r>
          </a:p>
          <a:p>
            <a:pPr marL="457200" lvl="1" indent="-228600"/>
            <a:r>
              <a:rPr lang="en-US" sz="2200" dirty="0" smtClean="0"/>
              <a:t>“NSTX-U will be a leading facility in the world fusion program, exploring unique physics of a low aspect ratio spherical </a:t>
            </a:r>
            <a:r>
              <a:rPr lang="en-US" sz="2200" dirty="0" err="1" smtClean="0"/>
              <a:t>tokamak</a:t>
            </a:r>
            <a:r>
              <a:rPr lang="en-US" sz="2200" dirty="0" smtClean="0"/>
              <a:t>, accessing high beta, large non-inductive current fractions, compact magnetic geometry, pushing to parameters not accessible to conventional </a:t>
            </a:r>
            <a:r>
              <a:rPr lang="en-US" sz="2200" dirty="0" err="1" smtClean="0"/>
              <a:t>tokamaks</a:t>
            </a:r>
            <a:r>
              <a:rPr lang="en-US" sz="2200" dirty="0" smtClean="0"/>
              <a:t>.”</a:t>
            </a:r>
          </a:p>
          <a:p>
            <a:pPr lvl="1"/>
            <a:endParaRPr lang="en-US" sz="2200" dirty="0" smtClean="0"/>
          </a:p>
          <a:p>
            <a:endParaRPr lang="en-US" sz="2200" dirty="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a:t>
            </a:r>
            <a:r>
              <a:rPr lang="en-US" sz="2800" dirty="0" smtClean="0"/>
              <a:t>R</a:t>
            </a:r>
            <a:r>
              <a:rPr lang="en-US" sz="2800" dirty="0" smtClean="0"/>
              <a:t>eview Outcome (2):</a:t>
            </a:r>
            <a:endParaRPr lang="en-US" sz="2800" dirty="0"/>
          </a:p>
        </p:txBody>
      </p:sp>
      <p:sp>
        <p:nvSpPr>
          <p:cNvPr id="3" name="Content Placeholder 2"/>
          <p:cNvSpPr>
            <a:spLocks noGrp="1"/>
          </p:cNvSpPr>
          <p:nvPr>
            <p:ph idx="1"/>
          </p:nvPr>
        </p:nvSpPr>
        <p:spPr>
          <a:xfrm>
            <a:off x="76200" y="990600"/>
            <a:ext cx="8991600" cy="5410200"/>
          </a:xfrm>
        </p:spPr>
        <p:txBody>
          <a:bodyPr/>
          <a:lstStyle/>
          <a:p>
            <a:pPr>
              <a:lnSpc>
                <a:spcPct val="95000"/>
              </a:lnSpc>
            </a:pPr>
            <a:r>
              <a:rPr lang="en-US" sz="2200" b="1" dirty="0" smtClean="0"/>
              <a:t>A few overview comments from written report:</a:t>
            </a:r>
            <a:endParaRPr lang="en-US" sz="2200" b="1" dirty="0" smtClean="0"/>
          </a:p>
          <a:p>
            <a:pPr marL="457200" lvl="1" indent="-228600">
              <a:lnSpc>
                <a:spcPct val="95000"/>
              </a:lnSpc>
            </a:pPr>
            <a:r>
              <a:rPr lang="en-US" dirty="0" smtClean="0"/>
              <a:t>“The </a:t>
            </a:r>
            <a:r>
              <a:rPr lang="en-US" dirty="0" smtClean="0"/>
              <a:t>strength of the proposed NSTX-U program lies in its potential to contribute to plasma physics understanding via model validation and </a:t>
            </a:r>
            <a:r>
              <a:rPr lang="en-US" dirty="0" smtClean="0"/>
              <a:t>development”</a:t>
            </a:r>
          </a:p>
          <a:p>
            <a:pPr marL="857250" lvl="2">
              <a:lnSpc>
                <a:spcPct val="95000"/>
              </a:lnSpc>
            </a:pPr>
            <a:r>
              <a:rPr lang="en-US" dirty="0" smtClean="0">
                <a:solidFill>
                  <a:schemeClr val="accent1">
                    <a:lumMod val="75000"/>
                  </a:schemeClr>
                </a:solidFill>
              </a:rPr>
              <a:t>Access </a:t>
            </a:r>
            <a:r>
              <a:rPr lang="en-US" dirty="0" smtClean="0">
                <a:solidFill>
                  <a:schemeClr val="accent1">
                    <a:lumMod val="75000"/>
                  </a:schemeClr>
                </a:solidFill>
              </a:rPr>
              <a:t>to unique physics regimes, the rich interplay among core/boundary/PMI physics and the good diagnostic set should enable fundamental contributions in a number of key research areas. </a:t>
            </a:r>
            <a:endParaRPr lang="en-US" dirty="0" smtClean="0">
              <a:solidFill>
                <a:schemeClr val="accent1">
                  <a:lumMod val="75000"/>
                </a:schemeClr>
              </a:solidFill>
            </a:endParaRPr>
          </a:p>
          <a:p>
            <a:pPr marL="457200" lvl="1" indent="-228600">
              <a:lnSpc>
                <a:spcPct val="95000"/>
              </a:lnSpc>
            </a:pPr>
            <a:r>
              <a:rPr lang="en-US" dirty="0" smtClean="0"/>
              <a:t>“The </a:t>
            </a:r>
            <a:r>
              <a:rPr lang="en-US" dirty="0" smtClean="0"/>
              <a:t>research plan for understanding and improving particle control for the ST was not clearly articulated, so it is hard to gauge the expected significance of the proposed research beyond the present operating </a:t>
            </a:r>
            <a:r>
              <a:rPr lang="en-US" dirty="0" smtClean="0"/>
              <a:t>regimes…” </a:t>
            </a:r>
          </a:p>
          <a:p>
            <a:pPr marL="857250" lvl="2">
              <a:lnSpc>
                <a:spcPct val="95000"/>
              </a:lnSpc>
            </a:pPr>
            <a:r>
              <a:rPr lang="en-US" dirty="0" smtClean="0"/>
              <a:t>The </a:t>
            </a:r>
            <a:r>
              <a:rPr lang="en-US" dirty="0" smtClean="0"/>
              <a:t>relative roles of PFC material choices, wall conditioning (including baking, </a:t>
            </a:r>
            <a:r>
              <a:rPr lang="en-US" dirty="0" err="1" smtClean="0"/>
              <a:t>boronization</a:t>
            </a:r>
            <a:r>
              <a:rPr lang="en-US" dirty="0" smtClean="0"/>
              <a:t>, and </a:t>
            </a:r>
            <a:r>
              <a:rPr lang="en-US" dirty="0" err="1" smtClean="0"/>
              <a:t>lithiumization</a:t>
            </a:r>
            <a:r>
              <a:rPr lang="en-US" dirty="0" smtClean="0"/>
              <a:t>), and pumping in providing density and impurity control for H-mode operation in the ST was not explained well, nor was the plan to resolve these roles. </a:t>
            </a:r>
            <a:endParaRPr lang="en-US" dirty="0" smtClean="0"/>
          </a:p>
          <a:p>
            <a:pPr marL="857250" lvl="2">
              <a:lnSpc>
                <a:spcPct val="95000"/>
              </a:lnSpc>
            </a:pPr>
            <a:r>
              <a:rPr lang="en-US" dirty="0" smtClean="0"/>
              <a:t>There </a:t>
            </a:r>
            <a:r>
              <a:rPr lang="en-US" dirty="0" smtClean="0"/>
              <a:t>appear to be many questions still in play and the plans seem more trial and error rather than a systematic study of the role of ELMs, recycling, and impurity sources on particle control for the ST.</a:t>
            </a:r>
            <a:endParaRPr lang="en-US" dirty="0" smtClean="0"/>
          </a:p>
          <a:p>
            <a:pPr>
              <a:lnSpc>
                <a:spcPct val="95000"/>
              </a:lnSpc>
            </a:pPr>
            <a:endParaRPr lang="en-US" sz="2200" dirty="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15400" cy="5562600"/>
          </a:xfrm>
        </p:spPr>
        <p:txBody>
          <a:bodyPr/>
          <a:lstStyle/>
          <a:p>
            <a:pPr>
              <a:lnSpc>
                <a:spcPct val="95000"/>
              </a:lnSpc>
            </a:pPr>
            <a:r>
              <a:rPr lang="en-US" sz="2200" b="1" dirty="0" smtClean="0"/>
              <a:t>Macroscopic stability</a:t>
            </a:r>
          </a:p>
          <a:p>
            <a:pPr marL="457200" lvl="1" indent="-228600">
              <a:lnSpc>
                <a:spcPct val="95000"/>
              </a:lnSpc>
            </a:pPr>
            <a:r>
              <a:rPr lang="en-US" dirty="0" smtClean="0"/>
              <a:t>…the </a:t>
            </a:r>
            <a:r>
              <a:rPr lang="en-US" dirty="0" smtClean="0"/>
              <a:t>NSTX team is in many ways leading the world effort on resistive wall physics, active and passive stability and </a:t>
            </a:r>
            <a:r>
              <a:rPr lang="en-US" dirty="0" smtClean="0"/>
              <a:t>control.</a:t>
            </a:r>
          </a:p>
          <a:p>
            <a:pPr marL="457200" lvl="1">
              <a:lnSpc>
                <a:spcPct val="95000"/>
              </a:lnSpc>
            </a:pPr>
            <a:r>
              <a:rPr lang="en-US" dirty="0" smtClean="0"/>
              <a:t>Efforts </a:t>
            </a:r>
            <a:r>
              <a:rPr lang="en-US" dirty="0" smtClean="0"/>
              <a:t>to compare theory and experiment for linear instability onset are quite impressive since it necessitates the inclusion of non-MHD physics in the fundamental model</a:t>
            </a:r>
            <a:r>
              <a:rPr lang="en-US" dirty="0" smtClean="0"/>
              <a:t>.</a:t>
            </a:r>
          </a:p>
          <a:p>
            <a:pPr marL="857250" lvl="2">
              <a:lnSpc>
                <a:spcPct val="95000"/>
              </a:lnSpc>
            </a:pPr>
            <a:r>
              <a:rPr lang="en-US" dirty="0" smtClean="0"/>
              <a:t>A </a:t>
            </a:r>
            <a:r>
              <a:rPr lang="en-US" dirty="0" smtClean="0"/>
              <a:t>quibble would be that this area could benefit from interaction with the extended MHD community to address nonlinear physics issues. </a:t>
            </a:r>
            <a:endParaRPr lang="en-US" dirty="0" smtClean="0"/>
          </a:p>
          <a:p>
            <a:pPr marL="457200" lvl="1">
              <a:lnSpc>
                <a:spcPct val="95000"/>
              </a:lnSpc>
            </a:pPr>
            <a:r>
              <a:rPr lang="en-US" dirty="0" smtClean="0"/>
              <a:t>Non-</a:t>
            </a:r>
            <a:r>
              <a:rPr lang="en-US" dirty="0" err="1" smtClean="0"/>
              <a:t>axisymmetric</a:t>
            </a:r>
            <a:r>
              <a:rPr lang="en-US" dirty="0" smtClean="0"/>
              <a:t> control coils (NCC) will greatly enhance physics studies and control. </a:t>
            </a:r>
            <a:endParaRPr lang="en-US" dirty="0" smtClean="0"/>
          </a:p>
          <a:p>
            <a:pPr marL="857250" lvl="2">
              <a:lnSpc>
                <a:spcPct val="95000"/>
              </a:lnSpc>
            </a:pPr>
            <a:r>
              <a:rPr lang="en-US" dirty="0" smtClean="0"/>
              <a:t>A </a:t>
            </a:r>
            <a:r>
              <a:rPr lang="en-US" dirty="0" smtClean="0"/>
              <a:t>more complete set of theory/modeling studies to understand how </a:t>
            </a:r>
            <a:r>
              <a:rPr lang="en-US" dirty="0" smtClean="0"/>
              <a:t>the </a:t>
            </a:r>
            <a:r>
              <a:rPr lang="en-US" dirty="0" smtClean="0"/>
              <a:t>added coils can affect various physics studies are encouraged. </a:t>
            </a:r>
            <a:endParaRPr lang="en-US" dirty="0" smtClean="0"/>
          </a:p>
          <a:p>
            <a:pPr marL="457200" lvl="1">
              <a:lnSpc>
                <a:spcPct val="95000"/>
              </a:lnSpc>
            </a:pPr>
            <a:r>
              <a:rPr lang="en-US" dirty="0" smtClean="0"/>
              <a:t>Disruptions are an enormously important topic for the magnetic confinement community and NSTX-U is in a position to address a number of important aspects of this area. </a:t>
            </a:r>
            <a:endParaRPr lang="en-US" dirty="0" smtClean="0"/>
          </a:p>
          <a:p>
            <a:pPr marL="857250" lvl="2">
              <a:lnSpc>
                <a:spcPct val="95000"/>
              </a:lnSpc>
            </a:pPr>
            <a:r>
              <a:rPr lang="en-US" dirty="0" smtClean="0">
                <a:solidFill>
                  <a:schemeClr val="accent1">
                    <a:lumMod val="75000"/>
                  </a:schemeClr>
                </a:solidFill>
              </a:rPr>
              <a:t>Emphasis </a:t>
            </a:r>
            <a:r>
              <a:rPr lang="en-US" dirty="0" smtClean="0">
                <a:solidFill>
                  <a:schemeClr val="accent1">
                    <a:lumMod val="75000"/>
                  </a:schemeClr>
                </a:solidFill>
              </a:rPr>
              <a:t>on disruption avoidance and mitigation is desired, but NSTX-U can also address some of the basic disruption physics properties as well. </a:t>
            </a:r>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15400" cy="5562600"/>
          </a:xfrm>
        </p:spPr>
        <p:txBody>
          <a:bodyPr/>
          <a:lstStyle/>
          <a:p>
            <a:pPr>
              <a:lnSpc>
                <a:spcPct val="95000"/>
              </a:lnSpc>
            </a:pPr>
            <a:r>
              <a:rPr lang="en-US" sz="2200" b="1" dirty="0" smtClean="0"/>
              <a:t>Transport and Turbulence</a:t>
            </a:r>
          </a:p>
          <a:p>
            <a:pPr marL="457200" lvl="1" indent="-228600">
              <a:lnSpc>
                <a:spcPct val="95000"/>
              </a:lnSpc>
            </a:pPr>
            <a:r>
              <a:rPr lang="en-US" dirty="0" smtClean="0"/>
              <a:t>With </a:t>
            </a:r>
            <a:r>
              <a:rPr lang="en-US" dirty="0" smtClean="0"/>
              <a:t>the excellent set of diagnostics tools (both equilibrium and fluctuations) and access to multiple advanced simulation codes, the NSTX-U team has an excellent opportunity to advance this primary goal of establishing a predictive capability through verification and validation. </a:t>
            </a:r>
            <a:endParaRPr lang="en-US" dirty="0" smtClean="0"/>
          </a:p>
          <a:p>
            <a:pPr marL="457200" lvl="1" indent="-228600">
              <a:lnSpc>
                <a:spcPct val="95000"/>
              </a:lnSpc>
            </a:pPr>
            <a:r>
              <a:rPr lang="en-US" dirty="0" smtClean="0"/>
              <a:t>The NSTX-U team is addressing the validation issue on a broad front and should set the standard for treating this issue in fusion plasmas. </a:t>
            </a:r>
            <a:endParaRPr lang="en-US" dirty="0" smtClean="0"/>
          </a:p>
          <a:p>
            <a:pPr marL="857250" lvl="2">
              <a:lnSpc>
                <a:spcPct val="95000"/>
              </a:lnSpc>
            </a:pPr>
            <a:r>
              <a:rPr lang="en-US" dirty="0" smtClean="0"/>
              <a:t>The </a:t>
            </a:r>
            <a:r>
              <a:rPr lang="en-US" dirty="0" smtClean="0"/>
              <a:t>team should not be satisfied with implementing a conventional qualitative </a:t>
            </a:r>
            <a:r>
              <a:rPr lang="en-US" dirty="0" smtClean="0"/>
              <a:t>validation </a:t>
            </a:r>
            <a:r>
              <a:rPr lang="en-US" dirty="0" smtClean="0"/>
              <a:t>approach. </a:t>
            </a:r>
            <a:endParaRPr lang="en-US" dirty="0" smtClean="0"/>
          </a:p>
          <a:p>
            <a:pPr marL="857250" lvl="2">
              <a:lnSpc>
                <a:spcPct val="95000"/>
              </a:lnSpc>
            </a:pPr>
            <a:r>
              <a:rPr lang="en-US" dirty="0" smtClean="0"/>
              <a:t>…it </a:t>
            </a:r>
            <a:r>
              <a:rPr lang="en-US" dirty="0" smtClean="0"/>
              <a:t>is critically important that the NSTX group work to improve validation science by developing quantitative validation metrics that take into account both the limitations of the measurements and the simulation </a:t>
            </a:r>
            <a:r>
              <a:rPr lang="en-US" dirty="0" smtClean="0"/>
              <a:t>codes</a:t>
            </a:r>
          </a:p>
          <a:p>
            <a:pPr marL="457200" lvl="1">
              <a:lnSpc>
                <a:spcPct val="95000"/>
              </a:lnSpc>
            </a:pPr>
            <a:r>
              <a:rPr lang="en-US" dirty="0" smtClean="0"/>
              <a:t>Fluctuation measurements are primarily limited to density </a:t>
            </a:r>
            <a:r>
              <a:rPr lang="en-US" dirty="0" smtClean="0"/>
              <a:t>fluctuations</a:t>
            </a:r>
          </a:p>
          <a:p>
            <a:pPr marL="857250" lvl="2">
              <a:lnSpc>
                <a:spcPct val="95000"/>
              </a:lnSpc>
            </a:pPr>
            <a:r>
              <a:rPr lang="en-US" dirty="0" smtClean="0">
                <a:solidFill>
                  <a:schemeClr val="accent1">
                    <a:lumMod val="75000"/>
                  </a:schemeClr>
                </a:solidFill>
              </a:rPr>
              <a:t>Plans to develop/attempt internal measurement of magnetic fluctuations via Faraday-effect </a:t>
            </a:r>
            <a:r>
              <a:rPr lang="en-US" dirty="0" err="1" smtClean="0">
                <a:solidFill>
                  <a:schemeClr val="accent1">
                    <a:lumMod val="75000"/>
                  </a:schemeClr>
                </a:solidFill>
              </a:rPr>
              <a:t>polarimetry</a:t>
            </a:r>
            <a:r>
              <a:rPr lang="en-US" dirty="0" smtClean="0">
                <a:solidFill>
                  <a:schemeClr val="accent1">
                    <a:lumMod val="75000"/>
                  </a:schemeClr>
                </a:solidFill>
              </a:rPr>
              <a:t> will be implemented and represent an important new capability. </a:t>
            </a:r>
            <a:r>
              <a:rPr lang="en-US" dirty="0" smtClean="0"/>
              <a:t>Whether this is sufficient to validate codes is not clear. </a:t>
            </a:r>
          </a:p>
          <a:p>
            <a:pPr marL="857250" lvl="2">
              <a:lnSpc>
                <a:spcPct val="95000"/>
              </a:lnSpc>
            </a:pPr>
            <a:r>
              <a:rPr lang="en-US" dirty="0" smtClean="0"/>
              <a:t>No </a:t>
            </a:r>
            <a:r>
              <a:rPr lang="en-US" dirty="0" smtClean="0"/>
              <a:t>transformative measurements to determine multi-field quantities like the fluctuation-induced fluxes (particle, heat, momentum, etc.) are proposed</a:t>
            </a:r>
            <a:r>
              <a:rPr lang="en-US" dirty="0" smtClean="0"/>
              <a:t>.</a:t>
            </a:r>
            <a:endParaRPr lang="en-US" dirty="0" smtClean="0"/>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15400" cy="5562600"/>
          </a:xfrm>
        </p:spPr>
        <p:txBody>
          <a:bodyPr/>
          <a:lstStyle/>
          <a:p>
            <a:pPr>
              <a:lnSpc>
                <a:spcPct val="90000"/>
              </a:lnSpc>
            </a:pPr>
            <a:r>
              <a:rPr lang="en-US" sz="2200" b="1" dirty="0" smtClean="0"/>
              <a:t>Boundary Physics</a:t>
            </a:r>
          </a:p>
          <a:p>
            <a:pPr marL="457200" lvl="1" indent="-228600">
              <a:lnSpc>
                <a:spcPct val="90000"/>
              </a:lnSpc>
            </a:pPr>
            <a:r>
              <a:rPr lang="en-US" dirty="0" smtClean="0"/>
              <a:t>Characterize</a:t>
            </a:r>
            <a:r>
              <a:rPr lang="en-US" dirty="0" smtClean="0"/>
              <a:t>, control, and optimize the H-mode pedestal performance, transport, and </a:t>
            </a:r>
            <a:r>
              <a:rPr lang="en-US" dirty="0" smtClean="0"/>
              <a:t>stability</a:t>
            </a:r>
            <a:endParaRPr lang="en-US" dirty="0" smtClean="0"/>
          </a:p>
          <a:p>
            <a:pPr marL="857250" lvl="2">
              <a:lnSpc>
                <a:spcPct val="90000"/>
              </a:lnSpc>
            </a:pPr>
            <a:r>
              <a:rPr lang="en-US" dirty="0" smtClean="0">
                <a:solidFill>
                  <a:schemeClr val="accent1">
                    <a:lumMod val="75000"/>
                  </a:schemeClr>
                </a:solidFill>
              </a:rPr>
              <a:t>Research </a:t>
            </a:r>
            <a:r>
              <a:rPr lang="en-US" dirty="0" smtClean="0">
                <a:solidFill>
                  <a:schemeClr val="accent1">
                    <a:lumMod val="75000"/>
                  </a:schemeClr>
                </a:solidFill>
              </a:rPr>
              <a:t>program is </a:t>
            </a:r>
            <a:r>
              <a:rPr lang="en-US" dirty="0" smtClean="0">
                <a:solidFill>
                  <a:schemeClr val="accent1">
                    <a:lumMod val="75000"/>
                  </a:schemeClr>
                </a:solidFill>
              </a:rPr>
              <a:t>strong… </a:t>
            </a:r>
            <a:r>
              <a:rPr lang="en-US" dirty="0" smtClean="0">
                <a:solidFill>
                  <a:schemeClr val="accent1">
                    <a:lumMod val="75000"/>
                  </a:schemeClr>
                </a:solidFill>
              </a:rPr>
              <a:t>with plans to address a number of key physics questions towards developing </a:t>
            </a:r>
            <a:r>
              <a:rPr lang="en-US" dirty="0" smtClean="0">
                <a:solidFill>
                  <a:schemeClr val="accent1">
                    <a:lumMod val="75000"/>
                  </a:schemeClr>
                </a:solidFill>
              </a:rPr>
              <a:t>first-principles </a:t>
            </a:r>
            <a:r>
              <a:rPr lang="en-US" dirty="0" smtClean="0">
                <a:solidFill>
                  <a:schemeClr val="accent1">
                    <a:lumMod val="75000"/>
                  </a:schemeClr>
                </a:solidFill>
              </a:rPr>
              <a:t>understanding of the </a:t>
            </a:r>
            <a:r>
              <a:rPr lang="en-US" dirty="0" smtClean="0">
                <a:solidFill>
                  <a:schemeClr val="accent1">
                    <a:lumMod val="75000"/>
                  </a:schemeClr>
                </a:solidFill>
              </a:rPr>
              <a:t>pedestal</a:t>
            </a:r>
          </a:p>
          <a:p>
            <a:pPr marL="857250" lvl="2">
              <a:lnSpc>
                <a:spcPct val="90000"/>
              </a:lnSpc>
            </a:pPr>
            <a:r>
              <a:rPr lang="en-US" dirty="0" smtClean="0">
                <a:solidFill>
                  <a:schemeClr val="accent1">
                    <a:lumMod val="75000"/>
                  </a:schemeClr>
                </a:solidFill>
              </a:rPr>
              <a:t>Lithium has turned out to be a very interesting control knob, affecting the pedestal in a much more subtle way than originally </a:t>
            </a:r>
            <a:r>
              <a:rPr lang="en-US" dirty="0" smtClean="0">
                <a:solidFill>
                  <a:schemeClr val="accent1">
                    <a:lumMod val="75000"/>
                  </a:schemeClr>
                </a:solidFill>
              </a:rPr>
              <a:t>envisioned</a:t>
            </a:r>
          </a:p>
          <a:p>
            <a:pPr marL="1314450" lvl="3">
              <a:lnSpc>
                <a:spcPct val="90000"/>
              </a:lnSpc>
            </a:pPr>
            <a:r>
              <a:rPr lang="en-US" dirty="0" smtClean="0">
                <a:solidFill>
                  <a:schemeClr val="tx1"/>
                </a:solidFill>
              </a:rPr>
              <a:t>i.e</a:t>
            </a:r>
            <a:r>
              <a:rPr lang="en-US" dirty="0" smtClean="0">
                <a:solidFill>
                  <a:schemeClr val="tx1"/>
                </a:solidFill>
              </a:rPr>
              <a:t>., affecting the </a:t>
            </a:r>
            <a:r>
              <a:rPr lang="en-US" dirty="0" err="1" smtClean="0">
                <a:solidFill>
                  <a:schemeClr val="tx1"/>
                </a:solidFill>
              </a:rPr>
              <a:t>microturbulence</a:t>
            </a:r>
            <a:r>
              <a:rPr lang="en-US" dirty="0" smtClean="0">
                <a:solidFill>
                  <a:schemeClr val="tx1"/>
                </a:solidFill>
              </a:rPr>
              <a:t> via profiles changes rather than changing the </a:t>
            </a:r>
            <a:r>
              <a:rPr lang="en-US" dirty="0" err="1" smtClean="0">
                <a:solidFill>
                  <a:schemeClr val="tx1"/>
                </a:solidFill>
              </a:rPr>
              <a:t>convected</a:t>
            </a:r>
            <a:r>
              <a:rPr lang="en-US" dirty="0" smtClean="0">
                <a:solidFill>
                  <a:schemeClr val="tx1"/>
                </a:solidFill>
              </a:rPr>
              <a:t> power flows associated with neutral recycling though the boundary. </a:t>
            </a:r>
            <a:endParaRPr lang="en-US" dirty="0" smtClean="0">
              <a:solidFill>
                <a:schemeClr val="tx1"/>
              </a:solidFill>
            </a:endParaRPr>
          </a:p>
          <a:p>
            <a:pPr marL="457200" lvl="1" indent="-228600">
              <a:lnSpc>
                <a:spcPct val="90000"/>
              </a:lnSpc>
            </a:pPr>
            <a:r>
              <a:rPr lang="en-US" dirty="0" err="1" smtClean="0"/>
              <a:t>Divertor</a:t>
            </a:r>
            <a:r>
              <a:rPr lang="en-US" dirty="0" smtClean="0"/>
              <a:t> Physics:  The principle focus is on developing heat flux mitigation strategies. These involve the use of snowflake </a:t>
            </a:r>
            <a:r>
              <a:rPr lang="en-US" dirty="0" err="1" smtClean="0"/>
              <a:t>divertor</a:t>
            </a:r>
            <a:r>
              <a:rPr lang="en-US" dirty="0" smtClean="0"/>
              <a:t> topologies (SF) and radiation in both the </a:t>
            </a:r>
            <a:r>
              <a:rPr lang="en-US" dirty="0" err="1" smtClean="0"/>
              <a:t>divertor</a:t>
            </a:r>
            <a:r>
              <a:rPr lang="en-US" dirty="0" smtClean="0"/>
              <a:t> and mantle regions. </a:t>
            </a:r>
            <a:endParaRPr lang="en-US" dirty="0" smtClean="0"/>
          </a:p>
          <a:p>
            <a:pPr marL="857250" lvl="2">
              <a:lnSpc>
                <a:spcPct val="90000"/>
              </a:lnSpc>
            </a:pPr>
            <a:r>
              <a:rPr lang="en-US" dirty="0" smtClean="0">
                <a:solidFill>
                  <a:schemeClr val="accent1">
                    <a:lumMod val="75000"/>
                  </a:schemeClr>
                </a:solidFill>
              </a:rPr>
              <a:t>The </a:t>
            </a:r>
            <a:r>
              <a:rPr lang="en-US" dirty="0" smtClean="0">
                <a:solidFill>
                  <a:schemeClr val="accent1">
                    <a:lumMod val="75000"/>
                  </a:schemeClr>
                </a:solidFill>
              </a:rPr>
              <a:t>planned program makes good use of prior experience with SF in NSTX and the expertise of the experimental </a:t>
            </a:r>
            <a:r>
              <a:rPr lang="en-US" dirty="0" smtClean="0">
                <a:solidFill>
                  <a:schemeClr val="accent1">
                    <a:lumMod val="75000"/>
                  </a:schemeClr>
                </a:solidFill>
              </a:rPr>
              <a:t>team</a:t>
            </a:r>
            <a:endParaRPr lang="en-US" dirty="0" smtClean="0">
              <a:solidFill>
                <a:schemeClr val="accent1">
                  <a:lumMod val="75000"/>
                </a:schemeClr>
              </a:solidFill>
            </a:endParaRPr>
          </a:p>
          <a:p>
            <a:pPr marL="457200" lvl="1">
              <a:lnSpc>
                <a:spcPct val="90000"/>
              </a:lnSpc>
            </a:pPr>
            <a:r>
              <a:rPr lang="en-US" dirty="0" smtClean="0"/>
              <a:t>Particle Control: </a:t>
            </a:r>
            <a:r>
              <a:rPr lang="en-US" dirty="0" smtClean="0"/>
              <a:t>This is a critical research thrust for NSTX-U operations</a:t>
            </a:r>
            <a:r>
              <a:rPr lang="en-US" dirty="0" smtClean="0"/>
              <a:t>.</a:t>
            </a:r>
          </a:p>
          <a:p>
            <a:pPr marL="857250" lvl="2">
              <a:lnSpc>
                <a:spcPct val="90000"/>
              </a:lnSpc>
            </a:pPr>
            <a:r>
              <a:rPr lang="en-US" dirty="0" smtClean="0">
                <a:solidFill>
                  <a:schemeClr val="accent1">
                    <a:lumMod val="75000"/>
                  </a:schemeClr>
                </a:solidFill>
              </a:rPr>
              <a:t>An </a:t>
            </a:r>
            <a:r>
              <a:rPr lang="en-US" dirty="0" smtClean="0">
                <a:solidFill>
                  <a:schemeClr val="accent1">
                    <a:lumMod val="75000"/>
                  </a:schemeClr>
                </a:solidFill>
              </a:rPr>
              <a:t>important new tool is the proposed </a:t>
            </a:r>
            <a:r>
              <a:rPr lang="en-US" dirty="0" err="1" smtClean="0">
                <a:solidFill>
                  <a:schemeClr val="accent1">
                    <a:lumMod val="75000"/>
                  </a:schemeClr>
                </a:solidFill>
              </a:rPr>
              <a:t>cryo</a:t>
            </a:r>
            <a:r>
              <a:rPr lang="en-US" dirty="0" smtClean="0">
                <a:solidFill>
                  <a:schemeClr val="accent1">
                    <a:lumMod val="75000"/>
                  </a:schemeClr>
                </a:solidFill>
              </a:rPr>
              <a:t>-pumping system. </a:t>
            </a:r>
            <a:r>
              <a:rPr lang="en-US" dirty="0" smtClean="0">
                <a:solidFill>
                  <a:schemeClr val="accent1">
                    <a:lumMod val="75000"/>
                  </a:schemeClr>
                </a:solidFill>
              </a:rPr>
              <a:t>The </a:t>
            </a:r>
            <a:r>
              <a:rPr lang="en-US" dirty="0" smtClean="0">
                <a:solidFill>
                  <a:schemeClr val="accent1">
                    <a:lumMod val="75000"/>
                  </a:schemeClr>
                </a:solidFill>
              </a:rPr>
              <a:t>role that it is expected to play compared to the NSTX experience with Lithium pumping is appropriately addressed. </a:t>
            </a:r>
            <a:endParaRPr lang="en-US" dirty="0" smtClean="0">
              <a:solidFill>
                <a:schemeClr val="accent1">
                  <a:lumMod val="75000"/>
                </a:schemeClr>
              </a:solidFill>
            </a:endParaRPr>
          </a:p>
          <a:p>
            <a:pPr marL="857250" lvl="2">
              <a:lnSpc>
                <a:spcPct val="90000"/>
              </a:lnSpc>
            </a:pPr>
            <a:r>
              <a:rPr lang="en-US" dirty="0" err="1" smtClean="0">
                <a:solidFill>
                  <a:schemeClr val="accent1">
                    <a:lumMod val="75000"/>
                  </a:schemeClr>
                </a:solidFill>
              </a:rPr>
              <a:t>Cryo</a:t>
            </a:r>
            <a:r>
              <a:rPr lang="en-US" dirty="0" smtClean="0">
                <a:solidFill>
                  <a:schemeClr val="accent1">
                    <a:lumMod val="75000"/>
                  </a:schemeClr>
                </a:solidFill>
              </a:rPr>
              <a:t>-pump motivation: provide </a:t>
            </a:r>
            <a:r>
              <a:rPr lang="en-US" dirty="0" smtClean="0">
                <a:solidFill>
                  <a:schemeClr val="accent1">
                    <a:lumMod val="75000"/>
                  </a:schemeClr>
                </a:solidFill>
              </a:rPr>
              <a:t>particle removal while not suppressing </a:t>
            </a:r>
            <a:r>
              <a:rPr lang="en-US" dirty="0" smtClean="0">
                <a:solidFill>
                  <a:schemeClr val="accent1">
                    <a:lumMod val="75000"/>
                  </a:schemeClr>
                </a:solidFill>
              </a:rPr>
              <a:t>ELMs</a:t>
            </a:r>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91600" cy="5562600"/>
          </a:xfrm>
        </p:spPr>
        <p:txBody>
          <a:bodyPr/>
          <a:lstStyle/>
          <a:p>
            <a:pPr>
              <a:lnSpc>
                <a:spcPct val="90000"/>
              </a:lnSpc>
            </a:pPr>
            <a:r>
              <a:rPr lang="en-US" sz="2200" b="1" dirty="0" smtClean="0"/>
              <a:t>Materials and PFCs</a:t>
            </a:r>
          </a:p>
          <a:p>
            <a:pPr marL="457200" lvl="1" indent="-228600">
              <a:lnSpc>
                <a:spcPct val="90000"/>
              </a:lnSpc>
            </a:pPr>
            <a:r>
              <a:rPr lang="en-US" dirty="0" smtClean="0"/>
              <a:t>There is a new understanding that vacuum conditions and contaminants largely determine the efficacy of Lithium as a hydrogen getter. </a:t>
            </a:r>
            <a:endParaRPr lang="en-US" dirty="0" smtClean="0"/>
          </a:p>
          <a:p>
            <a:pPr marL="688975" lvl="2" indent="-231775">
              <a:lnSpc>
                <a:spcPct val="90000"/>
              </a:lnSpc>
            </a:pPr>
            <a:r>
              <a:rPr lang="en-US" dirty="0" smtClean="0"/>
              <a:t>Near-surface </a:t>
            </a:r>
            <a:r>
              <a:rPr lang="en-US" dirty="0" smtClean="0"/>
              <a:t>chemistry conditions controls plasma-surface interaction; oxidation occurs rapidly under typical vacuum </a:t>
            </a:r>
            <a:r>
              <a:rPr lang="en-US" dirty="0" smtClean="0"/>
              <a:t>conditions</a:t>
            </a:r>
          </a:p>
          <a:p>
            <a:pPr marL="688975" lvl="2" indent="-231775">
              <a:lnSpc>
                <a:spcPct val="90000"/>
              </a:lnSpc>
            </a:pPr>
            <a:r>
              <a:rPr lang="en-US" dirty="0" smtClean="0"/>
              <a:t>Thus</a:t>
            </a:r>
            <a:r>
              <a:rPr lang="en-US" dirty="0" smtClean="0"/>
              <a:t>, fully flowing Lithium, better vacuum conditions, and/or complete removal of carbon contaminants may be required to realize low recycling (R &lt; 0.5) conditions with </a:t>
            </a:r>
            <a:r>
              <a:rPr lang="en-US" dirty="0" smtClean="0"/>
              <a:t>Lithium</a:t>
            </a:r>
          </a:p>
          <a:p>
            <a:pPr marL="688975" lvl="2" indent="-231775">
              <a:lnSpc>
                <a:spcPct val="90000"/>
              </a:lnSpc>
            </a:pPr>
            <a:r>
              <a:rPr lang="en-US" dirty="0" smtClean="0">
                <a:solidFill>
                  <a:schemeClr val="accent1">
                    <a:lumMod val="75000"/>
                  </a:schemeClr>
                </a:solidFill>
              </a:rPr>
              <a:t>This </a:t>
            </a:r>
            <a:r>
              <a:rPr lang="en-US" dirty="0" smtClean="0">
                <a:solidFill>
                  <a:schemeClr val="accent1">
                    <a:lumMod val="75000"/>
                  </a:schemeClr>
                </a:solidFill>
              </a:rPr>
              <a:t>realization is largely driving the NSTX-U plan to transition towards Lithium on high-Z substrate surfaces and to pursue a possible Li vapor-shielding </a:t>
            </a:r>
            <a:r>
              <a:rPr lang="en-US" dirty="0" smtClean="0">
                <a:solidFill>
                  <a:schemeClr val="accent1">
                    <a:lumMod val="75000"/>
                  </a:schemeClr>
                </a:solidFill>
              </a:rPr>
              <a:t>concept</a:t>
            </a:r>
          </a:p>
          <a:p>
            <a:pPr marL="288925" lvl="1" indent="-231775">
              <a:lnSpc>
                <a:spcPct val="90000"/>
              </a:lnSpc>
            </a:pPr>
            <a:r>
              <a:rPr lang="en-US" dirty="0" smtClean="0"/>
              <a:t>The plan calls for an upgraded set of material erosion/</a:t>
            </a:r>
            <a:r>
              <a:rPr lang="en-US" dirty="0" err="1" smtClean="0"/>
              <a:t>redeposition</a:t>
            </a:r>
            <a:r>
              <a:rPr lang="en-US" dirty="0" smtClean="0"/>
              <a:t> diagnostics to be installed in NSTX-U, with specific locations determined by </a:t>
            </a:r>
            <a:r>
              <a:rPr lang="en-US" dirty="0" smtClean="0"/>
              <a:t>modeling…. </a:t>
            </a:r>
          </a:p>
          <a:p>
            <a:pPr marL="688975" lvl="2" indent="-231775">
              <a:lnSpc>
                <a:spcPct val="90000"/>
              </a:lnSpc>
            </a:pPr>
            <a:r>
              <a:rPr lang="en-US" dirty="0" smtClean="0">
                <a:solidFill>
                  <a:schemeClr val="accent1">
                    <a:lumMod val="75000"/>
                  </a:schemeClr>
                </a:solidFill>
              </a:rPr>
              <a:t>This </a:t>
            </a:r>
            <a:r>
              <a:rPr lang="en-US" dirty="0" smtClean="0">
                <a:solidFill>
                  <a:schemeClr val="accent1">
                    <a:lumMod val="75000"/>
                  </a:schemeClr>
                </a:solidFill>
              </a:rPr>
              <a:t>plan is appropriate and could lead to new understandings. </a:t>
            </a:r>
            <a:endParaRPr lang="en-US" dirty="0" smtClean="0">
              <a:solidFill>
                <a:schemeClr val="accent1">
                  <a:lumMod val="75000"/>
                </a:schemeClr>
              </a:solidFill>
            </a:endParaRPr>
          </a:p>
          <a:p>
            <a:pPr marL="288925" lvl="1" indent="-231775">
              <a:lnSpc>
                <a:spcPct val="90000"/>
              </a:lnSpc>
            </a:pPr>
            <a:r>
              <a:rPr lang="en-US" dirty="0" smtClean="0"/>
              <a:t>…Plans </a:t>
            </a:r>
            <a:r>
              <a:rPr lang="en-US" dirty="0" smtClean="0"/>
              <a:t>for investigating Lithium vapor-shielding as a potential tool for mitigating PMI are appropriate </a:t>
            </a:r>
            <a:r>
              <a:rPr lang="en-US" dirty="0" smtClean="0"/>
              <a:t>and…</a:t>
            </a:r>
          </a:p>
          <a:p>
            <a:pPr marL="688975" lvl="2" indent="-231775">
              <a:lnSpc>
                <a:spcPct val="90000"/>
              </a:lnSpc>
            </a:pPr>
            <a:r>
              <a:rPr lang="en-US" dirty="0" smtClean="0">
                <a:solidFill>
                  <a:schemeClr val="accent1">
                    <a:lumMod val="75000"/>
                  </a:schemeClr>
                </a:solidFill>
              </a:rPr>
              <a:t>have </a:t>
            </a:r>
            <a:r>
              <a:rPr lang="en-US" dirty="0" smtClean="0">
                <a:solidFill>
                  <a:schemeClr val="accent1">
                    <a:lumMod val="75000"/>
                  </a:schemeClr>
                </a:solidFill>
              </a:rPr>
              <a:t>the potential to make fundamental contributions to this science area. </a:t>
            </a:r>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 </a:t>
            </a:r>
            <a:r>
              <a:rPr lang="en-US" sz="2800" dirty="0" smtClean="0"/>
              <a:t>Y</a:t>
            </a:r>
            <a:r>
              <a:rPr lang="en-US" sz="2800" dirty="0" smtClean="0"/>
              <a:t>ear Plan Review Comments by Topical Area</a:t>
            </a:r>
            <a:endParaRPr lang="en-US" sz="2800" dirty="0"/>
          </a:p>
        </p:txBody>
      </p:sp>
      <p:sp>
        <p:nvSpPr>
          <p:cNvPr id="3" name="Content Placeholder 2"/>
          <p:cNvSpPr>
            <a:spLocks noGrp="1"/>
          </p:cNvSpPr>
          <p:nvPr>
            <p:ph idx="1"/>
          </p:nvPr>
        </p:nvSpPr>
        <p:spPr>
          <a:xfrm>
            <a:off x="76200" y="990600"/>
            <a:ext cx="8991600" cy="5562600"/>
          </a:xfrm>
        </p:spPr>
        <p:txBody>
          <a:bodyPr/>
          <a:lstStyle/>
          <a:p>
            <a:r>
              <a:rPr lang="en-US" sz="2200" b="1" dirty="0" smtClean="0"/>
              <a:t>Energetic Particles</a:t>
            </a:r>
          </a:p>
          <a:p>
            <a:pPr marL="457200" lvl="1" indent="-228600"/>
            <a:r>
              <a:rPr lang="en-US" dirty="0" smtClean="0"/>
              <a:t>Energetic particle research is a strength of the NSTX-U program as the spherical torus is a device that is rich in energetic particle physics and the NSTX-U research team has vast experience in this area. </a:t>
            </a:r>
            <a:endParaRPr lang="en-US" dirty="0" smtClean="0"/>
          </a:p>
          <a:p>
            <a:pPr marL="457200" lvl="1" indent="-228600"/>
            <a:r>
              <a:rPr lang="en-US" dirty="0" smtClean="0"/>
              <a:t>With </a:t>
            </a:r>
            <a:r>
              <a:rPr lang="en-US" dirty="0" smtClean="0"/>
              <a:t>NSTX-U, PPPL will likely have the control expertise to demonstrate </a:t>
            </a:r>
            <a:r>
              <a:rPr lang="en-US" dirty="0" err="1" smtClean="0"/>
              <a:t>Alfvén</a:t>
            </a:r>
            <a:r>
              <a:rPr lang="en-US" dirty="0" smtClean="0"/>
              <a:t> </a:t>
            </a:r>
            <a:r>
              <a:rPr lang="en-US" dirty="0" err="1" smtClean="0"/>
              <a:t>Eigenmode</a:t>
            </a:r>
            <a:r>
              <a:rPr lang="en-US" dirty="0" smtClean="0"/>
              <a:t> (AE) control. </a:t>
            </a:r>
            <a:endParaRPr lang="en-US" dirty="0" smtClean="0"/>
          </a:p>
          <a:p>
            <a:pPr marL="857250" lvl="2"/>
            <a:r>
              <a:rPr lang="en-US" dirty="0" smtClean="0">
                <a:solidFill>
                  <a:schemeClr val="accent1">
                    <a:lumMod val="75000"/>
                  </a:schemeClr>
                </a:solidFill>
              </a:rPr>
              <a:t>The </a:t>
            </a:r>
            <a:r>
              <a:rPr lang="en-US" dirty="0" smtClean="0">
                <a:solidFill>
                  <a:schemeClr val="accent1">
                    <a:lumMod val="75000"/>
                  </a:schemeClr>
                </a:solidFill>
              </a:rPr>
              <a:t>actuators include plasma shape, fueling, NBI and high harmonic fast waves (HHFW) for density and current density profile control, and NCC fields to vary plasma and mode rotation. </a:t>
            </a:r>
            <a:endParaRPr lang="en-US" dirty="0" smtClean="0">
              <a:solidFill>
                <a:schemeClr val="accent1">
                  <a:lumMod val="75000"/>
                </a:schemeClr>
              </a:solidFill>
            </a:endParaRPr>
          </a:p>
          <a:p>
            <a:pPr marL="857250" lvl="2"/>
            <a:r>
              <a:rPr lang="en-US" dirty="0" smtClean="0">
                <a:solidFill>
                  <a:schemeClr val="accent1">
                    <a:lumMod val="75000"/>
                  </a:schemeClr>
                </a:solidFill>
              </a:rPr>
              <a:t>In </a:t>
            </a:r>
            <a:r>
              <a:rPr lang="en-US" dirty="0" smtClean="0">
                <a:solidFill>
                  <a:schemeClr val="accent1">
                    <a:lumMod val="75000"/>
                  </a:schemeClr>
                </a:solidFill>
              </a:rPr>
              <a:t>collaboration with theory, it would be valuable to develop a predictive capability for the stability of AEs and then include this capability into the control system to learn how to navigate high performance regimes and avoid excessive fast ion loss due to AEs. </a:t>
            </a:r>
          </a:p>
        </p:txBody>
      </p:sp>
      <p:sp>
        <p:nvSpPr>
          <p:cNvPr id="5" name="Slide Number Placeholder 6"/>
          <p:cNvSpPr txBox="1">
            <a:spLocks/>
          </p:cNvSpPr>
          <p:nvPr/>
        </p:nvSpPr>
        <p:spPr>
          <a:xfrm>
            <a:off x="8382000" y="6629400"/>
            <a:ext cx="762000" cy="152400"/>
          </a:xfrm>
          <a:prstGeom prst="rect">
            <a:avLst/>
          </a:prstGeom>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5A5C58C-FD11-4B94-BFF4-CA8E3597B327}" type="slidenum">
              <a:rPr kumimoji="0" lang="en-US" sz="900" b="1" i="0" u="none" strike="noStrike" kern="1200" cap="none" spc="0" normalizeH="0" baseline="0" noProof="0" smtClean="0">
                <a:ln>
                  <a:noFill/>
                </a:ln>
                <a:solidFill>
                  <a:srgbClr val="1822CD"/>
                </a:solidFill>
                <a:effectLst/>
                <a:uLnTx/>
                <a:uFillTx/>
                <a:latin typeface="Arial" pitchFamily="34" charset="0"/>
                <a:ea typeface="Gulim" pitchFamily="34" charset="-127"/>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900" b="1" i="0" u="none" strike="noStrike" kern="1200" cap="none" spc="0" normalizeH="0" baseline="0" noProof="0" dirty="0">
              <a:ln>
                <a:noFill/>
              </a:ln>
              <a:solidFill>
                <a:srgbClr val="1822CD"/>
              </a:solidFill>
              <a:effectLst/>
              <a:uLnTx/>
              <a:uFillTx/>
              <a:latin typeface="Arial" pitchFamily="34" charset="0"/>
              <a:ea typeface="Gulim" pitchFamily="34" charset="-127"/>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smtClean="0">
            <a:ln>
              <a:noFill/>
            </a:ln>
            <a:solidFill>
              <a:srgbClr val="1822CD"/>
            </a:solidFill>
            <a:effectLst/>
            <a:latin typeface="Helvetica" pitchFamily="-128"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smtClean="0">
            <a:ln>
              <a:noFill/>
            </a:ln>
            <a:solidFill>
              <a:srgbClr val="1822CD"/>
            </a:solidFill>
            <a:effectLst/>
            <a:latin typeface="Helvetica" pitchFamily="-12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70104</TotalTime>
  <Words>2405</Words>
  <Application>Microsoft Office PowerPoint</Application>
  <PresentationFormat>On-screen Show (4:3)</PresentationFormat>
  <Paragraphs>220</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Blank Presentation</vt:lpstr>
      <vt:lpstr>Slide 1</vt:lpstr>
      <vt:lpstr>Outline</vt:lpstr>
      <vt:lpstr>5 Year Plan Review Outcome (1):</vt:lpstr>
      <vt:lpstr>5 Year Plan Review Outcome (2):</vt:lpstr>
      <vt:lpstr>5 Year Plan Review Comments by Topical Area</vt:lpstr>
      <vt:lpstr>5 Year Plan Review Comments by Topical Area</vt:lpstr>
      <vt:lpstr>5 Year Plan Review Comments by Topical Area</vt:lpstr>
      <vt:lpstr>5 Year Plan Review Comments by Topical Area</vt:lpstr>
      <vt:lpstr>5 Year Plan Review Comments by Topical Area</vt:lpstr>
      <vt:lpstr>5 Year Plan Review Comments by Topical Area</vt:lpstr>
      <vt:lpstr>5 Year Plan Review Comments by Topical Area</vt:lpstr>
      <vt:lpstr>5 Year Plan Review Comments by Topical Area</vt:lpstr>
      <vt:lpstr>5 Year Plan Review Comments  on Proposed Facility Enhancements</vt:lpstr>
      <vt:lpstr>FESAC facility prioritization for 2014-2024 ranked NSTX-U  “(a) absolutely central” for enabling world-leading science</vt:lpstr>
      <vt:lpstr>Collaboration Solicitation for University and Industry</vt:lpstr>
      <vt:lpstr>Publish NSTX Review Papers from 5YP (?)</vt:lpstr>
    </vt:vector>
  </TitlesOfParts>
  <Company>Princeton Plasma Physics Laboratory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NSTX presentation</dc:title>
  <dc:creator>NSTX team member</dc:creator>
  <cp:lastModifiedBy>Jon Menard</cp:lastModifiedBy>
  <cp:revision>12452</cp:revision>
  <dcterms:created xsi:type="dcterms:W3CDTF">2003-10-01T16:23:57Z</dcterms:created>
  <dcterms:modified xsi:type="dcterms:W3CDTF">2013-10-04T16:45:40Z</dcterms:modified>
</cp:coreProperties>
</file>