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50" r:id="rId1"/>
  </p:sldMasterIdLst>
  <p:notesMasterIdLst>
    <p:notesMasterId r:id="rId8"/>
  </p:notesMasterIdLst>
  <p:handoutMasterIdLst>
    <p:handoutMasterId r:id="rId9"/>
  </p:handoutMasterIdLst>
  <p:sldIdLst>
    <p:sldId id="1790" r:id="rId2"/>
    <p:sldId id="1791" r:id="rId3"/>
    <p:sldId id="1792" r:id="rId4"/>
    <p:sldId id="1793" r:id="rId5"/>
    <p:sldId id="1794" r:id="rId6"/>
    <p:sldId id="1795" r:id="rId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har char="•"/>
      <a:defRPr sz="1200" b="1" i="1" kern="1200">
        <a:solidFill>
          <a:srgbClr val="1822CD"/>
        </a:solidFill>
        <a:latin typeface="Helvetica" charset="0"/>
        <a:ea typeface="ＭＳ Ｐゴシック" charset="0"/>
        <a:cs typeface="ＭＳ Ｐゴシック" charset="0"/>
      </a:defRPr>
    </a:lvl1pPr>
    <a:lvl2pPr marL="455613" indent="1588" algn="l" rtl="0" fontAlgn="base">
      <a:spcBef>
        <a:spcPct val="20000"/>
      </a:spcBef>
      <a:spcAft>
        <a:spcPct val="0"/>
      </a:spcAft>
      <a:buChar char="•"/>
      <a:defRPr sz="1200" b="1" i="1" kern="1200">
        <a:solidFill>
          <a:srgbClr val="1822CD"/>
        </a:solidFill>
        <a:latin typeface="Helvetica" charset="0"/>
        <a:ea typeface="ＭＳ Ｐゴシック" charset="0"/>
        <a:cs typeface="ＭＳ Ｐゴシック" charset="0"/>
      </a:defRPr>
    </a:lvl2pPr>
    <a:lvl3pPr marL="912813" indent="1588" algn="l" rtl="0" fontAlgn="base">
      <a:spcBef>
        <a:spcPct val="20000"/>
      </a:spcBef>
      <a:spcAft>
        <a:spcPct val="0"/>
      </a:spcAft>
      <a:buChar char="•"/>
      <a:defRPr sz="1200" b="1" i="1" kern="1200">
        <a:solidFill>
          <a:srgbClr val="1822CD"/>
        </a:solidFill>
        <a:latin typeface="Helvetica" charset="0"/>
        <a:ea typeface="ＭＳ Ｐゴシック" charset="0"/>
        <a:cs typeface="ＭＳ Ｐゴシック" charset="0"/>
      </a:defRPr>
    </a:lvl3pPr>
    <a:lvl4pPr marL="1370013" indent="1588" algn="l" rtl="0" fontAlgn="base">
      <a:spcBef>
        <a:spcPct val="20000"/>
      </a:spcBef>
      <a:spcAft>
        <a:spcPct val="0"/>
      </a:spcAft>
      <a:buChar char="•"/>
      <a:defRPr sz="1200" b="1" i="1" kern="1200">
        <a:solidFill>
          <a:srgbClr val="1822CD"/>
        </a:solidFill>
        <a:latin typeface="Helvetica" charset="0"/>
        <a:ea typeface="ＭＳ Ｐゴシック" charset="0"/>
        <a:cs typeface="ＭＳ Ｐゴシック" charset="0"/>
      </a:defRPr>
    </a:lvl4pPr>
    <a:lvl5pPr marL="1827213" indent="1588" algn="l" rtl="0" fontAlgn="base">
      <a:spcBef>
        <a:spcPct val="20000"/>
      </a:spcBef>
      <a:spcAft>
        <a:spcPct val="0"/>
      </a:spcAft>
      <a:buChar char="•"/>
      <a:defRPr sz="1200" b="1" i="1" kern="1200">
        <a:solidFill>
          <a:srgbClr val="1822CD"/>
        </a:solidFill>
        <a:latin typeface="Helvetic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b="1" i="1" kern="1200">
        <a:solidFill>
          <a:srgbClr val="1822CD"/>
        </a:solidFill>
        <a:latin typeface="Helvetic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b="1" i="1" kern="1200">
        <a:solidFill>
          <a:srgbClr val="1822CD"/>
        </a:solidFill>
        <a:latin typeface="Helvetic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b="1" i="1" kern="1200">
        <a:solidFill>
          <a:srgbClr val="1822CD"/>
        </a:solidFill>
        <a:latin typeface="Helvetic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b="1" i="1" kern="1200">
        <a:solidFill>
          <a:srgbClr val="1822CD"/>
        </a:solidFill>
        <a:latin typeface="Helvetica" charset="0"/>
        <a:ea typeface="ＭＳ Ｐゴシック" charset="0"/>
        <a:cs typeface="ＭＳ Ｐゴシック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Masayuki Ono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FDCEFF"/>
    <a:srgbClr val="FFF3A3"/>
    <a:srgbClr val="D95438"/>
    <a:srgbClr val="D9133C"/>
    <a:srgbClr val="E4B59F"/>
    <a:srgbClr val="CC9268"/>
    <a:srgbClr val="6677FF"/>
    <a:srgbClr val="FF4B79"/>
    <a:srgbClr val="0723FF"/>
    <a:srgbClr val="1238FF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5620"/>
    <p:restoredTop sz="97443" autoAdjust="0"/>
  </p:normalViewPr>
  <p:slideViewPr>
    <p:cSldViewPr snapToGrid="0">
      <p:cViewPr>
        <p:scale>
          <a:sx n="125" d="100"/>
          <a:sy n="125" d="100"/>
        </p:scale>
        <p:origin x="-1976" y="-848"/>
      </p:cViewPr>
      <p:guideLst>
        <p:guide orient="horz" pos="4224"/>
        <p:guide pos="27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6" d="100"/>
          <a:sy n="126" d="100"/>
        </p:scale>
        <p:origin x="-4568" y="-120"/>
      </p:cViewPr>
      <p:guideLst>
        <p:guide orient="horz" pos="3023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commentAuthors" Target="commentAuthors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8" tIns="48315" rIns="96628" bIns="48315" numCol="1" anchor="t" anchorCtr="0" compatLnSpc="1">
            <a:prstTxWarp prst="textNoShape">
              <a:avLst/>
            </a:prstTxWarp>
          </a:bodyPr>
          <a:lstStyle>
            <a:lvl1pPr defTabSz="966610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8" tIns="48315" rIns="96628" bIns="48315" numCol="1" anchor="t" anchorCtr="0" compatLnSpc="1">
            <a:prstTxWarp prst="textNoShape">
              <a:avLst/>
            </a:prstTxWarp>
          </a:bodyPr>
          <a:lstStyle>
            <a:lvl1pPr algn="r" defTabSz="966610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8" tIns="48315" rIns="96628" bIns="48315" numCol="1" anchor="b" anchorCtr="0" compatLnSpc="1">
            <a:prstTxWarp prst="textNoShape">
              <a:avLst/>
            </a:prstTxWarp>
          </a:bodyPr>
          <a:lstStyle>
            <a:lvl1pPr defTabSz="966610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8" tIns="48315" rIns="96628" bIns="48315" numCol="1" anchor="b" anchorCtr="0" compatLnSpc="1">
            <a:prstTxWarp prst="textNoShape">
              <a:avLst/>
            </a:prstTxWarp>
          </a:bodyPr>
          <a:lstStyle>
            <a:lvl1pPr algn="r" defTabSz="965200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31E926B4-2686-584C-8672-82C82C0463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165170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5313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43" tIns="47822" rIns="95643" bIns="47822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79888" y="0"/>
            <a:ext cx="3135312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43" tIns="47822" rIns="95643" bIns="47822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28725" y="712788"/>
            <a:ext cx="4857750" cy="3644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595813"/>
            <a:ext cx="5381625" cy="427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43" tIns="47822" rIns="95643" bIns="478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2250"/>
            <a:ext cx="31353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43" tIns="47822" rIns="95643" bIns="47822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79888" y="9112250"/>
            <a:ext cx="31353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43" tIns="47822" rIns="95643" bIns="47822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4E02B40E-45F4-5144-B72E-C9F26139AD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800142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4398" algn="l" defTabSz="4568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275" algn="l" defTabSz="4568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8156" algn="l" defTabSz="4568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5033" algn="l" defTabSz="4568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376" tIns="45688" rIns="91376" bIns="45688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6880" indent="0" algn="ctr">
              <a:buNone/>
              <a:defRPr/>
            </a:lvl2pPr>
            <a:lvl3pPr marL="913758" indent="0" algn="ctr">
              <a:buNone/>
              <a:defRPr/>
            </a:lvl3pPr>
            <a:lvl4pPr marL="1370639" indent="0" algn="ctr">
              <a:buNone/>
              <a:defRPr/>
            </a:lvl4pPr>
            <a:lvl5pPr marL="1827517" indent="0" algn="ctr">
              <a:buNone/>
              <a:defRPr/>
            </a:lvl5pPr>
            <a:lvl6pPr marL="2284398" indent="0" algn="ctr">
              <a:buNone/>
              <a:defRPr/>
            </a:lvl6pPr>
            <a:lvl7pPr marL="2741275" indent="0" algn="ctr">
              <a:buNone/>
              <a:defRPr/>
            </a:lvl7pPr>
            <a:lvl8pPr marL="3198156" indent="0" algn="ctr">
              <a:buNone/>
              <a:defRPr/>
            </a:lvl8pPr>
            <a:lvl9pPr marL="365503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73"/>
          <p:cNvSpPr>
            <a:spLocks noGrp="1" noChangeArrowheads="1"/>
          </p:cNvSpPr>
          <p:nvPr>
            <p:ph type="dt" sz="half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6900" y="6248400"/>
            <a:ext cx="28956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2E37A-E31B-0149-9223-172230CFA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99981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376" tIns="45688" rIns="91376" bIns="45688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3"/>
          <p:cNvSpPr>
            <a:spLocks noGrp="1" noChangeArrowheads="1"/>
          </p:cNvSpPr>
          <p:nvPr>
            <p:ph type="dt" sz="half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6900" y="6248400"/>
            <a:ext cx="28956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2EC67-B821-C14C-B61E-04B7FA1DBA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9078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274638"/>
            <a:ext cx="2190750" cy="5897562"/>
          </a:xfrm>
          <a:prstGeom prst="rect">
            <a:avLst/>
          </a:prstGeom>
        </p:spPr>
        <p:txBody>
          <a:bodyPr vert="eaVert" lIns="91376" tIns="45688" rIns="91376" bIns="45688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1985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3"/>
          <p:cNvSpPr>
            <a:spLocks noGrp="1" noChangeArrowheads="1"/>
          </p:cNvSpPr>
          <p:nvPr>
            <p:ph type="dt" sz="half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6900" y="6248400"/>
            <a:ext cx="28956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9D859-2ADB-7944-84F3-ED3A14B6A2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58176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376" tIns="45688" rIns="91376" bIns="45688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3"/>
          <p:cNvSpPr>
            <a:spLocks noGrp="1" noChangeArrowheads="1"/>
          </p:cNvSpPr>
          <p:nvPr>
            <p:ph type="dt" sz="half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6900" y="6248400"/>
            <a:ext cx="28956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6FC55-42D8-2A49-9519-E4CB23E58B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57593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  <a:prstGeom prst="rect">
            <a:avLst/>
          </a:prstGeom>
        </p:spPr>
        <p:txBody>
          <a:bodyPr vert="horz" lIns="91376" tIns="45688" rIns="91376" bIns="45688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880" indent="0">
              <a:buNone/>
              <a:defRPr sz="1800"/>
            </a:lvl2pPr>
            <a:lvl3pPr marL="913758" indent="0">
              <a:buNone/>
              <a:defRPr sz="1600"/>
            </a:lvl3pPr>
            <a:lvl4pPr marL="1370639" indent="0">
              <a:buNone/>
              <a:defRPr sz="1400"/>
            </a:lvl4pPr>
            <a:lvl5pPr marL="1827517" indent="0">
              <a:buNone/>
              <a:defRPr sz="1400"/>
            </a:lvl5pPr>
            <a:lvl6pPr marL="2284398" indent="0">
              <a:buNone/>
              <a:defRPr sz="1400"/>
            </a:lvl6pPr>
            <a:lvl7pPr marL="2741275" indent="0">
              <a:buNone/>
              <a:defRPr sz="1400"/>
            </a:lvl7pPr>
            <a:lvl8pPr marL="3198156" indent="0">
              <a:buNone/>
              <a:defRPr sz="1400"/>
            </a:lvl8pPr>
            <a:lvl9pPr marL="365503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3"/>
          <p:cNvSpPr>
            <a:spLocks noGrp="1" noChangeArrowheads="1"/>
          </p:cNvSpPr>
          <p:nvPr>
            <p:ph type="dt" sz="half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6900" y="6248400"/>
            <a:ext cx="28956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2C369-769A-1B47-8415-BF28FB819B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04687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376" tIns="45688" rIns="91376" bIns="45688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19200"/>
            <a:ext cx="43053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3053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3"/>
          <p:cNvSpPr>
            <a:spLocks noGrp="1" noChangeArrowheads="1"/>
          </p:cNvSpPr>
          <p:nvPr>
            <p:ph type="dt" sz="half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6900" y="6248400"/>
            <a:ext cx="28956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F6B7C-A373-AD40-8AD7-6FA49DE881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06334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376" tIns="45688" rIns="91376" bIns="45688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80" indent="0">
              <a:buNone/>
              <a:defRPr sz="2000" b="1"/>
            </a:lvl2pPr>
            <a:lvl3pPr marL="913758" indent="0">
              <a:buNone/>
              <a:defRPr sz="1800" b="1"/>
            </a:lvl3pPr>
            <a:lvl4pPr marL="1370639" indent="0">
              <a:buNone/>
              <a:defRPr sz="1600" b="1"/>
            </a:lvl4pPr>
            <a:lvl5pPr marL="1827517" indent="0">
              <a:buNone/>
              <a:defRPr sz="1600" b="1"/>
            </a:lvl5pPr>
            <a:lvl6pPr marL="2284398" indent="0">
              <a:buNone/>
              <a:defRPr sz="1600" b="1"/>
            </a:lvl6pPr>
            <a:lvl7pPr marL="2741275" indent="0">
              <a:buNone/>
              <a:defRPr sz="1600" b="1"/>
            </a:lvl7pPr>
            <a:lvl8pPr marL="3198156" indent="0">
              <a:buNone/>
              <a:defRPr sz="1600" b="1"/>
            </a:lvl8pPr>
            <a:lvl9pPr marL="365503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80" indent="0">
              <a:buNone/>
              <a:defRPr sz="2000" b="1"/>
            </a:lvl2pPr>
            <a:lvl3pPr marL="913758" indent="0">
              <a:buNone/>
              <a:defRPr sz="1800" b="1"/>
            </a:lvl3pPr>
            <a:lvl4pPr marL="1370639" indent="0">
              <a:buNone/>
              <a:defRPr sz="1600" b="1"/>
            </a:lvl4pPr>
            <a:lvl5pPr marL="1827517" indent="0">
              <a:buNone/>
              <a:defRPr sz="1600" b="1"/>
            </a:lvl5pPr>
            <a:lvl6pPr marL="2284398" indent="0">
              <a:buNone/>
              <a:defRPr sz="1600" b="1"/>
            </a:lvl6pPr>
            <a:lvl7pPr marL="2741275" indent="0">
              <a:buNone/>
              <a:defRPr sz="1600" b="1"/>
            </a:lvl7pPr>
            <a:lvl8pPr marL="3198156" indent="0">
              <a:buNone/>
              <a:defRPr sz="1600" b="1"/>
            </a:lvl8pPr>
            <a:lvl9pPr marL="365503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3"/>
          <p:cNvSpPr>
            <a:spLocks noGrp="1" noChangeArrowheads="1"/>
          </p:cNvSpPr>
          <p:nvPr>
            <p:ph type="dt" sz="half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6900" y="6248400"/>
            <a:ext cx="28956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7E5A3-7567-7A42-AE95-41D284C4D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25158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376" tIns="45688" rIns="91376" bIns="45688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3"/>
          <p:cNvSpPr>
            <a:spLocks noGrp="1" noChangeArrowheads="1"/>
          </p:cNvSpPr>
          <p:nvPr>
            <p:ph type="dt" sz="half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6900" y="6248400"/>
            <a:ext cx="28956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F7256-BD15-C149-9C4C-CD75CA8551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78075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3"/>
          <p:cNvSpPr>
            <a:spLocks noGrp="1" noChangeArrowheads="1"/>
          </p:cNvSpPr>
          <p:nvPr>
            <p:ph type="dt" sz="half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6900" y="6248400"/>
            <a:ext cx="28956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4028F-5C49-9345-8100-AE1F6A79D2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72660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  <a:prstGeom prst="rect">
            <a:avLst/>
          </a:prstGeom>
        </p:spPr>
        <p:txBody>
          <a:bodyPr vert="horz" lIns="91376" tIns="45688" rIns="91376" bIns="45688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880" indent="0">
              <a:buNone/>
              <a:defRPr sz="1200"/>
            </a:lvl2pPr>
            <a:lvl3pPr marL="913758" indent="0">
              <a:buNone/>
              <a:defRPr sz="1000"/>
            </a:lvl3pPr>
            <a:lvl4pPr marL="1370639" indent="0">
              <a:buNone/>
              <a:defRPr sz="900"/>
            </a:lvl4pPr>
            <a:lvl5pPr marL="1827517" indent="0">
              <a:buNone/>
              <a:defRPr sz="900"/>
            </a:lvl5pPr>
            <a:lvl6pPr marL="2284398" indent="0">
              <a:buNone/>
              <a:defRPr sz="900"/>
            </a:lvl6pPr>
            <a:lvl7pPr marL="2741275" indent="0">
              <a:buNone/>
              <a:defRPr sz="900"/>
            </a:lvl7pPr>
            <a:lvl8pPr marL="3198156" indent="0">
              <a:buNone/>
              <a:defRPr sz="900"/>
            </a:lvl8pPr>
            <a:lvl9pPr marL="365503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3"/>
          <p:cNvSpPr>
            <a:spLocks noGrp="1" noChangeArrowheads="1"/>
          </p:cNvSpPr>
          <p:nvPr>
            <p:ph type="dt" sz="half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6900" y="6248400"/>
            <a:ext cx="28956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3DC38-A9AC-194D-A78D-ABC5EA6E03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93620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lIns="91376" tIns="45688" rIns="91376" bIns="45688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880" indent="0">
              <a:buNone/>
              <a:defRPr sz="2800"/>
            </a:lvl2pPr>
            <a:lvl3pPr marL="913758" indent="0">
              <a:buNone/>
              <a:defRPr sz="2400"/>
            </a:lvl3pPr>
            <a:lvl4pPr marL="1370639" indent="0">
              <a:buNone/>
              <a:defRPr sz="2000"/>
            </a:lvl4pPr>
            <a:lvl5pPr marL="1827517" indent="0">
              <a:buNone/>
              <a:defRPr sz="2000"/>
            </a:lvl5pPr>
            <a:lvl6pPr marL="2284398" indent="0">
              <a:buNone/>
              <a:defRPr sz="2000"/>
            </a:lvl6pPr>
            <a:lvl7pPr marL="2741275" indent="0">
              <a:buNone/>
              <a:defRPr sz="2000"/>
            </a:lvl7pPr>
            <a:lvl8pPr marL="3198156" indent="0">
              <a:buNone/>
              <a:defRPr sz="2000"/>
            </a:lvl8pPr>
            <a:lvl9pPr marL="3655033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880" indent="0">
              <a:buNone/>
              <a:defRPr sz="1200"/>
            </a:lvl2pPr>
            <a:lvl3pPr marL="913758" indent="0">
              <a:buNone/>
              <a:defRPr sz="1000"/>
            </a:lvl3pPr>
            <a:lvl4pPr marL="1370639" indent="0">
              <a:buNone/>
              <a:defRPr sz="900"/>
            </a:lvl4pPr>
            <a:lvl5pPr marL="1827517" indent="0">
              <a:buNone/>
              <a:defRPr sz="900"/>
            </a:lvl5pPr>
            <a:lvl6pPr marL="2284398" indent="0">
              <a:buNone/>
              <a:defRPr sz="900"/>
            </a:lvl6pPr>
            <a:lvl7pPr marL="2741275" indent="0">
              <a:buNone/>
              <a:defRPr sz="900"/>
            </a:lvl7pPr>
            <a:lvl8pPr marL="3198156" indent="0">
              <a:buNone/>
              <a:defRPr sz="900"/>
            </a:lvl8pPr>
            <a:lvl9pPr marL="365503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3"/>
          <p:cNvSpPr>
            <a:spLocks noGrp="1" noChangeArrowheads="1"/>
          </p:cNvSpPr>
          <p:nvPr>
            <p:ph type="dt" sz="half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6900" y="6248400"/>
            <a:ext cx="28956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E582A-9038-2F40-892B-A0603C04D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80257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19200"/>
            <a:ext cx="87630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91376" tIns="45688" rIns="91376" bIns="456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7" name="Line 29"/>
          <p:cNvSpPr>
            <a:spLocks noChangeShapeType="1"/>
          </p:cNvSpPr>
          <p:nvPr/>
        </p:nvSpPr>
        <p:spPr bwMode="auto">
          <a:xfrm>
            <a:off x="0" y="914400"/>
            <a:ext cx="91440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lIns="91376" tIns="45688" rIns="91376" bIns="45688" anchor="ctr"/>
          <a:lstStyle/>
          <a:p>
            <a:endParaRPr lang="en-US"/>
          </a:p>
        </p:txBody>
      </p:sp>
      <p:pic>
        <p:nvPicPr>
          <p:cNvPr id="1028" name="Picture 70" descr="NSTX_logo_v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76200" y="6604000"/>
            <a:ext cx="7620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Line 72"/>
          <p:cNvSpPr>
            <a:spLocks noChangeShapeType="1"/>
          </p:cNvSpPr>
          <p:nvPr/>
        </p:nvSpPr>
        <p:spPr bwMode="auto">
          <a:xfrm>
            <a:off x="0" y="6553200"/>
            <a:ext cx="91440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lIns="91376" tIns="45688" rIns="91376" bIns="45688" anchor="ctr"/>
          <a:lstStyle/>
          <a:p>
            <a:endParaRPr lang="en-US"/>
          </a:p>
        </p:txBody>
      </p:sp>
      <p:sp>
        <p:nvSpPr>
          <p:cNvPr id="1030" name="Rectangle 75"/>
          <p:cNvSpPr>
            <a:spLocks noChangeArrowheads="1"/>
          </p:cNvSpPr>
          <p:nvPr/>
        </p:nvSpPr>
        <p:spPr bwMode="auto">
          <a:xfrm>
            <a:off x="1409700" y="6553200"/>
            <a:ext cx="5743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1000" i="0" dirty="0" smtClean="0">
                <a:solidFill>
                  <a:srgbClr val="090CFF"/>
                </a:solidFill>
                <a:latin typeface="Arial" charset="0"/>
              </a:rPr>
              <a:t>February NSTX-U</a:t>
            </a:r>
            <a:r>
              <a:rPr lang="en-US" sz="1000" i="0" baseline="0" dirty="0" smtClean="0">
                <a:solidFill>
                  <a:srgbClr val="090CFF"/>
                </a:solidFill>
                <a:latin typeface="Arial" charset="0"/>
              </a:rPr>
              <a:t> Team Meeting. Engineering Operations</a:t>
            </a:r>
            <a:endParaRPr lang="en-US" sz="1000" i="0" dirty="0">
              <a:solidFill>
                <a:srgbClr val="090CFF"/>
              </a:solidFill>
              <a:latin typeface="Arial" charset="0"/>
            </a:endParaRPr>
          </a:p>
        </p:txBody>
      </p:sp>
      <p:sp>
        <p:nvSpPr>
          <p:cNvPr id="905292" name="Rectangle 7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629400"/>
            <a:ext cx="762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76" tIns="45688" rIns="91376" bIns="4568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900" i="0">
                <a:solidFill>
                  <a:schemeClr val="accent2"/>
                </a:solidFill>
                <a:latin typeface="Arial" charset="0"/>
              </a:defRPr>
            </a:lvl1pPr>
          </a:lstStyle>
          <a:p>
            <a:pPr>
              <a:defRPr/>
            </a:pPr>
            <a:fld id="{B8469E16-60E2-0C4A-9207-56536E5A1A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Rectangle 77"/>
          <p:cNvSpPr>
            <a:spLocks noChangeArrowheads="1"/>
          </p:cNvSpPr>
          <p:nvPr/>
        </p:nvSpPr>
        <p:spPr bwMode="auto">
          <a:xfrm>
            <a:off x="7213600" y="6580188"/>
            <a:ext cx="13081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900" i="0" dirty="0" smtClean="0">
                <a:solidFill>
                  <a:schemeClr val="accent2"/>
                </a:solidFill>
                <a:latin typeface="Arial" charset="0"/>
              </a:rPr>
              <a:t>Feb. 11, 2014</a:t>
            </a:r>
            <a:endParaRPr lang="en-US" sz="900" i="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1" name="Text Box 199"/>
          <p:cNvSpPr txBox="1">
            <a:spLocks noChangeArrowheads="1"/>
          </p:cNvSpPr>
          <p:nvPr userDrawn="1"/>
        </p:nvSpPr>
        <p:spPr bwMode="auto">
          <a:xfrm>
            <a:off x="298450" y="6610350"/>
            <a:ext cx="793750" cy="184150"/>
          </a:xfrm>
          <a:prstGeom prst="rect">
            <a:avLst/>
          </a:prstGeom>
          <a:solidFill>
            <a:schemeClr val="bg1"/>
          </a:solidFill>
          <a:ln w="1587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2pPr>
            <a:lvl3pPr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3pPr>
            <a:lvl4pPr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4pPr>
            <a:lvl5pPr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b="0" smtClean="0">
                <a:solidFill>
                  <a:srgbClr val="171FC7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NSTX-U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2" r:id="rId1"/>
    <p:sldLayoutId id="2147485763" r:id="rId2"/>
    <p:sldLayoutId id="2147485764" r:id="rId3"/>
    <p:sldLayoutId id="2147485765" r:id="rId4"/>
    <p:sldLayoutId id="2147485766" r:id="rId5"/>
    <p:sldLayoutId id="2147485767" r:id="rId6"/>
    <p:sldLayoutId id="2147485768" r:id="rId7"/>
    <p:sldLayoutId id="2147485769" r:id="rId8"/>
    <p:sldLayoutId id="2147485770" r:id="rId9"/>
    <p:sldLayoutId id="2147485771" r:id="rId10"/>
    <p:sldLayoutId id="214748577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5pPr>
      <a:lvl6pPr marL="45688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3758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0639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7517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  <a:ea typeface="ＭＳ Ｐゴシック" charset="-128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FF0000"/>
          </a:solidFill>
          <a:latin typeface="+mn-lt"/>
          <a:ea typeface="ＭＳ Ｐゴシック" charset="-128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009999"/>
          </a:solidFill>
          <a:latin typeface="+mn-lt"/>
          <a:ea typeface="ＭＳ Ｐゴシック" charset="-128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512836" indent="-228439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969716" indent="-228439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426595" indent="-228439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883472" indent="-228439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6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80" algn="l" defTabSz="456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758" algn="l" defTabSz="456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639" algn="l" defTabSz="456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517" algn="l" defTabSz="456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398" algn="l" defTabSz="456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275" algn="l" defTabSz="456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156" algn="l" defTabSz="456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033" algn="l" defTabSz="456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2"/>
          <p:cNvSpPr>
            <a:spLocks noGrp="1"/>
          </p:cNvSpPr>
          <p:nvPr>
            <p:ph idx="1"/>
          </p:nvPr>
        </p:nvSpPr>
        <p:spPr>
          <a:xfrm>
            <a:off x="101600" y="1056005"/>
            <a:ext cx="9042400" cy="49530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In-Vessel installations and Calibrations to conclude in late March (3/28/2014) to shift activities to the preparations for installing the new </a:t>
            </a:r>
            <a:r>
              <a:rPr lang="en-US" sz="1800" b="1" dirty="0" err="1" smtClean="0">
                <a:latin typeface="Arial" charset="0"/>
                <a:ea typeface="ＭＳ Ｐゴシック" charset="0"/>
                <a:cs typeface="ＭＳ Ｐゴシック" charset="0"/>
              </a:rPr>
              <a:t>centerstack</a:t>
            </a:r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 marL="1198563" lvl="3" indent="-341313">
              <a:spcAft>
                <a:spcPts val="0"/>
              </a:spcAft>
              <a:buNone/>
            </a:pPr>
            <a:endParaRPr lang="en-US" sz="1800" b="1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spcAft>
                <a:spcPts val="0"/>
              </a:spcAft>
            </a:pPr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All </a:t>
            </a:r>
            <a:r>
              <a:rPr lang="en-US" sz="1800" b="1" dirty="0" err="1" smtClean="0">
                <a:latin typeface="Arial" charset="0"/>
                <a:ea typeface="ＭＳ Ｐゴシック" charset="0"/>
                <a:cs typeface="ＭＳ Ｐゴシック" charset="0"/>
              </a:rPr>
              <a:t>Buswork</a:t>
            </a:r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 reinstalled in the NTC by mid–May.</a:t>
            </a:r>
          </a:p>
          <a:p>
            <a:pPr>
              <a:spcAft>
                <a:spcPts val="0"/>
              </a:spcAft>
            </a:pPr>
            <a:endParaRPr lang="en-US" sz="1800" b="1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spcAft>
                <a:spcPts val="0"/>
              </a:spcAft>
            </a:pPr>
            <a:r>
              <a:rPr lang="en-US" sz="1800" b="1" dirty="0" err="1" smtClean="0">
                <a:latin typeface="Arial" charset="0"/>
                <a:ea typeface="ＭＳ Ｐゴシック" charset="0"/>
                <a:cs typeface="ＭＳ Ｐゴシック" charset="0"/>
              </a:rPr>
              <a:t>Centerstack</a:t>
            </a:r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, flex bus and umbrella covers in place by late August.</a:t>
            </a:r>
          </a:p>
          <a:p>
            <a:pPr>
              <a:spcAft>
                <a:spcPts val="0"/>
              </a:spcAft>
            </a:pPr>
            <a:endParaRPr lang="en-US" sz="1800" b="1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spcAft>
                <a:spcPts val="0"/>
              </a:spcAft>
            </a:pPr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Clean/Photo/Close in early September, followed immediately by the initial pump-down.</a:t>
            </a:r>
          </a:p>
          <a:p>
            <a:pPr>
              <a:spcAft>
                <a:spcPts val="0"/>
              </a:spcAft>
            </a:pPr>
            <a:endParaRPr lang="en-US" sz="1800" b="1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spcAft>
                <a:spcPts val="0"/>
              </a:spcAft>
            </a:pPr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NSTX-U turned over to Operations by mid-October.</a:t>
            </a:r>
          </a:p>
          <a:p>
            <a:pPr>
              <a:spcAft>
                <a:spcPts val="0"/>
              </a:spcAft>
            </a:pPr>
            <a:endParaRPr lang="en-US" sz="1800" b="1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spcAft>
                <a:spcPts val="0"/>
              </a:spcAft>
            </a:pPr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A limited </a:t>
            </a:r>
            <a:r>
              <a:rPr lang="en-US" sz="1800" b="1" dirty="0" err="1" smtClean="0">
                <a:latin typeface="Arial" charset="0"/>
                <a:ea typeface="ＭＳ Ｐゴシック" charset="0"/>
                <a:cs typeface="ＭＳ Ｐゴシック" charset="0"/>
              </a:rPr>
              <a:t>Centerstack</a:t>
            </a:r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 bake is planned for late October.</a:t>
            </a:r>
          </a:p>
          <a:p>
            <a:pPr>
              <a:spcAft>
                <a:spcPts val="0"/>
              </a:spcAft>
            </a:pPr>
            <a:endParaRPr lang="en-US" sz="1800" b="1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spcAft>
                <a:spcPts val="0"/>
              </a:spcAft>
            </a:pPr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Field Coil Power Testing and the ISTP to CD-4 complete by mid-November.</a:t>
            </a:r>
          </a:p>
          <a:p>
            <a:pPr lvl="1">
              <a:spcAft>
                <a:spcPts val="0"/>
              </a:spcAft>
            </a:pPr>
            <a:r>
              <a:rPr lang="en-US" sz="1400" b="1" dirty="0" smtClean="0">
                <a:solidFill>
                  <a:srgbClr val="0723FF"/>
                </a:solidFill>
                <a:latin typeface="Arial" charset="0"/>
                <a:ea typeface="ＭＳ Ｐゴシック" charset="0"/>
              </a:rPr>
              <a:t>Assumes that a full-bake and some preparations for Physics Operations will occur after CD-4</a:t>
            </a:r>
          </a:p>
          <a:p>
            <a:pPr lvl="1">
              <a:spcAft>
                <a:spcPts val="0"/>
              </a:spcAft>
            </a:pPr>
            <a:r>
              <a:rPr lang="en-US" sz="1400" b="1" dirty="0" smtClean="0">
                <a:solidFill>
                  <a:srgbClr val="FF0000"/>
                </a:solidFill>
                <a:latin typeface="Arial" charset="0"/>
                <a:ea typeface="ＭＳ Ｐゴシック" charset="0"/>
              </a:rPr>
              <a:t>Vessel Entry?</a:t>
            </a:r>
            <a:endParaRPr lang="en-US" altLang="ja-JP" sz="1400" b="1" dirty="0">
              <a:solidFill>
                <a:srgbClr val="FF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741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4B1FB9F3-5AD2-AE45-A119-6F584559C1ED}" type="slidenum">
              <a:rPr lang="en-US" sz="900" i="0">
                <a:solidFill>
                  <a:schemeClr val="accent2"/>
                </a:solidFill>
                <a:latin typeface="Arial" charset="0"/>
              </a:rPr>
              <a:pPr/>
              <a:t>1</a:t>
            </a:fld>
            <a:endParaRPr lang="en-US" sz="900" i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7411" name="Rectangle 43"/>
          <p:cNvSpPr>
            <a:spLocks noChangeArrowheads="1"/>
          </p:cNvSpPr>
          <p:nvPr/>
        </p:nvSpPr>
        <p:spPr bwMode="auto">
          <a:xfrm>
            <a:off x="0" y="0"/>
            <a:ext cx="9144000" cy="889000"/>
          </a:xfrm>
          <a:prstGeom prst="rect">
            <a:avLst/>
          </a:prstGeom>
          <a:gradFill rotWithShape="1">
            <a:gsLst>
              <a:gs pos="0">
                <a:srgbClr val="F8F8F8">
                  <a:alpha val="50998"/>
                </a:srgbClr>
              </a:gs>
              <a:gs pos="100000">
                <a:srgbClr val="B2B2B2">
                  <a:alpha val="50998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>
              <a:lnSpc>
                <a:spcPts val="2600"/>
              </a:lnSpc>
              <a:spcBef>
                <a:spcPct val="0"/>
              </a:spcBef>
              <a:buFontTx/>
              <a:buNone/>
            </a:pPr>
            <a:r>
              <a:rPr lang="en-US" sz="2400" i="0" dirty="0" smtClean="0">
                <a:solidFill>
                  <a:srgbClr val="D9133C"/>
                </a:solidFill>
              </a:rPr>
              <a:t>Transition to Operations</a:t>
            </a:r>
            <a:endParaRPr lang="en-US" sz="1600" i="0" dirty="0" smtClean="0">
              <a:solidFill>
                <a:srgbClr val="FF0000"/>
              </a:solidFill>
              <a:latin typeface="Helvetica Neue" charset="0"/>
            </a:endParaRPr>
          </a:p>
          <a:p>
            <a:pPr algn="ctr" eaLnBrk="0" hangingPunct="0">
              <a:lnSpc>
                <a:spcPts val="2600"/>
              </a:lnSpc>
              <a:spcBef>
                <a:spcPct val="0"/>
              </a:spcBef>
              <a:buFontTx/>
              <a:buNone/>
            </a:pPr>
            <a:r>
              <a:rPr lang="en-US" sz="2000" i="0" dirty="0" smtClean="0">
                <a:solidFill>
                  <a:srgbClr val="0723FF"/>
                </a:solidFill>
                <a:latin typeface="Helvetica Neue" charset="0"/>
              </a:rPr>
              <a:t>Milestones to CD-4</a:t>
            </a:r>
            <a:endParaRPr lang="en-US" sz="3200" i="0" dirty="0">
              <a:solidFill>
                <a:srgbClr val="072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2"/>
          <p:cNvSpPr>
            <a:spLocks noGrp="1"/>
          </p:cNvSpPr>
          <p:nvPr>
            <p:ph idx="1"/>
          </p:nvPr>
        </p:nvSpPr>
        <p:spPr>
          <a:xfrm>
            <a:off x="101600" y="1289687"/>
            <a:ext cx="9042400" cy="4952996"/>
          </a:xfrm>
        </p:spPr>
        <p:txBody>
          <a:bodyPr anchor="t"/>
          <a:lstStyle/>
          <a:p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The NSTX-U Activity Certification Committee (ACC), comprised of representatives from PPPL Engineering, Research, Safety, and the DOE PSO is currently reviewing technical and safety systems for NSTX-U</a:t>
            </a:r>
          </a:p>
          <a:p>
            <a:pPr lvl="1"/>
            <a:r>
              <a:rPr lang="en-US" sz="1400" b="1" dirty="0" smtClean="0">
                <a:solidFill>
                  <a:srgbClr val="0000FF"/>
                </a:solidFill>
              </a:rPr>
              <a:t>Safety Assessment Doc. (SAD) 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Design review documentation and chit resolution</a:t>
            </a:r>
          </a:p>
          <a:p>
            <a:pPr lvl="1">
              <a:lnSpc>
                <a:spcPct val="70000"/>
              </a:lnSpc>
              <a:spcAft>
                <a:spcPts val="600"/>
              </a:spcAft>
              <a:defRPr/>
            </a:pPr>
            <a:r>
              <a:rPr lang="en-US" sz="1400" b="1" dirty="0" smtClean="0">
                <a:solidFill>
                  <a:srgbClr val="0000FF"/>
                </a:solidFill>
              </a:rPr>
              <a:t>Interviews with cognizant engineers</a:t>
            </a:r>
          </a:p>
          <a:p>
            <a:pPr lvl="1">
              <a:lnSpc>
                <a:spcPct val="70000"/>
              </a:lnSpc>
              <a:spcAft>
                <a:spcPts val="600"/>
              </a:spcAft>
              <a:defRPr/>
            </a:pPr>
            <a:r>
              <a:rPr lang="en-US" sz="1400" b="1" dirty="0" smtClean="0">
                <a:solidFill>
                  <a:srgbClr val="0000FF"/>
                </a:solidFill>
              </a:rPr>
              <a:t>Plans for pre-operational &amp; integrated system testing</a:t>
            </a:r>
          </a:p>
          <a:p>
            <a:pPr lvl="1">
              <a:lnSpc>
                <a:spcPct val="70000"/>
              </a:lnSpc>
              <a:spcAft>
                <a:spcPts val="600"/>
              </a:spcAft>
              <a:defRPr/>
            </a:pPr>
            <a:r>
              <a:rPr lang="en-US" sz="1400" b="1" dirty="0" smtClean="0">
                <a:solidFill>
                  <a:srgbClr val="0000FF"/>
                </a:solidFill>
              </a:rPr>
              <a:t>Safety/interlock systems</a:t>
            </a:r>
          </a:p>
          <a:p>
            <a:pPr lvl="1">
              <a:lnSpc>
                <a:spcPct val="70000"/>
              </a:lnSpc>
              <a:spcAft>
                <a:spcPts val="600"/>
              </a:spcAft>
              <a:defRPr/>
            </a:pPr>
            <a:r>
              <a:rPr lang="en-US" sz="1400" b="1" dirty="0" smtClean="0">
                <a:solidFill>
                  <a:srgbClr val="0000FF"/>
                </a:solidFill>
              </a:rPr>
              <a:t>Physical walk-downs of equipment</a:t>
            </a:r>
          </a:p>
          <a:p>
            <a:pPr lvl="1">
              <a:lnSpc>
                <a:spcPct val="70000"/>
              </a:lnSpc>
              <a:spcAft>
                <a:spcPts val="600"/>
              </a:spcAft>
              <a:defRPr/>
            </a:pPr>
            <a:r>
              <a:rPr lang="en-US" sz="1400" b="1" dirty="0" smtClean="0">
                <a:solidFill>
                  <a:srgbClr val="0000FF"/>
                </a:solidFill>
              </a:rPr>
              <a:t>Resolution of remedial steps recommended by ACC</a:t>
            </a:r>
          </a:p>
          <a:p>
            <a:pPr>
              <a:lnSpc>
                <a:spcPct val="70000"/>
              </a:lnSpc>
              <a:spcAft>
                <a:spcPts val="600"/>
              </a:spcAft>
              <a:defRPr/>
            </a:pPr>
            <a:endParaRPr lang="en-US" sz="1800" b="1" dirty="0" smtClean="0">
              <a:solidFill>
                <a:srgbClr val="0000FF"/>
              </a:solidFill>
              <a:cs typeface="ＭＳ Ｐゴシック" charset="0"/>
            </a:endParaRPr>
          </a:p>
          <a:p>
            <a:pPr>
              <a:spcBef>
                <a:spcPts val="432"/>
              </a:spcBef>
              <a:spcAft>
                <a:spcPts val="1200"/>
              </a:spcAft>
              <a:defRPr/>
            </a:pPr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A PPPL Internal QA Audit of NSTX-U Start-Up Documentation will begin in April 2014.</a:t>
            </a:r>
          </a:p>
          <a:p>
            <a:pPr>
              <a:spcBef>
                <a:spcPts val="432"/>
              </a:spcBef>
              <a:spcAft>
                <a:spcPts val="1200"/>
              </a:spcAft>
              <a:defRPr/>
            </a:pPr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An Operational Readiness Review (ORR) is being arranged through the DOE PSO, and is prerequisite for our safety certificate prescribing allowable operating parameters.  </a:t>
            </a:r>
          </a:p>
          <a:p>
            <a:pPr>
              <a:lnSpc>
                <a:spcPct val="70000"/>
              </a:lnSpc>
              <a:spcAft>
                <a:spcPts val="600"/>
              </a:spcAft>
              <a:buNone/>
              <a:defRPr/>
            </a:pPr>
            <a:endParaRPr lang="en-US" sz="1800" b="1" dirty="0" smtClean="0">
              <a:solidFill>
                <a:srgbClr val="0000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4B1FB9F3-5AD2-AE45-A119-6F584559C1ED}" type="slidenum">
              <a:rPr lang="en-US" sz="900" i="0">
                <a:solidFill>
                  <a:schemeClr val="accent2"/>
                </a:solidFill>
                <a:latin typeface="Arial" charset="0"/>
              </a:rPr>
              <a:pPr/>
              <a:t>2</a:t>
            </a:fld>
            <a:endParaRPr lang="en-US" sz="900" i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7411" name="Rectangle 43"/>
          <p:cNvSpPr>
            <a:spLocks noChangeArrowheads="1"/>
          </p:cNvSpPr>
          <p:nvPr/>
        </p:nvSpPr>
        <p:spPr bwMode="auto">
          <a:xfrm>
            <a:off x="0" y="314960"/>
            <a:ext cx="9144000" cy="599440"/>
          </a:xfrm>
          <a:prstGeom prst="rect">
            <a:avLst/>
          </a:prstGeom>
          <a:gradFill rotWithShape="1">
            <a:gsLst>
              <a:gs pos="0">
                <a:srgbClr val="F8F8F8">
                  <a:alpha val="50998"/>
                </a:srgbClr>
              </a:gs>
              <a:gs pos="100000">
                <a:srgbClr val="B2B2B2">
                  <a:alpha val="50998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>
              <a:lnSpc>
                <a:spcPts val="2600"/>
              </a:lnSpc>
              <a:spcBef>
                <a:spcPct val="0"/>
              </a:spcBef>
              <a:buFontTx/>
              <a:buNone/>
            </a:pPr>
            <a:r>
              <a:rPr lang="en-US" sz="2400" i="0" dirty="0" smtClean="0">
                <a:solidFill>
                  <a:srgbClr val="D9133C"/>
                </a:solidFill>
              </a:rPr>
              <a:t>Approvals for Operations</a:t>
            </a:r>
            <a:endParaRPr lang="en-US" sz="1600" i="0" dirty="0" smtClean="0">
              <a:solidFill>
                <a:srgbClr val="FF0000"/>
              </a:solidFill>
              <a:latin typeface="Helvetica Neu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2"/>
          <p:cNvSpPr>
            <a:spLocks noGrp="1"/>
          </p:cNvSpPr>
          <p:nvPr>
            <p:ph idx="1"/>
          </p:nvPr>
        </p:nvSpPr>
        <p:spPr>
          <a:xfrm>
            <a:off x="101600" y="1289687"/>
            <a:ext cx="9042400" cy="4952996"/>
          </a:xfrm>
        </p:spPr>
        <p:txBody>
          <a:bodyPr anchor="t"/>
          <a:lstStyle/>
          <a:p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MG#1 Weld Repairs</a:t>
            </a:r>
          </a:p>
          <a:p>
            <a:pPr lvl="1"/>
            <a:r>
              <a:rPr lang="en-US" sz="1400" b="1" dirty="0" smtClean="0">
                <a:solidFill>
                  <a:srgbClr val="0000FF"/>
                </a:solidFill>
              </a:rPr>
              <a:t>Spider Arm weld repair procedures developed and approved by PPPL Engineering, General Electric Co., and our preferred subcontractor.</a:t>
            </a:r>
          </a:p>
          <a:p>
            <a:pPr lvl="1"/>
            <a:r>
              <a:rPr lang="en-US" sz="1400" b="1" dirty="0" smtClean="0">
                <a:solidFill>
                  <a:srgbClr val="0000FF"/>
                </a:solidFill>
              </a:rPr>
              <a:t>The Statement of Work has been approved.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Actual weld repairs should be completed in ~ 1 month once a contact is in place and crews mobilized.</a:t>
            </a:r>
          </a:p>
          <a:p>
            <a:pPr lvl="1">
              <a:lnSpc>
                <a:spcPct val="70000"/>
              </a:lnSpc>
              <a:spcAft>
                <a:spcPts val="600"/>
              </a:spcAft>
              <a:defRPr/>
            </a:pPr>
            <a:r>
              <a:rPr lang="en-US" sz="1400" b="1" dirty="0" smtClean="0">
                <a:solidFill>
                  <a:srgbClr val="0000FF"/>
                </a:solidFill>
              </a:rPr>
              <a:t>Re-assembly, clean-up, controls testing and balancing complete by September</a:t>
            </a:r>
          </a:p>
          <a:p>
            <a:pPr lvl="1">
              <a:lnSpc>
                <a:spcPct val="70000"/>
              </a:lnSpc>
              <a:spcAft>
                <a:spcPts val="600"/>
              </a:spcAft>
              <a:buNone/>
              <a:defRPr/>
            </a:pPr>
            <a:endParaRPr lang="en-US" sz="1800" b="1" dirty="0" smtClean="0">
              <a:solidFill>
                <a:srgbClr val="0000FF"/>
              </a:solidFill>
              <a:cs typeface="ＭＳ Ｐゴシック" charset="0"/>
            </a:endParaRPr>
          </a:p>
          <a:p>
            <a:pPr>
              <a:spcBef>
                <a:spcPts val="432"/>
              </a:spcBef>
              <a:spcAft>
                <a:spcPts val="600"/>
              </a:spcAft>
              <a:defRPr/>
            </a:pPr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Field Coil Power Conversion (FCPC) Commissioning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AC primary Power Systems have been maintained and are ready to support  operations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Primary power protective relaying is being calibrated and set.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34 new rectifier firing generators have been delivered to FCPC.  Testing in progress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Electromagnetic fault relaying is being replaced with a PLC based system.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New fiber-optics being installed between rectifiers and the Junction Area.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All systems should be ready to support individual rectifier power testing by late March.  </a:t>
            </a:r>
          </a:p>
          <a:p>
            <a:pPr>
              <a:lnSpc>
                <a:spcPct val="70000"/>
              </a:lnSpc>
              <a:spcAft>
                <a:spcPts val="600"/>
              </a:spcAft>
              <a:buNone/>
              <a:defRPr/>
            </a:pPr>
            <a:endParaRPr lang="en-US" sz="1800" b="1" dirty="0" smtClean="0">
              <a:solidFill>
                <a:srgbClr val="0000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4B1FB9F3-5AD2-AE45-A119-6F584559C1ED}" type="slidenum">
              <a:rPr lang="en-US" sz="900" i="0">
                <a:solidFill>
                  <a:schemeClr val="accent2"/>
                </a:solidFill>
                <a:latin typeface="Arial" charset="0"/>
              </a:rPr>
              <a:pPr/>
              <a:t>3</a:t>
            </a:fld>
            <a:endParaRPr lang="en-US" sz="900" i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7411" name="Rectangle 43"/>
          <p:cNvSpPr>
            <a:spLocks noChangeArrowheads="1"/>
          </p:cNvSpPr>
          <p:nvPr/>
        </p:nvSpPr>
        <p:spPr bwMode="auto">
          <a:xfrm>
            <a:off x="0" y="294640"/>
            <a:ext cx="9144000" cy="599440"/>
          </a:xfrm>
          <a:prstGeom prst="rect">
            <a:avLst/>
          </a:prstGeom>
          <a:gradFill rotWithShape="1">
            <a:gsLst>
              <a:gs pos="0">
                <a:srgbClr val="F8F8F8">
                  <a:alpha val="50998"/>
                </a:srgbClr>
              </a:gs>
              <a:gs pos="100000">
                <a:srgbClr val="B2B2B2">
                  <a:alpha val="50998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>
              <a:lnSpc>
                <a:spcPts val="2600"/>
              </a:lnSpc>
              <a:spcBef>
                <a:spcPct val="0"/>
              </a:spcBef>
              <a:buFontTx/>
              <a:buNone/>
            </a:pPr>
            <a:r>
              <a:rPr lang="en-US" sz="2400" i="0" dirty="0" smtClean="0">
                <a:solidFill>
                  <a:srgbClr val="D9133C"/>
                </a:solidFill>
              </a:rPr>
              <a:t>Preparations for Operations</a:t>
            </a:r>
            <a:endParaRPr lang="en-US" sz="1600" i="0" dirty="0" smtClean="0">
              <a:solidFill>
                <a:srgbClr val="FF0000"/>
              </a:solidFill>
              <a:latin typeface="Helvetica Neu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2"/>
          <p:cNvSpPr>
            <a:spLocks noGrp="1"/>
          </p:cNvSpPr>
          <p:nvPr>
            <p:ph idx="1"/>
          </p:nvPr>
        </p:nvSpPr>
        <p:spPr>
          <a:xfrm>
            <a:off x="101600" y="1157607"/>
            <a:ext cx="9042400" cy="4952996"/>
          </a:xfrm>
        </p:spPr>
        <p:txBody>
          <a:bodyPr anchor="t"/>
          <a:lstStyle/>
          <a:p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Digital Coil Protection System (DCPS)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Algorithm development for CD-4 is complete.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Installation of the new water system PLC in March.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Expect to have DCPS hardware and software ready to support multiple rectifier dummy load testing by late May.</a:t>
            </a:r>
          </a:p>
          <a:p>
            <a:pPr lvl="1">
              <a:lnSpc>
                <a:spcPct val="70000"/>
              </a:lnSpc>
              <a:spcAft>
                <a:spcPts val="600"/>
              </a:spcAft>
              <a:buNone/>
              <a:defRPr/>
            </a:pPr>
            <a:endParaRPr lang="en-US" sz="1800" b="1" dirty="0" smtClean="0">
              <a:solidFill>
                <a:srgbClr val="0000FF"/>
              </a:solidFill>
              <a:cs typeface="ＭＳ Ｐゴシック" charset="0"/>
            </a:endParaRPr>
          </a:p>
          <a:p>
            <a:pPr>
              <a:spcBef>
                <a:spcPts val="432"/>
              </a:spcBef>
              <a:spcAft>
                <a:spcPts val="600"/>
              </a:spcAft>
              <a:defRPr/>
            </a:pPr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Power System Real Time Controls (PSRTC)</a:t>
            </a:r>
            <a:endParaRPr lang="en-US" sz="1800" b="1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DCPS Algorithms will be applied to the </a:t>
            </a:r>
            <a:r>
              <a:rPr lang="en-US" sz="1400" b="1" smtClean="0">
                <a:solidFill>
                  <a:srgbClr val="0000FF"/>
                </a:solidFill>
              </a:rPr>
              <a:t>new PSRTC.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Simulation </a:t>
            </a:r>
            <a:r>
              <a:rPr lang="en-US" sz="1400" b="1" dirty="0" smtClean="0">
                <a:solidFill>
                  <a:srgbClr val="0000FF"/>
                </a:solidFill>
              </a:rPr>
              <a:t>models and testing (PTP-034) by June.</a:t>
            </a:r>
          </a:p>
          <a:p>
            <a:pPr lvl="1">
              <a:spcAft>
                <a:spcPts val="600"/>
              </a:spcAft>
              <a:buNone/>
            </a:pPr>
            <a:endParaRPr lang="en-US" sz="1400" b="1" dirty="0" smtClean="0">
              <a:solidFill>
                <a:srgbClr val="0000FF"/>
              </a:solidFill>
            </a:endParaRPr>
          </a:p>
          <a:p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PF1 Field Changes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PF1A Upper and Lower Coils will be powered.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PF1B Upper and Lower will not be powered at the start of the run (terminated into resistors and </a:t>
            </a:r>
            <a:r>
              <a:rPr lang="en-US" sz="1400" b="1" dirty="0" err="1" smtClean="0">
                <a:solidFill>
                  <a:srgbClr val="0000FF"/>
                </a:solidFill>
              </a:rPr>
              <a:t>MOV’s</a:t>
            </a:r>
            <a:r>
              <a:rPr lang="en-US" sz="1400" b="1" dirty="0" smtClean="0">
                <a:solidFill>
                  <a:srgbClr val="0000FF"/>
                </a:solidFill>
              </a:rPr>
              <a:t>). 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FCPC has been configured.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Connections/labeling in the test cell still required.</a:t>
            </a:r>
          </a:p>
          <a:p>
            <a:pPr>
              <a:lnSpc>
                <a:spcPct val="70000"/>
              </a:lnSpc>
              <a:spcAft>
                <a:spcPts val="600"/>
              </a:spcAft>
              <a:buNone/>
              <a:defRPr/>
            </a:pPr>
            <a:endParaRPr lang="en-US" sz="1800" b="1" dirty="0" smtClean="0">
              <a:solidFill>
                <a:srgbClr val="0000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4B1FB9F3-5AD2-AE45-A119-6F584559C1ED}" type="slidenum">
              <a:rPr lang="en-US" sz="900" i="0">
                <a:solidFill>
                  <a:schemeClr val="accent2"/>
                </a:solidFill>
                <a:latin typeface="Arial" charset="0"/>
              </a:rPr>
              <a:pPr/>
              <a:t>4</a:t>
            </a:fld>
            <a:endParaRPr lang="en-US" sz="900" i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7411" name="Rectangle 43"/>
          <p:cNvSpPr>
            <a:spLocks noChangeArrowheads="1"/>
          </p:cNvSpPr>
          <p:nvPr/>
        </p:nvSpPr>
        <p:spPr bwMode="auto">
          <a:xfrm>
            <a:off x="0" y="294640"/>
            <a:ext cx="9144000" cy="599440"/>
          </a:xfrm>
          <a:prstGeom prst="rect">
            <a:avLst/>
          </a:prstGeom>
          <a:gradFill rotWithShape="1">
            <a:gsLst>
              <a:gs pos="0">
                <a:srgbClr val="F8F8F8">
                  <a:alpha val="50998"/>
                </a:srgbClr>
              </a:gs>
              <a:gs pos="100000">
                <a:srgbClr val="B2B2B2">
                  <a:alpha val="50998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>
              <a:lnSpc>
                <a:spcPts val="2600"/>
              </a:lnSpc>
              <a:spcBef>
                <a:spcPct val="0"/>
              </a:spcBef>
              <a:buFontTx/>
              <a:buNone/>
            </a:pPr>
            <a:r>
              <a:rPr lang="en-US" sz="2400" i="0" dirty="0" smtClean="0">
                <a:solidFill>
                  <a:srgbClr val="D9133C"/>
                </a:solidFill>
              </a:rPr>
              <a:t>Preparations for Operations</a:t>
            </a:r>
            <a:endParaRPr lang="en-US" sz="1600" i="0" dirty="0" smtClean="0">
              <a:solidFill>
                <a:srgbClr val="FF0000"/>
              </a:solidFill>
              <a:latin typeface="Helvetica Neu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2"/>
          <p:cNvSpPr>
            <a:spLocks noGrp="1"/>
          </p:cNvSpPr>
          <p:nvPr>
            <p:ph idx="1"/>
          </p:nvPr>
        </p:nvSpPr>
        <p:spPr>
          <a:xfrm>
            <a:off x="101600" y="974727"/>
            <a:ext cx="9042400" cy="4952996"/>
          </a:xfrm>
        </p:spPr>
        <p:txBody>
          <a:bodyPr anchor="t"/>
          <a:lstStyle/>
          <a:p>
            <a:r>
              <a:rPr lang="en-US" sz="1800" b="1" dirty="0" err="1" smtClean="0">
                <a:latin typeface="Arial" charset="0"/>
                <a:ea typeface="ＭＳ Ｐゴシック" charset="0"/>
                <a:cs typeface="ＭＳ Ｐゴシック" charset="0"/>
              </a:rPr>
              <a:t>Ip</a:t>
            </a:r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 Calculator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Concept established and schematics are being developed.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All parts are expected to be at PPPL by late March.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System testing in May.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Operational by end of July.</a:t>
            </a:r>
          </a:p>
          <a:p>
            <a:pPr lvl="1">
              <a:lnSpc>
                <a:spcPct val="70000"/>
              </a:lnSpc>
              <a:spcAft>
                <a:spcPts val="600"/>
              </a:spcAft>
              <a:buNone/>
              <a:defRPr/>
            </a:pPr>
            <a:endParaRPr lang="en-US" sz="1800" b="1" dirty="0" smtClean="0">
              <a:solidFill>
                <a:srgbClr val="0000FF"/>
              </a:solidFill>
              <a:cs typeface="ＭＳ Ｐゴシック" charset="0"/>
            </a:endParaRPr>
          </a:p>
          <a:p>
            <a:pPr>
              <a:spcBef>
                <a:spcPts val="432"/>
              </a:spcBef>
              <a:spcAft>
                <a:spcPts val="600"/>
              </a:spcAft>
              <a:defRPr/>
            </a:pPr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Stand Alone Digitizers (SAD II)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Plug in replacements for the SAD I.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System FDR in late March.  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Assembly/testing complete in May.</a:t>
            </a:r>
          </a:p>
          <a:p>
            <a:pPr lvl="1">
              <a:spcAft>
                <a:spcPts val="600"/>
              </a:spcAft>
              <a:buNone/>
            </a:pPr>
            <a:endParaRPr lang="en-US" sz="1400" b="1" dirty="0" smtClean="0">
              <a:solidFill>
                <a:srgbClr val="0000FF"/>
              </a:solidFill>
            </a:endParaRPr>
          </a:p>
          <a:p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High Harmonic Fast Wave (HHFW) Compliant Center Conductors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Testing of the prototype successfully completed in the RF test stand.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FDR is scheduled for late February.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Work package being developed to remove HHFW components for upgrades in late February.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FF0000"/>
                </a:solidFill>
              </a:rPr>
              <a:t>All parts to complete antennas  not expected until mid-April. </a:t>
            </a:r>
          </a:p>
          <a:p>
            <a:pPr>
              <a:lnSpc>
                <a:spcPct val="70000"/>
              </a:lnSpc>
              <a:spcAft>
                <a:spcPts val="600"/>
              </a:spcAft>
              <a:buNone/>
              <a:defRPr/>
            </a:pPr>
            <a:endParaRPr lang="en-US" sz="1800" b="1" dirty="0" smtClean="0">
              <a:solidFill>
                <a:srgbClr val="0000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4B1FB9F3-5AD2-AE45-A119-6F584559C1ED}" type="slidenum">
              <a:rPr lang="en-US" sz="900" i="0">
                <a:solidFill>
                  <a:schemeClr val="accent2"/>
                </a:solidFill>
                <a:latin typeface="Arial" charset="0"/>
              </a:rPr>
              <a:pPr/>
              <a:t>5</a:t>
            </a:fld>
            <a:endParaRPr lang="en-US" sz="900" i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7411" name="Rectangle 43"/>
          <p:cNvSpPr>
            <a:spLocks noChangeArrowheads="1"/>
          </p:cNvSpPr>
          <p:nvPr/>
        </p:nvSpPr>
        <p:spPr bwMode="auto">
          <a:xfrm>
            <a:off x="0" y="294640"/>
            <a:ext cx="9144000" cy="599440"/>
          </a:xfrm>
          <a:prstGeom prst="rect">
            <a:avLst/>
          </a:prstGeom>
          <a:gradFill rotWithShape="1">
            <a:gsLst>
              <a:gs pos="0">
                <a:srgbClr val="F8F8F8">
                  <a:alpha val="50998"/>
                </a:srgbClr>
              </a:gs>
              <a:gs pos="100000">
                <a:srgbClr val="B2B2B2">
                  <a:alpha val="50998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>
              <a:lnSpc>
                <a:spcPts val="2600"/>
              </a:lnSpc>
              <a:spcBef>
                <a:spcPct val="0"/>
              </a:spcBef>
              <a:buFontTx/>
              <a:buNone/>
            </a:pPr>
            <a:r>
              <a:rPr lang="en-US" sz="2400" i="0" dirty="0" smtClean="0">
                <a:solidFill>
                  <a:srgbClr val="D9133C"/>
                </a:solidFill>
              </a:rPr>
              <a:t>Preparations for Operations</a:t>
            </a:r>
            <a:endParaRPr lang="en-US" sz="1600" i="0" dirty="0" smtClean="0">
              <a:solidFill>
                <a:srgbClr val="FF0000"/>
              </a:solidFill>
              <a:latin typeface="Helvetica Neu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2"/>
          <p:cNvSpPr>
            <a:spLocks noGrp="1"/>
          </p:cNvSpPr>
          <p:nvPr>
            <p:ph idx="1"/>
          </p:nvPr>
        </p:nvSpPr>
        <p:spPr>
          <a:xfrm>
            <a:off x="101600" y="1411607"/>
            <a:ext cx="9042400" cy="4952996"/>
          </a:xfrm>
        </p:spPr>
        <p:txBody>
          <a:bodyPr anchor="t"/>
          <a:lstStyle/>
          <a:p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Neutral Beam #2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Primary power systems and protective relaying being prepared to start power supply testing in March.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NB#2 is expected to be ready to pump-down in June.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Refrigerator start-up and cryogenic cool-down as early </a:t>
            </a:r>
            <a:r>
              <a:rPr lang="en-US" sz="1400" b="1" smtClean="0">
                <a:solidFill>
                  <a:srgbClr val="0000FF"/>
                </a:solidFill>
              </a:rPr>
              <a:t>as July.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Need to be able to start ion source pre-operational testing (PTP-11) in September to complete the NB#2 CD-4 in November.</a:t>
            </a:r>
          </a:p>
          <a:p>
            <a:pPr lvl="1">
              <a:lnSpc>
                <a:spcPct val="70000"/>
              </a:lnSpc>
              <a:spcAft>
                <a:spcPts val="600"/>
              </a:spcAft>
              <a:buNone/>
              <a:defRPr/>
            </a:pPr>
            <a:endParaRPr lang="en-US" sz="1800" b="1" dirty="0" smtClean="0">
              <a:solidFill>
                <a:srgbClr val="0000FF"/>
              </a:solidFill>
              <a:cs typeface="ＭＳ Ｐゴシック" charset="0"/>
            </a:endParaRPr>
          </a:p>
          <a:p>
            <a:pPr>
              <a:lnSpc>
                <a:spcPct val="70000"/>
              </a:lnSpc>
              <a:spcAft>
                <a:spcPts val="600"/>
              </a:spcAft>
              <a:buNone/>
              <a:defRPr/>
            </a:pPr>
            <a:endParaRPr lang="en-US" sz="1800" b="1" dirty="0" smtClean="0">
              <a:solidFill>
                <a:srgbClr val="0000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4B1FB9F3-5AD2-AE45-A119-6F584559C1ED}" type="slidenum">
              <a:rPr lang="en-US" sz="900" i="0">
                <a:solidFill>
                  <a:schemeClr val="accent2"/>
                </a:solidFill>
                <a:latin typeface="Arial" charset="0"/>
              </a:rPr>
              <a:pPr/>
              <a:t>6</a:t>
            </a:fld>
            <a:endParaRPr lang="en-US" sz="900" i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7411" name="Rectangle 43"/>
          <p:cNvSpPr>
            <a:spLocks noChangeArrowheads="1"/>
          </p:cNvSpPr>
          <p:nvPr/>
        </p:nvSpPr>
        <p:spPr bwMode="auto">
          <a:xfrm>
            <a:off x="0" y="345440"/>
            <a:ext cx="9144000" cy="568960"/>
          </a:xfrm>
          <a:prstGeom prst="rect">
            <a:avLst/>
          </a:prstGeom>
          <a:gradFill rotWithShape="1">
            <a:gsLst>
              <a:gs pos="0">
                <a:srgbClr val="F8F8F8">
                  <a:alpha val="50998"/>
                </a:srgbClr>
              </a:gs>
              <a:gs pos="100000">
                <a:srgbClr val="B2B2B2">
                  <a:alpha val="50998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>
              <a:lnSpc>
                <a:spcPts val="2600"/>
              </a:lnSpc>
              <a:spcBef>
                <a:spcPct val="0"/>
              </a:spcBef>
              <a:buFontTx/>
              <a:buNone/>
            </a:pPr>
            <a:r>
              <a:rPr lang="en-US" sz="2400" i="0" dirty="0" smtClean="0">
                <a:solidFill>
                  <a:srgbClr val="D9133C"/>
                </a:solidFill>
              </a:rPr>
              <a:t>Preparations for Operations</a:t>
            </a:r>
            <a:endParaRPr lang="en-US" sz="1600" i="0" dirty="0" smtClean="0">
              <a:solidFill>
                <a:srgbClr val="FF0000"/>
              </a:solidFill>
              <a:latin typeface="Helvetica Neu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1" i="1" u="none" strike="noStrike" cap="none" normalizeH="0" baseline="0">
            <a:ln>
              <a:noFill/>
            </a:ln>
            <a:solidFill>
              <a:srgbClr val="1822CD"/>
            </a:solidFill>
            <a:effectLst/>
            <a:latin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1" i="1" u="none" strike="noStrike" cap="none" normalizeH="0" baseline="0">
            <a:ln>
              <a:noFill/>
            </a:ln>
            <a:solidFill>
              <a:srgbClr val="1822CD"/>
            </a:solidFill>
            <a:effectLst/>
            <a:latin typeface="Helvetica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43619</TotalTime>
  <Words>762</Words>
  <Application>Microsoft Macintosh PowerPoint</Application>
  <PresentationFormat>On-screen Show (4:3)</PresentationFormat>
  <Paragraphs>87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Blank Presentation</vt:lpstr>
      <vt:lpstr>Slide 1</vt:lpstr>
      <vt:lpstr>Slide 2</vt:lpstr>
      <vt:lpstr>Slide 3</vt:lpstr>
      <vt:lpstr>Slide 4</vt:lpstr>
      <vt:lpstr>Slide 5</vt:lpstr>
      <vt:lpstr>Slide 6</vt:lpstr>
    </vt:vector>
  </TitlesOfParts>
  <Company>Masa Ono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Masa Ono</dc:creator>
  <cp:lastModifiedBy>PPPL User</cp:lastModifiedBy>
  <cp:revision>1045</cp:revision>
  <cp:lastPrinted>2012-12-18T22:24:27Z</cp:lastPrinted>
  <dcterms:created xsi:type="dcterms:W3CDTF">2014-02-11T16:31:36Z</dcterms:created>
  <dcterms:modified xsi:type="dcterms:W3CDTF">2014-02-11T16:33:10Z</dcterms:modified>
</cp:coreProperties>
</file>