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1790" r:id="rId2"/>
    <p:sldId id="1791" r:id="rId3"/>
    <p:sldId id="1792" r:id="rId4"/>
    <p:sldId id="1793" r:id="rId5"/>
    <p:sldId id="1794" r:id="rId6"/>
    <p:sldId id="1795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asayuki On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DCEFF"/>
    <a:srgbClr val="FFF3A3"/>
    <a:srgbClr val="D95438"/>
    <a:srgbClr val="D9133C"/>
    <a:srgbClr val="E4B59F"/>
    <a:srgbClr val="CC9268"/>
    <a:srgbClr val="6677FF"/>
    <a:srgbClr val="FF4B79"/>
    <a:srgbClr val="0723FF"/>
    <a:srgbClr val="1238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7443" autoAdjust="0"/>
  </p:normalViewPr>
  <p:slideViewPr>
    <p:cSldViewPr snapToGrid="0">
      <p:cViewPr>
        <p:scale>
          <a:sx n="125" d="100"/>
          <a:sy n="125" d="100"/>
        </p:scale>
        <p:origin x="-1976" y="-848"/>
      </p:cViewPr>
      <p:guideLst>
        <p:guide orient="horz" pos="4224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-4568" y="-120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algn="r"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1E926B4-2686-584C-8672-82C82C046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16517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53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712788"/>
            <a:ext cx="4857750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595813"/>
            <a:ext cx="53816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135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12250"/>
            <a:ext cx="3135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4E02B40E-45F4-5144-B72E-C9F26139A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80014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4398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75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56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33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80" indent="0" algn="ctr">
              <a:buNone/>
              <a:defRPr/>
            </a:lvl2pPr>
            <a:lvl3pPr marL="913758" indent="0" algn="ctr">
              <a:buNone/>
              <a:defRPr/>
            </a:lvl3pPr>
            <a:lvl4pPr marL="1370639" indent="0" algn="ctr">
              <a:buNone/>
              <a:defRPr/>
            </a:lvl4pPr>
            <a:lvl5pPr marL="1827517" indent="0" algn="ctr">
              <a:buNone/>
              <a:defRPr/>
            </a:lvl5pPr>
            <a:lvl6pPr marL="2284398" indent="0" algn="ctr">
              <a:buNone/>
              <a:defRPr/>
            </a:lvl6pPr>
            <a:lvl7pPr marL="2741275" indent="0" algn="ctr">
              <a:buNone/>
              <a:defRPr/>
            </a:lvl7pPr>
            <a:lvl8pPr marL="3198156" indent="0" algn="ctr">
              <a:buNone/>
              <a:defRPr/>
            </a:lvl8pPr>
            <a:lvl9pPr marL="3655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E37A-E31B-0149-9223-172230CF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999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2EC67-B821-C14C-B61E-04B7FA1DB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90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90750" cy="5897562"/>
          </a:xfrm>
          <a:prstGeom prst="rect">
            <a:avLst/>
          </a:prstGeom>
        </p:spPr>
        <p:txBody>
          <a:bodyPr vert="eaVert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198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9D859-2ADB-7944-84F3-ED3A14B6A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5817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FC55-42D8-2A49-9519-E4CB23E58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5759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vert="horz" lIns="91376" tIns="45688" rIns="91376" bIns="4568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0" indent="0">
              <a:buNone/>
              <a:defRPr sz="1800"/>
            </a:lvl2pPr>
            <a:lvl3pPr marL="913758" indent="0">
              <a:buNone/>
              <a:defRPr sz="1600"/>
            </a:lvl3pPr>
            <a:lvl4pPr marL="1370639" indent="0">
              <a:buNone/>
              <a:defRPr sz="1400"/>
            </a:lvl4pPr>
            <a:lvl5pPr marL="1827517" indent="0">
              <a:buNone/>
              <a:defRPr sz="1400"/>
            </a:lvl5pPr>
            <a:lvl6pPr marL="2284398" indent="0">
              <a:buNone/>
              <a:defRPr sz="1400"/>
            </a:lvl6pPr>
            <a:lvl7pPr marL="2741275" indent="0">
              <a:buNone/>
              <a:defRPr sz="1400"/>
            </a:lvl7pPr>
            <a:lvl8pPr marL="3198156" indent="0">
              <a:buNone/>
              <a:defRPr sz="1400"/>
            </a:lvl8pPr>
            <a:lvl9pPr marL="365503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C369-769A-1B47-8415-BF28FB819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468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6B7C-A373-AD40-8AD7-6FA49DE88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0633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E5A3-7567-7A42-AE95-41D284C4D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251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7256-BD15-C149-9C4C-CD75CA855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7807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028F-5C49-9345-8100-AE1F6A79D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7266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C38-A9AC-194D-A78D-ABC5EA6E0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9362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0" indent="0">
              <a:buNone/>
              <a:defRPr sz="2800"/>
            </a:lvl2pPr>
            <a:lvl3pPr marL="913758" indent="0">
              <a:buNone/>
              <a:defRPr sz="2400"/>
            </a:lvl3pPr>
            <a:lvl4pPr marL="1370639" indent="0">
              <a:buNone/>
              <a:defRPr sz="2000"/>
            </a:lvl4pPr>
            <a:lvl5pPr marL="1827517" indent="0">
              <a:buNone/>
              <a:defRPr sz="2000"/>
            </a:lvl5pPr>
            <a:lvl6pPr marL="2284398" indent="0">
              <a:buNone/>
              <a:defRPr sz="2000"/>
            </a:lvl6pPr>
            <a:lvl7pPr marL="2741275" indent="0">
              <a:buNone/>
              <a:defRPr sz="2000"/>
            </a:lvl7pPr>
            <a:lvl8pPr marL="3198156" indent="0">
              <a:buNone/>
              <a:defRPr sz="2000"/>
            </a:lvl8pPr>
            <a:lvl9pPr marL="365503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582A-9038-2F40-892B-A0603C04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802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Line 29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pic>
        <p:nvPicPr>
          <p:cNvPr id="1028" name="Picture 70" descr="NSTX_logo_v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6200" y="6604000"/>
            <a:ext cx="76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sp>
        <p:nvSpPr>
          <p:cNvPr id="1030" name="Rectangle 75"/>
          <p:cNvSpPr>
            <a:spLocks noChangeArrowheads="1"/>
          </p:cNvSpPr>
          <p:nvPr/>
        </p:nvSpPr>
        <p:spPr bwMode="auto">
          <a:xfrm>
            <a:off x="1409700" y="6553200"/>
            <a:ext cx="574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000" i="0" dirty="0" smtClean="0">
                <a:solidFill>
                  <a:srgbClr val="090CFF"/>
                </a:solidFill>
                <a:latin typeface="Arial" charset="0"/>
              </a:rPr>
              <a:t>February NSTX-U</a:t>
            </a:r>
            <a:r>
              <a:rPr lang="en-US" sz="1000" i="0" baseline="0" dirty="0" smtClean="0">
                <a:solidFill>
                  <a:srgbClr val="090CFF"/>
                </a:solidFill>
                <a:latin typeface="Arial" charset="0"/>
              </a:rPr>
              <a:t> Team Meeting. Engineering Operations</a:t>
            </a:r>
            <a:endParaRPr lang="en-US" sz="1000" i="0" dirty="0">
              <a:solidFill>
                <a:srgbClr val="090CFF"/>
              </a:solidFill>
              <a:latin typeface="Arial" charset="0"/>
            </a:endParaRPr>
          </a:p>
        </p:txBody>
      </p:sp>
      <p:sp>
        <p:nvSpPr>
          <p:cNvPr id="905292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B8469E16-60E2-0C4A-9207-56536E5A1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77"/>
          <p:cNvSpPr>
            <a:spLocks noChangeArrowheads="1"/>
          </p:cNvSpPr>
          <p:nvPr/>
        </p:nvSpPr>
        <p:spPr bwMode="auto">
          <a:xfrm>
            <a:off x="7213600" y="6580188"/>
            <a:ext cx="1308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Feb. 11, 2014</a:t>
            </a:r>
            <a:endParaRPr lang="en-US" sz="900" i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98450" y="6610350"/>
            <a:ext cx="793750" cy="184150"/>
          </a:xfrm>
          <a:prstGeom prst="rect">
            <a:avLst/>
          </a:prstGeom>
          <a:solidFill>
            <a:schemeClr val="bg1"/>
          </a:solidFill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688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3758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0639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7517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283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6971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6595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3472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9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7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9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75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6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3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56005"/>
            <a:ext cx="9042400" cy="495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In-Vessel installations and Calibrations to conclude in late March (3/28/2014) to shift activities to the preparations for installing the new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1198563" lvl="3" indent="-341313">
              <a:spcAft>
                <a:spcPts val="0"/>
              </a:spcAft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All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Buswork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reinstalled in the NTC by mid–May.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, flex bus and umbrella covers in place by late August.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Clean/Photo/Close in early September, followed immediately by the initial pump-down.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NSTX-U turned over to Operations by mid-October.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limited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Centerstack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bake is planned for late October.</a:t>
            </a:r>
          </a:p>
          <a:p>
            <a:pPr>
              <a:spcAft>
                <a:spcPts val="0"/>
              </a:spcAft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Testing and the ISTP to CD-4 complete by mid-November.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0723FF"/>
                </a:solidFill>
                <a:latin typeface="Arial" charset="0"/>
                <a:ea typeface="ＭＳ Ｐゴシック" charset="0"/>
              </a:rPr>
              <a:t>Assumes that a full-bake and some preparations for Physics Operations will occur after CD-4</a:t>
            </a:r>
          </a:p>
          <a:p>
            <a:pPr lvl="1"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Vessel Entry?</a:t>
            </a:r>
            <a:endParaRPr lang="en-US" altLang="ja-JP" sz="1400" b="1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1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0"/>
            <a:ext cx="9144000" cy="88900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Transition to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000" i="0" dirty="0" smtClean="0">
                <a:solidFill>
                  <a:srgbClr val="0723FF"/>
                </a:solidFill>
                <a:latin typeface="Helvetica Neue" charset="0"/>
              </a:rPr>
              <a:t>Milestones to CD-4</a:t>
            </a:r>
            <a:endParaRPr lang="en-US" sz="3200" i="0" dirty="0">
              <a:solidFill>
                <a:srgbClr val="072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28968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The NSTX-U Activity Certification Committee (ACC), comprised of representatives from PPPL Engineering, Research, Safety, and the DOE PSO is currently reviewing technical and safety systems for NSTX-U</a:t>
            </a:r>
          </a:p>
          <a:p>
            <a:pPr lvl="1"/>
            <a:r>
              <a:rPr lang="en-US" sz="1400" b="1" dirty="0" smtClean="0">
                <a:solidFill>
                  <a:srgbClr val="0000FF"/>
                </a:solidFill>
              </a:rPr>
              <a:t>Safety Assessment Doc. (SAD)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Design review documentation and chit resolution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Interviews with cognizant engineers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Plans for pre-operational &amp; integrated system testing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Safety/interlock systems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Physical walk-downs of equipment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Resolution of remedial steps recommended by ACC</a:t>
            </a:r>
          </a:p>
          <a:p>
            <a:pPr>
              <a:lnSpc>
                <a:spcPct val="70000"/>
              </a:lnSpc>
              <a:spcAft>
                <a:spcPts val="600"/>
              </a:spcAft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 PPPL Internal QA Audit of NSTX-U Start-Up Documentation will begin in April 2014.</a:t>
            </a:r>
          </a:p>
          <a:p>
            <a:pPr>
              <a:spcBef>
                <a:spcPts val="432"/>
              </a:spcBef>
              <a:spcAft>
                <a:spcPts val="12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An Operational Readiness Review (ORR) is being arranged through the DOE PSO, and is prerequisite for our safety certificate prescribing allowable operating parameters. 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2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1496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Approvals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28968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MG#1 Weld Repairs</a:t>
            </a:r>
          </a:p>
          <a:p>
            <a:pPr lvl="1"/>
            <a:r>
              <a:rPr lang="en-US" sz="1400" b="1" dirty="0" smtClean="0">
                <a:solidFill>
                  <a:srgbClr val="0000FF"/>
                </a:solidFill>
              </a:rPr>
              <a:t>Spider Arm weld repair procedures developed and approved by PPPL Engineering, General Electric Co., and our preferred subcontractor.</a:t>
            </a:r>
          </a:p>
          <a:p>
            <a:pPr lvl="1"/>
            <a:r>
              <a:rPr lang="en-US" sz="1400" b="1" dirty="0" smtClean="0">
                <a:solidFill>
                  <a:srgbClr val="0000FF"/>
                </a:solidFill>
              </a:rPr>
              <a:t>The Statement of Work has been approved.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Actual weld repairs should be completed in ~ 1 month once a contact is in place and crews mobilized.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defRPr/>
            </a:pPr>
            <a:r>
              <a:rPr lang="en-US" sz="1400" b="1" dirty="0" smtClean="0">
                <a:solidFill>
                  <a:srgbClr val="0000FF"/>
                </a:solidFill>
              </a:rPr>
              <a:t>Re-assembly, clean-up, controls testing and balancing complete by September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Field Coil Power Conversion (FCPC)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AC primary Power Systems have been maintained and are ready to support  operations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Primary power protective relaying is being calibrated and set.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34 new rectifier firing generators have been delivered to FCPC.  Testing in progress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Electromagnetic fault relaying is being replaced with a PLC based system.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New fiber-optics being installed between rectifiers and the Junction Area.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All systems should be ready to support individual rectifier power testing by late March. 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3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57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Digital Coil Protection System (DCPS)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Algorithm development for CD-4 is complete.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Installation of the new water system PLC in March.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Expect to have DCPS hardware and software ready to support multiple rectifier dummy load testing by late May.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Power System Real Time Controls (PSRTC)</a:t>
            </a: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DCPS Algorithms will be applied to the </a:t>
            </a:r>
            <a:r>
              <a:rPr lang="en-US" sz="1400" b="1" smtClean="0">
                <a:solidFill>
                  <a:srgbClr val="0000FF"/>
                </a:solidFill>
              </a:rPr>
              <a:t>new PSRTC.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Simulation </a:t>
            </a:r>
            <a:r>
              <a:rPr lang="en-US" sz="1400" b="1" dirty="0" smtClean="0">
                <a:solidFill>
                  <a:srgbClr val="0000FF"/>
                </a:solidFill>
              </a:rPr>
              <a:t>models and testing (PTP-034) by June.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PF1 Field Changes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PF1A Upper and Lower Coils will be powered.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PF1B Upper and Lower will not be powered at the start of the run (terminated into resistors and </a:t>
            </a:r>
            <a:r>
              <a:rPr lang="en-US" sz="1400" b="1" dirty="0" err="1" smtClean="0">
                <a:solidFill>
                  <a:srgbClr val="0000FF"/>
                </a:solidFill>
              </a:rPr>
              <a:t>MOV’s</a:t>
            </a:r>
            <a:r>
              <a:rPr lang="en-US" sz="1400" b="1" dirty="0" smtClean="0">
                <a:solidFill>
                  <a:srgbClr val="0000FF"/>
                </a:solidFill>
              </a:rPr>
              <a:t>).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FCPC has been configured.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Connections/labeling in the test cell still required.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4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74727"/>
            <a:ext cx="9042400" cy="4952996"/>
          </a:xfrm>
        </p:spPr>
        <p:txBody>
          <a:bodyPr anchor="t"/>
          <a:lstStyle/>
          <a:p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Ip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Calculator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Concept established and schematics are being developed.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All parts are expected to be at PPPL by late March.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System testing in May.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Operational by end of July.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Stand Alone Digitizers (SAD II)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Plug in replacements for the SAD I.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System FDR in late March. 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Assembly/testing complete in May.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High Harmonic Fast Wave (HHFW) Compliant Center Conductors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Testing of the prototype successfully completed in the RF test stand.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FDR is scheduled for late February.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Work package being developed to remove HHFW components for upgrades in late February.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All parts to complete antennas  not expected until mid-April.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5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41160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#2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Primary power systems and protective relaying being prepared to start power supply testing in March.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NB#2 is expected to be ready to pump-down in June.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Refrigerator start-up and cryogenic cool-down as early </a:t>
            </a:r>
            <a:r>
              <a:rPr lang="en-US" sz="1400" b="1" smtClean="0">
                <a:solidFill>
                  <a:srgbClr val="0000FF"/>
                </a:solidFill>
              </a:rPr>
              <a:t>as July.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Need to be able to start ion source pre-operational testing (PTP-11) in September to complete the NB#2 CD-4 in November.</a:t>
            </a: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6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43619</TotalTime>
  <Words>762</Words>
  <Application>Microsoft Macintosh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</vt:vector>
  </TitlesOfParts>
  <Company>Masa Ono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Masa Ono</dc:creator>
  <cp:lastModifiedBy>PPPL User</cp:lastModifiedBy>
  <cp:revision>1045</cp:revision>
  <cp:lastPrinted>2012-12-18T22:24:27Z</cp:lastPrinted>
  <dcterms:created xsi:type="dcterms:W3CDTF">2014-02-11T16:31:36Z</dcterms:created>
  <dcterms:modified xsi:type="dcterms:W3CDTF">2014-02-11T16:33:10Z</dcterms:modified>
</cp:coreProperties>
</file>