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1790" r:id="rId2"/>
    <p:sldId id="1791" r:id="rId3"/>
    <p:sldId id="1796" r:id="rId4"/>
    <p:sldId id="1798" r:id="rId5"/>
    <p:sldId id="1792" r:id="rId6"/>
    <p:sldId id="1794" r:id="rId7"/>
    <p:sldId id="1795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1pPr>
    <a:lvl2pPr marL="4556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2pPr>
    <a:lvl3pPr marL="9128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3pPr>
    <a:lvl4pPr marL="13700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4pPr>
    <a:lvl5pPr marL="18272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sayuki On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DCEFF"/>
    <a:srgbClr val="FFF3A3"/>
    <a:srgbClr val="D95438"/>
    <a:srgbClr val="D9133C"/>
    <a:srgbClr val="E4B59F"/>
    <a:srgbClr val="CC9268"/>
    <a:srgbClr val="6677FF"/>
    <a:srgbClr val="FF4B79"/>
    <a:srgbClr val="0723FF"/>
    <a:srgbClr val="123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43" autoAdjust="0"/>
  </p:normalViewPr>
  <p:slideViewPr>
    <p:cSldViewPr snapToGrid="0">
      <p:cViewPr>
        <p:scale>
          <a:sx n="125" d="100"/>
          <a:sy n="125" d="100"/>
        </p:scale>
        <p:origin x="-2888" y="-336"/>
      </p:cViewPr>
      <p:guideLst>
        <p:guide orient="horz" pos="4224"/>
        <p:guide pos="2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6" d="100"/>
          <a:sy n="126" d="100"/>
        </p:scale>
        <p:origin x="-4568" y="-12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algn="r"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1E926B4-2686-584C-8672-82C82C046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17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9888" y="0"/>
            <a:ext cx="31353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712788"/>
            <a:ext cx="4857750" cy="364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6788" y="4595813"/>
            <a:ext cx="5381625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2250"/>
            <a:ext cx="31353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9888" y="9112250"/>
            <a:ext cx="3135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4E02B40E-45F4-5144-B72E-C9F26139A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14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4398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275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156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033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02B40E-45F4-5144-B72E-C9F26139AD4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80" indent="0" algn="ctr">
              <a:buNone/>
              <a:defRPr/>
            </a:lvl2pPr>
            <a:lvl3pPr marL="913758" indent="0" algn="ctr">
              <a:buNone/>
              <a:defRPr/>
            </a:lvl3pPr>
            <a:lvl4pPr marL="1370639" indent="0" algn="ctr">
              <a:buNone/>
              <a:defRPr/>
            </a:lvl4pPr>
            <a:lvl5pPr marL="1827517" indent="0" algn="ctr">
              <a:buNone/>
              <a:defRPr/>
            </a:lvl5pPr>
            <a:lvl6pPr marL="2284398" indent="0" algn="ctr">
              <a:buNone/>
              <a:defRPr/>
            </a:lvl6pPr>
            <a:lvl7pPr marL="2741275" indent="0" algn="ctr">
              <a:buNone/>
              <a:defRPr/>
            </a:lvl7pPr>
            <a:lvl8pPr marL="3198156" indent="0" algn="ctr">
              <a:buNone/>
              <a:defRPr/>
            </a:lvl8pPr>
            <a:lvl9pPr marL="365503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2E37A-E31B-0149-9223-172230CFA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2EC67-B821-C14C-B61E-04B7FA1DB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2190750" cy="5897562"/>
          </a:xfrm>
          <a:prstGeom prst="rect">
            <a:avLst/>
          </a:prstGeom>
        </p:spPr>
        <p:txBody>
          <a:bodyPr vert="eaVert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1985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9D859-2ADB-7944-84F3-ED3A14B6A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7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FC55-42D8-2A49-9519-E4CB23E58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9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</p:spPr>
        <p:txBody>
          <a:bodyPr vert="horz" lIns="91376" tIns="45688" rIns="91376" bIns="4568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80" indent="0">
              <a:buNone/>
              <a:defRPr sz="1800"/>
            </a:lvl2pPr>
            <a:lvl3pPr marL="913758" indent="0">
              <a:buNone/>
              <a:defRPr sz="1600"/>
            </a:lvl3pPr>
            <a:lvl4pPr marL="1370639" indent="0">
              <a:buNone/>
              <a:defRPr sz="1400"/>
            </a:lvl4pPr>
            <a:lvl5pPr marL="1827517" indent="0">
              <a:buNone/>
              <a:defRPr sz="1400"/>
            </a:lvl5pPr>
            <a:lvl6pPr marL="2284398" indent="0">
              <a:buNone/>
              <a:defRPr sz="1400"/>
            </a:lvl6pPr>
            <a:lvl7pPr marL="2741275" indent="0">
              <a:buNone/>
              <a:defRPr sz="1400"/>
            </a:lvl7pPr>
            <a:lvl8pPr marL="3198156" indent="0">
              <a:buNone/>
              <a:defRPr sz="1400"/>
            </a:lvl8pPr>
            <a:lvl9pPr marL="365503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C369-769A-1B47-8415-BF28FB819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F6B7C-A373-AD40-8AD7-6FA49DE88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3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E5A3-7567-7A42-AE95-41D284C4D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5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7256-BD15-C149-9C4C-CD75CA855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7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028F-5C49-9345-8100-AE1F6A79D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6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DC38-A9AC-194D-A78D-ABC5EA6E0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80" indent="0">
              <a:buNone/>
              <a:defRPr sz="2800"/>
            </a:lvl2pPr>
            <a:lvl3pPr marL="913758" indent="0">
              <a:buNone/>
              <a:defRPr sz="2400"/>
            </a:lvl3pPr>
            <a:lvl4pPr marL="1370639" indent="0">
              <a:buNone/>
              <a:defRPr sz="2000"/>
            </a:lvl4pPr>
            <a:lvl5pPr marL="1827517" indent="0">
              <a:buNone/>
              <a:defRPr sz="2000"/>
            </a:lvl5pPr>
            <a:lvl6pPr marL="2284398" indent="0">
              <a:buNone/>
              <a:defRPr sz="2000"/>
            </a:lvl6pPr>
            <a:lvl7pPr marL="2741275" indent="0">
              <a:buNone/>
              <a:defRPr sz="2000"/>
            </a:lvl7pPr>
            <a:lvl8pPr marL="3198156" indent="0">
              <a:buNone/>
              <a:defRPr sz="2000"/>
            </a:lvl8pPr>
            <a:lvl9pPr marL="365503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E582A-9038-2F40-892B-A0603C04D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5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Line 29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pic>
        <p:nvPicPr>
          <p:cNvPr id="1028" name="Picture 70" descr="NSTX_logo_v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604000"/>
            <a:ext cx="762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72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sp>
        <p:nvSpPr>
          <p:cNvPr id="1030" name="Rectangle 75"/>
          <p:cNvSpPr>
            <a:spLocks noChangeArrowheads="1"/>
          </p:cNvSpPr>
          <p:nvPr/>
        </p:nvSpPr>
        <p:spPr bwMode="auto">
          <a:xfrm>
            <a:off x="1409700" y="6553200"/>
            <a:ext cx="574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000" i="0" smtClean="0">
                <a:solidFill>
                  <a:srgbClr val="090CFF"/>
                </a:solidFill>
                <a:latin typeface="Arial" charset="0"/>
              </a:rPr>
              <a:t>August </a:t>
            </a:r>
            <a:r>
              <a:rPr lang="en-US" sz="1000" i="0" dirty="0" smtClean="0">
                <a:solidFill>
                  <a:srgbClr val="090CFF"/>
                </a:solidFill>
                <a:latin typeface="Arial" charset="0"/>
              </a:rPr>
              <a:t>NSTX-U</a:t>
            </a:r>
            <a:r>
              <a:rPr lang="en-US" sz="1000" i="0" baseline="0" dirty="0" smtClean="0">
                <a:solidFill>
                  <a:srgbClr val="090CFF"/>
                </a:solidFill>
                <a:latin typeface="Arial" charset="0"/>
              </a:rPr>
              <a:t> Team Meeting. Engineering Operations</a:t>
            </a:r>
            <a:endParaRPr lang="en-US" sz="1000" i="0" dirty="0">
              <a:solidFill>
                <a:srgbClr val="090CFF"/>
              </a:solidFill>
              <a:latin typeface="Arial" charset="0"/>
            </a:endParaRPr>
          </a:p>
        </p:txBody>
      </p:sp>
      <p:sp>
        <p:nvSpPr>
          <p:cNvPr id="905292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6" tIns="45688" rIns="91376" bIns="4568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B8469E16-60E2-0C4A-9207-56536E5A1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77"/>
          <p:cNvSpPr>
            <a:spLocks noChangeArrowheads="1"/>
          </p:cNvSpPr>
          <p:nvPr/>
        </p:nvSpPr>
        <p:spPr bwMode="auto">
          <a:xfrm>
            <a:off x="7213600" y="6580188"/>
            <a:ext cx="1308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900" i="0" dirty="0" smtClean="0">
                <a:solidFill>
                  <a:schemeClr val="accent2"/>
                </a:solidFill>
                <a:latin typeface="Arial" charset="0"/>
              </a:rPr>
              <a:t>August 15, 2014</a:t>
            </a:r>
            <a:endParaRPr lang="en-US" sz="900" i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" name="Text Box 199"/>
          <p:cNvSpPr txBox="1">
            <a:spLocks noChangeArrowheads="1"/>
          </p:cNvSpPr>
          <p:nvPr userDrawn="1"/>
        </p:nvSpPr>
        <p:spPr bwMode="auto">
          <a:xfrm>
            <a:off x="298450" y="6610350"/>
            <a:ext cx="793750" cy="184150"/>
          </a:xfrm>
          <a:prstGeom prst="rect">
            <a:avLst/>
          </a:prstGeom>
          <a:solidFill>
            <a:schemeClr val="bg1"/>
          </a:solidFill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b="0" smtClean="0">
                <a:solidFill>
                  <a:srgbClr val="171FC7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NSTX-U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2" r:id="rId1"/>
    <p:sldLayoutId id="2147485763" r:id="rId2"/>
    <p:sldLayoutId id="2147485764" r:id="rId3"/>
    <p:sldLayoutId id="2147485765" r:id="rId4"/>
    <p:sldLayoutId id="2147485766" r:id="rId5"/>
    <p:sldLayoutId id="2147485767" r:id="rId6"/>
    <p:sldLayoutId id="2147485768" r:id="rId7"/>
    <p:sldLayoutId id="2147485769" r:id="rId8"/>
    <p:sldLayoutId id="2147485770" r:id="rId9"/>
    <p:sldLayoutId id="2147485771" r:id="rId10"/>
    <p:sldLayoutId id="21474857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688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3758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0639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7517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  <a:ea typeface="ＭＳ Ｐゴシック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  <a:ea typeface="ＭＳ Ｐゴシック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283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6971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6595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3472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9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7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9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75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56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33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056005"/>
            <a:ext cx="9042400" cy="495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In-Vessel installations </a:t>
            </a:r>
            <a:r>
              <a:rPr lang="en-US" sz="1800" b="1" smtClean="0">
                <a:latin typeface="Arial" charset="0"/>
                <a:ea typeface="ＭＳ Ｐゴシック" charset="0"/>
                <a:cs typeface="ＭＳ Ｐゴシック" charset="0"/>
              </a:rPr>
              <a:t>and calibrations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have concluded, and activities have shifted to preparations for installing the new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. Last in-vessel activities will be the installation of last rows of tiles, and the possible installation of a new window at Bay B.</a:t>
            </a:r>
          </a:p>
          <a:p>
            <a:pPr marL="1198563" lvl="3" indent="-341313">
              <a:spcAft>
                <a:spcPts val="0"/>
              </a:spcAft>
              <a:buNone/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Most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Buswork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ready &amp; reinstalled in the NTC by September.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, flex bus and umbrella covers in place by late November.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Clean/Photo/Close in December, followed immediately by the initial pump-down/leak check. NSTX-U turned over to Operations.  </a:t>
            </a:r>
          </a:p>
          <a:p>
            <a:pPr>
              <a:spcAft>
                <a:spcPts val="0"/>
              </a:spcAft>
              <a:buNone/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limited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bake is planned for January/February.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Field Coil Power Testing and the ISTP to CD-4 in February.</a:t>
            </a:r>
          </a:p>
          <a:p>
            <a:pPr lvl="1">
              <a:spcAft>
                <a:spcPts val="0"/>
              </a:spcAft>
            </a:pPr>
            <a:r>
              <a:rPr lang="en-US" sz="1400" b="1" dirty="0" smtClean="0">
                <a:solidFill>
                  <a:srgbClr val="0723FF"/>
                </a:solidFill>
                <a:latin typeface="Arial" charset="0"/>
                <a:ea typeface="ＭＳ Ｐゴシック" charset="0"/>
              </a:rPr>
              <a:t>Assumes that the full-bake and preparations for Physics Operations will occur after CD-4</a:t>
            </a:r>
          </a:p>
          <a:p>
            <a:pPr lvl="1"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No Vessel Entry after CD-4</a:t>
            </a:r>
            <a:endParaRPr lang="en-US" altLang="ja-JP" sz="1400" b="1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1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0"/>
            <a:ext cx="9144000" cy="88900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Transition to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000" i="0" dirty="0" smtClean="0">
                <a:solidFill>
                  <a:srgbClr val="0723FF"/>
                </a:solidFill>
                <a:latin typeface="Helvetica Neue" charset="0"/>
              </a:rPr>
              <a:t>Milestones to NSTX-U CD-4</a:t>
            </a:r>
            <a:endParaRPr lang="en-US" sz="3200" i="0" dirty="0">
              <a:solidFill>
                <a:srgbClr val="0723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19824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The NSTX-U Activity Certification Committee (ACC) reviews continue, and is comprised of representatives from PPPL Engineering, Research, Safety, and the DOE PSO is currently reviewing technical and safety systems for NSTX-U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12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PPPL Internal QA Audit of NSTX-U Start-Up has been performed, and has resulted in a punch list of critical Start-Up and Test Procedures for both CD-4 and subsequent physics operations.   </a:t>
            </a:r>
          </a:p>
          <a:p>
            <a:pPr>
              <a:spcBef>
                <a:spcPts val="432"/>
              </a:spcBef>
              <a:spcAft>
                <a:spcPts val="12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Readiness for Operations Review is being arranged through the University, and is prerequisite for our safety certificate prescribing allowable operating parameters.  Committee members from LANL, GA, JLAB, MIT, ORNL, CCFE &amp; UW will be here for this review in December.  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2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1496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Approvals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85520"/>
            <a:ext cx="9042400" cy="5257163"/>
          </a:xfrm>
        </p:spPr>
        <p:txBody>
          <a:bodyPr anchor="t"/>
          <a:lstStyle/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Center Column Assembly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 of the Center Stack Casing is ongoing in the South High Bay.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center column pedestal has been fabricated and is being fit-up.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Assembly/leak-check/fit-up of the ceramic breaks and PF coils is in progress.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TF/OH assembly will be ready to be brought to the South High Bay in October.</a:t>
            </a:r>
          </a:p>
          <a:p>
            <a:pPr lvl="1">
              <a:spcAft>
                <a:spcPts val="600"/>
              </a:spcAft>
            </a:pPr>
            <a:r>
              <a:rPr lang="en-US" sz="1400" b="1" dirty="0" err="1" smtClean="0">
                <a:solidFill>
                  <a:srgbClr val="0000FF"/>
                </a:solidFill>
              </a:rPr>
              <a:t>Centerstack</a:t>
            </a:r>
            <a:r>
              <a:rPr lang="en-US" sz="1400" b="1" dirty="0" smtClean="0">
                <a:solidFill>
                  <a:srgbClr val="0000FF"/>
                </a:solidFill>
              </a:rPr>
              <a:t>, flex bus, umbrella covers in place on NSTX-U by November.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TVPS and Gas Delivery Systems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 of the TVPS is going well and should be ready for pre-operational testing in Oct.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High and low field gas fueling systems pre-op testing in Oct.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MGI vacuum vessel interfaces in progress, but system will not be installed until after CD-4. 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TMB System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Dang </a:t>
            </a:r>
            <a:r>
              <a:rPr lang="en-US" sz="1400" b="1" dirty="0" err="1" smtClean="0">
                <a:solidFill>
                  <a:srgbClr val="0000FF"/>
                </a:solidFill>
              </a:rPr>
              <a:t>Cai</a:t>
            </a:r>
            <a:r>
              <a:rPr lang="en-US" sz="1400" b="1" dirty="0" smtClean="0">
                <a:solidFill>
                  <a:srgbClr val="0000FF"/>
                </a:solidFill>
              </a:rPr>
              <a:t> has completed a preliminary design that will be reviewed on Monday afternoon.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FF0000"/>
                </a:solidFill>
              </a:rPr>
              <a:t>Working towards a January 2015 installation.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3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15760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MPTS 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Work packages in place to complete VV work and verify sight lines.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Still much work on flight tube, laser dump, and alignment systems. </a:t>
            </a:r>
            <a:r>
              <a:rPr lang="en-US" sz="1400" b="1" dirty="0" smtClean="0">
                <a:solidFill>
                  <a:srgbClr val="FF0000"/>
                </a:solidFill>
              </a:rPr>
              <a:t>Competing for resources.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MPTS racks/optics box installed in Sept. Fibers/power in Oct.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Still need to schedule time for MPTS calibrations.  </a:t>
            </a:r>
            <a:r>
              <a:rPr lang="en-US" sz="1400" b="1" dirty="0" smtClean="0">
                <a:solidFill>
                  <a:srgbClr val="FF0000"/>
                </a:solidFill>
              </a:rPr>
              <a:t>After CD-4?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  <a:cs typeface="ＭＳ Ｐゴシック" charset="0"/>
              </a:rPr>
              <a:t>Design/layouts are being developed for the new MPTS Burst laser.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PF1 Field Changes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PF1A and PF1C Upper and Lower Coils will be powered.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PF1B Upper and Lower will not be powered at the start of the run (terminated into resistors and </a:t>
            </a:r>
            <a:r>
              <a:rPr lang="en-US" sz="1400" b="1" dirty="0" err="1" smtClean="0">
                <a:solidFill>
                  <a:srgbClr val="0000FF"/>
                </a:solidFill>
              </a:rPr>
              <a:t>MOV’s</a:t>
            </a:r>
            <a:r>
              <a:rPr lang="en-US" sz="1400" b="1" dirty="0" smtClean="0">
                <a:solidFill>
                  <a:srgbClr val="0000FF"/>
                </a:solidFill>
              </a:rPr>
              <a:t>).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FCPC has been configured.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Connections/labeling in the test cell still required.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4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056640"/>
            <a:ext cx="9042400" cy="5186043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MG#1 Weld Repairs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Weld repairs have been completed.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Re-commissioning of MG# 1 is planned in September.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Field Coil Power Conversion (FCPC) 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AC primary Power Systems and new rectifier firing generators ready to support Ops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new PLC-based fault relaying system to replace electromagnetic relays is being commissioned.  Individual rectifier power testing will follow.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</a:t>
            </a:r>
            <a:r>
              <a:rPr lang="en-US" sz="1400" b="1" u="sng" dirty="0" smtClean="0">
                <a:solidFill>
                  <a:srgbClr val="0000FF"/>
                </a:solidFill>
              </a:rPr>
              <a:t>Digital Coil Protection System (DCPS) </a:t>
            </a:r>
            <a:r>
              <a:rPr lang="en-US" sz="1400" b="1" dirty="0" smtClean="0">
                <a:solidFill>
                  <a:srgbClr val="0000FF"/>
                </a:solidFill>
              </a:rPr>
              <a:t>software is being tested, and hardware is being designed/fabricated. Integrated system testing in September.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</a:t>
            </a:r>
            <a:r>
              <a:rPr lang="en-US" sz="1400" b="1" u="sng" dirty="0" smtClean="0">
                <a:solidFill>
                  <a:srgbClr val="0000FF"/>
                </a:solidFill>
              </a:rPr>
              <a:t>Power System Real Time Control (PSRTC)</a:t>
            </a:r>
            <a:r>
              <a:rPr lang="en-US" sz="1400" b="1" dirty="0" smtClean="0">
                <a:solidFill>
                  <a:srgbClr val="0000FF"/>
                </a:solidFill>
              </a:rPr>
              <a:t> is being designed and and is expected to be ready for testing in October.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RF Systems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Reinstallation of RF piping for HHFW has been rescheduled for after CD-4.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ECH Pre-ionization system will be ready for CD-4 operation.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5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74727"/>
            <a:ext cx="9042400" cy="4952996"/>
          </a:xfrm>
        </p:spPr>
        <p:txBody>
          <a:bodyPr anchor="t"/>
          <a:lstStyle/>
          <a:p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Ip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Calculator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Schematics have been completed and circuit board assembly/testing in progress.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All parts are here at PPPL.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Integrated system testing has been rescheduled for November.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Stand Alone Digitizers (SAD II)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System FDR is being rescheduled for this month. 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Assembly/testing complete in September.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Test Cell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Mods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 design for a new North Door shield wall has been completed.  Work will start in Oct.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Neutron Calibration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new source on site, but equipment for calibration must be redesigned/built.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FF0000"/>
                </a:solidFill>
              </a:rPr>
              <a:t>Calibration must be performed with all VV structures in place. 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6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41160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#2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Primary power systems and protective relaying are ready to start power supply testing.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Re-commissioning/testing of the low voltage supplies (Arc, </a:t>
            </a:r>
            <a:r>
              <a:rPr lang="en-US" sz="1400" b="1" dirty="0" err="1" smtClean="0">
                <a:solidFill>
                  <a:srgbClr val="0000FF"/>
                </a:solidFill>
              </a:rPr>
              <a:t>Fil</a:t>
            </a:r>
            <a:r>
              <a:rPr lang="en-US" sz="1400" b="1" dirty="0" smtClean="0">
                <a:solidFill>
                  <a:srgbClr val="0000FF"/>
                </a:solidFill>
              </a:rPr>
              <a:t>, </a:t>
            </a:r>
            <a:r>
              <a:rPr lang="en-US" sz="1400" b="1" dirty="0" err="1" smtClean="0">
                <a:solidFill>
                  <a:srgbClr val="0000FF"/>
                </a:solidFill>
              </a:rPr>
              <a:t>Decel</a:t>
            </a:r>
            <a:r>
              <a:rPr lang="en-US" sz="1400" b="1" dirty="0" smtClean="0">
                <a:solidFill>
                  <a:srgbClr val="0000FF"/>
                </a:solidFill>
              </a:rPr>
              <a:t>) has been completed.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Ion sources are being installed.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NB#2 will be ready to pump-down in December. Maybe an earlier pump-down for leak check.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Refrigerator start-up and cryogenic cool-down in mid-October.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Expect to start ion source pre-operational testing (PTP-11) in December to complete the NB#2 CD-4 in Dec./Jan. </a:t>
            </a:r>
            <a:r>
              <a:rPr lang="en-US" sz="1400" b="1" dirty="0" smtClean="0">
                <a:solidFill>
                  <a:srgbClr val="FF0000"/>
                </a:solidFill>
              </a:rPr>
              <a:t>As always, ion source operations will restrict test cell access.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#1</a:t>
            </a:r>
          </a:p>
          <a:p>
            <a:pPr lvl="1">
              <a:spcAft>
                <a:spcPts val="600"/>
              </a:spcAft>
            </a:pPr>
            <a:r>
              <a:rPr lang="en-US" sz="1400" b="1" u="sng" dirty="0" smtClean="0">
                <a:solidFill>
                  <a:srgbClr val="0000FF"/>
                </a:solidFill>
              </a:rPr>
              <a:t>After CD-4</a:t>
            </a:r>
            <a:r>
              <a:rPr lang="en-US" sz="1400" b="1" dirty="0" smtClean="0">
                <a:solidFill>
                  <a:srgbClr val="0000FF"/>
                </a:solidFill>
              </a:rPr>
              <a:t>, will begin to re-commission NB#1, although will attempt to make parallel progress whenever possible. </a:t>
            </a:r>
            <a:endParaRPr lang="en-US" sz="1400" b="1" u="sng" dirty="0" smtClean="0">
              <a:solidFill>
                <a:srgbClr val="0000FF"/>
              </a:solidFill>
            </a:endParaRP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7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45440"/>
            <a:ext cx="9144000" cy="56896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49300</TotalTime>
  <Words>1020</Words>
  <Application>Microsoft Macintosh PowerPoint</Application>
  <PresentationFormat>On-screen Show (4:3)</PresentationFormat>
  <Paragraphs>99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Masa Ono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Masa Ono</dc:creator>
  <cp:lastModifiedBy>Joanne V. Savino</cp:lastModifiedBy>
  <cp:revision>1058</cp:revision>
  <cp:lastPrinted>2014-08-15T11:27:40Z</cp:lastPrinted>
  <dcterms:created xsi:type="dcterms:W3CDTF">2014-08-15T14:11:58Z</dcterms:created>
  <dcterms:modified xsi:type="dcterms:W3CDTF">2014-08-15T15:37:44Z</dcterms:modified>
</cp:coreProperties>
</file>