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1791" r:id="rId2"/>
    <p:sldId id="1796" r:id="rId3"/>
    <p:sldId id="1798" r:id="rId4"/>
    <p:sldId id="1792" r:id="rId5"/>
    <p:sldId id="1795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1pPr>
    <a:lvl2pPr marL="4556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2pPr>
    <a:lvl3pPr marL="9128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3pPr>
    <a:lvl4pPr marL="13700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4pPr>
    <a:lvl5pPr marL="18272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asayuki On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DCEFF"/>
    <a:srgbClr val="FFF3A3"/>
    <a:srgbClr val="D95438"/>
    <a:srgbClr val="D9133C"/>
    <a:srgbClr val="E4B59F"/>
    <a:srgbClr val="CC9268"/>
    <a:srgbClr val="6677FF"/>
    <a:srgbClr val="FF4B79"/>
    <a:srgbClr val="0723FF"/>
    <a:srgbClr val="1238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7443" autoAdjust="0"/>
  </p:normalViewPr>
  <p:slideViewPr>
    <p:cSldViewPr snapToGrid="0">
      <p:cViewPr>
        <p:scale>
          <a:sx n="125" d="100"/>
          <a:sy n="125" d="100"/>
        </p:scale>
        <p:origin x="-1976" y="-752"/>
      </p:cViewPr>
      <p:guideLst>
        <p:guide orient="horz" pos="4224"/>
        <p:guide pos="2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6" d="100"/>
          <a:sy n="126" d="100"/>
        </p:scale>
        <p:origin x="-4568" y="-120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algn="r"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1E926B4-2686-584C-8672-82C82C046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6517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79888" y="0"/>
            <a:ext cx="31353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712788"/>
            <a:ext cx="48577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595813"/>
            <a:ext cx="5381625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2250"/>
            <a:ext cx="313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9888" y="9112250"/>
            <a:ext cx="313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E02B40E-45F4-5144-B72E-C9F26139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0014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4398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75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56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033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80" indent="0" algn="ctr">
              <a:buNone/>
              <a:defRPr/>
            </a:lvl2pPr>
            <a:lvl3pPr marL="913758" indent="0" algn="ctr">
              <a:buNone/>
              <a:defRPr/>
            </a:lvl3pPr>
            <a:lvl4pPr marL="1370639" indent="0" algn="ctr">
              <a:buNone/>
              <a:defRPr/>
            </a:lvl4pPr>
            <a:lvl5pPr marL="1827517" indent="0" algn="ctr">
              <a:buNone/>
              <a:defRPr/>
            </a:lvl5pPr>
            <a:lvl6pPr marL="2284398" indent="0" algn="ctr">
              <a:buNone/>
              <a:defRPr/>
            </a:lvl6pPr>
            <a:lvl7pPr marL="2741275" indent="0" algn="ctr">
              <a:buNone/>
              <a:defRPr/>
            </a:lvl7pPr>
            <a:lvl8pPr marL="3198156" indent="0" algn="ctr">
              <a:buNone/>
              <a:defRPr/>
            </a:lvl8pPr>
            <a:lvl9pPr marL="365503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2E37A-E31B-0149-9223-172230CFA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998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EC67-B821-C14C-B61E-04B7FA1DB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07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74638"/>
            <a:ext cx="2190750" cy="5897562"/>
          </a:xfrm>
          <a:prstGeom prst="rect">
            <a:avLst/>
          </a:prstGeom>
        </p:spPr>
        <p:txBody>
          <a:bodyPr vert="eaVert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1985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D859-2ADB-7944-84F3-ED3A14B6A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817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6FC55-42D8-2A49-9519-E4CB23E58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759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  <a:prstGeom prst="rect">
            <a:avLst/>
          </a:prstGeom>
        </p:spPr>
        <p:txBody>
          <a:bodyPr vert="horz" lIns="91376" tIns="45688" rIns="91376" bIns="45688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0" indent="0">
              <a:buNone/>
              <a:defRPr sz="1800"/>
            </a:lvl2pPr>
            <a:lvl3pPr marL="913758" indent="0">
              <a:buNone/>
              <a:defRPr sz="1600"/>
            </a:lvl3pPr>
            <a:lvl4pPr marL="1370639" indent="0">
              <a:buNone/>
              <a:defRPr sz="1400"/>
            </a:lvl4pPr>
            <a:lvl5pPr marL="1827517" indent="0">
              <a:buNone/>
              <a:defRPr sz="1400"/>
            </a:lvl5pPr>
            <a:lvl6pPr marL="2284398" indent="0">
              <a:buNone/>
              <a:defRPr sz="1400"/>
            </a:lvl6pPr>
            <a:lvl7pPr marL="2741275" indent="0">
              <a:buNone/>
              <a:defRPr sz="1400"/>
            </a:lvl7pPr>
            <a:lvl8pPr marL="3198156" indent="0">
              <a:buNone/>
              <a:defRPr sz="1400"/>
            </a:lvl8pPr>
            <a:lvl9pPr marL="365503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C369-769A-1B47-8415-BF28FB819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468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F6B7C-A373-AD40-8AD7-6FA49DE88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633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7E5A3-7567-7A42-AE95-41D284C4D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515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7256-BD15-C149-9C4C-CD75CA855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807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028F-5C49-9345-8100-AE1F6A79D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266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vert="horz" lIns="91376" tIns="45688" rIns="91376" bIns="4568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DC38-A9AC-194D-A78D-ABC5EA6E0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362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lIns="91376" tIns="45688" rIns="91376" bIns="4568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0" indent="0">
              <a:buNone/>
              <a:defRPr sz="2800"/>
            </a:lvl2pPr>
            <a:lvl3pPr marL="913758" indent="0">
              <a:buNone/>
              <a:defRPr sz="2400"/>
            </a:lvl3pPr>
            <a:lvl4pPr marL="1370639" indent="0">
              <a:buNone/>
              <a:defRPr sz="2000"/>
            </a:lvl4pPr>
            <a:lvl5pPr marL="1827517" indent="0">
              <a:buNone/>
              <a:defRPr sz="2000"/>
            </a:lvl5pPr>
            <a:lvl6pPr marL="2284398" indent="0">
              <a:buNone/>
              <a:defRPr sz="2000"/>
            </a:lvl6pPr>
            <a:lvl7pPr marL="2741275" indent="0">
              <a:buNone/>
              <a:defRPr sz="2000"/>
            </a:lvl7pPr>
            <a:lvl8pPr marL="3198156" indent="0">
              <a:buNone/>
              <a:defRPr sz="2000"/>
            </a:lvl8pPr>
            <a:lvl9pPr marL="365503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582A-9038-2F40-892B-A0603C04D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025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Line 29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lIns="91376" tIns="45688" rIns="91376" bIns="45688" anchor="ctr"/>
          <a:lstStyle/>
          <a:p>
            <a:endParaRPr lang="en-US"/>
          </a:p>
        </p:txBody>
      </p:sp>
      <p:pic>
        <p:nvPicPr>
          <p:cNvPr id="1028" name="Picture 70" descr="NSTX_logo_v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604000"/>
            <a:ext cx="762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72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1030" name="Rectangle 75"/>
          <p:cNvSpPr>
            <a:spLocks noChangeArrowheads="1"/>
          </p:cNvSpPr>
          <p:nvPr/>
        </p:nvSpPr>
        <p:spPr bwMode="auto">
          <a:xfrm>
            <a:off x="1409700" y="6553200"/>
            <a:ext cx="5743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000" i="0" smtClean="0">
                <a:solidFill>
                  <a:srgbClr val="090CFF"/>
                </a:solidFill>
                <a:latin typeface="Arial" charset="0"/>
              </a:rPr>
              <a:t>August </a:t>
            </a:r>
            <a:r>
              <a:rPr lang="en-US" sz="1000" i="0" dirty="0" smtClean="0">
                <a:solidFill>
                  <a:srgbClr val="090CFF"/>
                </a:solidFill>
                <a:latin typeface="Arial" charset="0"/>
              </a:rPr>
              <a:t>NSTX-U</a:t>
            </a:r>
            <a:r>
              <a:rPr lang="en-US" sz="1000" i="0" baseline="0" dirty="0" smtClean="0">
                <a:solidFill>
                  <a:srgbClr val="090CFF"/>
                </a:solidFill>
                <a:latin typeface="Arial" charset="0"/>
              </a:rPr>
              <a:t> Team Meeting. Engineering Operations</a:t>
            </a:r>
            <a:endParaRPr lang="en-US" sz="1000" i="0" dirty="0">
              <a:solidFill>
                <a:srgbClr val="090CFF"/>
              </a:solidFill>
              <a:latin typeface="Arial" charset="0"/>
            </a:endParaRPr>
          </a:p>
        </p:txBody>
      </p:sp>
      <p:sp>
        <p:nvSpPr>
          <p:cNvPr id="905292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B8469E16-60E2-0C4A-9207-56536E5A1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77"/>
          <p:cNvSpPr>
            <a:spLocks noChangeArrowheads="1"/>
          </p:cNvSpPr>
          <p:nvPr/>
        </p:nvSpPr>
        <p:spPr bwMode="auto">
          <a:xfrm>
            <a:off x="7213600" y="6580188"/>
            <a:ext cx="1308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i="0" dirty="0" smtClean="0">
                <a:solidFill>
                  <a:schemeClr val="accent2"/>
                </a:solidFill>
                <a:latin typeface="Arial" charset="0"/>
              </a:rPr>
              <a:t>August </a:t>
            </a:r>
            <a:r>
              <a:rPr lang="en-US" sz="900" i="0" dirty="0" smtClean="0">
                <a:solidFill>
                  <a:schemeClr val="accent2"/>
                </a:solidFill>
                <a:latin typeface="Arial" charset="0"/>
              </a:rPr>
              <a:t>14, </a:t>
            </a:r>
            <a:r>
              <a:rPr lang="en-US" sz="900" i="0" dirty="0" smtClean="0">
                <a:solidFill>
                  <a:schemeClr val="accent2"/>
                </a:solidFill>
                <a:latin typeface="Arial" charset="0"/>
              </a:rPr>
              <a:t>2015</a:t>
            </a:r>
            <a:endParaRPr lang="en-US" sz="900" i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98450" y="6610350"/>
            <a:ext cx="793750" cy="184150"/>
          </a:xfrm>
          <a:prstGeom prst="rect">
            <a:avLst/>
          </a:prstGeom>
          <a:solidFill>
            <a:schemeClr val="bg1"/>
          </a:solidFill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b="0" smtClean="0">
                <a:solidFill>
                  <a:srgbClr val="171FC7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NSTX-U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2" r:id="rId1"/>
    <p:sldLayoutId id="2147485763" r:id="rId2"/>
    <p:sldLayoutId id="2147485764" r:id="rId3"/>
    <p:sldLayoutId id="2147485765" r:id="rId4"/>
    <p:sldLayoutId id="2147485766" r:id="rId5"/>
    <p:sldLayoutId id="2147485767" r:id="rId6"/>
    <p:sldLayoutId id="2147485768" r:id="rId7"/>
    <p:sldLayoutId id="2147485769" r:id="rId8"/>
    <p:sldLayoutId id="2147485770" r:id="rId9"/>
    <p:sldLayoutId id="2147485771" r:id="rId10"/>
    <p:sldLayoutId id="21474857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688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3758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0639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7517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  <a:ea typeface="ＭＳ Ｐゴシック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  <a:ea typeface="ＭＳ Ｐゴシック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2836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69716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6595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3472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9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17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9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75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56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33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19824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The ES&amp;H Executive Safety Board (upon recommendation of the Activity Certification Committee - ACC) has approved NSTX-U operations within the bounds of our Safety Assessment Document and Safety Certificate.  The NSTX-U Start-Up (OP-NSTX-02) and Coil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Energization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(ISTP-001 have been exercised to a point to allow the “CD-4” plasma using OH, TF(.5T), PF3U/L &amp; PF5.</a:t>
            </a:r>
          </a:p>
          <a:p>
            <a:pPr>
              <a:buNone/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Additional stages of the ISTP will be performed to provide field coil capability for commissioning the machine to support research operations, and then the actual performance of approved XP’s.</a:t>
            </a:r>
          </a:p>
          <a:p>
            <a:pPr>
              <a:buNone/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The ACC will still need to review and approve additional NSTX-U capabilities such as:</a:t>
            </a:r>
          </a:p>
          <a:p>
            <a:pPr lvl="1"/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Neutral Beam Injection</a:t>
            </a:r>
          </a:p>
          <a:p>
            <a:pPr lvl="1"/>
            <a:r>
              <a:rPr lang="en-US" sz="16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Boronization</a:t>
            </a: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 with </a:t>
            </a:r>
            <a:r>
              <a:rPr lang="en-US" sz="16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deuterated</a:t>
            </a: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Trimethylboron</a:t>
            </a: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16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dTMB</a:t>
            </a: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) using up to 50 grams</a:t>
            </a:r>
          </a:p>
          <a:p>
            <a:pPr lvl="1"/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Introduction of elemental lithium in the NSTX-U Test Cell up to 2kG. 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1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31496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Approvals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985520"/>
            <a:ext cx="9042400" cy="5257163"/>
          </a:xfrm>
        </p:spPr>
        <p:txBody>
          <a:bodyPr anchor="t"/>
          <a:lstStyle/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Currently in the 2</a:t>
            </a:r>
            <a:r>
              <a:rPr lang="en-US" sz="1800" b="1" baseline="30000" dirty="0" smtClean="0">
                <a:latin typeface="Arial" charset="0"/>
                <a:ea typeface="ＭＳ Ｐゴシック" charset="0"/>
                <a:cs typeface="ＭＳ Ｐゴシック" charset="0"/>
              </a:rPr>
              <a:t>nd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phase of the ISTP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Qualify coil systems PF4, PF2U/L &amp; PF1aU/L for operation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Limited combined field shots for magnetic diagnostics.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Restore </a:t>
            </a:r>
            <a:r>
              <a:rPr lang="en-US" sz="1400" b="1" dirty="0" smtClean="0">
                <a:solidFill>
                  <a:srgbClr val="0000FF"/>
                </a:solidFill>
              </a:rPr>
              <a:t>PF1cU </a:t>
            </a:r>
            <a:r>
              <a:rPr lang="en-US" sz="1400" b="1" dirty="0" smtClean="0">
                <a:solidFill>
                  <a:srgbClr val="0000FF"/>
                </a:solidFill>
              </a:rPr>
              <a:t>to service (</a:t>
            </a:r>
            <a:r>
              <a:rPr lang="en-US" sz="1400" b="1" dirty="0" smtClean="0">
                <a:solidFill>
                  <a:srgbClr val="0000FF"/>
                </a:solidFill>
              </a:rPr>
              <a:t>PF1cL </a:t>
            </a:r>
            <a:r>
              <a:rPr lang="en-US" sz="1400" b="1" dirty="0" smtClean="0">
                <a:solidFill>
                  <a:srgbClr val="0000FF"/>
                </a:solidFill>
              </a:rPr>
              <a:t>already used to commission </a:t>
            </a:r>
            <a:r>
              <a:rPr lang="en-US" sz="1400" b="1" dirty="0" err="1" smtClean="0">
                <a:solidFill>
                  <a:srgbClr val="0000FF"/>
                </a:solidFill>
              </a:rPr>
              <a:t>Rogowski’s</a:t>
            </a:r>
            <a:r>
              <a:rPr lang="en-US" sz="1400" b="1" dirty="0" smtClean="0">
                <a:solidFill>
                  <a:srgbClr val="0000FF"/>
                </a:solidFill>
              </a:rPr>
              <a:t>)  </a:t>
            </a: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MPTS Rayleigh/Raman Scattering Calibrations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Alignments need to be verified. New cameras will help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Calibration of this new system will take ~ 5 dedicated days.</a:t>
            </a: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Vessel Vent in nitrogen for port work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Install Argon Purge System </a:t>
            </a:r>
            <a:r>
              <a:rPr lang="en-US" sz="1400" b="1" dirty="0" err="1" smtClean="0">
                <a:solidFill>
                  <a:srgbClr val="0000FF"/>
                </a:solidFill>
              </a:rPr>
              <a:t>TIV’s</a:t>
            </a:r>
            <a:r>
              <a:rPr lang="en-US" sz="1400" b="1" dirty="0" smtClean="0">
                <a:solidFill>
                  <a:srgbClr val="0000FF"/>
                </a:solidFill>
              </a:rPr>
              <a:t> (needed for Lithium)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Install new DTI diagnostic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Replace Bay B Camera Shutter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LITER and MAPP interference checks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Bay J window installation for IRVB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Bay L port obstruction measurement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Window inspection/cleaning if necessary 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2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157607"/>
            <a:ext cx="9042400" cy="4952996"/>
          </a:xfrm>
        </p:spPr>
        <p:txBody>
          <a:bodyPr anchor="t"/>
          <a:lstStyle/>
          <a:p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dTMB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Commissioning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Provide time/resources for control system commissioning before the start of the bake</a:t>
            </a: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NSTX-U Vessel Bake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Commission system to provide 70C water to PF1B for ~270C tile heating.</a:t>
            </a:r>
          </a:p>
          <a:p>
            <a:pPr lvl="1">
              <a:spcAft>
                <a:spcPts val="600"/>
              </a:spcAft>
            </a:pPr>
            <a:r>
              <a:rPr lang="en-US" sz="1400" b="1" dirty="0" err="1" smtClean="0">
                <a:solidFill>
                  <a:srgbClr val="0000FF"/>
                </a:solidFill>
              </a:rPr>
              <a:t>Bakeout</a:t>
            </a:r>
            <a:r>
              <a:rPr lang="en-US" sz="1400" b="1" dirty="0" smtClean="0">
                <a:solidFill>
                  <a:srgbClr val="0000FF"/>
                </a:solidFill>
              </a:rPr>
              <a:t> procedure is being updated.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Modest temperature ramp times are being specified.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Will remain at temperature for a tentative 3 weeks.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Recovery from the bake expected to take ~1 week (leak checking, etc.).</a:t>
            </a: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Switching Power Amplifier (SPA) Re-commissioning</a:t>
            </a:r>
          </a:p>
          <a:p>
            <a:pPr lvl="1">
              <a:spcAft>
                <a:spcPts val="600"/>
              </a:spcAft>
            </a:pPr>
            <a:r>
              <a:rPr lang="en-US" sz="1400" b="1" dirty="0" err="1" smtClean="0">
                <a:solidFill>
                  <a:srgbClr val="0000FF"/>
                </a:solidFill>
              </a:rPr>
              <a:t>SPA’s</a:t>
            </a:r>
            <a:r>
              <a:rPr lang="en-US" sz="1400" b="1" dirty="0" smtClean="0">
                <a:solidFill>
                  <a:srgbClr val="0000FF"/>
                </a:solidFill>
              </a:rPr>
              <a:t> will be tested into a local resistive load during the vessel bake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Time will be allotted to re-commissioning the RWM coils during the bake recovery.</a:t>
            </a: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Coaxial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Helicity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Injection (CHI)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CHI Capacitor bank has been reassembled and dummy load tested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CHI Control System needs to be updated before integrated system testing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CHI operating procedures are being updated.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3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468757"/>
            <a:ext cx="9042400" cy="5186043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1800" b="1" baseline="30000" dirty="0" smtClean="0">
                <a:latin typeface="Arial" charset="0"/>
                <a:ea typeface="ＭＳ Ｐゴシック" charset="0"/>
                <a:cs typeface="ＭＳ Ｐゴシック" charset="0"/>
              </a:rPr>
              <a:t>rd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Phase of the ISTP before Research Operations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TF (.65T),  PF (18kA), and longer pulse lengths.</a:t>
            </a:r>
          </a:p>
          <a:p>
            <a:pPr lvl="1">
              <a:spcAft>
                <a:spcPts val="600"/>
              </a:spcAft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NSTX-U Commissioning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 period of plasma operations for machine evaluation, conditioning, and magnetic calibrations</a:t>
            </a:r>
          </a:p>
          <a:p>
            <a:pPr lvl="1">
              <a:spcAft>
                <a:spcPts val="600"/>
              </a:spcAft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NSTX-U Experimental Operations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Planning to start first Experimental Proposals (XP’s)</a:t>
            </a:r>
            <a:r>
              <a:rPr lang="en-US" sz="1400" b="1" dirty="0" smtClean="0">
                <a:solidFill>
                  <a:srgbClr val="0000FF"/>
                </a:solidFill>
              </a:rPr>
              <a:t> by October </a:t>
            </a:r>
            <a:r>
              <a:rPr lang="en-US" sz="1400" b="1" dirty="0" smtClean="0">
                <a:solidFill>
                  <a:srgbClr val="0000FF"/>
                </a:solidFill>
              </a:rPr>
              <a:t>9th.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Scheduled to run 12 weeks in FY16..</a:t>
            </a:r>
          </a:p>
          <a:p>
            <a:pPr lvl="1">
              <a:spcAft>
                <a:spcPts val="600"/>
              </a:spcAft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4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Initial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98488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Both Neutral Beams are at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Lhe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temperatures.</a:t>
            </a: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Neutral Beam #2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N2A Source has just started Beam conditioning at 33kV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N2B Source is Beam conditioning and running well at 45kV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N2C Source had to be replaced and is in Arc Conditioning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Neutral Beam #1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N1A is being prepared to start Arc Conditioning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N1B does not have an ion source in place.  A fresh spare has been moved to the test stand to begin preliminary electrical tests and Hi-Pots.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N1C has a fresh ion source in place and undergoing initial checks before starting conditioning. 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RF Systems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RF Source Conditioning has started.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Plan to start antenna conditioning in parallel with the vessel bake. </a:t>
            </a:r>
          </a:p>
          <a:p>
            <a:pPr lvl="1">
              <a:spcAft>
                <a:spcPts val="600"/>
              </a:spcAft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Need Dedicated Conditioning Time on All Systems.</a:t>
            </a:r>
            <a:endParaRPr lang="en-US" sz="1600" b="1" u="sng" dirty="0" smtClean="0">
              <a:solidFill>
                <a:srgbClr val="0000FF"/>
              </a:solidFill>
            </a:endParaRP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5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345440"/>
            <a:ext cx="9144000" cy="56896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Heating System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49599</TotalTime>
  <Words>651</Words>
  <Application>Microsoft Macintosh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Slide 1</vt:lpstr>
      <vt:lpstr>Slide 2</vt:lpstr>
      <vt:lpstr>Slide 3</vt:lpstr>
      <vt:lpstr>Slide 4</vt:lpstr>
      <vt:lpstr>Slide 5</vt:lpstr>
    </vt:vector>
  </TitlesOfParts>
  <Company>Masa Ono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 Ono</dc:creator>
  <cp:lastModifiedBy>PPPL User</cp:lastModifiedBy>
  <cp:revision>1065</cp:revision>
  <cp:lastPrinted>2014-08-15T11:27:40Z</cp:lastPrinted>
  <dcterms:created xsi:type="dcterms:W3CDTF">2015-08-14T12:03:42Z</dcterms:created>
  <dcterms:modified xsi:type="dcterms:W3CDTF">2015-08-14T13:30:09Z</dcterms:modified>
</cp:coreProperties>
</file>