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1791" r:id="rId2"/>
    <p:sldId id="1796" r:id="rId3"/>
    <p:sldId id="1798" r:id="rId4"/>
    <p:sldId id="1792" r:id="rId5"/>
    <p:sldId id="1795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1976" y="-752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smtClean="0">
                <a:solidFill>
                  <a:srgbClr val="090CFF"/>
                </a:solidFill>
                <a:latin typeface="Arial" charset="0"/>
              </a:rPr>
              <a:t>August </a:t>
            </a: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August </a:t>
            </a: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14, </a:t>
            </a: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2015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9824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ES&amp;H Executive Safety Board (upon recommendation of the Activity Certification Committee - ACC) has approved NSTX-U operations within the bounds of our Safety Assessment Document and Safety Certificate.  The NSTX-U Start-Up (OP-NSTX-02) and Coil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Energization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(ISTP-001 have been exercised to a point to allow the “CD-4” plasma using OH, TF(.5T), PF3U/L &amp; PF5.</a:t>
            </a:r>
          </a:p>
          <a:p>
            <a:pPr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Additional stages of the ISTP will be performed to provide field coil capability for commissioning the machine to support research operations, and then the actual performance of approved XP’s.</a:t>
            </a:r>
          </a:p>
          <a:p>
            <a:pPr>
              <a:buNone/>
            </a:pP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The ACC will still need to review and approve additional NSTX-U capabilities such as:</a:t>
            </a:r>
          </a:p>
          <a:p>
            <a:pPr lvl="1"/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Injection</a:t>
            </a:r>
          </a:p>
          <a:p>
            <a:pPr lvl="1"/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Boronization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with </a:t>
            </a: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deuterated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Trimethylboron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dTMB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) using up to 50 grams</a:t>
            </a:r>
          </a:p>
          <a:p>
            <a:pPr lvl="1"/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Introduction of elemental lithium in the NSTX-U Test Cell up to 2kG. 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1496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Approvals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5520"/>
            <a:ext cx="9042400" cy="5257163"/>
          </a:xfrm>
        </p:spPr>
        <p:txBody>
          <a:bodyPr anchor="t"/>
          <a:lstStyle/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Currently in the 2</a:t>
            </a:r>
            <a:r>
              <a:rPr lang="en-US" sz="1800" b="1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nd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phase of the ISTP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Qualify coil systems PF4, PF2U/L &amp; PF1aU/L for operation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Limited combined field shots for magnetic diagnostics.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Restore </a:t>
            </a:r>
            <a:r>
              <a:rPr lang="en-US" sz="1400" b="1" dirty="0" smtClean="0">
                <a:solidFill>
                  <a:srgbClr val="0000FF"/>
                </a:solidFill>
              </a:rPr>
              <a:t>PF1cU </a:t>
            </a:r>
            <a:r>
              <a:rPr lang="en-US" sz="1400" b="1" dirty="0" smtClean="0">
                <a:solidFill>
                  <a:srgbClr val="0000FF"/>
                </a:solidFill>
              </a:rPr>
              <a:t>to service (</a:t>
            </a:r>
            <a:r>
              <a:rPr lang="en-US" sz="1400" b="1" dirty="0" smtClean="0">
                <a:solidFill>
                  <a:srgbClr val="0000FF"/>
                </a:solidFill>
              </a:rPr>
              <a:t>PF1cL </a:t>
            </a:r>
            <a:r>
              <a:rPr lang="en-US" sz="1400" b="1" dirty="0" smtClean="0">
                <a:solidFill>
                  <a:srgbClr val="0000FF"/>
                </a:solidFill>
              </a:rPr>
              <a:t>already used to commission </a:t>
            </a:r>
            <a:r>
              <a:rPr lang="en-US" sz="1400" b="1" dirty="0" err="1" smtClean="0">
                <a:solidFill>
                  <a:srgbClr val="0000FF"/>
                </a:solidFill>
              </a:rPr>
              <a:t>Rogowski’s</a:t>
            </a:r>
            <a:r>
              <a:rPr lang="en-US" sz="1400" b="1" dirty="0" smtClean="0">
                <a:solidFill>
                  <a:srgbClr val="0000FF"/>
                </a:solidFill>
              </a:rPr>
              <a:t>)  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MPTS Rayleigh/Raman Scattering Calibrations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Alignments need to be verified. New cameras will help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Calibration of this new system will take ~ 5 dedicated days.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Vessel Vent in nitrogen for port work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Install Argon Purge System </a:t>
            </a:r>
            <a:r>
              <a:rPr lang="en-US" sz="1400" b="1" dirty="0" err="1" smtClean="0">
                <a:solidFill>
                  <a:srgbClr val="0000FF"/>
                </a:solidFill>
              </a:rPr>
              <a:t>TIV’s</a:t>
            </a:r>
            <a:r>
              <a:rPr lang="en-US" sz="1400" b="1" dirty="0" smtClean="0">
                <a:solidFill>
                  <a:srgbClr val="0000FF"/>
                </a:solidFill>
              </a:rPr>
              <a:t> (needed for Lithium)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Install new DTI diagnostic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Replace Bay B Camera Shutter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LITER and MAPP interference checks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Bay J window installation for IRVB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Bay L port obstruction measurement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Window inspection/cleaning if necessary 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157607"/>
            <a:ext cx="9042400" cy="4952996"/>
          </a:xfrm>
        </p:spPr>
        <p:txBody>
          <a:bodyPr anchor="t"/>
          <a:lstStyle/>
          <a:p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dTMB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Provide time/resources for control system commissioning before the start of the bake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NSTX-U Vessel Bake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Commission system to provide 70C water to PF1B for ~270C tile heating.</a:t>
            </a:r>
          </a:p>
          <a:p>
            <a:pPr lvl="1">
              <a:spcAft>
                <a:spcPts val="600"/>
              </a:spcAft>
            </a:pPr>
            <a:r>
              <a:rPr lang="en-US" sz="1400" b="1" dirty="0" err="1" smtClean="0">
                <a:solidFill>
                  <a:srgbClr val="0000FF"/>
                </a:solidFill>
              </a:rPr>
              <a:t>Bakeout</a:t>
            </a:r>
            <a:r>
              <a:rPr lang="en-US" sz="1400" b="1" dirty="0" smtClean="0">
                <a:solidFill>
                  <a:srgbClr val="0000FF"/>
                </a:solidFill>
              </a:rPr>
              <a:t> procedure is being updated.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Modest temperature ramp times are being specified.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Will remain at temperature for a tentative 3 weeks. 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Recovery from the bake expected to take ~1 week (leak checking, etc.).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Switching Power Amplifier (SPA) Re-commissioning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err="1" smtClean="0">
                <a:solidFill>
                  <a:srgbClr val="0000FF"/>
                </a:solidFill>
              </a:rPr>
              <a:t>SPA’s</a:t>
            </a:r>
            <a:r>
              <a:rPr lang="en-US" sz="1400" b="1" dirty="0" smtClean="0">
                <a:solidFill>
                  <a:srgbClr val="0000FF"/>
                </a:solidFill>
              </a:rPr>
              <a:t> will be tested into a local resistive load during the vessel bake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Time will be allotted to re-commissioning the RWM coils during the bake recovery.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Coaxial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Helicity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Injection (CHI)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CHI Capacitor bank has been reassembled and dummy load tested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The CHI Control System needs to be updated before integrated system testing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CHI operating procedures are being updated.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Preparations for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468757"/>
            <a:ext cx="9042400" cy="5186043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1800" b="1" baseline="30000" dirty="0" smtClean="0">
                <a:latin typeface="Arial" charset="0"/>
                <a:ea typeface="ＭＳ Ｐゴシック" charset="0"/>
                <a:cs typeface="ＭＳ Ｐゴシック" charset="0"/>
              </a:rPr>
              <a:t>rd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Phase of the ISTP before Research Operations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TF (.65T),  PF (18kA), and longer pulse lengths.</a:t>
            </a:r>
          </a:p>
          <a:p>
            <a:pPr lvl="1">
              <a:spcAft>
                <a:spcPts val="600"/>
              </a:spcAft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spcBef>
                <a:spcPts val="432"/>
              </a:spcBef>
              <a:spcAft>
                <a:spcPts val="600"/>
              </a:spcAft>
              <a:defRPr/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NSTX-U Commissioning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A period of plasma operations for machine evaluation, conditioning, and magnetic calibrations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NSTX-U Experimental Operations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Planning to start first Experimental Proposals (XP’s)</a:t>
            </a:r>
            <a:r>
              <a:rPr lang="en-US" sz="1400" b="1" dirty="0" smtClean="0">
                <a:solidFill>
                  <a:srgbClr val="0000FF"/>
                </a:solidFill>
              </a:rPr>
              <a:t> by October </a:t>
            </a:r>
            <a:r>
              <a:rPr lang="en-US" sz="1400" b="1" dirty="0" smtClean="0">
                <a:solidFill>
                  <a:srgbClr val="0000FF"/>
                </a:solidFill>
              </a:rPr>
              <a:t>9th.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Scheduled to run 12 weeks in FY16..</a:t>
            </a:r>
          </a:p>
          <a:p>
            <a:pPr lvl="1">
              <a:spcAft>
                <a:spcPts val="600"/>
              </a:spcAft>
              <a:buNone/>
            </a:pP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Initial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4887"/>
            <a:ext cx="9042400" cy="4952996"/>
          </a:xfrm>
        </p:spPr>
        <p:txBody>
          <a:bodyPr anchor="t"/>
          <a:lstStyle/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Both Neutral Beams are at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Lhe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temperatures.</a:t>
            </a: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N2A Source has just started Beam conditioning at 33kV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N2B Source is Beam conditioning and running well at 45kV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N2C Source had to be replaced and is in Arc Conditioning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#1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N1A is being prepared to start Arc Conditioning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N1B does not have an ion source in place.  A fresh spare has been moved to the test stand to begin preliminary electrical tests and Hi-Pots.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N1C has a fresh ion source in place and undergoing initial checks before starting conditioning. </a:t>
            </a:r>
          </a:p>
          <a:p>
            <a:pPr lvl="1">
              <a:spcAft>
                <a:spcPts val="600"/>
              </a:spcAft>
            </a:pPr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RF Systems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RF Source Conditioning has started.</a:t>
            </a:r>
          </a:p>
          <a:p>
            <a:pPr lvl="1"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Plan to start antenna conditioning in parallel with the vessel bake. </a:t>
            </a:r>
          </a:p>
          <a:p>
            <a:pPr lvl="1">
              <a:spcAft>
                <a:spcPts val="600"/>
              </a:spcAft>
              <a:buNone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Need Dedicated Conditioning Time on All Systems.</a:t>
            </a:r>
            <a:endParaRPr lang="en-US" sz="1600" b="1" u="sng" dirty="0" smtClean="0">
              <a:solidFill>
                <a:srgbClr val="0000FF"/>
              </a:solidFill>
            </a:endParaRPr>
          </a:p>
          <a:p>
            <a:pPr lvl="1"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7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D9133C"/>
                </a:solidFill>
              </a:rPr>
              <a:t>Heating System Operations</a:t>
            </a:r>
            <a:endParaRPr lang="en-US" sz="1600" i="0" dirty="0" smtClean="0">
              <a:solidFill>
                <a:srgbClr val="FF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49599</TotalTime>
  <Words>651</Words>
  <Application>Microsoft Macintosh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Slide 1</vt:lpstr>
      <vt:lpstr>Slide 2</vt:lpstr>
      <vt:lpstr>Slide 3</vt:lpstr>
      <vt:lpstr>Slide 4</vt:lpstr>
      <vt:lpstr>Slide 5</vt:lpstr>
    </vt:vector>
  </TitlesOfParts>
  <Company>Masa Ono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PPPL User</cp:lastModifiedBy>
  <cp:revision>1065</cp:revision>
  <cp:lastPrinted>2014-08-15T11:27:40Z</cp:lastPrinted>
  <dcterms:created xsi:type="dcterms:W3CDTF">2015-08-14T12:03:42Z</dcterms:created>
  <dcterms:modified xsi:type="dcterms:W3CDTF">2015-08-14T13:30:09Z</dcterms:modified>
</cp:coreProperties>
</file>