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0" r:id="rId1"/>
  </p:sldMasterIdLst>
  <p:notesMasterIdLst>
    <p:notesMasterId r:id="rId8"/>
  </p:notesMasterIdLst>
  <p:handoutMasterIdLst>
    <p:handoutMasterId r:id="rId9"/>
  </p:handoutMasterIdLst>
  <p:sldIdLst>
    <p:sldId id="1792" r:id="rId2"/>
    <p:sldId id="1798" r:id="rId3"/>
    <p:sldId id="1800" r:id="rId4"/>
    <p:sldId id="1795" r:id="rId5"/>
    <p:sldId id="1799" r:id="rId6"/>
    <p:sldId id="1801" r:id="rId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har char="•"/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1pPr>
    <a:lvl2pPr marL="455613" indent="1588" algn="l" rtl="0" fontAlgn="base">
      <a:spcBef>
        <a:spcPct val="20000"/>
      </a:spcBef>
      <a:spcAft>
        <a:spcPct val="0"/>
      </a:spcAft>
      <a:buChar char="•"/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2pPr>
    <a:lvl3pPr marL="912813" indent="1588" algn="l" rtl="0" fontAlgn="base">
      <a:spcBef>
        <a:spcPct val="20000"/>
      </a:spcBef>
      <a:spcAft>
        <a:spcPct val="0"/>
      </a:spcAft>
      <a:buChar char="•"/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3pPr>
    <a:lvl4pPr marL="1370013" indent="1588" algn="l" rtl="0" fontAlgn="base">
      <a:spcBef>
        <a:spcPct val="20000"/>
      </a:spcBef>
      <a:spcAft>
        <a:spcPct val="0"/>
      </a:spcAft>
      <a:buChar char="•"/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4pPr>
    <a:lvl5pPr marL="1827213" indent="1588" algn="l" rtl="0" fontAlgn="base">
      <a:spcBef>
        <a:spcPct val="20000"/>
      </a:spcBef>
      <a:spcAft>
        <a:spcPct val="0"/>
      </a:spcAft>
      <a:buChar char="•"/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b="1" i="1" kern="1200">
        <a:solidFill>
          <a:srgbClr val="1822CD"/>
        </a:solidFill>
        <a:latin typeface="Helvetica" charset="0"/>
        <a:ea typeface="ＭＳ Ｐゴシック" charset="0"/>
        <a:cs typeface="ＭＳ Ｐゴシック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sayuki Ono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DCEFF"/>
    <a:srgbClr val="FFF3A3"/>
    <a:srgbClr val="D95438"/>
    <a:srgbClr val="D9133C"/>
    <a:srgbClr val="E4B59F"/>
    <a:srgbClr val="CC9268"/>
    <a:srgbClr val="6677FF"/>
    <a:srgbClr val="FF4B79"/>
    <a:srgbClr val="0723FF"/>
    <a:srgbClr val="123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443" autoAdjust="0"/>
  </p:normalViewPr>
  <p:slideViewPr>
    <p:cSldViewPr snapToGrid="0">
      <p:cViewPr>
        <p:scale>
          <a:sx n="125" d="100"/>
          <a:sy n="125" d="100"/>
        </p:scale>
        <p:origin x="-560" y="1344"/>
      </p:cViewPr>
      <p:guideLst>
        <p:guide orient="horz" pos="4224"/>
        <p:guide pos="27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6" d="100"/>
          <a:sy n="126" d="100"/>
        </p:scale>
        <p:origin x="-4568" y="-120"/>
      </p:cViewPr>
      <p:guideLst>
        <p:guide orient="horz" pos="3023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commentAuthors" Target="commentAuthors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8" tIns="48315" rIns="96628" bIns="48315" numCol="1" anchor="t" anchorCtr="0" compatLnSpc="1">
            <a:prstTxWarp prst="textNoShape">
              <a:avLst/>
            </a:prstTxWarp>
          </a:bodyPr>
          <a:lstStyle>
            <a:lvl1pPr defTabSz="966610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8" tIns="48315" rIns="96628" bIns="48315" numCol="1" anchor="t" anchorCtr="0" compatLnSpc="1">
            <a:prstTxWarp prst="textNoShape">
              <a:avLst/>
            </a:prstTxWarp>
          </a:bodyPr>
          <a:lstStyle>
            <a:lvl1pPr algn="r" defTabSz="966610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8" tIns="48315" rIns="96628" bIns="48315" numCol="1" anchor="b" anchorCtr="0" compatLnSpc="1">
            <a:prstTxWarp prst="textNoShape">
              <a:avLst/>
            </a:prstTxWarp>
          </a:bodyPr>
          <a:lstStyle>
            <a:lvl1pPr defTabSz="966610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8" tIns="48315" rIns="96628" bIns="48315" numCol="1" anchor="b" anchorCtr="0" compatLnSpc="1">
            <a:prstTxWarp prst="textNoShape">
              <a:avLst/>
            </a:prstTxWarp>
          </a:bodyPr>
          <a:lstStyle>
            <a:lvl1pPr algn="r" defTabSz="965200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31E926B4-2686-584C-8672-82C82C0463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5170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5313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43" tIns="47822" rIns="95643" bIns="47822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79888" y="0"/>
            <a:ext cx="3135312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43" tIns="47822" rIns="95643" bIns="47822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28725" y="712788"/>
            <a:ext cx="4857750" cy="3644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6788" y="4595813"/>
            <a:ext cx="5381625" cy="427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43" tIns="47822" rIns="95643" bIns="478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2250"/>
            <a:ext cx="31353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43" tIns="47822" rIns="95643" bIns="47822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79888" y="9112250"/>
            <a:ext cx="31353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43" tIns="47822" rIns="95643" bIns="47822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4E02B40E-45F4-5144-B72E-C9F26139AD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0142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4398" algn="l" defTabSz="4568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275" algn="l" defTabSz="4568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8156" algn="l" defTabSz="4568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5033" algn="l" defTabSz="4568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376" tIns="45688" rIns="91376" bIns="4568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880" indent="0" algn="ctr">
              <a:buNone/>
              <a:defRPr/>
            </a:lvl2pPr>
            <a:lvl3pPr marL="913758" indent="0" algn="ctr">
              <a:buNone/>
              <a:defRPr/>
            </a:lvl3pPr>
            <a:lvl4pPr marL="1370639" indent="0" algn="ctr">
              <a:buNone/>
              <a:defRPr/>
            </a:lvl4pPr>
            <a:lvl5pPr marL="1827517" indent="0" algn="ctr">
              <a:buNone/>
              <a:defRPr/>
            </a:lvl5pPr>
            <a:lvl6pPr marL="2284398" indent="0" algn="ctr">
              <a:buNone/>
              <a:defRPr/>
            </a:lvl6pPr>
            <a:lvl7pPr marL="2741275" indent="0" algn="ctr">
              <a:buNone/>
              <a:defRPr/>
            </a:lvl7pPr>
            <a:lvl8pPr marL="3198156" indent="0" algn="ctr">
              <a:buNone/>
              <a:defRPr/>
            </a:lvl8pPr>
            <a:lvl9pPr marL="365503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2E37A-E31B-0149-9223-172230CFA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981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376" tIns="45688" rIns="91376" bIns="4568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2EC67-B821-C14C-B61E-04B7FA1DBA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78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274638"/>
            <a:ext cx="2190750" cy="5897562"/>
          </a:xfrm>
          <a:prstGeom prst="rect">
            <a:avLst/>
          </a:prstGeom>
        </p:spPr>
        <p:txBody>
          <a:bodyPr vert="eaVert" lIns="91376" tIns="45688" rIns="91376" bIns="4568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1985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9D859-2ADB-7944-84F3-ED3A14B6A2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176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376" tIns="45688" rIns="91376" bIns="4568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6FC55-42D8-2A49-9519-E4CB23E58B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593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  <a:prstGeom prst="rect">
            <a:avLst/>
          </a:prstGeom>
        </p:spPr>
        <p:txBody>
          <a:bodyPr vert="horz" lIns="91376" tIns="45688" rIns="91376" bIns="45688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880" indent="0">
              <a:buNone/>
              <a:defRPr sz="1800"/>
            </a:lvl2pPr>
            <a:lvl3pPr marL="913758" indent="0">
              <a:buNone/>
              <a:defRPr sz="1600"/>
            </a:lvl3pPr>
            <a:lvl4pPr marL="1370639" indent="0">
              <a:buNone/>
              <a:defRPr sz="1400"/>
            </a:lvl4pPr>
            <a:lvl5pPr marL="1827517" indent="0">
              <a:buNone/>
              <a:defRPr sz="1400"/>
            </a:lvl5pPr>
            <a:lvl6pPr marL="2284398" indent="0">
              <a:buNone/>
              <a:defRPr sz="1400"/>
            </a:lvl6pPr>
            <a:lvl7pPr marL="2741275" indent="0">
              <a:buNone/>
              <a:defRPr sz="1400"/>
            </a:lvl7pPr>
            <a:lvl8pPr marL="3198156" indent="0">
              <a:buNone/>
              <a:defRPr sz="1400"/>
            </a:lvl8pPr>
            <a:lvl9pPr marL="365503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2C369-769A-1B47-8415-BF28FB819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687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376" tIns="45688" rIns="91376" bIns="4568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19200"/>
            <a:ext cx="4305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305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F6B7C-A373-AD40-8AD7-6FA49DE881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334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376" tIns="45688" rIns="91376" bIns="45688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80" indent="0">
              <a:buNone/>
              <a:defRPr sz="2000" b="1"/>
            </a:lvl2pPr>
            <a:lvl3pPr marL="913758" indent="0">
              <a:buNone/>
              <a:defRPr sz="1800" b="1"/>
            </a:lvl3pPr>
            <a:lvl4pPr marL="1370639" indent="0">
              <a:buNone/>
              <a:defRPr sz="1600" b="1"/>
            </a:lvl4pPr>
            <a:lvl5pPr marL="1827517" indent="0">
              <a:buNone/>
              <a:defRPr sz="1600" b="1"/>
            </a:lvl5pPr>
            <a:lvl6pPr marL="2284398" indent="0">
              <a:buNone/>
              <a:defRPr sz="1600" b="1"/>
            </a:lvl6pPr>
            <a:lvl7pPr marL="2741275" indent="0">
              <a:buNone/>
              <a:defRPr sz="1600" b="1"/>
            </a:lvl7pPr>
            <a:lvl8pPr marL="3198156" indent="0">
              <a:buNone/>
              <a:defRPr sz="1600" b="1"/>
            </a:lvl8pPr>
            <a:lvl9pPr marL="365503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80" indent="0">
              <a:buNone/>
              <a:defRPr sz="2000" b="1"/>
            </a:lvl2pPr>
            <a:lvl3pPr marL="913758" indent="0">
              <a:buNone/>
              <a:defRPr sz="1800" b="1"/>
            </a:lvl3pPr>
            <a:lvl4pPr marL="1370639" indent="0">
              <a:buNone/>
              <a:defRPr sz="1600" b="1"/>
            </a:lvl4pPr>
            <a:lvl5pPr marL="1827517" indent="0">
              <a:buNone/>
              <a:defRPr sz="1600" b="1"/>
            </a:lvl5pPr>
            <a:lvl6pPr marL="2284398" indent="0">
              <a:buNone/>
              <a:defRPr sz="1600" b="1"/>
            </a:lvl6pPr>
            <a:lvl7pPr marL="2741275" indent="0">
              <a:buNone/>
              <a:defRPr sz="1600" b="1"/>
            </a:lvl7pPr>
            <a:lvl8pPr marL="3198156" indent="0">
              <a:buNone/>
              <a:defRPr sz="1600" b="1"/>
            </a:lvl8pPr>
            <a:lvl9pPr marL="365503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7E5A3-7567-7A42-AE95-41D284C4D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158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376" tIns="45688" rIns="91376" bIns="4568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F7256-BD15-C149-9C4C-CD75CA8551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075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4028F-5C49-9345-8100-AE1F6A79D2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660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  <a:prstGeom prst="rect">
            <a:avLst/>
          </a:prstGeom>
        </p:spPr>
        <p:txBody>
          <a:bodyPr vert="horz" lIns="91376" tIns="45688" rIns="91376" bIns="45688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880" indent="0">
              <a:buNone/>
              <a:defRPr sz="1200"/>
            </a:lvl2pPr>
            <a:lvl3pPr marL="913758" indent="0">
              <a:buNone/>
              <a:defRPr sz="1000"/>
            </a:lvl3pPr>
            <a:lvl4pPr marL="1370639" indent="0">
              <a:buNone/>
              <a:defRPr sz="900"/>
            </a:lvl4pPr>
            <a:lvl5pPr marL="1827517" indent="0">
              <a:buNone/>
              <a:defRPr sz="900"/>
            </a:lvl5pPr>
            <a:lvl6pPr marL="2284398" indent="0">
              <a:buNone/>
              <a:defRPr sz="900"/>
            </a:lvl6pPr>
            <a:lvl7pPr marL="2741275" indent="0">
              <a:buNone/>
              <a:defRPr sz="900"/>
            </a:lvl7pPr>
            <a:lvl8pPr marL="3198156" indent="0">
              <a:buNone/>
              <a:defRPr sz="900"/>
            </a:lvl8pPr>
            <a:lvl9pPr marL="365503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3DC38-A9AC-194D-A78D-ABC5EA6E03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62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lIns="91376" tIns="45688" rIns="91376" bIns="45688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880" indent="0">
              <a:buNone/>
              <a:defRPr sz="2800"/>
            </a:lvl2pPr>
            <a:lvl3pPr marL="913758" indent="0">
              <a:buNone/>
              <a:defRPr sz="2400"/>
            </a:lvl3pPr>
            <a:lvl4pPr marL="1370639" indent="0">
              <a:buNone/>
              <a:defRPr sz="2000"/>
            </a:lvl4pPr>
            <a:lvl5pPr marL="1827517" indent="0">
              <a:buNone/>
              <a:defRPr sz="2000"/>
            </a:lvl5pPr>
            <a:lvl6pPr marL="2284398" indent="0">
              <a:buNone/>
              <a:defRPr sz="2000"/>
            </a:lvl6pPr>
            <a:lvl7pPr marL="2741275" indent="0">
              <a:buNone/>
              <a:defRPr sz="2000"/>
            </a:lvl7pPr>
            <a:lvl8pPr marL="3198156" indent="0">
              <a:buNone/>
              <a:defRPr sz="2000"/>
            </a:lvl8pPr>
            <a:lvl9pPr marL="3655033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880" indent="0">
              <a:buNone/>
              <a:defRPr sz="1200"/>
            </a:lvl2pPr>
            <a:lvl3pPr marL="913758" indent="0">
              <a:buNone/>
              <a:defRPr sz="1000"/>
            </a:lvl3pPr>
            <a:lvl4pPr marL="1370639" indent="0">
              <a:buNone/>
              <a:defRPr sz="900"/>
            </a:lvl4pPr>
            <a:lvl5pPr marL="1827517" indent="0">
              <a:buNone/>
              <a:defRPr sz="900"/>
            </a:lvl5pPr>
            <a:lvl6pPr marL="2284398" indent="0">
              <a:buNone/>
              <a:defRPr sz="900"/>
            </a:lvl6pPr>
            <a:lvl7pPr marL="2741275" indent="0">
              <a:buNone/>
              <a:defRPr sz="900"/>
            </a:lvl7pPr>
            <a:lvl8pPr marL="3198156" indent="0">
              <a:buNone/>
              <a:defRPr sz="900"/>
            </a:lvl8pPr>
            <a:lvl9pPr marL="365503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3"/>
          <p:cNvSpPr>
            <a:spLocks noGrp="1" noChangeArrowheads="1"/>
          </p:cNvSpPr>
          <p:nvPr>
            <p:ph type="dt" sz="half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6900" y="6248400"/>
            <a:ext cx="2895600" cy="457200"/>
          </a:xfrm>
          <a:prstGeom prst="rect">
            <a:avLst/>
          </a:prstGeom>
        </p:spPr>
        <p:txBody>
          <a:bodyPr lIns="91376" tIns="45688" rIns="91376" bIns="45688"/>
          <a:lstStyle>
            <a:lvl1pPr>
              <a:defRPr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E582A-9038-2F40-892B-A0603C04D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57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19200"/>
            <a:ext cx="87630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376" tIns="45688" rIns="91376" bIns="456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7" name="Line 29"/>
          <p:cNvSpPr>
            <a:spLocks noChangeShapeType="1"/>
          </p:cNvSpPr>
          <p:nvPr/>
        </p:nvSpPr>
        <p:spPr bwMode="auto">
          <a:xfrm>
            <a:off x="0" y="914400"/>
            <a:ext cx="9144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76" tIns="45688" rIns="91376" bIns="45688" anchor="ctr"/>
          <a:lstStyle/>
          <a:p>
            <a:endParaRPr lang="en-US"/>
          </a:p>
        </p:txBody>
      </p:sp>
      <p:pic>
        <p:nvPicPr>
          <p:cNvPr id="1028" name="Picture 70" descr="NSTX_logo_v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604000"/>
            <a:ext cx="7620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Line 72"/>
          <p:cNvSpPr>
            <a:spLocks noChangeShapeType="1"/>
          </p:cNvSpPr>
          <p:nvPr/>
        </p:nvSpPr>
        <p:spPr bwMode="auto">
          <a:xfrm>
            <a:off x="0" y="6553200"/>
            <a:ext cx="9144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76" tIns="45688" rIns="91376" bIns="45688" anchor="ctr"/>
          <a:lstStyle/>
          <a:p>
            <a:endParaRPr lang="en-US"/>
          </a:p>
        </p:txBody>
      </p:sp>
      <p:sp>
        <p:nvSpPr>
          <p:cNvPr id="1030" name="Rectangle 75"/>
          <p:cNvSpPr>
            <a:spLocks noChangeArrowheads="1"/>
          </p:cNvSpPr>
          <p:nvPr/>
        </p:nvSpPr>
        <p:spPr bwMode="auto">
          <a:xfrm>
            <a:off x="1409700" y="6553200"/>
            <a:ext cx="5743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sz="1000" i="0" smtClean="0">
                <a:solidFill>
                  <a:srgbClr val="090CFF"/>
                </a:solidFill>
                <a:latin typeface="Arial" charset="0"/>
              </a:rPr>
              <a:t>August </a:t>
            </a:r>
            <a:r>
              <a:rPr lang="en-US" sz="1000" i="0" dirty="0" smtClean="0">
                <a:solidFill>
                  <a:srgbClr val="090CFF"/>
                </a:solidFill>
                <a:latin typeface="Arial" charset="0"/>
              </a:rPr>
              <a:t>NSTX-U</a:t>
            </a:r>
            <a:r>
              <a:rPr lang="en-US" sz="1000" i="0" baseline="0" dirty="0" smtClean="0">
                <a:solidFill>
                  <a:srgbClr val="090CFF"/>
                </a:solidFill>
                <a:latin typeface="Arial" charset="0"/>
              </a:rPr>
              <a:t> Team Meeting. Engineering Operations</a:t>
            </a:r>
            <a:endParaRPr lang="en-US" sz="1000" i="0" dirty="0">
              <a:solidFill>
                <a:srgbClr val="090CFF"/>
              </a:solidFill>
              <a:latin typeface="Arial" charset="0"/>
            </a:endParaRPr>
          </a:p>
        </p:txBody>
      </p:sp>
      <p:sp>
        <p:nvSpPr>
          <p:cNvPr id="905292" name="Rectangle 7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629400"/>
            <a:ext cx="762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76" tIns="45688" rIns="91376" bIns="4568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sz="900" i="0">
                <a:solidFill>
                  <a:schemeClr val="accent2"/>
                </a:solidFill>
                <a:latin typeface="Arial" charset="0"/>
              </a:defRPr>
            </a:lvl1pPr>
          </a:lstStyle>
          <a:p>
            <a:pPr>
              <a:defRPr/>
            </a:pPr>
            <a:fld id="{B8469E16-60E2-0C4A-9207-56536E5A1A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Rectangle 77"/>
          <p:cNvSpPr>
            <a:spLocks noChangeArrowheads="1"/>
          </p:cNvSpPr>
          <p:nvPr/>
        </p:nvSpPr>
        <p:spPr bwMode="auto">
          <a:xfrm>
            <a:off x="7213600" y="6580188"/>
            <a:ext cx="13081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sz="900" i="0" dirty="0" smtClean="0">
                <a:solidFill>
                  <a:schemeClr val="accent2"/>
                </a:solidFill>
                <a:latin typeface="Arial" charset="0"/>
              </a:rPr>
              <a:t>August 14, 2015</a:t>
            </a:r>
            <a:endParaRPr lang="en-US" sz="900" i="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1" name="Text Box 199"/>
          <p:cNvSpPr txBox="1">
            <a:spLocks noChangeArrowheads="1"/>
          </p:cNvSpPr>
          <p:nvPr userDrawn="1"/>
        </p:nvSpPr>
        <p:spPr bwMode="auto">
          <a:xfrm>
            <a:off x="298450" y="6610350"/>
            <a:ext cx="793750" cy="184150"/>
          </a:xfrm>
          <a:prstGeom prst="rect">
            <a:avLst/>
          </a:prstGeom>
          <a:solidFill>
            <a:schemeClr val="bg1"/>
          </a:solidFill>
          <a:ln w="1587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2000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2000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2000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2000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b="0" smtClean="0">
                <a:solidFill>
                  <a:srgbClr val="171FC7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NSTX-U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2" r:id="rId1"/>
    <p:sldLayoutId id="2147485763" r:id="rId2"/>
    <p:sldLayoutId id="2147485764" r:id="rId3"/>
    <p:sldLayoutId id="2147485765" r:id="rId4"/>
    <p:sldLayoutId id="2147485766" r:id="rId5"/>
    <p:sldLayoutId id="2147485767" r:id="rId6"/>
    <p:sldLayoutId id="2147485768" r:id="rId7"/>
    <p:sldLayoutId id="2147485769" r:id="rId8"/>
    <p:sldLayoutId id="2147485770" r:id="rId9"/>
    <p:sldLayoutId id="2147485771" r:id="rId10"/>
    <p:sldLayoutId id="214748577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  <a:ea typeface="ＭＳ Ｐゴシック" charset="-128"/>
          <a:cs typeface="ＭＳ Ｐゴシック" charset="-128"/>
        </a:defRPr>
      </a:lvl5pPr>
      <a:lvl6pPr marL="45688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3758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0639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7517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  <a:ea typeface="ＭＳ Ｐゴシック" charset="-128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FF0000"/>
          </a:solidFill>
          <a:latin typeface="+mn-lt"/>
          <a:ea typeface="ＭＳ Ｐゴシック" charset="-128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009999"/>
          </a:solidFill>
          <a:latin typeface="+mn-lt"/>
          <a:ea typeface="ＭＳ Ｐゴシック" charset="-128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512836" indent="-228439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969716" indent="-228439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426595" indent="-228439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883472" indent="-228439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80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758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639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517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398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275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156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033" algn="l" defTabSz="4568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1"/>
          </p:nvPr>
        </p:nvSpPr>
        <p:spPr>
          <a:xfrm>
            <a:off x="101600" y="930277"/>
            <a:ext cx="9042400" cy="5338443"/>
          </a:xfrm>
        </p:spPr>
        <p:txBody>
          <a:bodyPr anchor="t"/>
          <a:lstStyle/>
          <a:p>
            <a:pPr>
              <a:spcAft>
                <a:spcPts val="600"/>
              </a:spcAft>
            </a:pPr>
            <a:r>
              <a:rPr lang="en-US" sz="1600" b="1" dirty="0" smtClean="0">
                <a:solidFill>
                  <a:srgbClr val="0000FF"/>
                </a:solidFill>
              </a:rPr>
              <a:t>NSTXU has resumed full Plasma Operations daily</a:t>
            </a:r>
          </a:p>
          <a:p>
            <a:pPr>
              <a:spcAft>
                <a:spcPts val="600"/>
              </a:spcAft>
            </a:pPr>
            <a:r>
              <a:rPr lang="en-US" sz="1600" b="1" dirty="0" smtClean="0">
                <a:solidFill>
                  <a:srgbClr val="0000FF"/>
                </a:solidFill>
              </a:rPr>
              <a:t>2.33 run weeks accumulated thus far toward the 18 run week goal</a:t>
            </a:r>
          </a:p>
          <a:p>
            <a:pPr>
              <a:spcAft>
                <a:spcPts val="600"/>
              </a:spcAft>
            </a:pPr>
            <a:r>
              <a:rPr lang="en-US" sz="1600" b="1" dirty="0" smtClean="0">
                <a:solidFill>
                  <a:srgbClr val="0000FF"/>
                </a:solidFill>
              </a:rPr>
              <a:t>241 plasmas on 289 attempts</a:t>
            </a:r>
          </a:p>
          <a:p>
            <a:pPr>
              <a:spcAft>
                <a:spcPts val="600"/>
              </a:spcAft>
            </a:pPr>
            <a:r>
              <a:rPr lang="en-US" sz="1600" b="1" dirty="0" smtClean="0">
                <a:solidFill>
                  <a:srgbClr val="0000FF"/>
                </a:solidFill>
              </a:rPr>
              <a:t>Subsystems routinely supporting ops</a:t>
            </a:r>
          </a:p>
          <a:p>
            <a:pPr lvl="2">
              <a:spcAft>
                <a:spcPts val="600"/>
              </a:spcAft>
              <a:buFont typeface="Lucida Grande"/>
              <a:buChar char="-"/>
            </a:pPr>
            <a:r>
              <a:rPr lang="en-US" sz="1600" b="1" dirty="0">
                <a:solidFill>
                  <a:srgbClr val="0000FF"/>
                </a:solidFill>
              </a:rPr>
              <a:t>(MG, FCPC, NBI, DCPS, PCS, TVPS, GIS, </a:t>
            </a:r>
            <a:r>
              <a:rPr lang="en-US" sz="1600" b="1" dirty="0" smtClean="0">
                <a:solidFill>
                  <a:srgbClr val="0000FF"/>
                </a:solidFill>
              </a:rPr>
              <a:t>Magnetics, CODAC, MDS+, etc…)</a:t>
            </a:r>
          </a:p>
          <a:p>
            <a:pPr>
              <a:spcAft>
                <a:spcPts val="600"/>
              </a:spcAft>
            </a:pPr>
            <a:r>
              <a:rPr lang="en-US" sz="1600" b="1" dirty="0" smtClean="0">
                <a:solidFill>
                  <a:srgbClr val="0000FF"/>
                </a:solidFill>
              </a:rPr>
              <a:t>NBI: 4 sources supporting initial plasma operations (1ABC, 2C)</a:t>
            </a:r>
          </a:p>
          <a:p>
            <a:pPr lvl="1">
              <a:spcAft>
                <a:spcPts val="600"/>
              </a:spcAft>
            </a:pPr>
            <a:r>
              <a:rPr lang="en-US" sz="1600" b="1" dirty="0" smtClean="0">
                <a:solidFill>
                  <a:srgbClr val="0000FF"/>
                </a:solidFill>
              </a:rPr>
              <a:t>2A and 2B high voltage transmission line faults on initial conditioning </a:t>
            </a:r>
          </a:p>
          <a:p>
            <a:pPr>
              <a:spcAft>
                <a:spcPts val="600"/>
              </a:spcAft>
            </a:pPr>
            <a:r>
              <a:rPr lang="en-US" sz="1600" b="1" dirty="0" smtClean="0">
                <a:solidFill>
                  <a:srgbClr val="0000FF"/>
                </a:solidFill>
              </a:rPr>
              <a:t>RF fault 1/05/16 while starting up to do antenna conditioning</a:t>
            </a:r>
          </a:p>
          <a:p>
            <a:pPr lvl="1">
              <a:spcAft>
                <a:spcPts val="600"/>
              </a:spcAft>
            </a:pPr>
            <a:r>
              <a:rPr lang="en-US" sz="1600" b="1" dirty="0" smtClean="0">
                <a:solidFill>
                  <a:srgbClr val="0000FF"/>
                </a:solidFill>
              </a:rPr>
              <a:t>Arc fault in HHFW#5 crowbar cabinet</a:t>
            </a:r>
          </a:p>
          <a:p>
            <a:pPr lvl="1">
              <a:spcAft>
                <a:spcPts val="600"/>
              </a:spcAft>
            </a:pPr>
            <a:r>
              <a:rPr lang="en-US" sz="1600" b="1" dirty="0" smtClean="0">
                <a:solidFill>
                  <a:srgbClr val="0000FF"/>
                </a:solidFill>
              </a:rPr>
              <a:t>Breaker suboptimal operation</a:t>
            </a:r>
          </a:p>
          <a:p>
            <a:pPr lvl="1">
              <a:spcAft>
                <a:spcPts val="600"/>
              </a:spcAft>
            </a:pPr>
            <a:r>
              <a:rPr lang="en-US" sz="1600" b="1" dirty="0" smtClean="0">
                <a:solidFill>
                  <a:srgbClr val="0000FF"/>
                </a:solidFill>
              </a:rPr>
              <a:t>R</a:t>
            </a:r>
            <a:r>
              <a:rPr lang="en-US" sz="1600" b="1" dirty="0" smtClean="0">
                <a:solidFill>
                  <a:srgbClr val="0000FF"/>
                </a:solidFill>
              </a:rPr>
              <a:t>ecovery in progress</a:t>
            </a:r>
          </a:p>
          <a:p>
            <a:pPr lvl="1">
              <a:spcAft>
                <a:spcPts val="600"/>
              </a:spcAft>
            </a:pPr>
            <a:r>
              <a:rPr lang="en-US" sz="1600" b="1" dirty="0" smtClean="0">
                <a:solidFill>
                  <a:srgbClr val="0000FF"/>
                </a:solidFill>
              </a:rPr>
              <a:t>Corrective Action Plan completed. All six systems will be improved.</a:t>
            </a:r>
          </a:p>
          <a:p>
            <a:pPr lvl="1">
              <a:spcAft>
                <a:spcPts val="600"/>
              </a:spcAft>
            </a:pPr>
            <a:r>
              <a:rPr lang="en-US" sz="1600" b="1" dirty="0" smtClean="0">
                <a:solidFill>
                  <a:srgbClr val="0000FF"/>
                </a:solidFill>
              </a:rPr>
              <a:t>Successful Peer Review held yesterday</a:t>
            </a:r>
          </a:p>
          <a:p>
            <a:pPr lvl="1">
              <a:spcAft>
                <a:spcPts val="600"/>
              </a:spcAft>
            </a:pPr>
            <a:r>
              <a:rPr lang="en-US" sz="1600" b="1" dirty="0" smtClean="0">
                <a:solidFill>
                  <a:srgbClr val="0000FF"/>
                </a:solidFill>
              </a:rPr>
              <a:t>Repairs and changes in progress</a:t>
            </a:r>
          </a:p>
          <a:p>
            <a:pPr>
              <a:spcAft>
                <a:spcPts val="600"/>
              </a:spcAft>
            </a:pPr>
            <a:endParaRPr lang="en-US" sz="1600" b="1" dirty="0" smtClean="0">
              <a:solidFill>
                <a:srgbClr val="0000FF"/>
              </a:solidFill>
            </a:endParaRPr>
          </a:p>
        </p:txBody>
      </p:sp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4B1FB9F3-5AD2-AE45-A119-6F584559C1ED}" type="slidenum">
              <a:rPr lang="en-US" sz="900" i="0">
                <a:solidFill>
                  <a:schemeClr val="accent2"/>
                </a:solidFill>
                <a:latin typeface="Arial" charset="0"/>
              </a:rPr>
              <a:pPr/>
              <a:t>1</a:t>
            </a:fld>
            <a:endParaRPr lang="en-US" sz="90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11" name="Rectangle 43"/>
          <p:cNvSpPr>
            <a:spLocks noChangeArrowheads="1"/>
          </p:cNvSpPr>
          <p:nvPr/>
        </p:nvSpPr>
        <p:spPr bwMode="auto">
          <a:xfrm>
            <a:off x="0" y="294640"/>
            <a:ext cx="9144000" cy="599440"/>
          </a:xfrm>
          <a:prstGeom prst="rect">
            <a:avLst/>
          </a:prstGeom>
          <a:gradFill rotWithShape="1">
            <a:gsLst>
              <a:gs pos="0">
                <a:srgbClr val="F8F8F8">
                  <a:alpha val="50998"/>
                </a:srgbClr>
              </a:gs>
              <a:gs pos="100000">
                <a:srgbClr val="B2B2B2">
                  <a:alpha val="50998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lnSpc>
                <a:spcPts val="2600"/>
              </a:lnSpc>
              <a:spcBef>
                <a:spcPct val="0"/>
              </a:spcBef>
              <a:buFontTx/>
              <a:buNone/>
            </a:pPr>
            <a:r>
              <a:rPr lang="en-US" sz="2400" i="0" dirty="0" smtClean="0">
                <a:solidFill>
                  <a:srgbClr val="000000"/>
                </a:solidFill>
              </a:rPr>
              <a:t>NSTXU Initial Operations FY 2016</a:t>
            </a:r>
            <a:endParaRPr lang="en-US" sz="1600" i="0" dirty="0" smtClean="0">
              <a:solidFill>
                <a:srgbClr val="000000"/>
              </a:solidFill>
              <a:latin typeface="Helvetica Neue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1"/>
          </p:nvPr>
        </p:nvSpPr>
        <p:spPr>
          <a:xfrm>
            <a:off x="101600" y="1005206"/>
            <a:ext cx="9042400" cy="5456553"/>
          </a:xfrm>
        </p:spPr>
        <p:txBody>
          <a:bodyPr anchor="t"/>
          <a:lstStyle/>
          <a:p>
            <a:pPr>
              <a:lnSpc>
                <a:spcPct val="130000"/>
              </a:lnSpc>
            </a:pPr>
            <a:r>
              <a:rPr lang="en-US" sz="1600" b="1" dirty="0" smtClean="0">
                <a:latin typeface="Arial" charset="0"/>
                <a:ea typeface="ＭＳ Ｐゴシック" charset="0"/>
                <a:cs typeface="ＭＳ Ｐゴシック" charset="0"/>
              </a:rPr>
              <a:t>MPTS is operational daily</a:t>
            </a:r>
          </a:p>
          <a:p>
            <a:pPr>
              <a:lnSpc>
                <a:spcPct val="130000"/>
              </a:lnSpc>
            </a:pPr>
            <a:r>
              <a:rPr lang="en-US" sz="1600" b="1" dirty="0" err="1" smtClean="0">
                <a:latin typeface="Arial" charset="0"/>
                <a:ea typeface="ＭＳ Ｐゴシック" charset="0"/>
                <a:cs typeface="ＭＳ Ｐゴシック" charset="0"/>
              </a:rPr>
              <a:t>dTMB</a:t>
            </a:r>
            <a:r>
              <a:rPr lang="en-US" sz="1600" b="1" dirty="0" smtClean="0">
                <a:latin typeface="Arial" charset="0"/>
                <a:ea typeface="ＭＳ Ｐゴシック" charset="0"/>
                <a:cs typeface="ＭＳ Ｐゴシック" charset="0"/>
              </a:rPr>
              <a:t> Commissioning completed. Routine TMB operations to support ops.</a:t>
            </a:r>
            <a:endParaRPr lang="en-US" sz="1600" b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130000"/>
              </a:lnSpc>
            </a:pPr>
            <a:r>
              <a:rPr lang="en-US" sz="1600" b="1" dirty="0" smtClean="0">
                <a:latin typeface="Arial" charset="0"/>
                <a:ea typeface="ＭＳ Ｐゴシック" charset="0"/>
                <a:cs typeface="ＭＳ Ｐゴシック" charset="0"/>
              </a:rPr>
              <a:t>NSTX</a:t>
            </a:r>
            <a:r>
              <a:rPr lang="en-US" sz="1600" b="1" dirty="0" smtClean="0">
                <a:latin typeface="Arial" charset="0"/>
                <a:ea typeface="ＭＳ Ｐゴシック" charset="0"/>
                <a:cs typeface="ＭＳ Ｐゴシック" charset="0"/>
              </a:rPr>
              <a:t>-U </a:t>
            </a:r>
            <a:r>
              <a:rPr lang="en-US" sz="1600" b="1" dirty="0" smtClean="0">
                <a:latin typeface="Arial" charset="0"/>
                <a:ea typeface="ＭＳ Ｐゴシック" charset="0"/>
                <a:cs typeface="ＭＳ Ｐゴシック" charset="0"/>
              </a:rPr>
              <a:t>Diagnostics set increasing</a:t>
            </a:r>
            <a:endParaRPr lang="en-US" sz="1600" b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130000"/>
              </a:lnSpc>
              <a:spcAft>
                <a:spcPts val="600"/>
              </a:spcAft>
            </a:pPr>
            <a:r>
              <a:rPr lang="en-US" sz="1600" b="1" dirty="0" smtClean="0">
                <a:solidFill>
                  <a:srgbClr val="0000FF"/>
                </a:solidFill>
              </a:rPr>
              <a:t>Diagnostic installations continued over the maintenance weeks</a:t>
            </a:r>
          </a:p>
          <a:p>
            <a:pPr lvl="1">
              <a:lnSpc>
                <a:spcPct val="130000"/>
              </a:lnSpc>
              <a:spcAft>
                <a:spcPts val="600"/>
              </a:spcAft>
            </a:pPr>
            <a:r>
              <a:rPr lang="en-US" sz="1600" b="1" dirty="0" smtClean="0">
                <a:solidFill>
                  <a:srgbClr val="0000FF"/>
                </a:solidFill>
              </a:rPr>
              <a:t>Many TVPS shutter controls completed over maintenance weeks</a:t>
            </a: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en-US" sz="1600" b="1" dirty="0" smtClean="0"/>
              <a:t>Additional GIS system testing</a:t>
            </a:r>
            <a:endParaRPr lang="en-US" sz="1600" b="1" dirty="0" smtClean="0"/>
          </a:p>
          <a:p>
            <a:pPr>
              <a:lnSpc>
                <a:spcPct val="130000"/>
              </a:lnSpc>
            </a:pPr>
            <a:r>
              <a:rPr lang="en-US" sz="1600" b="1" dirty="0" smtClean="0">
                <a:latin typeface="Arial" charset="0"/>
                <a:ea typeface="ＭＳ Ｐゴシック" charset="0"/>
                <a:cs typeface="ＭＳ Ｐゴシック" charset="0"/>
              </a:rPr>
              <a:t>Switching Power Amplifier (SPA) </a:t>
            </a:r>
            <a:r>
              <a:rPr lang="en-US" sz="1600" b="1" dirty="0" smtClean="0">
                <a:latin typeface="Arial" charset="0"/>
                <a:ea typeface="ＭＳ Ｐゴシック" charset="0"/>
                <a:cs typeface="ＭＳ Ｐゴシック" charset="0"/>
              </a:rPr>
              <a:t>operational</a:t>
            </a:r>
            <a:endParaRPr lang="en-US" sz="1600" b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130000"/>
              </a:lnSpc>
            </a:pPr>
            <a:r>
              <a:rPr lang="en-US" sz="1600" b="1" dirty="0" smtClean="0">
                <a:latin typeface="Arial" charset="0"/>
                <a:ea typeface="ＭＳ Ｐゴシック" charset="0"/>
                <a:cs typeface="ＭＳ Ｐゴシック" charset="0"/>
              </a:rPr>
              <a:t>Coaxial </a:t>
            </a:r>
            <a:r>
              <a:rPr lang="en-US" sz="1600" b="1" dirty="0" err="1" smtClean="0">
                <a:latin typeface="Arial" charset="0"/>
                <a:ea typeface="ＭＳ Ｐゴシック" charset="0"/>
                <a:cs typeface="ＭＳ Ｐゴシック" charset="0"/>
              </a:rPr>
              <a:t>Helicity</a:t>
            </a:r>
            <a:r>
              <a:rPr lang="en-US" sz="1600" b="1" dirty="0" smtClean="0">
                <a:latin typeface="Arial" charset="0"/>
                <a:ea typeface="ＭＳ Ｐゴシック" charset="0"/>
                <a:cs typeface="ＭＳ Ｐゴシック" charset="0"/>
              </a:rPr>
              <a:t> Injection (CHI</a:t>
            </a:r>
            <a:r>
              <a:rPr lang="en-US" sz="1600" b="1" dirty="0" smtClean="0">
                <a:latin typeface="Arial" charset="0"/>
                <a:ea typeface="ＭＳ Ｐゴシック" charset="0"/>
                <a:cs typeface="ＭＳ Ｐゴシック" charset="0"/>
              </a:rPr>
              <a:t>)</a:t>
            </a:r>
            <a:endParaRPr lang="en-US" sz="1600" b="1" dirty="0" smtClean="0">
              <a:solidFill>
                <a:srgbClr val="0000FF"/>
              </a:solidFill>
            </a:endParaRPr>
          </a:p>
          <a:p>
            <a:pPr lvl="1">
              <a:lnSpc>
                <a:spcPct val="130000"/>
              </a:lnSpc>
              <a:spcAft>
                <a:spcPts val="600"/>
              </a:spcAft>
            </a:pPr>
            <a:r>
              <a:rPr lang="en-US" sz="1600" b="1" dirty="0" smtClean="0">
                <a:solidFill>
                  <a:srgbClr val="0000FF"/>
                </a:solidFill>
              </a:rPr>
              <a:t>The CHI </a:t>
            </a:r>
            <a:r>
              <a:rPr lang="en-US" sz="1600" b="1" dirty="0" smtClean="0">
                <a:solidFill>
                  <a:srgbClr val="0000FF"/>
                </a:solidFill>
              </a:rPr>
              <a:t>Cap Bank and Control </a:t>
            </a:r>
            <a:r>
              <a:rPr lang="en-US" sz="1600" b="1" dirty="0" smtClean="0">
                <a:solidFill>
                  <a:srgbClr val="0000FF"/>
                </a:solidFill>
              </a:rPr>
              <a:t>System </a:t>
            </a:r>
            <a:r>
              <a:rPr lang="en-US" sz="1600" b="1" dirty="0" smtClean="0">
                <a:solidFill>
                  <a:srgbClr val="0000FF"/>
                </a:solidFill>
              </a:rPr>
              <a:t>continues commissioning and testing to support operations.</a:t>
            </a: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Progress on MGI installations</a:t>
            </a:r>
            <a:endParaRPr lang="en-US" sz="1600" b="1" dirty="0">
              <a:solidFill>
                <a:srgbClr val="000000"/>
              </a:solidFill>
            </a:endParaRP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Progress on LITER</a:t>
            </a: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en-US" sz="1600" b="1" dirty="0">
                <a:solidFill>
                  <a:srgbClr val="000000"/>
                </a:solidFill>
              </a:rPr>
              <a:t>Progress on PCS control algorithms</a:t>
            </a:r>
          </a:p>
          <a:p>
            <a:pPr>
              <a:lnSpc>
                <a:spcPct val="130000"/>
              </a:lnSpc>
              <a:spcAft>
                <a:spcPts val="600"/>
              </a:spcAft>
            </a:pPr>
            <a:endParaRPr lang="en-US" sz="1600" b="1" dirty="0" smtClean="0">
              <a:solidFill>
                <a:srgbClr val="000000"/>
              </a:solidFill>
            </a:endParaRPr>
          </a:p>
          <a:p>
            <a:pPr>
              <a:lnSpc>
                <a:spcPct val="130000"/>
              </a:lnSpc>
              <a:spcAft>
                <a:spcPts val="600"/>
              </a:spcAft>
              <a:buNone/>
              <a:defRPr/>
            </a:pPr>
            <a:endParaRPr lang="en-US" sz="1600" b="1" dirty="0" smtClean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4B1FB9F3-5AD2-AE45-A119-6F584559C1ED}" type="slidenum">
              <a:rPr lang="en-US" sz="900" i="0">
                <a:solidFill>
                  <a:schemeClr val="accent2"/>
                </a:solidFill>
                <a:latin typeface="Arial" charset="0"/>
              </a:rPr>
              <a:pPr/>
              <a:t>2</a:t>
            </a:fld>
            <a:endParaRPr lang="en-US" sz="90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11" name="Rectangle 43"/>
          <p:cNvSpPr>
            <a:spLocks noChangeArrowheads="1"/>
          </p:cNvSpPr>
          <p:nvPr/>
        </p:nvSpPr>
        <p:spPr bwMode="auto">
          <a:xfrm>
            <a:off x="0" y="294640"/>
            <a:ext cx="9144000" cy="599440"/>
          </a:xfrm>
          <a:prstGeom prst="rect">
            <a:avLst/>
          </a:prstGeom>
          <a:gradFill rotWithShape="1">
            <a:gsLst>
              <a:gs pos="0">
                <a:srgbClr val="F8F8F8">
                  <a:alpha val="50998"/>
                </a:srgbClr>
              </a:gs>
              <a:gs pos="100000">
                <a:srgbClr val="B2B2B2">
                  <a:alpha val="50998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lnSpc>
                <a:spcPts val="2600"/>
              </a:lnSpc>
              <a:spcBef>
                <a:spcPct val="0"/>
              </a:spcBef>
              <a:buFontTx/>
              <a:buNone/>
            </a:pPr>
            <a:r>
              <a:rPr lang="en-US" sz="2400" i="0" dirty="0" smtClean="0">
                <a:solidFill>
                  <a:srgbClr val="000000"/>
                </a:solidFill>
              </a:rPr>
              <a:t>New Features Available </a:t>
            </a:r>
            <a:r>
              <a:rPr lang="en-US" sz="2400" i="0" dirty="0" smtClean="0">
                <a:solidFill>
                  <a:srgbClr val="000000"/>
                </a:solidFill>
              </a:rPr>
              <a:t>for </a:t>
            </a:r>
            <a:r>
              <a:rPr lang="en-US" sz="2400" i="0" dirty="0" smtClean="0">
                <a:solidFill>
                  <a:srgbClr val="000000"/>
                </a:solidFill>
              </a:rPr>
              <a:t>Operations</a:t>
            </a:r>
            <a:endParaRPr lang="en-US" sz="1600" i="0" dirty="0" smtClean="0">
              <a:solidFill>
                <a:srgbClr val="000000"/>
              </a:solidFill>
              <a:latin typeface="Helvetica Neue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1"/>
          </p:nvPr>
        </p:nvSpPr>
        <p:spPr>
          <a:xfrm>
            <a:off x="101600" y="1005206"/>
            <a:ext cx="9042400" cy="5456553"/>
          </a:xfrm>
        </p:spPr>
        <p:txBody>
          <a:bodyPr anchor="t"/>
          <a:lstStyle/>
          <a:p>
            <a:pPr>
              <a:lnSpc>
                <a:spcPct val="140000"/>
              </a:lnSpc>
              <a:spcAft>
                <a:spcPts val="600"/>
              </a:spcAf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PF1CU increasing leakage current during morning 5 kV </a:t>
            </a:r>
            <a:r>
              <a:rPr lang="en-US" sz="1600" b="1" dirty="0" err="1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hipot</a:t>
            </a:r>
            <a:endParaRPr lang="en-US" sz="1600" b="1" dirty="0" smtClean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140000"/>
              </a:lnSpc>
              <a:spcAft>
                <a:spcPts val="600"/>
              </a:spcAft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Trapped water found in can around coil</a:t>
            </a:r>
          </a:p>
          <a:p>
            <a:pPr lvl="1">
              <a:lnSpc>
                <a:spcPct val="140000"/>
              </a:lnSpc>
              <a:spcAft>
                <a:spcPts val="600"/>
              </a:spcAft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Drying has been effective in reducing leakage current</a:t>
            </a:r>
          </a:p>
          <a:p>
            <a:pPr lvl="1">
              <a:lnSpc>
                <a:spcPct val="140000"/>
              </a:lnSpc>
              <a:spcAft>
                <a:spcPts val="600"/>
              </a:spcAft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Testing indicates the coil is sound</a:t>
            </a:r>
          </a:p>
          <a:p>
            <a:pPr lvl="1">
              <a:lnSpc>
                <a:spcPct val="140000"/>
              </a:lnSpc>
              <a:spcAft>
                <a:spcPts val="600"/>
              </a:spcAft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Coil not needed in next operations stint so observations will continue</a:t>
            </a:r>
          </a:p>
          <a:p>
            <a:pPr>
              <a:lnSpc>
                <a:spcPct val="140000"/>
              </a:lnSpc>
              <a:spcAft>
                <a:spcPts val="600"/>
              </a:spcAf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TF water fitting compliance </a:t>
            </a:r>
          </a:p>
          <a:p>
            <a:pPr lvl="1">
              <a:lnSpc>
                <a:spcPct val="140000"/>
              </a:lnSpc>
              <a:spcAft>
                <a:spcPts val="600"/>
              </a:spcAft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Fittings needed some compliance to handle expansion</a:t>
            </a:r>
          </a:p>
          <a:p>
            <a:pPr lvl="1">
              <a:lnSpc>
                <a:spcPct val="140000"/>
              </a:lnSpc>
              <a:spcAft>
                <a:spcPts val="600"/>
              </a:spcAft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WCC package completed</a:t>
            </a:r>
          </a:p>
          <a:p>
            <a:pPr lvl="1">
              <a:lnSpc>
                <a:spcPct val="140000"/>
              </a:lnSpc>
              <a:spcAft>
                <a:spcPts val="600"/>
              </a:spcAft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Upper TF fittings completed. Lower TF fittings in progress today.</a:t>
            </a:r>
          </a:p>
          <a:p>
            <a:pPr>
              <a:lnSpc>
                <a:spcPct val="140000"/>
              </a:lnSpc>
              <a:spcAft>
                <a:spcPts val="600"/>
              </a:spcAft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Coil set operational per set limits</a:t>
            </a:r>
            <a:endParaRPr lang="en-US" sz="1600" b="1" dirty="0" smtClean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4B1FB9F3-5AD2-AE45-A119-6F584559C1ED}" type="slidenum">
              <a:rPr lang="en-US" sz="900" i="0">
                <a:solidFill>
                  <a:schemeClr val="accent2"/>
                </a:solidFill>
                <a:latin typeface="Arial" charset="0"/>
              </a:rPr>
              <a:pPr/>
              <a:t>3</a:t>
            </a:fld>
            <a:endParaRPr lang="en-US" sz="90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11" name="Rectangle 43"/>
          <p:cNvSpPr>
            <a:spLocks noChangeArrowheads="1"/>
          </p:cNvSpPr>
          <p:nvPr/>
        </p:nvSpPr>
        <p:spPr bwMode="auto">
          <a:xfrm>
            <a:off x="0" y="294640"/>
            <a:ext cx="9144000" cy="599440"/>
          </a:xfrm>
          <a:prstGeom prst="rect">
            <a:avLst/>
          </a:prstGeom>
          <a:gradFill rotWithShape="1">
            <a:gsLst>
              <a:gs pos="0">
                <a:srgbClr val="F8F8F8">
                  <a:alpha val="50998"/>
                </a:srgbClr>
              </a:gs>
              <a:gs pos="100000">
                <a:srgbClr val="B2B2B2">
                  <a:alpha val="50998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lnSpc>
                <a:spcPts val="2600"/>
              </a:lnSpc>
              <a:spcBef>
                <a:spcPct val="0"/>
              </a:spcBef>
              <a:buFontTx/>
              <a:buNone/>
            </a:pPr>
            <a:r>
              <a:rPr lang="en-US" sz="2400" i="0" dirty="0" smtClean="0">
                <a:solidFill>
                  <a:srgbClr val="000000"/>
                </a:solidFill>
              </a:rPr>
              <a:t>Coil Issues Addressed During Maintenance Weeks</a:t>
            </a:r>
            <a:endParaRPr lang="en-US" sz="1600" i="0" dirty="0" smtClean="0">
              <a:solidFill>
                <a:srgbClr val="000000"/>
              </a:solidFill>
              <a:latin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393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1"/>
          </p:nvPr>
        </p:nvSpPr>
        <p:spPr>
          <a:xfrm>
            <a:off x="101600" y="984886"/>
            <a:ext cx="9042400" cy="5405753"/>
          </a:xfrm>
        </p:spPr>
        <p:txBody>
          <a:bodyPr anchor="t"/>
          <a:lstStyle/>
          <a:p>
            <a:pPr>
              <a:lnSpc>
                <a:spcPct val="110000"/>
              </a:lnSpc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Both Neutral Beams are </a:t>
            </a: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still at </a:t>
            </a:r>
            <a:r>
              <a:rPr lang="en-US" sz="1800" b="1" dirty="0" err="1" smtClean="0">
                <a:latin typeface="Arial" charset="0"/>
                <a:ea typeface="ＭＳ Ｐゴシック" charset="0"/>
                <a:cs typeface="ＭＳ Ｐゴシック" charset="0"/>
              </a:rPr>
              <a:t>LHe</a:t>
            </a: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temperatures</a:t>
            </a: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. Routine panel </a:t>
            </a:r>
            <a:r>
              <a:rPr lang="en-US" sz="1800" b="1" dirty="0" err="1" smtClean="0">
                <a:latin typeface="Arial" charset="0"/>
                <a:ea typeface="ＭＳ Ｐゴシック" charset="0"/>
                <a:cs typeface="ＭＳ Ｐゴシック" charset="0"/>
              </a:rPr>
              <a:t>regens</a:t>
            </a: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.</a:t>
            </a:r>
            <a:endParaRPr lang="en-US" sz="1800" b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110000"/>
              </a:lnSpc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Neutral Beam #2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N2A Source has </a:t>
            </a:r>
            <a:r>
              <a:rPr lang="en-US" sz="1400" b="1" dirty="0" smtClean="0">
                <a:solidFill>
                  <a:srgbClr val="0000FF"/>
                </a:solidFill>
              </a:rPr>
              <a:t>operated to 60 kV. High voltage transmission line repairs completed.</a:t>
            </a:r>
            <a:endParaRPr lang="en-US" sz="1400" b="1" dirty="0" smtClean="0">
              <a:solidFill>
                <a:srgbClr val="0000FF"/>
              </a:solidFill>
            </a:endParaRP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N2B Source </a:t>
            </a:r>
            <a:r>
              <a:rPr lang="en-US" sz="1400" b="1" dirty="0">
                <a:solidFill>
                  <a:srgbClr val="0000FF"/>
                </a:solidFill>
              </a:rPr>
              <a:t>has operated to 60 kV. High voltage transmission line repairs </a:t>
            </a:r>
            <a:r>
              <a:rPr lang="en-US" sz="1400" b="1" dirty="0" smtClean="0">
                <a:solidFill>
                  <a:srgbClr val="0000FF"/>
                </a:solidFill>
              </a:rPr>
              <a:t>completed.</a:t>
            </a:r>
            <a:endParaRPr lang="en-US" sz="1400" b="1" dirty="0">
              <a:solidFill>
                <a:srgbClr val="0000FF"/>
              </a:solidFill>
            </a:endParaRP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N2C </a:t>
            </a:r>
            <a:r>
              <a:rPr lang="en-US" sz="1400" b="1" dirty="0" smtClean="0">
                <a:solidFill>
                  <a:srgbClr val="0000FF"/>
                </a:solidFill>
              </a:rPr>
              <a:t>Source had </a:t>
            </a:r>
            <a:r>
              <a:rPr lang="en-US" sz="1400" b="1" dirty="0" smtClean="0">
                <a:solidFill>
                  <a:srgbClr val="0000FF"/>
                </a:solidFill>
              </a:rPr>
              <a:t>operated and injected power up to 75 kV.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>
              <a:lnSpc>
                <a:spcPct val="110000"/>
              </a:lnSpc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Neutral Beam #1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N1A </a:t>
            </a:r>
            <a:r>
              <a:rPr lang="en-US" sz="1400" b="1" dirty="0">
                <a:solidFill>
                  <a:srgbClr val="0000FF"/>
                </a:solidFill>
              </a:rPr>
              <a:t>Source had operated and injected power up to 75 kV.</a:t>
            </a:r>
            <a:endParaRPr lang="en-US" sz="1400" b="1" dirty="0">
              <a:solidFill>
                <a:srgbClr val="FF0000"/>
              </a:solidFill>
            </a:endParaRP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sz="1400" b="1" dirty="0">
                <a:solidFill>
                  <a:srgbClr val="0000FF"/>
                </a:solidFill>
              </a:rPr>
              <a:t>N1B Source had operated and injected power up to </a:t>
            </a:r>
            <a:r>
              <a:rPr lang="en-US" sz="1400" b="1" dirty="0" smtClean="0">
                <a:solidFill>
                  <a:srgbClr val="0000FF"/>
                </a:solidFill>
              </a:rPr>
              <a:t>65 </a:t>
            </a:r>
            <a:r>
              <a:rPr lang="en-US" sz="1400" b="1" dirty="0">
                <a:solidFill>
                  <a:srgbClr val="0000FF"/>
                </a:solidFill>
              </a:rPr>
              <a:t>kV.</a:t>
            </a:r>
            <a:endParaRPr lang="en-US" sz="1400" b="1" dirty="0">
              <a:solidFill>
                <a:srgbClr val="FF0000"/>
              </a:solidFill>
            </a:endParaRP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sz="1400" b="1" dirty="0">
                <a:solidFill>
                  <a:srgbClr val="0000FF"/>
                </a:solidFill>
              </a:rPr>
              <a:t>N1C Source had operated and injected power up to </a:t>
            </a:r>
            <a:r>
              <a:rPr lang="en-US" sz="1400" b="1" dirty="0" smtClean="0">
                <a:solidFill>
                  <a:srgbClr val="0000FF"/>
                </a:solidFill>
              </a:rPr>
              <a:t>85 </a:t>
            </a:r>
            <a:r>
              <a:rPr lang="en-US" sz="1400" b="1" dirty="0">
                <a:solidFill>
                  <a:srgbClr val="0000FF"/>
                </a:solidFill>
              </a:rPr>
              <a:t>kV.</a:t>
            </a:r>
            <a:endParaRPr lang="en-US" sz="1400" b="1" dirty="0">
              <a:solidFill>
                <a:srgbClr val="FF0000"/>
              </a:solidFill>
            </a:endParaRPr>
          </a:p>
          <a:p>
            <a:pPr>
              <a:lnSpc>
                <a:spcPct val="110000"/>
              </a:lnSpc>
            </a:pP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RF </a:t>
            </a:r>
            <a:r>
              <a:rPr lang="en-US" sz="1800" b="1" dirty="0" smtClean="0">
                <a:latin typeface="Arial" charset="0"/>
                <a:ea typeface="ＭＳ Ｐゴシック" charset="0"/>
                <a:cs typeface="ＭＳ Ｐゴシック" charset="0"/>
              </a:rPr>
              <a:t>Systems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RF </a:t>
            </a:r>
            <a:r>
              <a:rPr lang="en-US" sz="1400" b="1" dirty="0" smtClean="0">
                <a:solidFill>
                  <a:srgbClr val="0000FF"/>
                </a:solidFill>
              </a:rPr>
              <a:t>HHFW #1-6 dummy load tested to 1 MW 0.5 seconds prior to Holidays.</a:t>
            </a:r>
            <a:endParaRPr lang="en-US" sz="1400" b="1" dirty="0" smtClean="0">
              <a:solidFill>
                <a:srgbClr val="0000FF"/>
              </a:solidFill>
            </a:endParaRP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sz="1400" b="1" dirty="0" smtClean="0">
                <a:solidFill>
                  <a:srgbClr val="0000FF"/>
                </a:solidFill>
              </a:rPr>
              <a:t>Plan to start antenna conditioning </a:t>
            </a:r>
            <a:r>
              <a:rPr lang="en-US" sz="1400" b="1" dirty="0" smtClean="0">
                <a:solidFill>
                  <a:srgbClr val="0000FF"/>
                </a:solidFill>
              </a:rPr>
              <a:t>after arc fault recovery is completed.</a:t>
            </a:r>
            <a:endParaRPr lang="en-US" sz="1400" b="1" dirty="0" smtClean="0">
              <a:solidFill>
                <a:srgbClr val="0000FF"/>
              </a:solidFill>
            </a:endParaRPr>
          </a:p>
          <a:p>
            <a:pPr lvl="1">
              <a:lnSpc>
                <a:spcPct val="110000"/>
              </a:lnSpc>
              <a:spcAft>
                <a:spcPts val="600"/>
              </a:spcAft>
              <a:buNone/>
            </a:pPr>
            <a:endParaRPr lang="en-US" sz="1600" b="1" dirty="0" smtClean="0">
              <a:solidFill>
                <a:srgbClr val="FF0000"/>
              </a:solidFill>
            </a:endParaRPr>
          </a:p>
          <a:p>
            <a:pPr lvl="1">
              <a:lnSpc>
                <a:spcPct val="110000"/>
              </a:lnSpc>
              <a:spcAft>
                <a:spcPts val="600"/>
              </a:spcAft>
              <a:buNone/>
            </a:pPr>
            <a:r>
              <a:rPr lang="en-US" sz="1600" b="1" dirty="0" smtClean="0">
                <a:solidFill>
                  <a:srgbClr val="FF0000"/>
                </a:solidFill>
              </a:rPr>
              <a:t>Still n</a:t>
            </a:r>
            <a:r>
              <a:rPr lang="en-US" sz="1600" b="1" dirty="0" smtClean="0">
                <a:solidFill>
                  <a:srgbClr val="FF0000"/>
                </a:solidFill>
              </a:rPr>
              <a:t>eed some dedicated conditioning </a:t>
            </a:r>
            <a:r>
              <a:rPr lang="en-US" sz="1600" b="1" dirty="0">
                <a:solidFill>
                  <a:srgbClr val="FF0000"/>
                </a:solidFill>
              </a:rPr>
              <a:t>t</a:t>
            </a:r>
            <a:r>
              <a:rPr lang="en-US" sz="1600" b="1" dirty="0" smtClean="0">
                <a:solidFill>
                  <a:srgbClr val="FF0000"/>
                </a:solidFill>
              </a:rPr>
              <a:t>ime needed on all </a:t>
            </a:r>
            <a:r>
              <a:rPr lang="en-US" sz="1600" b="1" dirty="0">
                <a:solidFill>
                  <a:srgbClr val="FF0000"/>
                </a:solidFill>
              </a:rPr>
              <a:t>s</a:t>
            </a:r>
            <a:r>
              <a:rPr lang="en-US" sz="1600" b="1" dirty="0" smtClean="0">
                <a:solidFill>
                  <a:srgbClr val="FF0000"/>
                </a:solidFill>
              </a:rPr>
              <a:t>ystems</a:t>
            </a:r>
            <a:r>
              <a:rPr lang="en-US" sz="1600" b="1" dirty="0" smtClean="0">
                <a:solidFill>
                  <a:srgbClr val="FF0000"/>
                </a:solidFill>
              </a:rPr>
              <a:t>.</a:t>
            </a:r>
            <a:endParaRPr lang="en-US" sz="1600" b="1" u="sng" dirty="0" smtClean="0">
              <a:solidFill>
                <a:srgbClr val="0000FF"/>
              </a:solidFill>
            </a:endParaRPr>
          </a:p>
          <a:p>
            <a:pPr lvl="1">
              <a:lnSpc>
                <a:spcPct val="110000"/>
              </a:lnSpc>
              <a:spcAft>
                <a:spcPts val="600"/>
              </a:spcAft>
              <a:buNone/>
              <a:defRPr/>
            </a:pPr>
            <a:endParaRPr lang="en-US" sz="1800" b="1" dirty="0" smtClean="0">
              <a:solidFill>
                <a:srgbClr val="0000FF"/>
              </a:solidFill>
              <a:cs typeface="ＭＳ Ｐゴシック" charset="0"/>
            </a:endParaRPr>
          </a:p>
          <a:p>
            <a:pPr>
              <a:lnSpc>
                <a:spcPct val="110000"/>
              </a:lnSpc>
              <a:spcAft>
                <a:spcPts val="600"/>
              </a:spcAft>
              <a:buNone/>
              <a:defRPr/>
            </a:pPr>
            <a:endParaRPr lang="en-US" sz="1800" b="1" dirty="0" smtClean="0">
              <a:solidFill>
                <a:srgbClr val="0000F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4B1FB9F3-5AD2-AE45-A119-6F584559C1ED}" type="slidenum">
              <a:rPr lang="en-US" sz="900" i="0">
                <a:solidFill>
                  <a:schemeClr val="accent2"/>
                </a:solidFill>
                <a:latin typeface="Arial" charset="0"/>
              </a:rPr>
              <a:pPr/>
              <a:t>4</a:t>
            </a:fld>
            <a:endParaRPr lang="en-US" sz="90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11" name="Rectangle 43"/>
          <p:cNvSpPr>
            <a:spLocks noChangeArrowheads="1"/>
          </p:cNvSpPr>
          <p:nvPr/>
        </p:nvSpPr>
        <p:spPr bwMode="auto">
          <a:xfrm>
            <a:off x="0" y="345440"/>
            <a:ext cx="9144000" cy="568960"/>
          </a:xfrm>
          <a:prstGeom prst="rect">
            <a:avLst/>
          </a:prstGeom>
          <a:gradFill rotWithShape="1">
            <a:gsLst>
              <a:gs pos="0">
                <a:srgbClr val="F8F8F8">
                  <a:alpha val="50998"/>
                </a:srgbClr>
              </a:gs>
              <a:gs pos="100000">
                <a:srgbClr val="B2B2B2">
                  <a:alpha val="50998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lnSpc>
                <a:spcPts val="2600"/>
              </a:lnSpc>
              <a:spcBef>
                <a:spcPct val="0"/>
              </a:spcBef>
              <a:buFontTx/>
              <a:buNone/>
            </a:pPr>
            <a:r>
              <a:rPr lang="en-US" sz="2400" i="0" dirty="0" smtClean="0">
                <a:solidFill>
                  <a:srgbClr val="000000"/>
                </a:solidFill>
              </a:rPr>
              <a:t>Heating System Operations</a:t>
            </a:r>
            <a:endParaRPr lang="en-US" sz="1600" i="0" dirty="0" smtClean="0">
              <a:solidFill>
                <a:srgbClr val="000000"/>
              </a:solidFill>
              <a:latin typeface="Helvetica Neue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1"/>
          </p:nvPr>
        </p:nvSpPr>
        <p:spPr>
          <a:xfrm>
            <a:off x="101600" y="984886"/>
            <a:ext cx="9042400" cy="5405753"/>
          </a:xfrm>
        </p:spPr>
        <p:txBody>
          <a:bodyPr anchor="t"/>
          <a:lstStyle/>
          <a:p>
            <a:pPr>
              <a:lnSpc>
                <a:spcPct val="140000"/>
              </a:lnSpc>
            </a:pPr>
            <a:r>
              <a:rPr lang="en-US" sz="1600" b="1" dirty="0" smtClean="0">
                <a:latin typeface="Arial" charset="0"/>
                <a:ea typeface="ＭＳ Ｐゴシック" charset="0"/>
                <a:cs typeface="ＭＳ Ｐゴシック" charset="0"/>
              </a:rPr>
              <a:t>New areas posted requiring radiation training and </a:t>
            </a:r>
            <a:r>
              <a:rPr lang="en-US" sz="1600" b="1" dirty="0" err="1" smtClean="0">
                <a:latin typeface="Arial" charset="0"/>
                <a:ea typeface="ＭＳ Ｐゴシック" charset="0"/>
                <a:cs typeface="ＭＳ Ｐゴシック" charset="0"/>
              </a:rPr>
              <a:t>dosimetry</a:t>
            </a:r>
            <a:r>
              <a:rPr lang="en-US" sz="1600" b="1" dirty="0" smtClean="0">
                <a:latin typeface="Arial" charset="0"/>
                <a:ea typeface="ＭＳ Ｐゴシック" charset="0"/>
                <a:cs typeface="ＭＳ Ｐゴシック" charset="0"/>
              </a:rPr>
              <a:t> for Gallery</a:t>
            </a:r>
          </a:p>
          <a:p>
            <a:pPr lvl="1">
              <a:lnSpc>
                <a:spcPct val="140000"/>
              </a:lnSpc>
            </a:pPr>
            <a:r>
              <a:rPr lang="en-US" sz="1600" b="1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No occupancy issues at this time</a:t>
            </a:r>
          </a:p>
          <a:p>
            <a:pPr>
              <a:lnSpc>
                <a:spcPct val="140000"/>
              </a:lnSpc>
            </a:pPr>
            <a:r>
              <a:rPr lang="en-US" sz="1600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No access in the South High Bay during plasma operations</a:t>
            </a:r>
          </a:p>
          <a:p>
            <a:pPr lvl="1">
              <a:lnSpc>
                <a:spcPct val="140000"/>
              </a:lnSpc>
            </a:pPr>
            <a:r>
              <a:rPr lang="en-US" sz="1600" b="1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TFTR Test Cell needed for LITER fill and </a:t>
            </a:r>
            <a:r>
              <a:rPr lang="en-US" sz="1600" b="1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testing</a:t>
            </a:r>
          </a:p>
          <a:p>
            <a:pPr>
              <a:lnSpc>
                <a:spcPct val="140000"/>
              </a:lnSpc>
            </a:pPr>
            <a:r>
              <a:rPr lang="en-US" sz="1600" b="1" dirty="0" smtClean="0">
                <a:latin typeface="Arial" charset="0"/>
                <a:ea typeface="ＭＳ Ｐゴシック" charset="0"/>
                <a:cs typeface="ＭＳ Ｐゴシック" charset="0"/>
              </a:rPr>
              <a:t>No access in MPTS LASER room</a:t>
            </a:r>
          </a:p>
          <a:p>
            <a:pPr>
              <a:lnSpc>
                <a:spcPct val="140000"/>
              </a:lnSpc>
            </a:pPr>
            <a:r>
              <a:rPr lang="en-US" sz="1600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HP evaluating N, NE, and E 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N</a:t>
            </a:r>
            <a:r>
              <a:rPr lang="en-US" sz="1600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TC walls and other areas as we increase levels to get data</a:t>
            </a:r>
          </a:p>
          <a:p>
            <a:pPr>
              <a:lnSpc>
                <a:spcPct val="140000"/>
              </a:lnSpc>
            </a:pPr>
            <a:r>
              <a:rPr lang="en-US" sz="1600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Penetrations and new shielding will be considered on a case by case basis.</a:t>
            </a:r>
          </a:p>
          <a:p>
            <a:pPr>
              <a:lnSpc>
                <a:spcPct val="140000"/>
              </a:lnSpc>
            </a:pPr>
            <a:endParaRPr lang="en-US" sz="1600" b="1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140000"/>
              </a:lnSpc>
            </a:pPr>
            <a:r>
              <a:rPr lang="en-US" sz="1600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As usual everything in the NTC has to be smeared and cleared by HP before leaving the NTC if left inside the NTC overnight.</a:t>
            </a:r>
            <a:endParaRPr lang="en-US" sz="1600" b="1" dirty="0">
              <a:solidFill>
                <a:srgbClr val="000000"/>
              </a:solidFill>
            </a:endParaRPr>
          </a:p>
          <a:p>
            <a:pPr>
              <a:lnSpc>
                <a:spcPct val="140000"/>
              </a:lnSpc>
            </a:pPr>
            <a:r>
              <a:rPr lang="en-US" sz="1600" b="1" dirty="0" smtClean="0">
                <a:solidFill>
                  <a:srgbClr val="000000"/>
                </a:solidFill>
                <a:cs typeface="ＭＳ Ｐゴシック" charset="0"/>
              </a:rPr>
              <a:t>2 shift HP coverage</a:t>
            </a:r>
            <a:endParaRPr lang="en-US" sz="1600" b="1" dirty="0" smtClean="0">
              <a:solidFill>
                <a:srgbClr val="000000"/>
              </a:solidFill>
              <a:cs typeface="ＭＳ Ｐゴシック" charset="0"/>
            </a:endParaRPr>
          </a:p>
          <a:p>
            <a:pPr>
              <a:lnSpc>
                <a:spcPct val="140000"/>
              </a:lnSpc>
              <a:spcAft>
                <a:spcPts val="600"/>
              </a:spcAft>
              <a:buNone/>
              <a:defRPr/>
            </a:pPr>
            <a:endParaRPr lang="en-US" sz="1600" b="1" dirty="0" smtClean="0">
              <a:solidFill>
                <a:srgbClr val="0000F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4B1FB9F3-5AD2-AE45-A119-6F584559C1ED}" type="slidenum">
              <a:rPr lang="en-US" sz="900" i="0">
                <a:solidFill>
                  <a:schemeClr val="accent2"/>
                </a:solidFill>
                <a:latin typeface="Arial" charset="0"/>
              </a:rPr>
              <a:pPr/>
              <a:t>5</a:t>
            </a:fld>
            <a:endParaRPr lang="en-US" sz="90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11" name="Rectangle 43"/>
          <p:cNvSpPr>
            <a:spLocks noChangeArrowheads="1"/>
          </p:cNvSpPr>
          <p:nvPr/>
        </p:nvSpPr>
        <p:spPr bwMode="auto">
          <a:xfrm>
            <a:off x="0" y="345440"/>
            <a:ext cx="9144000" cy="568960"/>
          </a:xfrm>
          <a:prstGeom prst="rect">
            <a:avLst/>
          </a:prstGeom>
          <a:gradFill rotWithShape="1">
            <a:gsLst>
              <a:gs pos="0">
                <a:srgbClr val="F8F8F8">
                  <a:alpha val="50998"/>
                </a:srgbClr>
              </a:gs>
              <a:gs pos="100000">
                <a:srgbClr val="B2B2B2">
                  <a:alpha val="50998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lnSpc>
                <a:spcPts val="2600"/>
              </a:lnSpc>
              <a:spcBef>
                <a:spcPct val="0"/>
              </a:spcBef>
              <a:buFontTx/>
              <a:buNone/>
            </a:pPr>
            <a:r>
              <a:rPr lang="en-US" sz="2400" i="0" dirty="0" smtClean="0">
                <a:solidFill>
                  <a:srgbClr val="000000"/>
                </a:solidFill>
              </a:rPr>
              <a:t>New and Ongoing Requirements</a:t>
            </a:r>
            <a:endParaRPr lang="en-US" sz="1600" i="0" dirty="0" smtClean="0">
              <a:solidFill>
                <a:srgbClr val="000000"/>
              </a:solidFill>
              <a:latin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660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1"/>
          </p:nvPr>
        </p:nvSpPr>
        <p:spPr>
          <a:xfrm>
            <a:off x="101600" y="984886"/>
            <a:ext cx="9042400" cy="5405753"/>
          </a:xfrm>
        </p:spPr>
        <p:txBody>
          <a:bodyPr anchor="t"/>
          <a:lstStyle/>
          <a:p>
            <a:pPr>
              <a:lnSpc>
                <a:spcPct val="140000"/>
              </a:lnSpc>
            </a:pPr>
            <a:r>
              <a:rPr lang="en-US" sz="1600" b="1" dirty="0" smtClean="0">
                <a:latin typeface="Arial" charset="0"/>
                <a:ea typeface="ＭＳ Ｐゴシック" charset="0"/>
                <a:cs typeface="ＭＳ Ｐゴシック" charset="0"/>
              </a:rPr>
              <a:t>TMB this weekend</a:t>
            </a:r>
          </a:p>
          <a:p>
            <a:pPr>
              <a:lnSpc>
                <a:spcPct val="140000"/>
              </a:lnSpc>
            </a:pPr>
            <a:r>
              <a:rPr lang="en-US" sz="1600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Scrub this weekend</a:t>
            </a:r>
          </a:p>
          <a:p>
            <a:pPr>
              <a:lnSpc>
                <a:spcPct val="140000"/>
              </a:lnSpc>
            </a:pPr>
            <a:r>
              <a:rPr lang="en-US" sz="1600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Operations planned for the next 4 weeks</a:t>
            </a:r>
          </a:p>
          <a:p>
            <a:pPr>
              <a:lnSpc>
                <a:spcPct val="140000"/>
              </a:lnSpc>
            </a:pPr>
            <a:r>
              <a:rPr lang="en-US" sz="1600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XMPs and XPs planned</a:t>
            </a:r>
          </a:p>
          <a:p>
            <a:pPr>
              <a:lnSpc>
                <a:spcPct val="140000"/>
              </a:lnSpc>
            </a:pPr>
            <a:r>
              <a:rPr lang="en-US" sz="1600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Striving to have 6 NBI sources operational next week</a:t>
            </a:r>
          </a:p>
          <a:p>
            <a:pPr>
              <a:lnSpc>
                <a:spcPct val="140000"/>
              </a:lnSpc>
            </a:pPr>
            <a:r>
              <a:rPr lang="en-US" sz="1600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RF Recovery may permit 4 sources operational for antenna conditioning and initial HHFW experiments with 2 to follow as CAPs are completed.</a:t>
            </a:r>
          </a:p>
          <a:p>
            <a:pPr>
              <a:lnSpc>
                <a:spcPct val="140000"/>
              </a:lnSpc>
            </a:pPr>
            <a:r>
              <a:rPr lang="en-US" sz="1600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Next maintenance week planned 3/07/16</a:t>
            </a:r>
          </a:p>
          <a:p>
            <a:pPr>
              <a:lnSpc>
                <a:spcPct val="140000"/>
              </a:lnSpc>
            </a:pPr>
            <a:r>
              <a:rPr lang="en-US" sz="1600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Operations planned through July 1 to make 18 run weeks…</a:t>
            </a:r>
          </a:p>
          <a:p>
            <a:pPr>
              <a:lnSpc>
                <a:spcPct val="140000"/>
              </a:lnSpc>
            </a:pPr>
            <a:endParaRPr lang="en-US" sz="1600" b="1" dirty="0" smtClean="0">
              <a:solidFill>
                <a:srgbClr val="000000"/>
              </a:solidFill>
            </a:endParaRPr>
          </a:p>
          <a:p>
            <a:pPr lvl="1">
              <a:lnSpc>
                <a:spcPct val="140000"/>
              </a:lnSpc>
              <a:spcAft>
                <a:spcPts val="600"/>
              </a:spcAft>
              <a:buNone/>
              <a:defRPr/>
            </a:pPr>
            <a:endParaRPr lang="en-US" sz="1600" b="1" dirty="0" smtClean="0">
              <a:solidFill>
                <a:srgbClr val="000000"/>
              </a:solidFill>
              <a:cs typeface="ＭＳ Ｐゴシック" charset="0"/>
            </a:endParaRPr>
          </a:p>
          <a:p>
            <a:pPr>
              <a:lnSpc>
                <a:spcPct val="140000"/>
              </a:lnSpc>
              <a:spcAft>
                <a:spcPts val="600"/>
              </a:spcAft>
              <a:buNone/>
              <a:defRPr/>
            </a:pPr>
            <a:endParaRPr lang="en-US" sz="1600" b="1" dirty="0" smtClean="0">
              <a:solidFill>
                <a:srgbClr val="0000F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4B1FB9F3-5AD2-AE45-A119-6F584559C1ED}" type="slidenum">
              <a:rPr lang="en-US" sz="900" i="0">
                <a:solidFill>
                  <a:schemeClr val="accent2"/>
                </a:solidFill>
                <a:latin typeface="Arial" charset="0"/>
              </a:rPr>
              <a:pPr/>
              <a:t>6</a:t>
            </a:fld>
            <a:endParaRPr lang="en-US" sz="90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7411" name="Rectangle 43"/>
          <p:cNvSpPr>
            <a:spLocks noChangeArrowheads="1"/>
          </p:cNvSpPr>
          <p:nvPr/>
        </p:nvSpPr>
        <p:spPr bwMode="auto">
          <a:xfrm>
            <a:off x="0" y="345440"/>
            <a:ext cx="9144000" cy="568960"/>
          </a:xfrm>
          <a:prstGeom prst="rect">
            <a:avLst/>
          </a:prstGeom>
          <a:gradFill rotWithShape="1">
            <a:gsLst>
              <a:gs pos="0">
                <a:srgbClr val="F8F8F8">
                  <a:alpha val="50998"/>
                </a:srgbClr>
              </a:gs>
              <a:gs pos="100000">
                <a:srgbClr val="B2B2B2">
                  <a:alpha val="50998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lnSpc>
                <a:spcPts val="2600"/>
              </a:lnSpc>
              <a:spcBef>
                <a:spcPct val="0"/>
              </a:spcBef>
              <a:buFontTx/>
              <a:buNone/>
            </a:pPr>
            <a:r>
              <a:rPr lang="en-US" sz="2400" i="0" dirty="0" smtClean="0">
                <a:solidFill>
                  <a:srgbClr val="000000"/>
                </a:solidFill>
              </a:rPr>
              <a:t>Next</a:t>
            </a:r>
            <a:endParaRPr lang="en-US" sz="1600" i="0" dirty="0" smtClean="0">
              <a:solidFill>
                <a:srgbClr val="000000"/>
              </a:solidFill>
              <a:latin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335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200" b="1" i="1" u="none" strike="noStrike" cap="none" normalizeH="0" baseline="0">
            <a:ln>
              <a:noFill/>
            </a:ln>
            <a:solidFill>
              <a:srgbClr val="1822CD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200" b="1" i="1" u="none" strike="noStrike" cap="none" normalizeH="0" baseline="0">
            <a:ln>
              <a:noFill/>
            </a:ln>
            <a:solidFill>
              <a:srgbClr val="1822CD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49667</TotalTime>
  <Words>625</Words>
  <Application>Microsoft Macintosh PowerPoint</Application>
  <PresentationFormat>On-screen Show (4:3)</PresentationFormat>
  <Paragraphs>81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Masa Ono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Masa Ono</dc:creator>
  <cp:lastModifiedBy>Ronald E. Hatcher</cp:lastModifiedBy>
  <cp:revision>1085</cp:revision>
  <cp:lastPrinted>2014-08-15T11:27:40Z</cp:lastPrinted>
  <dcterms:created xsi:type="dcterms:W3CDTF">2015-08-14T12:03:42Z</dcterms:created>
  <dcterms:modified xsi:type="dcterms:W3CDTF">2016-02-05T16:03:03Z</dcterms:modified>
</cp:coreProperties>
</file>