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9" r:id="rId3"/>
    <p:sldId id="270" r:id="rId4"/>
    <p:sldId id="273" r:id="rId5"/>
    <p:sldId id="274" r:id="rId6"/>
    <p:sldId id="276" r:id="rId7"/>
    <p:sldId id="272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1888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2/5/16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AE1ED6-1185-EE4C-A07C-52F514311263}" type="datetimeFigureOut">
              <a:rPr lang="en-US" smtClean="0"/>
              <a:t>2/5/16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576CA-8768-0B43-B96F-6D0640645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1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2/5/2016 Team Meeting, S.P. Gerhardt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S.P. Gerhardt</a:t>
            </a:r>
          </a:p>
          <a:p>
            <a:r>
              <a:rPr lang="en-US" dirty="0" smtClean="0"/>
              <a:t>Thanks to Bob Ellis, Bob Kaita, Brent Stratton, Vlad Soukhanovskii, Dennis Mueller, Joel Hosea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Operations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Team Meeting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B-318, PPPL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2/5/2016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RF Operations</a:t>
            </a:r>
          </a:p>
          <a:p>
            <a:r>
              <a:rPr lang="en-US" dirty="0" smtClean="0"/>
              <a:t>Boundary Operations</a:t>
            </a:r>
          </a:p>
          <a:p>
            <a:r>
              <a:rPr lang="en-US" dirty="0" smtClean="0"/>
              <a:t>Physics Operations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1900" dirty="0" smtClean="0"/>
              <a:t>Magnetics </a:t>
            </a:r>
            <a:r>
              <a:rPr lang="en-US" sz="1900" dirty="0" smtClean="0"/>
              <a:t>&amp; </a:t>
            </a:r>
            <a:r>
              <a:rPr lang="en-US" sz="1900" dirty="0" smtClean="0"/>
              <a:t>MTPS</a:t>
            </a:r>
            <a:r>
              <a:rPr lang="en-US" sz="1900" dirty="0" smtClean="0"/>
              <a:t> </a:t>
            </a:r>
            <a:r>
              <a:rPr lang="en-US" sz="1900" dirty="0" smtClean="0"/>
              <a:t>routinely </a:t>
            </a:r>
            <a:r>
              <a:rPr lang="en-US" sz="1900" dirty="0"/>
              <a:t>taking </a:t>
            </a:r>
            <a:r>
              <a:rPr lang="en-US" sz="1900" dirty="0" smtClean="0"/>
              <a:t>data</a:t>
            </a:r>
          </a:p>
          <a:p>
            <a:pPr marL="685800" lvl="1" indent="-457200">
              <a:buFont typeface="Arial"/>
              <a:buChar char="•"/>
            </a:pPr>
            <a:r>
              <a:rPr lang="en-US" sz="1500" dirty="0" smtClean="0">
                <a:solidFill>
                  <a:srgbClr val="FF0000"/>
                </a:solidFill>
              </a:rPr>
              <a:t>Debugging </a:t>
            </a:r>
            <a:r>
              <a:rPr lang="en-US" sz="1500" dirty="0" err="1" smtClean="0">
                <a:solidFill>
                  <a:srgbClr val="FF0000"/>
                </a:solidFill>
              </a:rPr>
              <a:t>realtime</a:t>
            </a:r>
            <a:r>
              <a:rPr lang="en-US" sz="1500" dirty="0" smtClean="0">
                <a:solidFill>
                  <a:srgbClr val="FF0000"/>
                </a:solidFill>
              </a:rPr>
              <a:t> processing of RWM sensors</a:t>
            </a:r>
            <a:endParaRPr lang="en-US" sz="15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1900" dirty="0" smtClean="0"/>
              <a:t>CHERS has written data to the tree as well.</a:t>
            </a:r>
          </a:p>
          <a:p>
            <a:pPr marL="685800" lvl="1" indent="-457200">
              <a:buFont typeface="Arial"/>
              <a:buChar char="•"/>
            </a:pPr>
            <a:r>
              <a:rPr lang="en-US" sz="1500" dirty="0" smtClean="0">
                <a:solidFill>
                  <a:srgbClr val="FF0000"/>
                </a:solidFill>
              </a:rPr>
              <a:t>Real </a:t>
            </a:r>
            <a:r>
              <a:rPr lang="en-US" sz="1500" dirty="0">
                <a:solidFill>
                  <a:srgbClr val="FF0000"/>
                </a:solidFill>
              </a:rPr>
              <a:t>Time Velocity diagnostic has obtained initial plasma data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/>
              <a:t>MSE-CIF ready and waiting for NB to come up in energy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/>
              <a:t>Installations in progress:</a:t>
            </a:r>
          </a:p>
          <a:p>
            <a:pPr marL="914400" lvl="1" indent="-457200">
              <a:buFont typeface="Arial"/>
              <a:buChar char="•"/>
            </a:pPr>
            <a:r>
              <a:rPr lang="en-US" sz="1700" dirty="0">
                <a:solidFill>
                  <a:srgbClr val="FF0000"/>
                </a:solidFill>
              </a:rPr>
              <a:t>LLNL EUV spectrometers (Xeus, Loweus, and Mona Lisa)</a:t>
            </a:r>
          </a:p>
          <a:p>
            <a:pPr marL="914400" lvl="1" indent="-457200">
              <a:buFont typeface="Arial"/>
              <a:buChar char="•"/>
            </a:pPr>
            <a:r>
              <a:rPr lang="en-US" sz="1700" dirty="0">
                <a:solidFill>
                  <a:srgbClr val="FF0000"/>
                </a:solidFill>
              </a:rPr>
              <a:t>IR cameras at Bay H Top and Bay G Bottom</a:t>
            </a:r>
          </a:p>
          <a:p>
            <a:pPr marL="914400" lvl="1" indent="-457200">
              <a:buFont typeface="Arial"/>
              <a:buChar char="•"/>
            </a:pPr>
            <a:r>
              <a:rPr lang="en-US" sz="1700" dirty="0">
                <a:solidFill>
                  <a:srgbClr val="FF0000"/>
                </a:solidFill>
              </a:rPr>
              <a:t>Gas Puff </a:t>
            </a:r>
            <a:r>
              <a:rPr lang="en-US" sz="1700" dirty="0" smtClean="0">
                <a:solidFill>
                  <a:srgbClr val="FF0000"/>
                </a:solidFill>
              </a:rPr>
              <a:t>Imaging (but related GIS things remain outstanding)</a:t>
            </a:r>
            <a:endParaRPr lang="en-US" sz="1700" dirty="0">
              <a:solidFill>
                <a:srgbClr val="FF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1700" dirty="0">
                <a:solidFill>
                  <a:srgbClr val="FF0000"/>
                </a:solidFill>
              </a:rPr>
              <a:t>AXUV diode and ME-SXR noise problems being resolved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/>
              <a:t>Hoping to finish remaining diagnostic installations for the current run in March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/>
              <a:t>Design work on Divertor SPRED, FIReTIP, Laser Blowoff system, Fusion Products diagnostic</a:t>
            </a:r>
            <a:r>
              <a:rPr lang="en-US" sz="1900" dirty="0" smtClean="0"/>
              <a:t>, </a:t>
            </a:r>
            <a:r>
              <a:rPr lang="en-US" sz="1900" dirty="0"/>
              <a:t>IR Video Bolometer, Pulse Burst Laser System, and Resistive Bolometers is ongoing.</a:t>
            </a:r>
          </a:p>
          <a:p>
            <a:pPr marL="914400" lvl="1" indent="-457200">
              <a:buFont typeface="Arial"/>
              <a:buChar char="•"/>
            </a:pPr>
            <a:r>
              <a:rPr lang="en-US" sz="1700" dirty="0">
                <a:solidFill>
                  <a:srgbClr val="FF0000"/>
                </a:solidFill>
              </a:rPr>
              <a:t>Thermionics probe drive for Fusion Products diagnostic is ready to ship.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/>
              <a:t>Computer connection between SAMI diagnostic and England has been tested successfully. Updating SAMI firmware. SAMI shutter is connected and has been cycled</a:t>
            </a:r>
            <a:r>
              <a:rPr lang="en-US" sz="19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 smtClean="0"/>
              <a:t>LLNL spectroscopy making good progress</a:t>
            </a:r>
          </a:p>
          <a:p>
            <a:pPr marL="685800" lvl="1" indent="-457200">
              <a:buFont typeface="Arial"/>
              <a:buChar char="•"/>
            </a:pPr>
            <a:r>
              <a:rPr lang="en-US" sz="1700" dirty="0" smtClean="0">
                <a:solidFill>
                  <a:srgbClr val="FF0000"/>
                </a:solidFill>
              </a:rPr>
              <a:t>EIES, VIPS2, filtered divertor </a:t>
            </a:r>
            <a:r>
              <a:rPr lang="en-US" sz="1700" dirty="0" smtClean="0">
                <a:solidFill>
                  <a:srgbClr val="FF0000"/>
                </a:solidFill>
              </a:rPr>
              <a:t>cameras</a:t>
            </a:r>
            <a:r>
              <a:rPr lang="en-US" sz="1700" dirty="0" smtClean="0">
                <a:solidFill>
                  <a:srgbClr val="FF0000"/>
                </a:solidFill>
              </a:rPr>
              <a:t>, LADA all operational </a:t>
            </a:r>
            <a:r>
              <a:rPr lang="en-US" sz="1200" dirty="0" smtClean="0">
                <a:solidFill>
                  <a:srgbClr val="FF0000"/>
                </a:solidFill>
              </a:rPr>
              <a:t>(LADA also suffering SPA noise problems)</a:t>
            </a:r>
            <a:endParaRPr lang="en-US" sz="1700" dirty="0" smtClean="0">
              <a:solidFill>
                <a:srgbClr val="FF0000"/>
              </a:solidFill>
            </a:endParaRPr>
          </a:p>
          <a:p>
            <a:pPr marL="685800" lvl="1" indent="-457200">
              <a:buFont typeface="Arial"/>
              <a:buChar char="•"/>
            </a:pPr>
            <a:r>
              <a:rPr lang="en-US" sz="1700" dirty="0" smtClean="0">
                <a:solidFill>
                  <a:srgbClr val="FF0000"/>
                </a:solidFill>
              </a:rPr>
              <a:t>Getting close on Xeus, Loweus, Mona Lisa, 1D CCD arrays, </a:t>
            </a:r>
            <a:r>
              <a:rPr lang="en-US" sz="1700" dirty="0" smtClean="0">
                <a:solidFill>
                  <a:srgbClr val="FF0000"/>
                </a:solidFill>
              </a:rPr>
              <a:t>DIMS</a:t>
            </a:r>
          </a:p>
          <a:p>
            <a:pPr marL="457200" indent="-457200">
              <a:buFont typeface="Arial"/>
              <a:buChar char="•"/>
            </a:pPr>
            <a:r>
              <a:rPr lang="en-US" sz="2100" dirty="0" smtClean="0"/>
              <a:t>If there are required shutters not yet in the control cycle please let me know.</a:t>
            </a:r>
            <a:endParaRPr lang="en-US" sz="21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5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1" cy="5816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ECH-Pre Ionization system commissioned and is supporting NSTX-U operations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6 HHFW sources commissioned in December 2015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Source #5 breaker failure was encountered in Jan 2016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Repair under recovery action plan is underway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Expect to begin vacuum </a:t>
            </a: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cond. with </a:t>
            </a: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2-4</a:t>
            </a: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sources at end of </a:t>
            </a: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February, sources 5 &amp; 6 may take a bit longer  </a:t>
            </a:r>
            <a:endParaRPr lang="en-US" sz="1400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Will begin conditioning with 2 sources at a time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Decoupling between 2 sources for vacuum operation adjusted to better than -30 </a:t>
            </a: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dB </a:t>
            </a:r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down (next slide)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Lots of progress on related diagnostics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ORNL </a:t>
            </a: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reflectometer installed and being instrumented for measuring density fluctuations and PDI effects through the HHFW antenna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ORNL Langmuir probe being modified to fit through a gate valve to make measurements in front of the antenna 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6 coaxial Langmuir probe arrays at J Top and J Bottom being instrumented for measuring RF deposition properties associated with the RF power lost to the SOL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RF probes are being prepared for Bay J installation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Several IR cameras are installed (or being installed) and will provide wide angle RF coverage for viewing the RF deposition in the divertor regions bottom and top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Mounting equipment and DAQ are being built for the antenna-dedicated fast visible camera and IR camera </a:t>
            </a:r>
            <a:endParaRPr lang="en-US"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83" y="8194"/>
            <a:ext cx="886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RF Operations Status</a:t>
            </a:r>
            <a:endParaRPr lang="en-US" sz="28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6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0" y="-774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eed configuration for two adjacent source vacuum conditioning</a:t>
            </a:r>
            <a:endParaRPr lang="en-US" sz="28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107362" y="939185"/>
            <a:ext cx="5222029" cy="3111044"/>
            <a:chOff x="427622" y="997613"/>
            <a:chExt cx="6681492" cy="3980524"/>
          </a:xfrm>
        </p:grpSpPr>
        <p:sp>
          <p:nvSpPr>
            <p:cNvPr id="38" name="TextBox 37"/>
            <p:cNvSpPr txBox="1"/>
            <p:nvPr/>
          </p:nvSpPr>
          <p:spPr>
            <a:xfrm>
              <a:off x="4267382" y="1902906"/>
              <a:ext cx="325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+</a:t>
              </a:r>
              <a:endParaRPr lang="en-US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46226" y="1879523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-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792035" y="2279212"/>
              <a:ext cx="20116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025809" y="2296374"/>
              <a:ext cx="20116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403689" y="2281897"/>
              <a:ext cx="201168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467724" y="2292909"/>
              <a:ext cx="201168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00616" y="2279212"/>
              <a:ext cx="8581" cy="6858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596276" y="2294249"/>
              <a:ext cx="8581" cy="146304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025769" y="2279212"/>
              <a:ext cx="0" cy="119475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62946" y="2291818"/>
              <a:ext cx="8581" cy="100584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096981" y="2965012"/>
              <a:ext cx="70363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480566" y="3456808"/>
              <a:ext cx="1545205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596278" y="3757306"/>
              <a:ext cx="1246585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460531" y="3307126"/>
              <a:ext cx="71698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715131" y="3153147"/>
              <a:ext cx="763699" cy="630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63832" y="3422273"/>
              <a:ext cx="763699" cy="63040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096981" y="2965012"/>
              <a:ext cx="8581" cy="19530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75461" y="3296758"/>
              <a:ext cx="0" cy="125515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88400" y="3783555"/>
              <a:ext cx="0" cy="56356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188511" y="4054785"/>
              <a:ext cx="8581" cy="31199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437798" y="4188475"/>
              <a:ext cx="432016" cy="356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088400" y="4347123"/>
              <a:ext cx="1349399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25" idx="3"/>
            </p:cNvCxnSpPr>
            <p:nvPr/>
          </p:nvCxnSpPr>
          <p:spPr>
            <a:xfrm flipH="1">
              <a:off x="3869814" y="4366783"/>
              <a:ext cx="1327278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887078" y="3456808"/>
              <a:ext cx="845216" cy="11"/>
            </a:xfrm>
            <a:prstGeom prst="line">
              <a:avLst/>
            </a:prstGeom>
            <a:ln>
              <a:solidFill>
                <a:srgbClr val="FF0000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H="1" flipV="1">
              <a:off x="5610369" y="3768623"/>
              <a:ext cx="845216" cy="11"/>
            </a:xfrm>
            <a:prstGeom prst="line">
              <a:avLst/>
            </a:prstGeom>
            <a:ln>
              <a:solidFill>
                <a:srgbClr val="0000FF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822078" y="3749989"/>
              <a:ext cx="1287036" cy="433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Arial"/>
                  <a:cs typeface="Arial"/>
                </a:rPr>
                <a:t>Source 2</a:t>
              </a:r>
              <a:endParaRPr lang="en-US" sz="1600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80567" y="3076154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71438" y="2774901"/>
              <a:ext cx="261535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80470" y="1905528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08750" y="3059358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38102" y="3380656"/>
              <a:ext cx="2615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7071" y="3492858"/>
              <a:ext cx="325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+</a:t>
              </a:r>
              <a:endParaRPr lang="en-US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97092" y="3023235"/>
              <a:ext cx="2615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-</a:t>
              </a:r>
              <a:endParaRPr lang="en-US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0547" y="4544963"/>
              <a:ext cx="1434069" cy="43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/>
                  <a:cs typeface="Arial"/>
                </a:rPr>
                <a:t>Decoupler</a:t>
              </a:r>
              <a:endParaRPr lang="en-US" sz="160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7622" y="3031206"/>
              <a:ext cx="1287036" cy="433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"/>
                  <a:cs typeface="Arial"/>
                </a:rPr>
                <a:t>Source 1</a:t>
              </a:r>
              <a:endParaRPr lang="en-US" sz="16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41607" y="1883064"/>
              <a:ext cx="2615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-</a:t>
              </a:r>
              <a:endParaRPr lang="en-US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63438" y="1362539"/>
              <a:ext cx="91440" cy="95969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67578" y="1362539"/>
              <a:ext cx="91440" cy="95969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74628" y="1381554"/>
              <a:ext cx="91440" cy="95969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7674" y="1381554"/>
              <a:ext cx="91440" cy="95969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12189" y="997613"/>
              <a:ext cx="3286516" cy="393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Strap   1      2          7     8 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38200" y="4114800"/>
            <a:ext cx="6898277" cy="2377440"/>
            <a:chOff x="874474" y="3978889"/>
            <a:chExt cx="6898277" cy="2377440"/>
          </a:xfrm>
        </p:grpSpPr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880155" y="3978889"/>
              <a:ext cx="6892596" cy="2377440"/>
              <a:chOff x="1018874" y="1892808"/>
              <a:chExt cx="7422796" cy="2560320"/>
            </a:xfrm>
          </p:grpSpPr>
          <p:pic>
            <p:nvPicPr>
              <p:cNvPr id="54" name="Picture 53" descr="FullSizeRender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18874" y="1892808"/>
                <a:ext cx="3410712" cy="2560320"/>
              </a:xfrm>
              <a:prstGeom prst="rect">
                <a:avLst/>
              </a:prstGeom>
            </p:spPr>
          </p:pic>
          <p:pic>
            <p:nvPicPr>
              <p:cNvPr id="55" name="Picture 54" descr="FullSizeRender-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56632" y="1892808"/>
                <a:ext cx="3385038" cy="2514600"/>
              </a:xfrm>
              <a:prstGeom prst="rect">
                <a:avLst/>
              </a:prstGeom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874474" y="5556896"/>
              <a:ext cx="687541" cy="27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- 30 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68927" y="5533234"/>
              <a:ext cx="687541" cy="27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- 30 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691001" y="5751322"/>
              <a:ext cx="453022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21540000">
              <a:off x="5484606" y="5720408"/>
              <a:ext cx="453022" cy="20993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974676" y="4290570"/>
              <a:ext cx="6187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S11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37777" y="4302404"/>
              <a:ext cx="5953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S12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689608" y="969651"/>
            <a:ext cx="44543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ecoupler between adjacent source cubes gives excitation phase flexibility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Decoupling between sources is better than – 30 dB for vacuum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28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Electrical installations for LITERs complete with attachment of cables between electronics rack and probe drives in </a:t>
            </a:r>
            <a:r>
              <a:rPr lang="en-US" dirty="0" smtClean="0"/>
              <a:t>NTC</a:t>
            </a:r>
          </a:p>
          <a:p>
            <a:pPr marL="457200" indent="-457200">
              <a:buFont typeface="Arial"/>
              <a:buChar char="•"/>
            </a:pPr>
            <a:endParaRPr lang="en-US" sz="700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Procedures complete for filling and installing LITERs on NSTX-U</a:t>
            </a:r>
          </a:p>
          <a:p>
            <a:pPr marL="914400" lvl="1" indent="-457200">
              <a:buFont typeface="Arial"/>
              <a:buChar char="•"/>
            </a:pPr>
            <a:endParaRPr lang="en-US" sz="2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/>
              <a:t>Radiation levels in South High Bay prevent access for LITER loading during plasma operations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May limit lithium deposition rates due to less frequent LITER loading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Impact being compared with additional complexity of using TFTR Test </a:t>
            </a:r>
            <a:r>
              <a:rPr lang="en-US" dirty="0" smtClean="0">
                <a:solidFill>
                  <a:srgbClr val="FF0000"/>
                </a:solidFill>
              </a:rPr>
              <a:t>Cell</a:t>
            </a:r>
          </a:p>
          <a:p>
            <a:pPr marL="914400" lvl="1" indent="-457200">
              <a:buFont typeface="Arial"/>
              <a:buChar char="•"/>
            </a:pPr>
            <a:endParaRPr lang="en-US" sz="4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/>
              <a:t>Initial data obtained with Materials Analysis Particle Probe – MAPP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Surface analysis of ATJ graphite and </a:t>
            </a:r>
            <a:r>
              <a:rPr lang="en-US" dirty="0" smtClean="0">
                <a:solidFill>
                  <a:srgbClr val="FF0000"/>
                </a:solidFill>
              </a:rPr>
              <a:t>Titanium-Zirconium-Molybdenum (TZM) </a:t>
            </a:r>
            <a:r>
              <a:rPr lang="en-US" dirty="0">
                <a:solidFill>
                  <a:srgbClr val="FF0000"/>
                </a:solidFill>
              </a:rPr>
              <a:t>samples performed before and after exposure to boronization of NSTX-U </a:t>
            </a:r>
            <a:r>
              <a:rPr lang="en-US" dirty="0" smtClean="0">
                <a:solidFill>
                  <a:srgbClr val="FF0000"/>
                </a:solidFill>
              </a:rPr>
              <a:t>PFCs with </a:t>
            </a:r>
            <a:r>
              <a:rPr lang="en-US" dirty="0">
                <a:solidFill>
                  <a:srgbClr val="FF0000"/>
                </a:solidFill>
              </a:rPr>
              <a:t>X-ray photoelectron spectroscopy </a:t>
            </a:r>
            <a:r>
              <a:rPr lang="en-US" dirty="0" smtClean="0">
                <a:solidFill>
                  <a:srgbClr val="FF0000"/>
                </a:solidFill>
              </a:rPr>
              <a:t>- XPS</a:t>
            </a:r>
            <a:endParaRPr lang="en-US" dirty="0">
              <a:solidFill>
                <a:srgbClr val="FF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Preliminary results indicate </a:t>
            </a:r>
            <a:r>
              <a:rPr lang="en-US" dirty="0" smtClean="0">
                <a:solidFill>
                  <a:srgbClr val="FF0000"/>
                </a:solidFill>
              </a:rPr>
              <a:t>change </a:t>
            </a:r>
            <a:r>
              <a:rPr lang="en-US" dirty="0">
                <a:solidFill>
                  <a:srgbClr val="FF0000"/>
                </a:solidFill>
              </a:rPr>
              <a:t>in surface oxygen after boronization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New electrostatic analyzer for XPS being installed for better energy </a:t>
            </a:r>
            <a:r>
              <a:rPr lang="en-US" dirty="0" smtClean="0">
                <a:solidFill>
                  <a:srgbClr val="FF0000"/>
                </a:solidFill>
              </a:rPr>
              <a:t>resolution</a:t>
            </a:r>
          </a:p>
          <a:p>
            <a:pPr marL="914400" lvl="1" indent="-457200">
              <a:buFont typeface="Arial"/>
              <a:buChar char="•"/>
            </a:pPr>
            <a:endParaRPr lang="en-US" sz="4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Support stand built and remote control system development for granule injector complete</a:t>
            </a:r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Installation planned for next maintenance period with completion of electrical installation package</a:t>
            </a:r>
            <a:endParaRPr lang="en-US" dirty="0">
              <a:solidFill>
                <a:srgbClr val="FF0000"/>
              </a:solidFill>
            </a:endParaRPr>
          </a:p>
          <a:p>
            <a:pPr marL="914400" lvl="1" indent="-457200">
              <a:buFont typeface="Arial"/>
              <a:buChar char="•"/>
            </a:pPr>
            <a:endParaRPr lang="en-US" sz="4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/>
              <a:t>Successful Preliminary Design Review held for initial high-Z tile set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Test machining indicated no issues with fabricating pockets for diagnostics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Bulk of TZM </a:t>
            </a:r>
            <a:r>
              <a:rPr lang="en-US" dirty="0">
                <a:solidFill>
                  <a:srgbClr val="FF0000"/>
                </a:solidFill>
              </a:rPr>
              <a:t>plate </a:t>
            </a:r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manufacturing new </a:t>
            </a:r>
            <a:r>
              <a:rPr lang="en-US" dirty="0" smtClean="0">
                <a:solidFill>
                  <a:srgbClr val="FF0000"/>
                </a:solidFill>
              </a:rPr>
              <a:t>tiles </a:t>
            </a:r>
            <a:r>
              <a:rPr lang="en-US" dirty="0" smtClean="0">
                <a:solidFill>
                  <a:srgbClr val="FF0000"/>
                </a:solidFill>
              </a:rPr>
              <a:t>received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Aspiring for FDR in later </a:t>
            </a:r>
            <a:r>
              <a:rPr lang="en-US" dirty="0" smtClean="0">
                <a:solidFill>
                  <a:srgbClr val="FF0000"/>
                </a:solidFill>
              </a:rPr>
              <a:t>February</a:t>
            </a:r>
            <a:endParaRPr lang="en-US" dirty="0">
              <a:solidFill>
                <a:srgbClr val="FF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Installation in outboard divertor planned for upcoming </a:t>
            </a:r>
            <a:r>
              <a:rPr lang="en-US" dirty="0" smtClean="0">
                <a:solidFill>
                  <a:srgbClr val="FF0000"/>
                </a:solidFill>
              </a:rPr>
              <a:t>outage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Physics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3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Now </a:t>
            </a:r>
            <a:r>
              <a:rPr lang="en-US" dirty="0" smtClean="0"/>
              <a:t>(semi)routinely </a:t>
            </a:r>
            <a:r>
              <a:rPr lang="en-US" dirty="0"/>
              <a:t>operations </a:t>
            </a:r>
            <a:r>
              <a:rPr lang="en-US" dirty="0" smtClean="0"/>
              <a:t>produce </a:t>
            </a:r>
            <a:r>
              <a:rPr lang="en-US" dirty="0"/>
              <a:t>~</a:t>
            </a:r>
            <a:r>
              <a:rPr lang="en-US" dirty="0" smtClean="0"/>
              <a:t>20-25 </a:t>
            </a:r>
            <a:r>
              <a:rPr lang="en-US" dirty="0"/>
              <a:t>plasma </a:t>
            </a:r>
            <a:r>
              <a:rPr lang="en-US" dirty="0" smtClean="0"/>
              <a:t>shots </a:t>
            </a:r>
            <a:r>
              <a:rPr lang="en-US" dirty="0"/>
              <a:t>per </a:t>
            </a:r>
            <a:r>
              <a:rPr lang="en-US" dirty="0" smtClean="0"/>
              <a:t>day</a:t>
            </a:r>
            <a:r>
              <a:rPr lang="en-US" dirty="0" smtClean="0"/>
              <a:t>.</a:t>
            </a:r>
          </a:p>
          <a:p>
            <a:pPr marL="685800" lvl="1" indent="-45720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Shot cycle 15-20 min cycle is set by the time to cool the OH coil, not GDC+pumpout</a:t>
            </a:r>
            <a:endParaRPr lang="en-US" dirty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Coming </a:t>
            </a:r>
            <a:r>
              <a:rPr lang="en-US" dirty="0"/>
              <a:t>improvements in next 4 weeks:</a:t>
            </a:r>
          </a:p>
          <a:p>
            <a:pPr marL="914400" lvl="1" indent="-457200">
              <a:buFont typeface="Lucida Grande"/>
              <a:buChar char="-"/>
            </a:pPr>
            <a:r>
              <a:rPr lang="en-US" dirty="0">
                <a:solidFill>
                  <a:srgbClr val="3366FF"/>
                </a:solidFill>
              </a:rPr>
              <a:t>New </a:t>
            </a:r>
            <a:r>
              <a:rPr lang="en-US" dirty="0" smtClean="0">
                <a:solidFill>
                  <a:srgbClr val="3366FF"/>
                </a:solidFill>
              </a:rPr>
              <a:t>gas </a:t>
            </a:r>
            <a:r>
              <a:rPr lang="en-US" dirty="0">
                <a:solidFill>
                  <a:srgbClr val="3366FF"/>
                </a:solidFill>
              </a:rPr>
              <a:t>valve controller</a:t>
            </a:r>
          </a:p>
          <a:p>
            <a:pPr marL="914400" lvl="1" indent="-457200">
              <a:buFont typeface="Lucida Grande"/>
              <a:buChar char="-"/>
            </a:pPr>
            <a:r>
              <a:rPr lang="en-US" dirty="0">
                <a:solidFill>
                  <a:srgbClr val="3366FF"/>
                </a:solidFill>
              </a:rPr>
              <a:t>Correct mapping of all 4 centerstack puff valves</a:t>
            </a:r>
          </a:p>
          <a:p>
            <a:pPr marL="1371600" lvl="2" indent="-457200">
              <a:buFont typeface="Courier New"/>
              <a:buChar char="o"/>
            </a:pPr>
            <a:r>
              <a:rPr lang="en-US" dirty="0">
                <a:solidFill>
                  <a:srgbClr val="008000"/>
                </a:solidFill>
              </a:rPr>
              <a:t>2 - 1/8” and 2 -  ¼” diameter, </a:t>
            </a:r>
            <a:r>
              <a:rPr lang="en-US" dirty="0" smtClean="0">
                <a:solidFill>
                  <a:srgbClr val="008000"/>
                </a:solidFill>
              </a:rPr>
              <a:t>one </a:t>
            </a:r>
            <a:r>
              <a:rPr lang="en-US" dirty="0">
                <a:solidFill>
                  <a:srgbClr val="008000"/>
                </a:solidFill>
              </a:rPr>
              <a:t>each at midplane and shoulder</a:t>
            </a:r>
          </a:p>
          <a:p>
            <a:pPr marL="914400" lvl="1" indent="-457200">
              <a:buFont typeface="Lucida Grande"/>
              <a:buChar char="-"/>
            </a:pPr>
            <a:r>
              <a:rPr lang="en-US" dirty="0">
                <a:solidFill>
                  <a:srgbClr val="3366FF"/>
                </a:solidFill>
              </a:rPr>
              <a:t>Multiple sensors for vertical </a:t>
            </a:r>
            <a:r>
              <a:rPr lang="en-US" dirty="0" smtClean="0">
                <a:solidFill>
                  <a:srgbClr val="3366FF"/>
                </a:solidFill>
              </a:rPr>
              <a:t>control, improved filtering on sensors</a:t>
            </a:r>
            <a:endParaRPr lang="en-US" dirty="0">
              <a:solidFill>
                <a:srgbClr val="3366FF"/>
              </a:solidFill>
            </a:endParaRPr>
          </a:p>
          <a:p>
            <a:pPr marL="914400" lvl="1" indent="-457200">
              <a:buFont typeface="Lucida Grande"/>
              <a:buChar char="-"/>
            </a:pPr>
            <a:r>
              <a:rPr lang="en-US" dirty="0">
                <a:solidFill>
                  <a:srgbClr val="3366FF"/>
                </a:solidFill>
              </a:rPr>
              <a:t>rtEFIT </a:t>
            </a:r>
            <a:r>
              <a:rPr lang="en-US" dirty="0" smtClean="0">
                <a:solidFill>
                  <a:srgbClr val="3366FF"/>
                </a:solidFill>
              </a:rPr>
              <a:t>&amp; </a:t>
            </a:r>
            <a:r>
              <a:rPr lang="en-US" dirty="0" smtClean="0">
                <a:solidFill>
                  <a:srgbClr val="3366FF"/>
                </a:solidFill>
              </a:rPr>
              <a:t>isoflux: </a:t>
            </a:r>
            <a:r>
              <a:rPr lang="en-US" dirty="0">
                <a:solidFill>
                  <a:srgbClr val="3366FF"/>
                </a:solidFill>
              </a:rPr>
              <a:t>first control of </a:t>
            </a:r>
            <a:r>
              <a:rPr lang="en-US" dirty="0" smtClean="0">
                <a:solidFill>
                  <a:srgbClr val="3366FF"/>
                </a:solidFill>
              </a:rPr>
              <a:t>outer gaps</a:t>
            </a:r>
            <a:r>
              <a:rPr lang="en-US" dirty="0">
                <a:solidFill>
                  <a:srgbClr val="3366FF"/>
                </a:solidFill>
              </a:rPr>
              <a:t>, </a:t>
            </a:r>
            <a:r>
              <a:rPr lang="en-US" dirty="0" smtClean="0">
                <a:solidFill>
                  <a:srgbClr val="3366FF"/>
                </a:solidFill>
              </a:rPr>
              <a:t>DRSEP </a:t>
            </a:r>
            <a:endParaRPr lang="en-US" dirty="0" smtClean="0">
              <a:solidFill>
                <a:srgbClr val="3366FF"/>
              </a:solidFill>
            </a:endParaRPr>
          </a:p>
          <a:p>
            <a:pPr marL="1143000" lvl="2" indent="-457200">
              <a:buFont typeface="Lucida Grande"/>
              <a:buChar char="-"/>
            </a:pPr>
            <a:r>
              <a:rPr lang="en-US" dirty="0" smtClean="0">
                <a:solidFill>
                  <a:srgbClr val="3366FF"/>
                </a:solidFill>
              </a:rPr>
              <a:t>X-point </a:t>
            </a:r>
            <a:r>
              <a:rPr lang="en-US" dirty="0">
                <a:solidFill>
                  <a:srgbClr val="3366FF"/>
                </a:solidFill>
              </a:rPr>
              <a:t>control will come latter</a:t>
            </a:r>
          </a:p>
          <a:p>
            <a:pPr marL="914400" lvl="1" indent="-457200">
              <a:buFont typeface="Lucida Grande"/>
              <a:buChar char="-"/>
            </a:pPr>
            <a:r>
              <a:rPr lang="en-US" dirty="0">
                <a:solidFill>
                  <a:srgbClr val="3366FF"/>
                </a:solidFill>
              </a:rPr>
              <a:t>Automatic limit on OH heating to keep rep. rate </a:t>
            </a:r>
            <a:r>
              <a:rPr lang="en-US" dirty="0" smtClean="0">
                <a:solidFill>
                  <a:srgbClr val="3366FF"/>
                </a:solidFill>
              </a:rPr>
              <a:t>uniform</a:t>
            </a:r>
          </a:p>
          <a:p>
            <a:pPr marL="914400" lvl="1" indent="-457200">
              <a:buFont typeface="Lucida Grande"/>
              <a:buChar char="-"/>
            </a:pPr>
            <a:r>
              <a:rPr lang="en-US" dirty="0" smtClean="0">
                <a:solidFill>
                  <a:srgbClr val="3366FF"/>
                </a:solidFill>
              </a:rPr>
              <a:t>Ability to program n=1,2,3 fields directly proportional to PF/OH/TF coil currents</a:t>
            </a:r>
            <a:endParaRPr lang="en-US" dirty="0">
              <a:solidFill>
                <a:srgbClr val="3366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Machine </a:t>
            </a:r>
            <a:r>
              <a:rPr lang="en-US" dirty="0">
                <a:solidFill>
                  <a:srgbClr val="000000"/>
                </a:solidFill>
              </a:rPr>
              <a:t>start-up XMPs </a:t>
            </a:r>
            <a:r>
              <a:rPr lang="en-US" dirty="0" smtClean="0">
                <a:solidFill>
                  <a:srgbClr val="000000"/>
                </a:solidFill>
              </a:rPr>
              <a:t>underway</a:t>
            </a:r>
          </a:p>
          <a:p>
            <a:pPr marL="685800" lvl="1" indent="-45720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Two immediate priorities</a:t>
            </a:r>
          </a:p>
          <a:p>
            <a:pPr marL="914400" lvl="2" indent="-4572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Still </a:t>
            </a:r>
            <a:r>
              <a:rPr lang="en-US" dirty="0">
                <a:solidFill>
                  <a:srgbClr val="008000"/>
                </a:solidFill>
              </a:rPr>
              <a:t>tuning </a:t>
            </a:r>
            <a:r>
              <a:rPr lang="en-US" dirty="0" smtClean="0">
                <a:solidFill>
                  <a:srgbClr val="008000"/>
                </a:solidFill>
              </a:rPr>
              <a:t>shape/position control…this is the focus of first week back.</a:t>
            </a:r>
          </a:p>
          <a:p>
            <a:pPr marL="914400" lvl="2" indent="-4572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Continued development of the H-mode scenario at lower l</a:t>
            </a:r>
            <a:r>
              <a:rPr lang="en-US" baseline="-25000" dirty="0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, higher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k</a:t>
            </a:r>
            <a:r>
              <a:rPr lang="en-US" dirty="0" smtClean="0">
                <a:solidFill>
                  <a:srgbClr val="008000"/>
                </a:solidFill>
              </a:rPr>
              <a:t>, reduced PF-1a currents</a:t>
            </a:r>
          </a:p>
          <a:p>
            <a:pPr marL="685800" lvl="1" indent="-45720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A few d</a:t>
            </a:r>
            <a:r>
              <a:rPr lang="en-US" dirty="0" smtClean="0">
                <a:solidFill>
                  <a:srgbClr val="3366FF"/>
                </a:solidFill>
              </a:rPr>
              <a:t>iagnostic </a:t>
            </a:r>
            <a:r>
              <a:rPr lang="en-US" dirty="0" smtClean="0">
                <a:solidFill>
                  <a:srgbClr val="3366FF"/>
                </a:solidFill>
              </a:rPr>
              <a:t>XMPs will then follow as a priority</a:t>
            </a:r>
            <a:endParaRPr lang="en-US" dirty="0">
              <a:solidFill>
                <a:srgbClr val="3366FF"/>
              </a:solidFill>
            </a:endParaRPr>
          </a:p>
          <a:p>
            <a:pPr marL="685800" lvl="1" indent="-45720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Ready </a:t>
            </a:r>
            <a:r>
              <a:rPr lang="en-US" dirty="0">
                <a:solidFill>
                  <a:srgbClr val="3366FF"/>
                </a:solidFill>
              </a:rPr>
              <a:t>for some XPs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Latency of PCS reduced by 200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s to ~ 515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New operators being phased </a:t>
            </a:r>
            <a:r>
              <a:rPr lang="en-US" dirty="0" smtClean="0">
                <a:solidFill>
                  <a:srgbClr val="000000"/>
                </a:solidFill>
              </a:rPr>
              <a:t>in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8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Maintenance periods presently scheduled </a:t>
            </a:r>
            <a:r>
              <a:rPr lang="en-US" dirty="0" smtClean="0"/>
              <a:t>for </a:t>
            </a:r>
            <a:r>
              <a:rPr lang="en-US" dirty="0" smtClean="0"/>
              <a:t>weeks of</a:t>
            </a:r>
          </a:p>
          <a:p>
            <a:pPr lvl="1"/>
            <a:r>
              <a:rPr lang="en-US" dirty="0" smtClean="0"/>
              <a:t>March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April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/>
              <a:t>See</a:t>
            </a:r>
            <a:r>
              <a:rPr lang="en-US" dirty="0" smtClean="0"/>
              <a:t>: http</a:t>
            </a:r>
            <a:r>
              <a:rPr lang="en-US" dirty="0"/>
              <a:t>://www-local.pppl.gov/dss/</a:t>
            </a:r>
            <a:r>
              <a:rPr lang="en-US" dirty="0" smtClean="0"/>
              <a:t>CurrentRollover.pdf</a:t>
            </a:r>
          </a:p>
          <a:p>
            <a:r>
              <a:rPr lang="en-US" dirty="0" smtClean="0"/>
              <a:t>Remember: </a:t>
            </a:r>
          </a:p>
          <a:p>
            <a:pPr lvl="1"/>
            <a:r>
              <a:rPr lang="en-US" dirty="0" smtClean="0"/>
              <a:t>Permanent change to the NSTX-U device requires a work package.</a:t>
            </a:r>
          </a:p>
          <a:p>
            <a:pPr lvl="2"/>
            <a:r>
              <a:rPr lang="en-US" dirty="0" smtClean="0"/>
              <a:t>Typically includes drawings, design reviews (peer reviews)</a:t>
            </a:r>
          </a:p>
          <a:p>
            <a:pPr lvl="2"/>
            <a:r>
              <a:rPr lang="en-US" dirty="0" smtClean="0"/>
              <a:t>Can </a:t>
            </a:r>
            <a:r>
              <a:rPr lang="en-US" dirty="0" smtClean="0"/>
              <a:t>take a few weeks (or more) to assemble, so plan early.</a:t>
            </a:r>
          </a:p>
          <a:p>
            <a:pPr lvl="1"/>
            <a:r>
              <a:rPr lang="en-US" dirty="0" smtClean="0"/>
              <a:t>Minor tasks not falling under this description can be done under work permits.</a:t>
            </a:r>
          </a:p>
          <a:p>
            <a:pPr lvl="1"/>
            <a:r>
              <a:rPr lang="en-US" dirty="0" smtClean="0"/>
              <a:t>If in doubt, ask me, Tim, Al, Brent, Bob Kaita, Bob Ellis.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87119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1060</Words>
  <Application>Microsoft Macintosh PowerPoint</Application>
  <PresentationFormat>On-screen Show (4:3)</PresentationFormat>
  <Paragraphs>119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NSTX Upgrade</vt:lpstr>
      <vt:lpstr>Research Operations Update</vt:lpstr>
      <vt:lpstr>Outline</vt:lpstr>
      <vt:lpstr>Diagnostics Update</vt:lpstr>
      <vt:lpstr>PowerPoint Presentation</vt:lpstr>
      <vt:lpstr>PowerPoint Presentation</vt:lpstr>
      <vt:lpstr>Boundary Physics Operations</vt:lpstr>
      <vt:lpstr>Physics Operations</vt:lpstr>
      <vt:lpstr>Schedule Note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Stefan Gerhardt</cp:lastModifiedBy>
  <cp:revision>120</cp:revision>
  <dcterms:created xsi:type="dcterms:W3CDTF">2015-07-16T16:59:24Z</dcterms:created>
  <dcterms:modified xsi:type="dcterms:W3CDTF">2016-02-05T18:02:00Z</dcterms:modified>
</cp:coreProperties>
</file>