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259" r:id="rId3"/>
    <p:sldId id="297" r:id="rId4"/>
    <p:sldId id="270" r:id="rId5"/>
    <p:sldId id="275" r:id="rId6"/>
    <p:sldId id="269" r:id="rId7"/>
    <p:sldId id="288" r:id="rId8"/>
    <p:sldId id="289" r:id="rId9"/>
    <p:sldId id="285" r:id="rId10"/>
    <p:sldId id="277" r:id="rId11"/>
    <p:sldId id="278" r:id="rId12"/>
    <p:sldId id="276" r:id="rId13"/>
    <p:sldId id="283" r:id="rId14"/>
    <p:sldId id="284" r:id="rId15"/>
    <p:sldId id="291" r:id="rId16"/>
    <p:sldId id="287" r:id="rId17"/>
    <p:sldId id="281" r:id="rId18"/>
    <p:sldId id="290" r:id="rId19"/>
    <p:sldId id="273" r:id="rId20"/>
    <p:sldId id="280" r:id="rId21"/>
    <p:sldId id="282" r:id="rId22"/>
    <p:sldId id="298" r:id="rId23"/>
    <p:sldId id="299" r:id="rId24"/>
    <p:sldId id="295" r:id="rId25"/>
    <p:sldId id="296" r:id="rId26"/>
    <p:sldId id="292" r:id="rId27"/>
    <p:sldId id="293" r:id="rId28"/>
    <p:sldId id="300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>
        <p:scale>
          <a:sx n="100" d="100"/>
          <a:sy n="100" d="100"/>
        </p:scale>
        <p:origin x="-1640" y="-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7/29/16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895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Meeting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PF-1a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Update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S.P. Gerhardt, 7/29/2016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emf"/><Relationship Id="rId7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Stefan Gerhardt</a:t>
            </a:r>
          </a:p>
          <a:p>
            <a:r>
              <a:rPr lang="en-US" dirty="0" smtClean="0"/>
              <a:t>Devon Battaglia, Dan Boyer, Jon Menard, Clayton Myers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PF-1aU 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Team Meeting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PPPL, MBG Auditorium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7</a:t>
            </a:r>
            <a:r>
              <a:rPr lang="en-US" dirty="0" smtClean="0"/>
              <a:t>/29/2016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/>
          <p:nvPr/>
        </p:nvSpPr>
        <p:spPr>
          <a:xfrm>
            <a:off x="76201" y="1092200"/>
            <a:ext cx="4800599" cy="51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sz="2000" dirty="0"/>
              <a:t>The fluxes </a:t>
            </a:r>
            <a:r>
              <a:rPr lang="en" sz="2000" dirty="0">
                <a:solidFill>
                  <a:schemeClr val="dk1"/>
                </a:solidFill>
              </a:rPr>
              <a:t>are measured</a:t>
            </a:r>
            <a:r>
              <a:rPr lang="en" sz="2000" dirty="0"/>
              <a:t> at FLPF1AU4 and FLPF1AU2 </a:t>
            </a:r>
          </a:p>
          <a:p>
            <a:pPr marL="2286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sz="2000" dirty="0" smtClean="0"/>
              <a:t>The </a:t>
            </a:r>
            <a:r>
              <a:rPr lang="en" sz="2000" dirty="0"/>
              <a:t>difference between the fluxes measured during </a:t>
            </a:r>
            <a:r>
              <a:rPr lang="en" sz="2000" u="sng" dirty="0"/>
              <a:t>recommissioning in July</a:t>
            </a:r>
            <a:r>
              <a:rPr lang="en" sz="2000" dirty="0"/>
              <a:t> and during </a:t>
            </a:r>
            <a:r>
              <a:rPr lang="en" sz="2000" u="sng" dirty="0"/>
              <a:t>reference shots in December</a:t>
            </a:r>
            <a:r>
              <a:rPr lang="en" sz="2000" dirty="0"/>
              <a:t> can be used to infer circulating currents in the compromised PF1aU </a:t>
            </a:r>
            <a:r>
              <a:rPr lang="en" sz="2000" dirty="0" smtClean="0"/>
              <a:t>coil</a:t>
            </a:r>
            <a:endParaRPr lang="en" sz="2000" dirty="0"/>
          </a:p>
          <a:p>
            <a:pPr marL="2286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sz="2000" dirty="0"/>
              <a:t>Model the circulating currents in PF1aU with two current rings (A &amp; B)</a:t>
            </a:r>
          </a:p>
          <a:p>
            <a:pPr marL="228600" lvl="0" indent="-228600" rtl="0">
              <a:spcBef>
                <a:spcPts val="0"/>
              </a:spcBef>
              <a:buChar char="●"/>
            </a:pPr>
            <a:r>
              <a:rPr lang="en" sz="2000" dirty="0"/>
              <a:t>Compute the mutual inductance matrix and invert to find the currents that produce the measured flux </a:t>
            </a:r>
            <a:r>
              <a:rPr lang="en" sz="2000" dirty="0" smtClean="0"/>
              <a:t>differences</a:t>
            </a:r>
            <a:endParaRPr lang="en-US" sz="2000" dirty="0" smtClean="0"/>
          </a:p>
          <a:p>
            <a:pPr marL="228600" lvl="0" indent="-228600" rtl="0">
              <a:spcBef>
                <a:spcPts val="0"/>
              </a:spcBef>
              <a:buChar char="●"/>
            </a:pPr>
            <a:r>
              <a:rPr lang="en-US" sz="2000" dirty="0" smtClean="0"/>
              <a:t>Identical analysis on the bottom coil and loops</a:t>
            </a:r>
            <a:endParaRPr lang="en" sz="2000" dirty="0"/>
          </a:p>
        </p:txBody>
      </p:sp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0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/>
              <a:t>Use </a:t>
            </a:r>
            <a:r>
              <a:rPr lang="en-US" sz="3200" dirty="0" smtClean="0"/>
              <a:t>T</a:t>
            </a:r>
            <a:r>
              <a:rPr lang="en" sz="3200" dirty="0" smtClean="0"/>
              <a:t>wo </a:t>
            </a:r>
            <a:r>
              <a:rPr lang="en-US" sz="3200" dirty="0"/>
              <a:t>M</a:t>
            </a:r>
            <a:r>
              <a:rPr lang="en" sz="3200" dirty="0" smtClean="0"/>
              <a:t>odel ‘</a:t>
            </a:r>
            <a:r>
              <a:rPr lang="en-US" sz="3200" dirty="0" smtClean="0"/>
              <a:t>C</a:t>
            </a:r>
            <a:r>
              <a:rPr lang="en" sz="3200" dirty="0" smtClean="0"/>
              <a:t>urrent </a:t>
            </a:r>
            <a:r>
              <a:rPr lang="en-US" sz="3200" dirty="0" smtClean="0"/>
              <a:t>R</a:t>
            </a:r>
            <a:r>
              <a:rPr lang="en" sz="3200" dirty="0" smtClean="0"/>
              <a:t>ings</a:t>
            </a:r>
            <a:r>
              <a:rPr lang="en" sz="3200" dirty="0"/>
              <a:t>’ in </a:t>
            </a:r>
            <a:r>
              <a:rPr lang="en" sz="3200" dirty="0" smtClean="0"/>
              <a:t>PF1aU to </a:t>
            </a:r>
            <a:r>
              <a:rPr lang="en-US" sz="3200" dirty="0" smtClean="0"/>
              <a:t>E</a:t>
            </a:r>
            <a:r>
              <a:rPr lang="en" sz="3200" dirty="0" smtClean="0"/>
              <a:t>stimate </a:t>
            </a:r>
            <a:r>
              <a:rPr lang="en-US" sz="3200" dirty="0"/>
              <a:t>C</a:t>
            </a:r>
            <a:r>
              <a:rPr lang="en" sz="3200" dirty="0" smtClean="0"/>
              <a:t>urrent </a:t>
            </a:r>
            <a:r>
              <a:rPr lang="en-US" sz="3200" dirty="0"/>
              <a:t>T</a:t>
            </a:r>
            <a:r>
              <a:rPr lang="en" sz="3200" dirty="0" smtClean="0"/>
              <a:t>ransients</a:t>
            </a:r>
            <a:endParaRPr lang="en" sz="3200" dirty="0"/>
          </a:p>
        </p:txBody>
      </p:sp>
      <p:pic>
        <p:nvPicPr>
          <p:cNvPr id="663" name="Shape 6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649" y="2438400"/>
            <a:ext cx="4221151" cy="40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Shape 664"/>
          <p:cNvSpPr txBox="1"/>
          <p:nvPr/>
        </p:nvSpPr>
        <p:spPr>
          <a:xfrm>
            <a:off x="8077200" y="2736000"/>
            <a:ext cx="838200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 b="1" dirty="0"/>
              <a:t>PF2U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9112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6-07-28 at 4.10.05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9678" r="13543" b="14516"/>
          <a:stretch/>
        </p:blipFill>
        <p:spPr>
          <a:xfrm>
            <a:off x="5486400" y="1066800"/>
            <a:ext cx="3276600" cy="13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/>
        </p:nvSpPr>
        <p:spPr>
          <a:xfrm>
            <a:off x="0" y="944600"/>
            <a:ext cx="9144000" cy="53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sz="2000" dirty="0" smtClean="0">
                <a:solidFill>
                  <a:schemeClr val="dk1"/>
                </a:solidFill>
              </a:rPr>
              <a:t>Large </a:t>
            </a:r>
            <a:r>
              <a:rPr lang="en" sz="2000" dirty="0">
                <a:solidFill>
                  <a:schemeClr val="dk1"/>
                </a:solidFill>
              </a:rPr>
              <a:t>voltage transient suggests initially shorted turn(s) open up</a:t>
            </a:r>
          </a:p>
          <a:p>
            <a:pPr marL="228600" lvl="0" indent="-2286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</a:pPr>
            <a:r>
              <a:rPr lang="en" sz="2000" dirty="0">
                <a:solidFill>
                  <a:schemeClr val="dk1"/>
                </a:solidFill>
              </a:rPr>
              <a:t>Total induced current </a:t>
            </a:r>
            <a:r>
              <a:rPr lang="en-US" sz="2000" dirty="0" smtClean="0">
                <a:solidFill>
                  <a:schemeClr val="dk1"/>
                </a:solidFill>
              </a:rPr>
              <a:t>in </a:t>
            </a:r>
            <a:r>
              <a:rPr lang="en" sz="2000" dirty="0" smtClean="0">
                <a:solidFill>
                  <a:schemeClr val="dk1"/>
                </a:solidFill>
              </a:rPr>
              <a:t>transient </a:t>
            </a:r>
            <a:r>
              <a:rPr lang="en" sz="2000" dirty="0">
                <a:solidFill>
                  <a:schemeClr val="dk1"/>
                </a:solidFill>
              </a:rPr>
              <a:t>is ~20 kA-turns (at the top of the coil)</a:t>
            </a:r>
          </a:p>
          <a:p>
            <a:pPr marL="2286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sz="2000" dirty="0"/>
              <a:t>In second hump of induced voltage, a steady difference is still visible</a:t>
            </a:r>
          </a:p>
          <a:p>
            <a:pPr marL="2286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sz="2000" dirty="0"/>
              <a:t>The second hump has ~5 kA-turns of induced </a:t>
            </a:r>
            <a:r>
              <a:rPr lang="en" sz="2000" dirty="0" smtClean="0"/>
              <a:t>current</a:t>
            </a:r>
            <a:endParaRPr lang="en" sz="2000" dirty="0" smtClean="0">
              <a:solidFill>
                <a:srgbClr val="FF0000"/>
              </a:solidFill>
            </a:endParaRPr>
          </a:p>
        </p:txBody>
      </p:sp>
      <p:pic>
        <p:nvPicPr>
          <p:cNvPr id="669" name="Shape 669" descr="PF1aU_induced_currents_205321_2021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2743200"/>
            <a:ext cx="4953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0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/>
              <a:t>Estimate ~20 kA-</a:t>
            </a:r>
            <a:r>
              <a:rPr lang="en-US" sz="2800" dirty="0" smtClean="0"/>
              <a:t>T</a:t>
            </a:r>
            <a:r>
              <a:rPr lang="en" sz="2800" dirty="0" smtClean="0"/>
              <a:t>urns </a:t>
            </a:r>
            <a:r>
              <a:rPr lang="en-US" sz="2800" dirty="0"/>
              <a:t>I</a:t>
            </a:r>
            <a:r>
              <a:rPr lang="en" sz="2800" dirty="0" smtClean="0"/>
              <a:t>nduced </a:t>
            </a:r>
            <a:r>
              <a:rPr lang="en-US" sz="2800" dirty="0"/>
              <a:t>D</a:t>
            </a:r>
            <a:r>
              <a:rPr lang="en" sz="2800" dirty="0" smtClean="0"/>
              <a:t>uring </a:t>
            </a:r>
            <a:r>
              <a:rPr lang="en" sz="2800" dirty="0"/>
              <a:t>the </a:t>
            </a:r>
            <a:r>
              <a:rPr lang="en-US" sz="2800" dirty="0"/>
              <a:t>F</a:t>
            </a:r>
            <a:r>
              <a:rPr lang="en" sz="2800" dirty="0" smtClean="0"/>
              <a:t>irst </a:t>
            </a:r>
            <a:r>
              <a:rPr lang="en" sz="2800" dirty="0"/>
              <a:t>PF2U </a:t>
            </a:r>
            <a:r>
              <a:rPr lang="en-US" sz="2800" dirty="0" smtClean="0"/>
              <a:t>R</a:t>
            </a:r>
            <a:r>
              <a:rPr lang="en" sz="2800" dirty="0" smtClean="0"/>
              <a:t>ecomm</a:t>
            </a:r>
            <a:r>
              <a:rPr lang="en-US" sz="2800" dirty="0" err="1" smtClean="0"/>
              <a:t>issioning</a:t>
            </a:r>
            <a:r>
              <a:rPr lang="en" sz="2800" dirty="0" smtClean="0"/>
              <a:t> </a:t>
            </a:r>
            <a:r>
              <a:rPr lang="en-US" sz="2800" dirty="0" smtClean="0"/>
              <a:t>S</a:t>
            </a:r>
            <a:r>
              <a:rPr lang="en" sz="2800" dirty="0" smtClean="0"/>
              <a:t>hot</a:t>
            </a:r>
            <a:endParaRPr lang="e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0" y="6248400"/>
            <a:ext cx="783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7/20/16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479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752600"/>
          </a:xfrm>
        </p:spPr>
        <p:txBody>
          <a:bodyPr>
            <a:normAutofit fontScale="70000" lnSpcReduction="20000"/>
          </a:bodyPr>
          <a:lstStyle/>
          <a:p>
            <a:pPr marL="457200" lv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dirty="0"/>
              <a:t>Shot 205324 is a 100% PF2U shot </a:t>
            </a:r>
          </a:p>
          <a:p>
            <a:pPr marL="457200"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</a:pPr>
            <a:r>
              <a:rPr lang="en" dirty="0">
                <a:solidFill>
                  <a:schemeClr val="dk1"/>
                </a:solidFill>
              </a:rPr>
              <a:t>The previous 5 kA-turn behavior is </a:t>
            </a:r>
            <a:r>
              <a:rPr lang="en" dirty="0" smtClean="0">
                <a:solidFill>
                  <a:schemeClr val="dk1"/>
                </a:solidFill>
              </a:rPr>
              <a:t>a </a:t>
            </a:r>
            <a:r>
              <a:rPr lang="en" dirty="0">
                <a:solidFill>
                  <a:schemeClr val="dk1"/>
                </a:solidFill>
              </a:rPr>
              <a:t>consistent 10 kA-turn </a:t>
            </a:r>
            <a:r>
              <a:rPr lang="en" dirty="0" smtClean="0">
                <a:solidFill>
                  <a:schemeClr val="dk1"/>
                </a:solidFill>
              </a:rPr>
              <a:t>signature…at 1 volt loop voltage</a:t>
            </a:r>
            <a:endParaRPr lang="en-US" dirty="0" smtClean="0">
              <a:solidFill>
                <a:schemeClr val="dk1"/>
              </a:solidFill>
            </a:endParaRPr>
          </a:p>
          <a:p>
            <a:pPr marL="457200"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The melting potential implied by these currents during plasma scenarios drove us to halt operations on 7/25/16 in consultation with FES.</a:t>
            </a:r>
            <a:endParaRPr lang="en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Subsequent Shots Showed Circulating Induced Currents in PF-1aU</a:t>
            </a:r>
            <a:endParaRPr lang="en-US" dirty="0"/>
          </a:p>
        </p:txBody>
      </p:sp>
      <p:pic>
        <p:nvPicPr>
          <p:cNvPr id="4" name="Shape 731" descr="PF1aU_induced_currents_205324_202125.png"/>
          <p:cNvPicPr preferRelativeResize="0"/>
          <p:nvPr/>
        </p:nvPicPr>
        <p:blipFill rotWithShape="1">
          <a:blip r:embed="rId2">
            <a:alphaModFix/>
          </a:blip>
          <a:srcRect t="2244" b="2884"/>
          <a:stretch/>
        </p:blipFill>
        <p:spPr>
          <a:xfrm>
            <a:off x="1219200" y="2743200"/>
            <a:ext cx="6629400" cy="37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0" y="6248400"/>
            <a:ext cx="783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7/20/16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772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410200"/>
          </a:xfrm>
        </p:spPr>
        <p:txBody>
          <a:bodyPr/>
          <a:lstStyle/>
          <a:p>
            <a:pPr marL="457200" lv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dirty="0"/>
              <a:t>Shot 205325 is a 100% PF2L shot</a:t>
            </a:r>
          </a:p>
          <a:p>
            <a:pPr marL="457200" lv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dirty="0"/>
              <a:t>Negligible circulating current is measured</a:t>
            </a:r>
          </a:p>
          <a:p>
            <a:pPr marL="457200" lv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dirty="0"/>
              <a:t>The error bars are +/-2 kA at this larger PF2L current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 Analysis on the PF-1aL Shows No Errant Circulating Currents</a:t>
            </a:r>
            <a:endParaRPr lang="en-US" dirty="0"/>
          </a:p>
        </p:txBody>
      </p:sp>
      <p:pic>
        <p:nvPicPr>
          <p:cNvPr id="4" name="Shape 759" descr="PF1aL_induced_currents_205325_20213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0" y="3124200"/>
            <a:ext cx="6934200" cy="32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0" y="6248400"/>
            <a:ext cx="783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7/20/16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430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Observations from Our Testing Last Week</a:t>
            </a:r>
          </a:p>
          <a:p>
            <a:r>
              <a:rPr lang="en-US" dirty="0"/>
              <a:t>Model of Circulating Currents in the PF-1a Coils</a:t>
            </a:r>
          </a:p>
          <a:p>
            <a:r>
              <a:rPr lang="en-US" dirty="0" smtClean="0"/>
              <a:t>Analysis of Some Historical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143000"/>
            <a:ext cx="8382000" cy="91440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3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Firing angle request on the -1aU rectifier during test shots not visibly different on 6/28/2016 compared to previous days.</a:t>
            </a:r>
          </a:p>
          <a:p>
            <a:r>
              <a:rPr lang="en-US" dirty="0" smtClean="0"/>
              <a:t>PSRTC “dI/dt algorithm” didn’t register anything.</a:t>
            </a:r>
          </a:p>
          <a:p>
            <a:r>
              <a:rPr lang="en-US" dirty="0" smtClean="0"/>
              <a:t>EFIT chi-squares may have been creeping up, but not dramatically.</a:t>
            </a:r>
          </a:p>
          <a:p>
            <a:r>
              <a:rPr lang="en-US" dirty="0" smtClean="0"/>
              <a:t>The process of analyzing the issues on 6/20/16-6/22/16 taught us more sensitive means of looking at magnetics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Analysis of Historical Data Yielded </a:t>
            </a:r>
            <a:br>
              <a:rPr lang="en-US" dirty="0" smtClean="0"/>
            </a:br>
            <a:r>
              <a:rPr lang="en-US" dirty="0" smtClean="0"/>
              <a:t>No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0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Shots Have Coils Coming and Going at Various Times</a:t>
            </a:r>
            <a:endParaRPr lang="en-US" dirty="0"/>
          </a:p>
        </p:txBody>
      </p:sp>
      <p:pic>
        <p:nvPicPr>
          <p:cNvPr id="4" name="Shape 6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951" y="1219200"/>
            <a:ext cx="4476174" cy="445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126" y="1219199"/>
            <a:ext cx="4476174" cy="140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5029200" y="2895600"/>
            <a:ext cx="388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shot defined by requirement to run all coils in a single shot w/o violating any DCPS or FCPC allowables.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1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Shots Have Coils Coming and Going at Various Times</a:t>
            </a:r>
            <a:endParaRPr lang="en-US" dirty="0"/>
          </a:p>
        </p:txBody>
      </p:sp>
      <p:pic>
        <p:nvPicPr>
          <p:cNvPr id="4" name="Shape 6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951" y="1219200"/>
            <a:ext cx="4476174" cy="445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126" y="1219199"/>
            <a:ext cx="4476174" cy="14065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2209800" y="1219200"/>
            <a:ext cx="0" cy="4419600"/>
          </a:xfrm>
          <a:prstGeom prst="line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70100" y="1244600"/>
            <a:ext cx="0" cy="441960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5000" y="1219200"/>
            <a:ext cx="0" cy="1371600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1244600"/>
            <a:ext cx="0" cy="4419600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53200" y="1219200"/>
            <a:ext cx="0" cy="137160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5600" y="1231900"/>
            <a:ext cx="0" cy="1371600"/>
          </a:xfrm>
          <a:prstGeom prst="line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1219200"/>
            <a:ext cx="0" cy="1371600"/>
          </a:xfrm>
          <a:prstGeom prst="line">
            <a:avLst/>
          </a:prstGeom>
          <a:ln w="9525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7800" y="1219200"/>
            <a:ext cx="0" cy="4419600"/>
          </a:xfrm>
          <a:prstGeom prst="line">
            <a:avLst/>
          </a:prstGeom>
          <a:ln w="9525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1244600"/>
            <a:ext cx="0" cy="4419600"/>
          </a:xfrm>
          <a:prstGeom prst="line">
            <a:avLst/>
          </a:prstGeom>
          <a:ln w="952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45400" y="1219200"/>
            <a:ext cx="0" cy="1371600"/>
          </a:xfrm>
          <a:prstGeom prst="line">
            <a:avLst/>
          </a:prstGeom>
          <a:ln w="952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72400" y="1219200"/>
            <a:ext cx="0" cy="13716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51200" y="1219200"/>
            <a:ext cx="0" cy="44196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57800" y="4495800"/>
            <a:ext cx="310546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OH &amp; PF-3 Ramps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OH Flat Top and PF-3 Ramp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PF1a Ramp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PF-1a Flat Top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OH Flat Top and PF-5 Ramp</a:t>
            </a:r>
          </a:p>
          <a:p>
            <a:r>
              <a:rPr lang="en-US" dirty="0" smtClean="0"/>
              <a:t>OH &amp; PF-5 Ramps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2895600"/>
            <a:ext cx="388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shot defined by requirement to run all coils in a single shot w/o violating any DCPS or FCPC allowables.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1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100% Test Shots Found a Slow Degradation of the -1aU Coil</a:t>
            </a:r>
            <a:endParaRPr lang="en-US" dirty="0"/>
          </a:p>
        </p:txBody>
      </p:sp>
      <p:pic>
        <p:nvPicPr>
          <p:cNvPr id="4" name="Picture 3" descr="Screen Shot 2016-07-27 at 10.1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38400"/>
            <a:ext cx="5126331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8087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Method: </a:t>
            </a:r>
            <a:r>
              <a:rPr lang="en-US" dirty="0" smtClean="0"/>
              <a:t>Normalize the flux on the -1aU coil to the -1aU power supply current</a:t>
            </a:r>
          </a:p>
          <a:p>
            <a:r>
              <a:rPr lang="en-US" b="1" dirty="0" smtClean="0"/>
              <a:t>Flux Measurement: </a:t>
            </a:r>
            <a:r>
              <a:rPr lang="en-US" dirty="0" smtClean="0"/>
              <a:t>Flux loops on the coil OD</a:t>
            </a:r>
          </a:p>
          <a:p>
            <a:r>
              <a:rPr lang="en-US" b="1" dirty="0" smtClean="0"/>
              <a:t>Current Measurement: </a:t>
            </a:r>
            <a:r>
              <a:rPr lang="en-US" dirty="0" smtClean="0"/>
              <a:t>Cur1, Cur2, and (Cur1+Cur2)/2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3622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Less poloidal flux for the same power supply current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-&gt; </a:t>
            </a:r>
            <a:r>
              <a:rPr lang="en-US" sz="2800" i="1" dirty="0" smtClean="0">
                <a:solidFill>
                  <a:srgbClr val="FF0000"/>
                </a:solidFill>
              </a:rPr>
              <a:t>Inductance of the coil slowly changing in time</a:t>
            </a:r>
          </a:p>
          <a:p>
            <a:pPr algn="ctr"/>
            <a:r>
              <a:rPr lang="en-US" sz="2800" dirty="0" smtClean="0"/>
              <a:t>Rapid degradation leading into the final set of shots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3048000"/>
            <a:ext cx="127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Upper Coil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06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After Some Confusion, Lower 1a Coil Was Found to NOT have the Same Bad Inductance Trend</a:t>
            </a:r>
            <a:endParaRPr lang="en-US" sz="3200" dirty="0"/>
          </a:p>
        </p:txBody>
      </p:sp>
      <p:pic>
        <p:nvPicPr>
          <p:cNvPr id="5" name="Picture 4" descr="Screen Shot 2016-07-27 at 10.1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09" y="2057400"/>
            <a:ext cx="5776291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7993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Method: </a:t>
            </a:r>
            <a:r>
              <a:rPr lang="en-US" dirty="0" smtClean="0"/>
              <a:t>Normalize the flux on the -1aL coil to the -1aL power supply current</a:t>
            </a:r>
          </a:p>
          <a:p>
            <a:r>
              <a:rPr lang="en-US" b="1" dirty="0" smtClean="0"/>
              <a:t>Flux Measurement: </a:t>
            </a:r>
            <a:r>
              <a:rPr lang="en-US" dirty="0" smtClean="0"/>
              <a:t>Flux loops on the coil OD</a:t>
            </a:r>
          </a:p>
          <a:p>
            <a:r>
              <a:rPr lang="en-US" b="1" dirty="0" smtClean="0"/>
              <a:t>Current Measurement: </a:t>
            </a:r>
            <a:r>
              <a:rPr lang="en-US" dirty="0" smtClean="0"/>
              <a:t>Cur1, Cur2, and (Cur1+Cur2)/2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2057400"/>
            <a:ext cx="350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Change in the Cur2 calibration on April 5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Coil current is controlled against the average of Cur1 and Cur2.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 actual current in the coil during the test shot changed by a few %</a:t>
            </a: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u="sng" dirty="0" smtClean="0"/>
              <a:t>Flux normalized to Cur1 has a flat trend</a:t>
            </a:r>
            <a:endParaRPr lang="en-US" sz="20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5105400"/>
            <a:ext cx="127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Lower Coil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6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Observations from Our Testing Last Week</a:t>
            </a:r>
          </a:p>
          <a:p>
            <a:r>
              <a:rPr lang="en-US" dirty="0" smtClean="0"/>
              <a:t>Model of Circulating Currents in the PF-1a Coils</a:t>
            </a:r>
          </a:p>
          <a:p>
            <a:r>
              <a:rPr lang="en-US" dirty="0" smtClean="0"/>
              <a:t>Analysis of Some Historical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 Trends Observed on PF-1aU from OH-Dominant Part of Test Shots</a:t>
            </a:r>
            <a:endParaRPr lang="en-US" dirty="0"/>
          </a:p>
        </p:txBody>
      </p:sp>
      <p:pic>
        <p:nvPicPr>
          <p:cNvPr id="4" name="Picture 3" descr="Screen Shot 2016-07-27 at 2.4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3200400"/>
            <a:ext cx="4480747" cy="3318320"/>
          </a:xfrm>
          <a:prstGeom prst="rect">
            <a:avLst/>
          </a:prstGeom>
        </p:spPr>
      </p:pic>
      <p:pic>
        <p:nvPicPr>
          <p:cNvPr id="5" name="Picture 4" descr="Screen Shot 2016-07-27 at 2.46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4617204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7240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Method: </a:t>
            </a:r>
            <a:r>
              <a:rPr lang="en-US" dirty="0" smtClean="0"/>
              <a:t>Normalize the flux on the -1a</a:t>
            </a:r>
            <a:r>
              <a:rPr lang="en-US" i="1" dirty="0" smtClean="0"/>
              <a:t>U</a:t>
            </a:r>
            <a:r>
              <a:rPr lang="en-US" dirty="0" smtClean="0"/>
              <a:t> coil to the OH supply current</a:t>
            </a:r>
          </a:p>
          <a:p>
            <a:r>
              <a:rPr lang="en-US" b="1" dirty="0" smtClean="0"/>
              <a:t>Flux Measurement: </a:t>
            </a:r>
            <a:r>
              <a:rPr lang="en-US" dirty="0" smtClean="0"/>
              <a:t>Flux loops on the coil OD…difference fluxes!!</a:t>
            </a:r>
          </a:p>
          <a:p>
            <a:r>
              <a:rPr lang="en-US" b="1" dirty="0" smtClean="0"/>
              <a:t>Current Measurement: </a:t>
            </a:r>
            <a:r>
              <a:rPr lang="en-US" dirty="0" smtClean="0"/>
              <a:t>Cur1, Cur2, and (Cur1+Cur2)/2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429000"/>
            <a:ext cx="127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Upper Coil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3429000"/>
            <a:ext cx="127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Upper Coil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73124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trend when the OH is flat-topped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22800" y="19050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trend when the OH is swinging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Flux relative to the midplane is reduced later in the run</a:t>
            </a:r>
          </a:p>
          <a:p>
            <a:pPr algn="ctr"/>
            <a:r>
              <a:rPr lang="en-US" dirty="0" smtClean="0"/>
              <a:t>Consistent with induced currents trying to buck the OH flux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31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PF-1aL Shows No Concerning Trends When Considering OH Coupling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7240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Method: </a:t>
            </a:r>
            <a:r>
              <a:rPr lang="en-US" dirty="0" smtClean="0"/>
              <a:t>Normalize the flux on the -1a</a:t>
            </a:r>
            <a:r>
              <a:rPr lang="en-US" i="1" dirty="0" smtClean="0"/>
              <a:t>L</a:t>
            </a:r>
            <a:r>
              <a:rPr lang="en-US" dirty="0" smtClean="0"/>
              <a:t> coil to the OH supply current</a:t>
            </a:r>
          </a:p>
          <a:p>
            <a:r>
              <a:rPr lang="en-US" b="1" dirty="0" smtClean="0"/>
              <a:t>Flux Measurement: </a:t>
            </a:r>
            <a:r>
              <a:rPr lang="en-US" dirty="0" smtClean="0"/>
              <a:t>Flux loops on the coil OD…difference fluxes!!</a:t>
            </a:r>
          </a:p>
          <a:p>
            <a:r>
              <a:rPr lang="en-US" b="1" dirty="0" smtClean="0"/>
              <a:t>Current Measurement: </a:t>
            </a:r>
            <a:r>
              <a:rPr lang="en-US" dirty="0" smtClean="0"/>
              <a:t>Cur1, Cur2, and (Cur1+Cur2)/2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429000"/>
            <a:ext cx="127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Lower Coil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3429000"/>
            <a:ext cx="127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Lower Coil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86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trend when the OH is flat-topped</a:t>
            </a:r>
            <a:endParaRPr lang="en-US" sz="2400" dirty="0"/>
          </a:p>
        </p:txBody>
      </p:sp>
      <p:pic>
        <p:nvPicPr>
          <p:cNvPr id="2" name="Picture 1" descr="Screen Shot 2016-07-27 at 4.5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09979"/>
            <a:ext cx="4572000" cy="3328921"/>
          </a:xfrm>
          <a:prstGeom prst="rect">
            <a:avLst/>
          </a:prstGeom>
        </p:spPr>
      </p:pic>
      <p:pic>
        <p:nvPicPr>
          <p:cNvPr id="11" name="Picture 10" descr="Screen Shot 2016-07-27 at 4.59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75709"/>
            <a:ext cx="4495800" cy="3325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23694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trend when the OH is ramping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965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905000"/>
          </a:xfrm>
        </p:spPr>
        <p:txBody>
          <a:bodyPr>
            <a:normAutofit fontScale="92500"/>
          </a:bodyPr>
          <a:lstStyle/>
          <a:p>
            <a:pPr marL="457200" lv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dirty="0"/>
              <a:t>Shot 205088 is the last plasma shot of the run</a:t>
            </a:r>
          </a:p>
          <a:p>
            <a:pPr marL="457200" lv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 dirty="0">
                <a:solidFill>
                  <a:schemeClr val="dk1"/>
                </a:solidFill>
              </a:rPr>
              <a:t>Approximately 100 kA-turns of current induced in PF1aU</a:t>
            </a:r>
          </a:p>
          <a:p>
            <a:pPr marL="457200"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</a:pPr>
            <a:r>
              <a:rPr lang="en" dirty="0">
                <a:solidFill>
                  <a:schemeClr val="dk1"/>
                </a:solidFill>
              </a:rPr>
              <a:t>Minimal induced current in PF1aL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 Pre-Charge Used on Every Shot Provides Another Opportunity for Trending</a:t>
            </a:r>
            <a:endParaRPr lang="en-US" dirty="0"/>
          </a:p>
        </p:txBody>
      </p:sp>
      <p:pic>
        <p:nvPicPr>
          <p:cNvPr id="4" name="Shape 808" descr="PF1aU_induced_currents_205088_2032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2400" y="2590800"/>
            <a:ext cx="5495600" cy="39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029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105400"/>
          </a:xfrm>
        </p:spPr>
        <p:txBody>
          <a:bodyPr>
            <a:normAutofit fontScale="85000" lnSpcReduction="20000"/>
          </a:bodyPr>
          <a:lstStyle/>
          <a:p>
            <a:pPr marL="685800" lvl="0" indent="-457200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" dirty="0" smtClean="0"/>
              <a:t>PF1aL </a:t>
            </a:r>
            <a:r>
              <a:rPr lang="en-US" dirty="0" smtClean="0"/>
              <a:t>trend is flat zero</a:t>
            </a:r>
            <a:r>
              <a:rPr lang="en" dirty="0" smtClean="0"/>
              <a:t> </a:t>
            </a:r>
            <a:r>
              <a:rPr lang="en" dirty="0"/>
              <a:t>through to the end of the run</a:t>
            </a:r>
          </a:p>
          <a:p>
            <a:pPr marL="685800" lvl="0" indent="-457200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PF1aU first starts to </a:t>
            </a:r>
            <a:r>
              <a:rPr lang="en-US" dirty="0" smtClean="0">
                <a:solidFill>
                  <a:schemeClr val="dk1"/>
                </a:solidFill>
              </a:rPr>
              <a:t>conduct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current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at the end of the March/April run period</a:t>
            </a:r>
          </a:p>
          <a:p>
            <a:pPr marL="685800" lvl="0" indent="-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Consistent degradation during the May run period</a:t>
            </a:r>
          </a:p>
          <a:p>
            <a:pPr marL="685800" lvl="0" indent="-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Coil </a:t>
            </a:r>
            <a:r>
              <a:rPr lang="en" i="1" dirty="0">
                <a:solidFill>
                  <a:schemeClr val="dk1"/>
                </a:solidFill>
              </a:rPr>
              <a:t>does not</a:t>
            </a:r>
            <a:r>
              <a:rPr lang="en" dirty="0">
                <a:solidFill>
                  <a:schemeClr val="dk1"/>
                </a:solidFill>
              </a:rPr>
              <a:t> continue to degrade during May/June maintenance period</a:t>
            </a:r>
          </a:p>
          <a:p>
            <a:pPr marL="685800" lvl="0" indent="-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Very fast degradation on the final run day in </a:t>
            </a:r>
            <a:r>
              <a:rPr lang="en" dirty="0" smtClean="0">
                <a:solidFill>
                  <a:schemeClr val="dk1"/>
                </a:solidFill>
              </a:rPr>
              <a:t>June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Database Analysis During OH Ramp Confirms Degradation of -1aU, Consistency of -1aL</a:t>
            </a:r>
            <a:endParaRPr lang="en-US" sz="3200" dirty="0"/>
          </a:p>
        </p:txBody>
      </p:sp>
      <p:pic>
        <p:nvPicPr>
          <p:cNvPr id="4" name="Shape 822" descr="PF1aUL_rampup_trends_shotnu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94911" y="1467375"/>
            <a:ext cx="4749089" cy="424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391400" y="19050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66055" y="1905000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0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PF-1aU coil suffered a failure on 6/28/2016</a:t>
            </a:r>
          </a:p>
          <a:p>
            <a:pPr lvl="1"/>
            <a:r>
              <a:rPr lang="en-US" dirty="0" smtClean="0"/>
              <a:t>Initially manifest as a flow blockage, but now understood to have involved some conductor melting.</a:t>
            </a:r>
          </a:p>
          <a:p>
            <a:pPr lvl="1"/>
            <a:r>
              <a:rPr lang="en-US" dirty="0" smtClean="0"/>
              <a:t>Process of attempting to unblock the flow resulted in a water leak that required cleanup and recovery</a:t>
            </a:r>
          </a:p>
          <a:p>
            <a:r>
              <a:rPr lang="en-US" dirty="0" smtClean="0"/>
              <a:t>After attempting to resume operations 7/20-7/22, it was determined in consultation with FES that plasma operations was unwise.</a:t>
            </a:r>
          </a:p>
          <a:p>
            <a:pPr lvl="1"/>
            <a:r>
              <a:rPr lang="en-US" dirty="0" smtClean="0"/>
              <a:t>Voltage transients and circulating currents indicate potential for further damage to the coil and nearby elements, including possible/likely Cu melting under plasma scenarios.</a:t>
            </a:r>
          </a:p>
          <a:p>
            <a:r>
              <a:rPr lang="en-US" dirty="0" smtClean="0"/>
              <a:t>Analysis of historical data shows that the PF-1aU has been deteriorating for some period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PF-1aL does not show similar trends.</a:t>
            </a:r>
          </a:p>
          <a:p>
            <a:r>
              <a:rPr lang="en-US" dirty="0" smtClean="0"/>
              <a:t>A forensics team has been identified to define and execute a plan to determine the failure mode of the coil.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w/ Regard to PF-1a Coils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22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Completed some RWM coil shots on Tuesday 6/26/2016</a:t>
            </a:r>
          </a:p>
          <a:p>
            <a:r>
              <a:rPr lang="en-US" dirty="0" smtClean="0"/>
              <a:t>Ran XMP-157 on 6/27/16 (Wednesday)</a:t>
            </a:r>
          </a:p>
          <a:p>
            <a:pPr lvl="1"/>
            <a:r>
              <a:rPr lang="en-US" dirty="0" smtClean="0"/>
              <a:t>Study the beam species mix using the FIDA system, NB into D</a:t>
            </a:r>
            <a:r>
              <a:rPr lang="en-US" baseline="-25000" dirty="0" smtClean="0"/>
              <a:t>2</a:t>
            </a:r>
            <a:r>
              <a:rPr lang="en-US" dirty="0" smtClean="0"/>
              <a:t> gas operations.</a:t>
            </a:r>
          </a:p>
          <a:p>
            <a:r>
              <a:rPr lang="en-US" dirty="0" smtClean="0"/>
              <a:t>MAPP samples installed 6/28/16 (yesterday)</a:t>
            </a:r>
          </a:p>
          <a:p>
            <a:r>
              <a:rPr lang="en-US" dirty="0" smtClean="0"/>
              <a:t>Boronization</a:t>
            </a:r>
            <a:r>
              <a:rPr lang="en-US" dirty="0"/>
              <a:t> </a:t>
            </a:r>
            <a:r>
              <a:rPr lang="en-US" dirty="0" smtClean="0"/>
              <a:t>on 6/29/16 for surface science studies</a:t>
            </a:r>
          </a:p>
          <a:p>
            <a:r>
              <a:rPr lang="en-US" dirty="0" smtClean="0"/>
              <a:t>XMP-158 (MSE-LIF Beam into Gas w/ Fields) and XMP-106 (Magnetics Calibration Shots) will be performed next week</a:t>
            </a:r>
          </a:p>
          <a:p>
            <a:pPr lvl="1"/>
            <a:r>
              <a:rPr lang="en-US" dirty="0" smtClean="0"/>
              <a:t>Loop voltage levels &amp; duration will be beneath any threshold for melting or arcing. </a:t>
            </a:r>
          </a:p>
          <a:p>
            <a:pPr lvl="1"/>
            <a:r>
              <a:rPr lang="en-US" dirty="0" smtClean="0"/>
              <a:t>No TF or OH operations.</a:t>
            </a:r>
          </a:p>
          <a:p>
            <a:r>
              <a:rPr lang="en-US" dirty="0" smtClean="0"/>
              <a:t>Will likely repeat some coil hydrostatic tests and low-frequency inductance tests.</a:t>
            </a:r>
          </a:p>
          <a:p>
            <a:r>
              <a:rPr lang="en-US" dirty="0" smtClean="0"/>
              <a:t>Rayleigh-Raman scattering during the week of 8/15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50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Observations from Our Testing Last Week</a:t>
            </a:r>
          </a:p>
          <a:p>
            <a:r>
              <a:rPr lang="en-US" dirty="0"/>
              <a:t>Model of Circulating Currents in the PF-1a Coils</a:t>
            </a:r>
          </a:p>
          <a:p>
            <a:r>
              <a:rPr lang="en-US" dirty="0" smtClean="0"/>
              <a:t>Analysis of Some Historical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143000"/>
            <a:ext cx="8382000" cy="144780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2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 smtClean="0"/>
              <a:t>Physics Operations Group</a:t>
            </a:r>
          </a:p>
          <a:p>
            <a:r>
              <a:rPr lang="en-US" sz="3000" dirty="0" smtClean="0"/>
              <a:t>COEs, Shift Supervisors, Construction Managers</a:t>
            </a:r>
          </a:p>
          <a:p>
            <a:r>
              <a:rPr lang="en-US" sz="3000" dirty="0" smtClean="0"/>
              <a:t>Diagnostic Operations…techs, engineers, physicists</a:t>
            </a:r>
          </a:p>
          <a:p>
            <a:r>
              <a:rPr lang="en-US" sz="3000" dirty="0" smtClean="0"/>
              <a:t>NB Engineering &amp; Operations</a:t>
            </a:r>
          </a:p>
          <a:p>
            <a:r>
              <a:rPr lang="en-US" sz="3000" dirty="0" smtClean="0"/>
              <a:t>RF Engineering &amp; Operations</a:t>
            </a:r>
          </a:p>
          <a:p>
            <a:r>
              <a:rPr lang="en-US" sz="3000" dirty="0" smtClean="0"/>
              <a:t>FCPC and MG Engineering and Operations</a:t>
            </a:r>
          </a:p>
          <a:p>
            <a:r>
              <a:rPr lang="en-US" sz="3000" dirty="0" smtClean="0"/>
              <a:t>Electronics Design and Fabrication </a:t>
            </a:r>
          </a:p>
          <a:p>
            <a:r>
              <a:rPr lang="en-US" sz="3000" dirty="0" smtClean="0"/>
              <a:t>ME Design, Analysis, and Fabrication</a:t>
            </a:r>
          </a:p>
          <a:p>
            <a:r>
              <a:rPr lang="en-US" sz="3000" dirty="0" smtClean="0"/>
              <a:t>IT, CODAC</a:t>
            </a:r>
          </a:p>
          <a:p>
            <a:r>
              <a:rPr lang="en-US" sz="3000" dirty="0" smtClean="0"/>
              <a:t>Machine Techs, Vacuum </a:t>
            </a:r>
            <a:r>
              <a:rPr lang="en-US" sz="3000" dirty="0"/>
              <a:t>T</a:t>
            </a:r>
            <a:r>
              <a:rPr lang="en-US" sz="3000" dirty="0" smtClean="0"/>
              <a:t>echs, Water </a:t>
            </a:r>
            <a:r>
              <a:rPr lang="en-US" sz="3000" dirty="0"/>
              <a:t>S</a:t>
            </a:r>
            <a:r>
              <a:rPr lang="en-US" sz="3000" dirty="0" smtClean="0"/>
              <a:t>ystem </a:t>
            </a:r>
            <a:r>
              <a:rPr lang="en-US" sz="3000" dirty="0"/>
              <a:t>T</a:t>
            </a:r>
            <a:r>
              <a:rPr lang="en-US" sz="3000" dirty="0" smtClean="0"/>
              <a:t>echs.</a:t>
            </a:r>
          </a:p>
          <a:p>
            <a:r>
              <a:rPr lang="en-US" sz="3000" dirty="0" smtClean="0"/>
              <a:t>AC </a:t>
            </a:r>
            <a:r>
              <a:rPr lang="en-US" sz="3000" dirty="0"/>
              <a:t>P</a:t>
            </a:r>
            <a:r>
              <a:rPr lang="en-US" sz="3000" dirty="0" smtClean="0"/>
              <a:t>ower</a:t>
            </a:r>
          </a:p>
          <a:p>
            <a:r>
              <a:rPr lang="en-US" sz="3000" dirty="0" smtClean="0"/>
              <a:t>Tech Shop</a:t>
            </a:r>
          </a:p>
          <a:p>
            <a:r>
              <a:rPr lang="en-US" sz="3000" dirty="0" smtClean="0"/>
              <a:t>Facilities</a:t>
            </a:r>
          </a:p>
          <a:p>
            <a:r>
              <a:rPr lang="en-US" sz="3000" dirty="0" smtClean="0"/>
              <a:t>QA and Best Practices</a:t>
            </a:r>
          </a:p>
          <a:p>
            <a:r>
              <a:rPr lang="en-US" sz="3000" dirty="0" smtClean="0"/>
              <a:t>Business Operations</a:t>
            </a:r>
          </a:p>
          <a:p>
            <a:r>
              <a:rPr lang="en-US" sz="3000" dirty="0" smtClean="0"/>
              <a:t>Industrial hygiene, health physics, and other ES&amp;H functions.</a:t>
            </a:r>
          </a:p>
          <a:p>
            <a:r>
              <a:rPr lang="en-US" sz="3000" dirty="0"/>
              <a:t>Special teams…BN removal, PF-1a flex bus repairs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Want to Thank the Team for All the Work During the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33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Observations from Our Testing Last Week</a:t>
            </a:r>
          </a:p>
          <a:p>
            <a:r>
              <a:rPr lang="en-US" dirty="0"/>
              <a:t>Model of Circulating Currents in the PF-1a Coils</a:t>
            </a:r>
          </a:p>
          <a:p>
            <a:r>
              <a:rPr lang="en-US" dirty="0" smtClean="0"/>
              <a:t>Analysis of Some Historical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143000"/>
            <a:ext cx="8382000" cy="144780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5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Made enormous improvements to PCS with minimal downtime, while operating the new DCPS and MDS+ systems</a:t>
            </a:r>
          </a:p>
          <a:p>
            <a:r>
              <a:rPr lang="en-US" dirty="0" smtClean="0"/>
              <a:t>Commissioned many many many diagnostics</a:t>
            </a:r>
          </a:p>
          <a:p>
            <a:r>
              <a:rPr lang="en-US" dirty="0"/>
              <a:t>C</a:t>
            </a:r>
            <a:r>
              <a:rPr lang="en-US" dirty="0" smtClean="0"/>
              <a:t>ommissioned MGI and APS, got </a:t>
            </a:r>
            <a:r>
              <a:rPr lang="en-US" dirty="0"/>
              <a:t>LITER probes to the </a:t>
            </a:r>
            <a:r>
              <a:rPr lang="en-US" dirty="0" smtClean="0"/>
              <a:t>very edge </a:t>
            </a:r>
            <a:r>
              <a:rPr lang="en-US" dirty="0"/>
              <a:t>of </a:t>
            </a:r>
            <a:r>
              <a:rPr lang="en-US" dirty="0" smtClean="0"/>
              <a:t>deployment</a:t>
            </a:r>
          </a:p>
          <a:p>
            <a:r>
              <a:rPr lang="en-US" dirty="0" smtClean="0"/>
              <a:t>Got 12 MW of NB power running</a:t>
            </a:r>
          </a:p>
          <a:p>
            <a:r>
              <a:rPr lang="en-US" dirty="0"/>
              <a:t>R</a:t>
            </a:r>
            <a:r>
              <a:rPr lang="en-US" dirty="0" smtClean="0"/>
              <a:t>ecommissioned the HHFW system</a:t>
            </a:r>
          </a:p>
          <a:p>
            <a:r>
              <a:rPr lang="en-US" dirty="0" smtClean="0"/>
              <a:t>Recovered full FCPC/MG operations</a:t>
            </a:r>
          </a:p>
          <a:p>
            <a:r>
              <a:rPr lang="en-US" dirty="0"/>
              <a:t>Got </a:t>
            </a:r>
            <a:r>
              <a:rPr lang="en-US" dirty="0" smtClean="0"/>
              <a:t>routine breakdown</a:t>
            </a:r>
            <a:r>
              <a:rPr lang="en-US" dirty="0"/>
              <a:t>, current ramp, </a:t>
            </a:r>
            <a:r>
              <a:rPr lang="en-US" dirty="0" smtClean="0"/>
              <a:t>long-</a:t>
            </a:r>
            <a:r>
              <a:rPr lang="en-US" dirty="0"/>
              <a:t>pulse L-mode </a:t>
            </a:r>
            <a:r>
              <a:rPr lang="en-US" dirty="0" smtClean="0"/>
              <a:t>scenarios</a:t>
            </a:r>
          </a:p>
          <a:p>
            <a:r>
              <a:rPr lang="en-US" dirty="0" smtClean="0"/>
              <a:t>Studied plasma control, error </a:t>
            </a:r>
            <a:r>
              <a:rPr lang="en-US" dirty="0"/>
              <a:t>fields, fast ion physics, diagnostic techniques, surface </a:t>
            </a:r>
            <a:r>
              <a:rPr lang="en-US" dirty="0" smtClean="0"/>
              <a:t>science &amp; H</a:t>
            </a:r>
            <a:r>
              <a:rPr lang="en-US" dirty="0"/>
              <a:t>-mode scenario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Accomplished an Enormous Amount in the Last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0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Observations from Our Testing Last Week</a:t>
            </a:r>
          </a:p>
          <a:p>
            <a:r>
              <a:rPr lang="en-US" dirty="0" smtClean="0"/>
              <a:t>Model of Circulating Currents in the PF-1a Coils</a:t>
            </a:r>
          </a:p>
          <a:p>
            <a:r>
              <a:rPr lang="en-US" dirty="0" smtClean="0"/>
              <a:t>Analysis of Some Historical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200400"/>
            <a:ext cx="8458200" cy="1600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" y="1676400"/>
            <a:ext cx="8382000" cy="182880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of Geometry</a:t>
            </a:r>
            <a:endParaRPr lang="en-US" dirty="0"/>
          </a:p>
        </p:txBody>
      </p:sp>
      <p:pic>
        <p:nvPicPr>
          <p:cNvPr id="4" name="Shape 367" descr="Screen Shot 2016-07-20 at 6.43.06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0" y="1066800"/>
            <a:ext cx="6858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68"/>
          <p:cNvSpPr txBox="1"/>
          <p:nvPr/>
        </p:nvSpPr>
        <p:spPr>
          <a:xfrm>
            <a:off x="5334000" y="1066800"/>
            <a:ext cx="1052119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PF-2U</a:t>
            </a:r>
          </a:p>
        </p:txBody>
      </p:sp>
      <p:sp>
        <p:nvSpPr>
          <p:cNvPr id="6" name="Shape 369"/>
          <p:cNvSpPr txBox="1"/>
          <p:nvPr/>
        </p:nvSpPr>
        <p:spPr>
          <a:xfrm>
            <a:off x="1347856" y="2168675"/>
            <a:ext cx="757200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OH</a:t>
            </a:r>
          </a:p>
        </p:txBody>
      </p:sp>
      <p:sp>
        <p:nvSpPr>
          <p:cNvPr id="7" name="Shape 370"/>
          <p:cNvSpPr txBox="1"/>
          <p:nvPr/>
        </p:nvSpPr>
        <p:spPr>
          <a:xfrm>
            <a:off x="990600" y="1371600"/>
            <a:ext cx="1219156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PF-1aU</a:t>
            </a:r>
          </a:p>
        </p:txBody>
      </p:sp>
      <p:cxnSp>
        <p:nvCxnSpPr>
          <p:cNvPr id="8" name="Shape 371"/>
          <p:cNvCxnSpPr/>
          <p:nvPr/>
        </p:nvCxnSpPr>
        <p:spPr>
          <a:xfrm>
            <a:off x="1981200" y="1676400"/>
            <a:ext cx="990600" cy="533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" name="Shape 372"/>
          <p:cNvCxnSpPr/>
          <p:nvPr/>
        </p:nvCxnSpPr>
        <p:spPr>
          <a:xfrm>
            <a:off x="1839356" y="2388500"/>
            <a:ext cx="784800" cy="1698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" name="Shape 373"/>
          <p:cNvCxnSpPr/>
          <p:nvPr/>
        </p:nvCxnSpPr>
        <p:spPr>
          <a:xfrm flipH="1">
            <a:off x="5029200" y="1447800"/>
            <a:ext cx="381000" cy="152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hape 368"/>
          <p:cNvSpPr txBox="1"/>
          <p:nvPr/>
        </p:nvSpPr>
        <p:spPr>
          <a:xfrm>
            <a:off x="7696200" y="1524000"/>
            <a:ext cx="1052119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 smtClean="0"/>
              <a:t>PF-</a:t>
            </a:r>
            <a:r>
              <a:rPr lang="en-US" sz="2000" dirty="0" smtClean="0"/>
              <a:t>3</a:t>
            </a:r>
            <a:r>
              <a:rPr lang="en" sz="2000" dirty="0" smtClean="0"/>
              <a:t>U</a:t>
            </a:r>
            <a:endParaRPr lang="en" sz="2000" dirty="0"/>
          </a:p>
        </p:txBody>
      </p:sp>
      <p:cxnSp>
        <p:nvCxnSpPr>
          <p:cNvPr id="16" name="Shape 373"/>
          <p:cNvCxnSpPr/>
          <p:nvPr/>
        </p:nvCxnSpPr>
        <p:spPr>
          <a:xfrm flipH="1">
            <a:off x="7391400" y="1905000"/>
            <a:ext cx="381000" cy="152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76200" y="2819400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red dot is a voltage loop.</a:t>
            </a:r>
          </a:p>
          <a:p>
            <a:endParaRPr lang="en-US" sz="2400" dirty="0"/>
          </a:p>
          <a:p>
            <a:r>
              <a:rPr lang="en-US" sz="2400" dirty="0" smtClean="0"/>
              <a:t>In cases where we integrate the signal, it is also a poloidal flux loop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993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PF-1aU flow blockage on Tuesday 6/28/2016</a:t>
            </a:r>
          </a:p>
          <a:p>
            <a:r>
              <a:rPr lang="en-US" dirty="0" smtClean="0"/>
              <a:t>Copper slug, presumably from the coil, found in the water on Tuesday 7/5/2016.</a:t>
            </a:r>
          </a:p>
          <a:p>
            <a:r>
              <a:rPr lang="en-US" dirty="0" smtClean="0"/>
              <a:t>Water leak develop on PF-1aU on Tuesday 7/5/2016</a:t>
            </a:r>
          </a:p>
          <a:p>
            <a:pPr lvl="1"/>
            <a:r>
              <a:rPr lang="en-US" dirty="0" smtClean="0"/>
              <a:t>PF-1aU coil was taken out of service.</a:t>
            </a:r>
          </a:p>
          <a:p>
            <a:r>
              <a:rPr lang="en-US" dirty="0" smtClean="0"/>
              <a:t>Wednesday 7/6 – Friday 7/15 spend drying the CS</a:t>
            </a:r>
          </a:p>
          <a:p>
            <a:r>
              <a:rPr lang="en-US" dirty="0" smtClean="0"/>
              <a:t>Were still waiting for the TF insulation resistance to recover before restarting operations.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/>
                </a:solidFill>
              </a:rPr>
              <a:t>--------------------  Team Meeting  ----------------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/>
              <a:t>Met Tuesday 7/19/16 to make a plan for restoration of operations.</a:t>
            </a:r>
          </a:p>
          <a:p>
            <a:pPr lvl="1"/>
            <a:r>
              <a:rPr lang="en-US" dirty="0" smtClean="0"/>
              <a:t>Start with PF-2U shots to “tickle” the PF-1aU, then move to OH, then OH+TF</a:t>
            </a:r>
          </a:p>
          <a:p>
            <a:r>
              <a:rPr lang="en-US" dirty="0"/>
              <a:t>Insulation resistance recovered sufficiently </a:t>
            </a:r>
            <a:r>
              <a:rPr lang="en-US" dirty="0" smtClean="0"/>
              <a:t>by Wednesday </a:t>
            </a:r>
            <a:r>
              <a:rPr lang="en-US" dirty="0"/>
              <a:t>7/</a:t>
            </a:r>
            <a:r>
              <a:rPr lang="en-US" dirty="0" smtClean="0"/>
              <a:t>20/16.</a:t>
            </a:r>
            <a:endParaRPr lang="en-US" dirty="0"/>
          </a:p>
          <a:p>
            <a:pPr lvl="1"/>
            <a:r>
              <a:rPr lang="en-US" dirty="0"/>
              <a:t>Thanks to clever drying techniques by the machine techs.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Reminder: Status @ Last Team Meeting</a:t>
            </a:r>
            <a:br>
              <a:rPr lang="en-US" dirty="0" smtClean="0"/>
            </a:br>
            <a:r>
              <a:rPr lang="en-US" dirty="0" smtClean="0"/>
              <a:t>Friday, 7/15/2016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Shot of 7/20/2016 Was a PF-2U Shot; Showed a Large Voltage “Glitch” </a:t>
            </a:r>
            <a:endParaRPr lang="en-US" dirty="0"/>
          </a:p>
        </p:txBody>
      </p:sp>
      <p:pic>
        <p:nvPicPr>
          <p:cNvPr id="4" name="Shape 379" descr="Screen Shot 2016-07-20 at 7.01.54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800" y="1219200"/>
            <a:ext cx="4038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80" descr="Screen Shot 2016-07-20 at 7.03.1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712" y="1219200"/>
            <a:ext cx="342900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84"/>
          <p:cNvSpPr txBox="1"/>
          <p:nvPr/>
        </p:nvSpPr>
        <p:spPr>
          <a:xfrm>
            <a:off x="3968400" y="3418500"/>
            <a:ext cx="15942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Glitch on 203521</a:t>
            </a:r>
          </a:p>
        </p:txBody>
      </p:sp>
      <p:cxnSp>
        <p:nvCxnSpPr>
          <p:cNvPr id="9" name="Shape 385"/>
          <p:cNvCxnSpPr/>
          <p:nvPr/>
        </p:nvCxnSpPr>
        <p:spPr>
          <a:xfrm flipV="1">
            <a:off x="5029200" y="2819401"/>
            <a:ext cx="914400" cy="761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0" name="Shape 386" descr="Screen Shot 2016-07-20 at 8.40.25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6712" y="4114800"/>
            <a:ext cx="3436288" cy="2105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387"/>
          <p:cNvCxnSpPr/>
          <p:nvPr/>
        </p:nvCxnSpPr>
        <p:spPr>
          <a:xfrm>
            <a:off x="4724400" y="4114800"/>
            <a:ext cx="12954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2" name="Shape 388" descr="Screen Shot 2016-07-20 at 8.41.16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4114800"/>
            <a:ext cx="335280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382"/>
          <p:cNvSpPr txBox="1"/>
          <p:nvPr/>
        </p:nvSpPr>
        <p:spPr>
          <a:xfrm>
            <a:off x="76200" y="2971800"/>
            <a:ext cx="3886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 b="1" dirty="0" smtClean="0"/>
              <a:t>202124 – reference</a:t>
            </a:r>
            <a:r>
              <a:rPr lang="en-US" sz="1700" b="1" dirty="0" smtClean="0"/>
              <a:t> from December</a:t>
            </a:r>
            <a:endParaRPr lang="en" sz="1700" b="1" dirty="0"/>
          </a:p>
          <a:p>
            <a:pPr lvl="0" rtl="0">
              <a:spcBef>
                <a:spcPts val="0"/>
              </a:spcBef>
              <a:buNone/>
            </a:pPr>
            <a:r>
              <a:rPr lang="en" sz="1700" b="1" dirty="0" smtClean="0">
                <a:solidFill>
                  <a:srgbClr val="0000FF"/>
                </a:solidFill>
              </a:rPr>
              <a:t>205321 – 1</a:t>
            </a:r>
            <a:r>
              <a:rPr lang="en" sz="1700" b="1" baseline="30000" dirty="0" smtClean="0">
                <a:solidFill>
                  <a:srgbClr val="0000FF"/>
                </a:solidFill>
              </a:rPr>
              <a:t>st</a:t>
            </a:r>
            <a:r>
              <a:rPr lang="en" sz="1700" b="1" dirty="0" smtClean="0">
                <a:solidFill>
                  <a:srgbClr val="0000FF"/>
                </a:solidFill>
              </a:rPr>
              <a:t> 50% PF2U</a:t>
            </a:r>
            <a:endParaRPr lang="en" sz="1700" b="1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700" b="1" dirty="0" smtClean="0">
                <a:solidFill>
                  <a:srgbClr val="00FFFF"/>
                </a:solidFill>
              </a:rPr>
              <a:t>205323 – next 50% PF2U</a:t>
            </a:r>
            <a:endParaRPr lang="en" sz="1700" b="1" dirty="0">
              <a:solidFill>
                <a:srgbClr val="00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0" y="6248400"/>
            <a:ext cx="783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7/20/16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066800"/>
            <a:ext cx="16854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PF-2U Current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1112" y="1143000"/>
            <a:ext cx="15960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V_FLPF1aU3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1112" y="4038600"/>
            <a:ext cx="15960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V_FLPF1aU2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4114800"/>
            <a:ext cx="15960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V_FLPF1aU1</a:t>
            </a:r>
            <a:endParaRPr lang="en-US" dirty="0"/>
          </a:p>
        </p:txBody>
      </p:sp>
      <p:cxnSp>
        <p:nvCxnSpPr>
          <p:cNvPr id="13" name="Shape 389"/>
          <p:cNvCxnSpPr/>
          <p:nvPr/>
        </p:nvCxnSpPr>
        <p:spPr>
          <a:xfrm flipH="1">
            <a:off x="1295400" y="3810000"/>
            <a:ext cx="2743200" cy="190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89849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[25%, 50%, 75%] test shots taken (fractions with respect to 21 kA allowable).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Glitch Observed on an OH Shot</a:t>
            </a:r>
            <a:endParaRPr lang="en-US" dirty="0"/>
          </a:p>
        </p:txBody>
      </p:sp>
      <p:pic>
        <p:nvPicPr>
          <p:cNvPr id="4" name="Shape 396" descr="Screen Shot 2016-07-20 at 6.49.30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1981200"/>
            <a:ext cx="5708075" cy="127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95" descr="Screen Shot 2016-07-20 at 6.45.2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3657600"/>
            <a:ext cx="4505999" cy="2545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99"/>
          <p:cNvSpPr txBox="1"/>
          <p:nvPr/>
        </p:nvSpPr>
        <p:spPr>
          <a:xfrm>
            <a:off x="6324600" y="2057400"/>
            <a:ext cx="2362200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/>
              <a:t>205326: 25% OH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FF"/>
                </a:solidFill>
              </a:rPr>
              <a:t>205327: 50% OH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00FFFF"/>
                </a:solidFill>
              </a:rPr>
              <a:t>205328: 75% OH</a:t>
            </a:r>
          </a:p>
        </p:txBody>
      </p:sp>
      <p:sp>
        <p:nvSpPr>
          <p:cNvPr id="7" name="Shape 400"/>
          <p:cNvSpPr txBox="1"/>
          <p:nvPr/>
        </p:nvSpPr>
        <p:spPr>
          <a:xfrm>
            <a:off x="2057400" y="5029200"/>
            <a:ext cx="15942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Glitch on 203528</a:t>
            </a:r>
          </a:p>
        </p:txBody>
      </p:sp>
      <p:cxnSp>
        <p:nvCxnSpPr>
          <p:cNvPr id="8" name="Shape 401"/>
          <p:cNvCxnSpPr/>
          <p:nvPr/>
        </p:nvCxnSpPr>
        <p:spPr>
          <a:xfrm flipV="1">
            <a:off x="3200400" y="4267200"/>
            <a:ext cx="1905000" cy="106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TextBox 8"/>
          <p:cNvSpPr txBox="1"/>
          <p:nvPr/>
        </p:nvSpPr>
        <p:spPr>
          <a:xfrm>
            <a:off x="381000" y="4038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Voltage on a loop wrapped around the 1aU coil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172200"/>
            <a:ext cx="818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stopped on 7/20/16 at this point and formulated a new test plan on 7/21/16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0" y="6248400"/>
            <a:ext cx="783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7/20/16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785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on Subsequent Days Found Smaller Voltage Transients</a:t>
            </a:r>
            <a:endParaRPr lang="en-US" dirty="0"/>
          </a:p>
        </p:txBody>
      </p:sp>
      <p:pic>
        <p:nvPicPr>
          <p:cNvPr id="4" name="Shape 546" descr="Screen Shot 2016-07-22 at 8.41.46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800" y="1447800"/>
            <a:ext cx="5540975" cy="2455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47"/>
          <p:cNvSpPr txBox="1"/>
          <p:nvPr/>
        </p:nvSpPr>
        <p:spPr>
          <a:xfrm>
            <a:off x="7086600" y="1066800"/>
            <a:ext cx="1595350" cy="188945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 dirty="0"/>
              <a:t>205350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800" b="1" dirty="0">
                <a:solidFill>
                  <a:srgbClr val="0000FF"/>
                </a:solidFill>
              </a:rPr>
              <a:t>205355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800" b="1" dirty="0">
                <a:solidFill>
                  <a:srgbClr val="00FFFF"/>
                </a:solidFill>
              </a:rPr>
              <a:t>205357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800" b="1" dirty="0">
                <a:solidFill>
                  <a:srgbClr val="00FF00"/>
                </a:solidFill>
              </a:rPr>
              <a:t>205359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40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XMP-156: Use PF-2U and PF-3U only</a:t>
            </a:r>
            <a:endParaRPr lang="en-US" dirty="0"/>
          </a:p>
        </p:txBody>
      </p:sp>
      <p:pic>
        <p:nvPicPr>
          <p:cNvPr id="7" name="Shape 554" descr="Screen Shot 2016-07-22 at 8.27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419600"/>
            <a:ext cx="3657600" cy="1657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Shape 556" descr="Screen Shot 2016-07-22 at 8.27.47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00" y="4495800"/>
            <a:ext cx="3600450" cy="163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73238" y="6183868"/>
            <a:ext cx="589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Loop on -1aU Coil…Small Transients Observed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 flipH="1">
            <a:off x="304800" y="3902824"/>
            <a:ext cx="2770488" cy="5167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29000" y="3886200"/>
            <a:ext cx="533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43400" y="3886200"/>
            <a:ext cx="609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8200" y="3886200"/>
            <a:ext cx="3886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0800" y="3048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These were the last shots before stopping operations.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6248400"/>
            <a:ext cx="783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7/22/16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091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Observations from Our Testing Last Week</a:t>
            </a:r>
          </a:p>
          <a:p>
            <a:r>
              <a:rPr lang="en-US" dirty="0"/>
              <a:t>Model of Circulating Currents in the PF-1a Coils</a:t>
            </a:r>
          </a:p>
          <a:p>
            <a:r>
              <a:rPr lang="en-US" dirty="0" smtClean="0"/>
              <a:t>Analysis of Some Historical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8382000" cy="129540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1143000"/>
            <a:ext cx="8382000" cy="45720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1991</Words>
  <Application>Microsoft Macintosh PowerPoint</Application>
  <PresentationFormat>On-screen Show (4:3)</PresentationFormat>
  <Paragraphs>213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NSTX Upgrade</vt:lpstr>
      <vt:lpstr>Equation</vt:lpstr>
      <vt:lpstr>PF-1aU Summary</vt:lpstr>
      <vt:lpstr>Overview</vt:lpstr>
      <vt:lpstr>Overview</vt:lpstr>
      <vt:lpstr>Reminder of Geometry</vt:lpstr>
      <vt:lpstr>Reminder: Status @ Last Team Meeting Friday, 7/15/2016</vt:lpstr>
      <vt:lpstr>First Shot of 7/20/2016 Was a PF-2U Shot; Showed a Large Voltage “Glitch” </vt:lpstr>
      <vt:lpstr>Similar Glitch Observed on an OH Shot</vt:lpstr>
      <vt:lpstr>Operations on Subsequent Days Found Smaller Voltage Transients</vt:lpstr>
      <vt:lpstr>Overview</vt:lpstr>
      <vt:lpstr>Use Two Model ‘Current Rings’ in PF1aU to Estimate Current Transients</vt:lpstr>
      <vt:lpstr>Estimate ~20 kA-Turns Induced During the First PF2U Recommissioning Shot</vt:lpstr>
      <vt:lpstr>Subsequent Shots Showed Circulating Induced Currents in PF-1aU</vt:lpstr>
      <vt:lpstr>Similar Analysis on the PF-1aL Shows No Errant Circulating Currents</vt:lpstr>
      <vt:lpstr>Overview</vt:lpstr>
      <vt:lpstr>Initial Analysis of Historical Data Yielded  No Trends</vt:lpstr>
      <vt:lpstr>Test Shots Have Coils Coming and Going at Various Times</vt:lpstr>
      <vt:lpstr>Test Shots Have Coils Coming and Going at Various Times</vt:lpstr>
      <vt:lpstr>Analysis of 100% Test Shots Found a Slow Degradation of the -1aU Coil</vt:lpstr>
      <vt:lpstr>After Some Confusion, Lower 1a Coil Was Found to NOT have the Same Bad Inductance Trend</vt:lpstr>
      <vt:lpstr>Similar Trends Observed on PF-1aU from OH-Dominant Part of Test Shots</vt:lpstr>
      <vt:lpstr>PF-1aL Shows No Concerning Trends When Considering OH Coupling</vt:lpstr>
      <vt:lpstr>OH Pre-Charge Used on Every Shot Provides Another Opportunity for Trending</vt:lpstr>
      <vt:lpstr>Database Analysis During OH Ramp Confirms Degradation of -1aU, Consistency of -1aL</vt:lpstr>
      <vt:lpstr>Summary w/ Regard to PF-1a Coils</vt:lpstr>
      <vt:lpstr>Remaining Tasks</vt:lpstr>
      <vt:lpstr>Overview</vt:lpstr>
      <vt:lpstr>Want to Thank the Team for All the Work During the Run</vt:lpstr>
      <vt:lpstr>Overview</vt:lpstr>
      <vt:lpstr>We Accomplished an Enormous Amount in the Last Year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Joanne V. Savino</cp:lastModifiedBy>
  <cp:revision>158</cp:revision>
  <cp:lastPrinted>2016-07-29T17:41:00Z</cp:lastPrinted>
  <dcterms:created xsi:type="dcterms:W3CDTF">2015-07-16T16:59:24Z</dcterms:created>
  <dcterms:modified xsi:type="dcterms:W3CDTF">2016-07-29T17:44:31Z</dcterms:modified>
</cp:coreProperties>
</file>