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1" r:id="rId1"/>
  </p:sldMasterIdLst>
  <p:notesMasterIdLst>
    <p:notesMasterId r:id="rId15"/>
  </p:notesMasterIdLst>
  <p:sldIdLst>
    <p:sldId id="256" r:id="rId2"/>
    <p:sldId id="296" r:id="rId3"/>
    <p:sldId id="295" r:id="rId4"/>
    <p:sldId id="293" r:id="rId5"/>
    <p:sldId id="299" r:id="rId6"/>
    <p:sldId id="305" r:id="rId7"/>
    <p:sldId id="298" r:id="rId8"/>
    <p:sldId id="300" r:id="rId9"/>
    <p:sldId id="303" r:id="rId10"/>
    <p:sldId id="301" r:id="rId11"/>
    <p:sldId id="302" r:id="rId12"/>
    <p:sldId id="304" r:id="rId13"/>
    <p:sldId id="291" r:id="rId14"/>
  </p:sldIdLst>
  <p:sldSz cx="9144000" cy="5715000" type="screen16x10"/>
  <p:notesSz cx="6934200" cy="9220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800">
          <p15:clr>
            <a:srgbClr val="A4A3A4"/>
          </p15:clr>
        </p15:guide>
        <p15:guide id="4" orient="horz" pos="120">
          <p15:clr>
            <a:srgbClr val="000000"/>
          </p15:clr>
        </p15:guide>
        <p15:guide id="5" pos="1224">
          <p15:clr>
            <a:srgbClr val="9AA0A6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661" y="38"/>
      </p:cViewPr>
      <p:guideLst>
        <p:guide orient="horz" pos="2160"/>
        <p:guide pos="2880"/>
        <p:guide orient="horz" pos="1800"/>
        <p:guide orient="horz" pos="120"/>
        <p:guide pos="12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27776" y="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00088" y="690563"/>
            <a:ext cx="5534025" cy="3459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75759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27776" y="8757590"/>
            <a:ext cx="3004820" cy="4610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300" tIns="46150" rIns="92300" bIns="461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:notes"/>
          <p:cNvSpPr txBox="1">
            <a:spLocks noGrp="1"/>
          </p:cNvSpPr>
          <p:nvPr>
            <p:ph type="body" idx="1"/>
          </p:nvPr>
        </p:nvSpPr>
        <p:spPr>
          <a:xfrm>
            <a:off x="693420" y="4379595"/>
            <a:ext cx="5547360" cy="4149090"/>
          </a:xfrm>
          <a:prstGeom prst="rect">
            <a:avLst/>
          </a:prstGeom>
        </p:spPr>
        <p:txBody>
          <a:bodyPr spcFirstLastPara="1" wrap="square" lIns="92300" tIns="46150" rIns="92300" bIns="4615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700088" y="690563"/>
            <a:ext cx="5534025" cy="34591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ts val="1200"/>
              </a:pPr>
              <a:t>11</a:t>
            </a:fld>
            <a:endParaRPr lang="en-US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1920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, DOE logo">
  <p:cSld name="Title Slide, DOE logo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ctrTitle"/>
          </p:nvPr>
        </p:nvSpPr>
        <p:spPr>
          <a:xfrm>
            <a:off x="685800" y="1587505"/>
            <a:ext cx="7543800" cy="2161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  <a:defRPr sz="4400" b="1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ubTitle" idx="1"/>
          </p:nvPr>
        </p:nvSpPr>
        <p:spPr>
          <a:xfrm>
            <a:off x="685800" y="3810001"/>
            <a:ext cx="7543800" cy="253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BDD9"/>
                </a:solidFill>
              </a:defRPr>
            </a:lvl1pPr>
            <a:lvl2pPr lvl="1" algn="ctr">
              <a:spcBef>
                <a:spcPts val="480"/>
              </a:spcBef>
              <a:spcAft>
                <a:spcPts val="0"/>
              </a:spcAft>
              <a:buSzPts val="24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28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21" name="Google Shape;21;p2"/>
          <p:cNvCxnSpPr/>
          <p:nvPr/>
        </p:nvCxnSpPr>
        <p:spPr>
          <a:xfrm>
            <a:off x="457200" y="3749146"/>
            <a:ext cx="816864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2" name="Google Shape;22;p2"/>
          <p:cNvSpPr txBox="1">
            <a:spLocks noGrp="1"/>
          </p:cNvSpPr>
          <p:nvPr>
            <p:ph type="body" idx="2"/>
          </p:nvPr>
        </p:nvSpPr>
        <p:spPr>
          <a:xfrm>
            <a:off x="685800" y="4071114"/>
            <a:ext cx="7543800" cy="363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ABFD9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5ABFD9"/>
                </a:solidFill>
              </a:defRPr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>
                <a:solidFill>
                  <a:srgbClr val="5ABFD9"/>
                </a:solidFill>
              </a:defRPr>
            </a:lvl3pPr>
            <a:lvl4pPr marL="1828800" lvl="3" indent="-317500" algn="l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>
                <a:solidFill>
                  <a:srgbClr val="5ABFD9"/>
                </a:solidFill>
              </a:defRPr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Char char="•"/>
              <a:defRPr sz="1200">
                <a:solidFill>
                  <a:srgbClr val="5ABFD9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47867" y="4954963"/>
            <a:ext cx="533400" cy="26744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4;p2"/>
          <p:cNvSpPr/>
          <p:nvPr/>
        </p:nvSpPr>
        <p:spPr>
          <a:xfrm>
            <a:off x="47867" y="4954963"/>
            <a:ext cx="533400" cy="26744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" name="Google Shape;25;p2"/>
          <p:cNvSpPr/>
          <p:nvPr/>
        </p:nvSpPr>
        <p:spPr>
          <a:xfrm>
            <a:off x="381000" y="889000"/>
            <a:ext cx="8433064" cy="127000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" name="Google Shape;26;p2" descr="Header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16064" y="416449"/>
            <a:ext cx="8511872" cy="612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3"/>
          <p:cNvSpPr txBox="1">
            <a:spLocks noGrp="1"/>
          </p:cNvSpPr>
          <p:nvPr>
            <p:ph type="title"/>
          </p:nvPr>
        </p:nvSpPr>
        <p:spPr>
          <a:xfrm>
            <a:off x="0" y="152666"/>
            <a:ext cx="9144000" cy="7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Calibri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152400" y="1079500"/>
            <a:ext cx="88392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>
                <a:solidFill>
                  <a:srgbClr val="0066CC"/>
                </a:solidFill>
              </a:defRPr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>
                <a:solidFill>
                  <a:srgbClr val="C00000"/>
                </a:solidFill>
              </a:defRPr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marL="2286000" lvl="4" indent="-317500" algn="l">
              <a:spcBef>
                <a:spcPts val="280"/>
              </a:spcBef>
              <a:spcAft>
                <a:spcPts val="0"/>
              </a:spcAft>
              <a:buSzPts val="1400"/>
              <a:buChar char="•"/>
              <a:defRPr sz="14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30" name="Google Shape;30;p3"/>
          <p:cNvCxnSpPr/>
          <p:nvPr/>
        </p:nvCxnSpPr>
        <p:spPr>
          <a:xfrm>
            <a:off x="457200" y="952500"/>
            <a:ext cx="816864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1" name="Google Shape;31;p3"/>
          <p:cNvSpPr/>
          <p:nvPr/>
        </p:nvSpPr>
        <p:spPr>
          <a:xfrm>
            <a:off x="8534400" y="5524500"/>
            <a:ext cx="548640" cy="190500"/>
          </a:xfrm>
          <a:prstGeom prst="bracketPair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1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1_Title and Content">
  <p:cSld name="11_Title and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0" y="152666"/>
            <a:ext cx="9144000" cy="7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152400" y="1079500"/>
            <a:ext cx="8839200" cy="43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35" name="Google Shape;35;p4"/>
          <p:cNvCxnSpPr/>
          <p:nvPr/>
        </p:nvCxnSpPr>
        <p:spPr>
          <a:xfrm>
            <a:off x="457200" y="952500"/>
            <a:ext cx="816864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6" name="Google Shape;36;p4"/>
          <p:cNvSpPr/>
          <p:nvPr/>
        </p:nvSpPr>
        <p:spPr>
          <a:xfrm>
            <a:off x="8534400" y="5524500"/>
            <a:ext cx="548640" cy="190500"/>
          </a:xfrm>
          <a:prstGeom prst="bracketPair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000" b="1">
                <a:solidFill>
                  <a:srgbClr val="FEA02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000" b="1">
              <a:solidFill>
                <a:srgbClr val="FEA02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0" y="152666"/>
            <a:ext cx="9144000" cy="7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600"/>
              <a:buFont typeface="Calibri"/>
              <a:buNone/>
              <a:defRPr sz="46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333500"/>
            <a:ext cx="7620000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accent4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spcBef>
                <a:spcPts val="28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spcBef>
                <a:spcPts val="28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spcBef>
                <a:spcPts val="28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/>
          <p:nvPr/>
        </p:nvSpPr>
        <p:spPr>
          <a:xfrm>
            <a:off x="0" y="3"/>
            <a:ext cx="9144000" cy="723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/>
          <p:nvPr/>
        </p:nvSpPr>
        <p:spPr>
          <a:xfrm>
            <a:off x="8458200" y="4572000"/>
            <a:ext cx="685800" cy="57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1"/>
          <p:cNvSpPr>
            <a:spLocks noGrp="1"/>
          </p:cNvSpPr>
          <p:nvPr>
            <p:ph type="sldNum" idx="12"/>
          </p:nvPr>
        </p:nvSpPr>
        <p:spPr>
          <a:xfrm>
            <a:off x="8747760" y="5524500"/>
            <a:ext cx="396240" cy="190500"/>
          </a:xfrm>
          <a:prstGeom prst="bracketPair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spcBef>
                <a:spcPts val="0"/>
              </a:spcBef>
              <a:buNone/>
              <a:defRPr sz="1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5" name="Google Shape;15;p1"/>
          <p:cNvCxnSpPr/>
          <p:nvPr/>
        </p:nvCxnSpPr>
        <p:spPr>
          <a:xfrm>
            <a:off x="457200" y="952500"/>
            <a:ext cx="8168640" cy="0"/>
          </a:xfrm>
          <a:prstGeom prst="straightConnector1">
            <a:avLst/>
          </a:prstGeom>
          <a:noFill/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1"/>
          <p:cNvSpPr txBox="1"/>
          <p:nvPr/>
        </p:nvSpPr>
        <p:spPr>
          <a:xfrm>
            <a:off x="914400" y="5534800"/>
            <a:ext cx="7315200" cy="19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NSTX-U Recovery </a:t>
            </a:r>
            <a:r>
              <a:rPr lang="en-US" sz="10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Project Team Meeting</a:t>
            </a:r>
            <a:r>
              <a:rPr lang="en-US" sz="10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0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March 4</a:t>
            </a:r>
            <a:r>
              <a:rPr lang="en-US" sz="1000" b="0" i="0" u="none" strike="noStrike" cap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, 20</a:t>
            </a:r>
            <a:r>
              <a:rPr lang="en-US" sz="10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sz="1000" b="0" i="0" u="none" strike="noStrike" cap="none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" name="Google Shape;17;p1" descr="https://nstx.pppl.gov/DragNDrop/Presentation_Template/NSTX-U_logo_thick_font_transparent.pn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249" y="5524499"/>
            <a:ext cx="635457" cy="1639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ctrTitle"/>
          </p:nvPr>
        </p:nvSpPr>
        <p:spPr>
          <a:xfrm>
            <a:off x="155575" y="1536491"/>
            <a:ext cx="8859732" cy="1663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Calibri"/>
              <a:buNone/>
            </a:pPr>
            <a:r>
              <a:rPr lang="en-US" dirty="0"/>
              <a:t>NSTXU Recovery Project Status</a:t>
            </a:r>
            <a:endParaRPr dirty="0"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2"/>
          </p:nvPr>
        </p:nvSpPr>
        <p:spPr>
          <a:xfrm>
            <a:off x="762000" y="3848100"/>
            <a:ext cx="7629612" cy="12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/>
              <a:t>John N. Galayda</a:t>
            </a:r>
            <a:endParaRPr sz="2400" b="1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 b="1" u="sng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sz="2400" b="1" dirty="0"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SzPts val="2400"/>
              <a:buNone/>
            </a:pPr>
            <a:endParaRPr sz="2400" dirty="0"/>
          </a:p>
        </p:txBody>
      </p:sp>
      <p:sp>
        <p:nvSpPr>
          <p:cNvPr id="43" name="Google Shape;43;p5" descr="Image result for pppl logo"/>
          <p:cNvSpPr/>
          <p:nvPr/>
        </p:nvSpPr>
        <p:spPr>
          <a:xfrm>
            <a:off x="155575" y="-120386"/>
            <a:ext cx="304800" cy="2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" name="Google Shape;44;p5" descr="Image result for pppl logo"/>
          <p:cNvSpPr/>
          <p:nvPr/>
        </p:nvSpPr>
        <p:spPr>
          <a:xfrm>
            <a:off x="307975" y="6615"/>
            <a:ext cx="304800" cy="2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5" descr="Image result for pppl logo"/>
          <p:cNvSpPr/>
          <p:nvPr/>
        </p:nvSpPr>
        <p:spPr>
          <a:xfrm>
            <a:off x="460375" y="133615"/>
            <a:ext cx="304800" cy="25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6" name="Google Shape;46;p5" descr="princeton-university-logo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84303" y="5318089"/>
            <a:ext cx="1014618" cy="282611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5"/>
          <p:cNvSpPr/>
          <p:nvPr/>
        </p:nvSpPr>
        <p:spPr>
          <a:xfrm>
            <a:off x="0" y="5459394"/>
            <a:ext cx="7010400" cy="25560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8" name="Google Shape;48;p5" descr="PPPL_logo_horizontal_gradient_72dpi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2796" y="5318089"/>
            <a:ext cx="1403604" cy="283464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/>
          <p:nvPr/>
        </p:nvSpPr>
        <p:spPr>
          <a:xfrm>
            <a:off x="762000" y="3314700"/>
            <a:ext cx="7629612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lang="en-US" sz="2400" b="1" u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NSTX-U </a:t>
            </a:r>
            <a:r>
              <a:rPr lang="en-US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Team Meeting</a:t>
            </a:r>
            <a:r>
              <a:rPr lang="en-US" sz="2400" b="1" u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 – </a:t>
            </a:r>
            <a:r>
              <a:rPr lang="en-US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March 4</a:t>
            </a:r>
            <a:r>
              <a:rPr lang="en-US" sz="2400" b="1" u="none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, 20</a:t>
            </a:r>
            <a:r>
              <a:rPr lang="en-US" sz="2400" b="1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20</a:t>
            </a:r>
            <a:endParaRPr sz="2400" b="0" u="none">
              <a:solidFill>
                <a:srgbClr val="5ABF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3E576-1636-4013-AA27-7769C76FD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Safety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4AE17C-4933-40CD-93A6-26E4937DB6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A lot of hands-on activity: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BE SURE energy sources are secured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Working inside and outside the torus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Ergonomics - body position, ingress/egress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Repetitive motions, fatigue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Lighting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Ventilation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Working at elevation, fall protection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Plan carefully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Cooperation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Look out for each other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61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F6EC8-EB6C-4511-8404-F1470DE57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Managing Safety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D0EAF0-1751-474C-AB42-87116CA39E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I like the STOP Program – Observation of safe working habits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Life-threatening risks</a:t>
            </a:r>
          </a:p>
          <a:p>
            <a:pPr marL="876300" lvl="1" indent="-342900">
              <a:buFont typeface="Arial" panose="020B0604020202020204" pitchFamily="34" charset="0"/>
              <a:buChar char="•"/>
            </a:pPr>
            <a:r>
              <a:rPr lang="en-US" dirty="0"/>
              <a:t>Control of energy sources – LOTO, GFI</a:t>
            </a:r>
          </a:p>
          <a:p>
            <a:pPr marL="876300" lvl="1" indent="-342900">
              <a:buFont typeface="Arial" panose="020B0604020202020204" pitchFamily="34" charset="0"/>
              <a:buChar char="•"/>
            </a:pPr>
            <a:r>
              <a:rPr lang="en-US" dirty="0"/>
              <a:t>Fall protection</a:t>
            </a:r>
          </a:p>
          <a:p>
            <a:pPr marL="876300" lvl="1" indent="-342900">
              <a:buFont typeface="Arial" panose="020B0604020202020204" pitchFamily="34" charset="0"/>
              <a:buChar char="•"/>
            </a:pPr>
            <a:r>
              <a:rPr lang="en-US" dirty="0"/>
              <a:t>Hoisting and rigging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Injury risks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Repetitive motion, awkward or stressful body position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Using manual or powered tools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Fatigue, loss of focus on the work increases risk of injury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Try to create the best working conditions you can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Lighting, Ventilation, Ergonomics</a:t>
            </a:r>
          </a:p>
        </p:txBody>
      </p:sp>
    </p:spTree>
    <p:extLst>
      <p:ext uri="{BB962C8B-B14F-4D97-AF65-F5344CB8AC3E}">
        <p14:creationId xmlns:p14="http://schemas.microsoft.com/office/powerpoint/2010/main" val="3479504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B68BA-F345-40BF-8C9C-408D9D0A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There is Time to Do the Work Right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5231A-F7EE-4289-A885-709BAD27525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Think ahead to the hazards and how to handle them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PPE: proper shoes, gloves &amp; hardhats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Take the extra time to</a:t>
            </a:r>
          </a:p>
          <a:p>
            <a:pPr marL="1714500" lvl="2">
              <a:buFont typeface="Arial" panose="020B0604020202020204" pitchFamily="34" charset="0"/>
              <a:buChar char="•"/>
            </a:pPr>
            <a:r>
              <a:rPr lang="en-US" b="1" dirty="0"/>
              <a:t>Get the right equipment- work with good lighting- </a:t>
            </a:r>
          </a:p>
          <a:p>
            <a:pPr marL="1714500" lvl="2">
              <a:buFont typeface="Arial" panose="020B0604020202020204" pitchFamily="34" charset="0"/>
              <a:buChar char="•"/>
            </a:pPr>
            <a:r>
              <a:rPr lang="en-US" b="1" dirty="0"/>
              <a:t>Be aware of workers &amp; work going on around you</a:t>
            </a:r>
          </a:p>
          <a:p>
            <a:pPr marL="1714500" lvl="2">
              <a:buFont typeface="Arial" panose="020B0604020202020204" pitchFamily="34" charset="0"/>
              <a:buChar char="•"/>
            </a:pPr>
            <a:endParaRPr lang="en-US" b="1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Look out for your co-worker- thank your co-workers looking out for you</a:t>
            </a:r>
          </a:p>
          <a:p>
            <a:endParaRPr lang="en-US" dirty="0"/>
          </a:p>
          <a:p>
            <a:r>
              <a:rPr lang="en-US" b="1" u="sng" dirty="0"/>
              <a:t>NSTXU w/o  a single injury is doable – Everybody in the project is committed to helping you get it done this way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350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9F246-F931-4B75-87B2-42C3E368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</a:p>
        </p:txBody>
      </p:sp>
    </p:spTree>
    <p:extLst>
      <p:ext uri="{BB962C8B-B14F-4D97-AF65-F5344CB8AC3E}">
        <p14:creationId xmlns:p14="http://schemas.microsoft.com/office/powerpoint/2010/main" val="129305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D57B-7481-493A-8B83-702D2EE2F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NXTXU Project: What We’re Up To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01CD0-2F79-4A57-9A1C-867A5CDF58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sz="2000" dirty="0"/>
              <a:t>Recovering and re-commissioning the lab’s centerpiece research facility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D566976-0C5E-43C4-8F14-2348AEFF3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11581"/>
            <a:ext cx="8839200" cy="358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5656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C56CF-E320-467D-93BF-F1022DF25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Overall/Construction Status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58FE3-25F7-4919-A842-01DF8FDAB9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Project Budget is $199.4M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Project is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58%</a:t>
            </a:r>
            <a:r>
              <a:rPr lang="en-US" dirty="0"/>
              <a:t> complete on work in the “baseline plan” at end of January</a:t>
            </a:r>
          </a:p>
          <a:p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Getting the parts in house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$81M spent on materials &amp; labor, another $4M on order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Work is advancing @ $3.6M+/month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02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E37E2-3616-4AF2-9F7B-213ABDB74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Status: Design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24808-EDC3-4F41-9F02-D856B2902F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The project has arrived at </a:t>
            </a:r>
            <a:r>
              <a:rPr lang="en-US" b="1" dirty="0"/>
              <a:t>Final Design</a:t>
            </a:r>
          </a:p>
          <a:p>
            <a:pPr marL="76200" indent="0">
              <a:buNone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Very robust design verification and validation process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Clear line connecting requirements thru concepts to final design 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7620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61799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BE12-27C1-4710-AF32-49199EF4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the Design Has Progressed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E52C1-5D7B-4185-9CB1-3A5E79D040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The 100% complete design will be presented to a committee of international experts on 17-19 March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Basis of design, calculations, drawings, recommendations of every reviewer (in-house and external) and Project response to each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Admirably thorough, disciplined and documented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3BE12-27C1-4710-AF32-49199EF40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 the Design Has Progressed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E52C1-5D7B-4185-9CB1-3A5E79D040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Focus has been shifting to purchasing and receiving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Getting orders out the door and monitoring vendors has been and will continue to be ESSENTIAL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The project has had great support from the purchasing organization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All told, the work of 250 people, focused on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NSTXU Project</a:t>
            </a:r>
          </a:p>
          <a:p>
            <a:pPr lvl="1" indent="0">
              <a:buNone/>
            </a:pPr>
            <a:endParaRPr lang="en-US" dirty="0"/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Maintenance and Run Preparations – Getting associated systems ready to support NSTXU operations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586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4BC2A-787A-41D6-AD38-2FC2E928E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AE3E98-9990-47A0-9CA9-89E65E31E8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More buying/receiving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Inspecting/staging parts and materials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A lot MORE work!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Creation &amp; maintenance of inventory, associated records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A lot of parts that are </a:t>
            </a:r>
            <a:r>
              <a:rPr lang="en-US" i="1" dirty="0"/>
              <a:t>almost</a:t>
            </a:r>
            <a:r>
              <a:rPr lang="en-US" dirty="0"/>
              <a:t> identical….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Care/attention to detail</a:t>
            </a:r>
          </a:p>
          <a:p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97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CAD62-3A70-4C1A-AB3D-A383191D2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Next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DCD56-4B9F-4917-84AC-51F740B339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b="1" dirty="0"/>
              <a:t>Prepare for installation, get it done</a:t>
            </a:r>
            <a:endParaRPr lang="en-US" dirty="0"/>
          </a:p>
          <a:p>
            <a:pPr marL="1257300" lvl="1" indent="-342900">
              <a:buFont typeface="Arial" panose="020B0604020202020204" pitchFamily="34" charset="0"/>
              <a:buChar char="•"/>
            </a:pPr>
            <a:r>
              <a:rPr lang="en-US" dirty="0"/>
              <a:t>Parts going inside the torus must be “vacuum-clean”</a:t>
            </a:r>
          </a:p>
          <a:p>
            <a:pPr marL="1714500" lvl="2">
              <a:buFont typeface="Arial" panose="020B0604020202020204" pitchFamily="34" charset="0"/>
              <a:buChar char="•"/>
            </a:pPr>
            <a:r>
              <a:rPr lang="en-US" dirty="0"/>
              <a:t>And they must be “vacuum clean” AFTER installation is done!</a:t>
            </a:r>
          </a:p>
          <a:p>
            <a:pPr marL="1714500" lvl="2">
              <a:buFont typeface="Arial" panose="020B0604020202020204" pitchFamily="34" charset="0"/>
              <a:buChar char="•"/>
            </a:pPr>
            <a:r>
              <a:rPr lang="en-US" dirty="0"/>
              <a:t>Good vacuum in operation is an </a:t>
            </a:r>
            <a:r>
              <a:rPr lang="en-US" u="sng" dirty="0"/>
              <a:t>extremely important</a:t>
            </a:r>
            <a:r>
              <a:rPr lang="en-US" dirty="0"/>
              <a:t> performance measure</a:t>
            </a:r>
          </a:p>
          <a:p>
            <a:pPr marL="419100">
              <a:buFont typeface="Arial" panose="020B0604020202020204" pitchFamily="34" charset="0"/>
              <a:buChar char="•"/>
            </a:pPr>
            <a:r>
              <a:rPr lang="en-US" dirty="0"/>
              <a:t>Problem during installation? Question about wiring/labelling? Call it out so it can be fixed</a:t>
            </a:r>
          </a:p>
          <a:p>
            <a:pPr marL="419100">
              <a:buFont typeface="Arial" panose="020B0604020202020204" pitchFamily="34" charset="0"/>
              <a:buChar char="•"/>
            </a:pPr>
            <a:r>
              <a:rPr lang="en-US" dirty="0"/>
              <a:t>Not sure everything is OK? Raise the issue to your supervisor &amp; ask for info from NSXTU </a:t>
            </a:r>
            <a:r>
              <a:rPr lang="en-US" dirty="0" err="1"/>
              <a:t>mgmt</a:t>
            </a:r>
            <a:endParaRPr lang="en-US" dirty="0"/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640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238D1-D98A-4824-A8FA-5FB8FF750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 Oversight During Installation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99816-99FB-4412-AED0-3ADBCB5FB6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19100" indent="-342900">
              <a:buFont typeface="Arial" panose="020B0604020202020204" pitchFamily="34" charset="0"/>
              <a:buChar char="•"/>
            </a:pPr>
            <a:r>
              <a:rPr lang="en-US" dirty="0"/>
              <a:t>NSTXU mgmt committed to ensure that you have access to engineers in the field or anybody else necessary to ensure</a:t>
            </a:r>
          </a:p>
          <a:p>
            <a:pPr marL="4191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1257300" lvl="1">
              <a:buFont typeface="Arial" panose="020B0604020202020204" pitchFamily="34" charset="0"/>
              <a:buChar char="•"/>
            </a:pPr>
            <a:r>
              <a:rPr lang="en-US" dirty="0"/>
              <a:t>Installation is as designed</a:t>
            </a:r>
          </a:p>
          <a:p>
            <a:pPr marL="901700" lvl="1" indent="0">
              <a:buNone/>
            </a:pPr>
            <a:endParaRPr lang="en-US" dirty="0"/>
          </a:p>
          <a:p>
            <a:pPr marL="1257300" lvl="1">
              <a:buFont typeface="Arial" panose="020B0604020202020204" pitchFamily="34" charset="0"/>
              <a:buChar char="•"/>
            </a:pPr>
            <a:r>
              <a:rPr lang="en-US" dirty="0"/>
              <a:t>Necessary final adjustments are made</a:t>
            </a:r>
          </a:p>
          <a:p>
            <a:pPr marL="419100"/>
            <a:endParaRPr lang="en-US" dirty="0"/>
          </a:p>
          <a:p>
            <a:pPr marL="419100">
              <a:buFont typeface="Arial" panose="020B0604020202020204" pitchFamily="34" charset="0"/>
              <a:buChar char="•"/>
            </a:pPr>
            <a:r>
              <a:rPr lang="en-US" dirty="0"/>
              <a:t>YOU WILL GET the attention of cognizant engineers &amp; project management when you need it- </a:t>
            </a:r>
            <a:r>
              <a:rPr lang="en-US" u="sng" dirty="0"/>
              <a:t>make sure you ask</a:t>
            </a:r>
          </a:p>
          <a:p>
            <a:pPr marL="125730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553951"/>
      </p:ext>
    </p:extLst>
  </p:cSld>
  <p:clrMapOvr>
    <a:masterClrMapping/>
  </p:clrMapOvr>
</p:sld>
</file>

<file path=ppt/theme/theme1.xml><?xml version="1.0" encoding="utf-8"?>
<a:theme xmlns:a="http://schemas.openxmlformats.org/drawingml/2006/main" name="PPPL_slideshow_template_PPPL-DOE-Princeton (1)">
  <a:themeElements>
    <a:clrScheme name="Kilter">
      <a:dk1>
        <a:srgbClr val="000000"/>
      </a:dk1>
      <a:lt1>
        <a:srgbClr val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602</Words>
  <Application>Microsoft Office PowerPoint</Application>
  <PresentationFormat>On-screen Show (16:10)</PresentationFormat>
  <Paragraphs>109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PPPL_slideshow_template_PPPL-DOE-Princeton (1)</vt:lpstr>
      <vt:lpstr>NSTXU Recovery Project Status</vt:lpstr>
      <vt:lpstr>NXTXU Project: What We’re Up To</vt:lpstr>
      <vt:lpstr>Project Overall/Construction Status</vt:lpstr>
      <vt:lpstr>Project Status: Design</vt:lpstr>
      <vt:lpstr>As the Design Has Progressed</vt:lpstr>
      <vt:lpstr>As the Design Has Progressed</vt:lpstr>
      <vt:lpstr>What’s Next</vt:lpstr>
      <vt:lpstr>What’s Next</vt:lpstr>
      <vt:lpstr>Tech Oversight During Installation</vt:lpstr>
      <vt:lpstr>Managing Safety</vt:lpstr>
      <vt:lpstr>Managing Safety</vt:lpstr>
      <vt:lpstr>There is Time to Do the Work Right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Update</dc:title>
  <dc:creator>John Galayda</dc:creator>
  <cp:lastModifiedBy>John Galayda</cp:lastModifiedBy>
  <cp:revision>13</cp:revision>
  <dcterms:modified xsi:type="dcterms:W3CDTF">2020-03-04T13:21:05Z</dcterms:modified>
</cp:coreProperties>
</file>