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1" r:id="rId1"/>
  </p:sldMasterIdLst>
  <p:notesMasterIdLst>
    <p:notesMasterId r:id="rId11"/>
  </p:notesMasterIdLst>
  <p:sldIdLst>
    <p:sldId id="256" r:id="rId2"/>
    <p:sldId id="262" r:id="rId3"/>
    <p:sldId id="271" r:id="rId4"/>
    <p:sldId id="263" r:id="rId5"/>
    <p:sldId id="264" r:id="rId6"/>
    <p:sldId id="265" r:id="rId7"/>
    <p:sldId id="266" r:id="rId8"/>
    <p:sldId id="267" r:id="rId9"/>
    <p:sldId id="269" r:id="rId10"/>
  </p:sldIdLst>
  <p:sldSz cx="9144000" cy="5715000" type="screen16x10"/>
  <p:notesSz cx="6934200" cy="9220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0">
          <p15:clr>
            <a:srgbClr val="A4A3A4"/>
          </p15:clr>
        </p15:guide>
        <p15:guide id="4" orient="horz" pos="120">
          <p15:clr>
            <a:srgbClr val="000000"/>
          </p15:clr>
        </p15:guide>
        <p15:guide id="5" pos="1224">
          <p15:clr>
            <a:srgbClr val="9AA0A6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79" d="100"/>
          <a:sy n="179" d="100"/>
        </p:scale>
        <p:origin x="1206" y="270"/>
      </p:cViewPr>
      <p:guideLst>
        <p:guide orient="horz" pos="2160"/>
        <p:guide pos="2880"/>
        <p:guide orient="horz" pos="1800"/>
        <p:guide orient="horz" pos="120"/>
        <p:guide pos="122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04820" cy="461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27776" y="0"/>
            <a:ext cx="3004820" cy="461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00088" y="690563"/>
            <a:ext cx="5534025" cy="3459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757590"/>
            <a:ext cx="3004820" cy="461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27776" y="8757590"/>
            <a:ext cx="3004820" cy="461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:notes"/>
          <p:cNvSpPr txBox="1">
            <a:spLocks noGrp="1"/>
          </p:cNvSpPr>
          <p:nvPr>
            <p:ph type="body" idx="1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" name="Google Shape;3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0088" y="690563"/>
            <a:ext cx="5534025" cy="3459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, DOE logo">
  <p:cSld name="Title Slide, DOE logo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685800" y="1587505"/>
            <a:ext cx="7543800" cy="2161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Calibri"/>
              <a:buNone/>
              <a:defRPr sz="4400" b="1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685800" y="3810001"/>
            <a:ext cx="7543800" cy="253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BDD9"/>
                </a:solidFill>
              </a:defRPr>
            </a:lvl1pPr>
            <a:lvl2pPr lvl="1" algn="ctr"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cxnSp>
        <p:nvCxnSpPr>
          <p:cNvPr id="21" name="Google Shape;21;p2"/>
          <p:cNvCxnSpPr/>
          <p:nvPr/>
        </p:nvCxnSpPr>
        <p:spPr>
          <a:xfrm>
            <a:off x="457200" y="3749146"/>
            <a:ext cx="8168640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2"/>
          <p:cNvSpPr txBox="1">
            <a:spLocks noGrp="1"/>
          </p:cNvSpPr>
          <p:nvPr>
            <p:ph type="body" idx="2"/>
          </p:nvPr>
        </p:nvSpPr>
        <p:spPr>
          <a:xfrm>
            <a:off x="685800" y="4071114"/>
            <a:ext cx="7543800" cy="363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ABFD9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>
                <a:solidFill>
                  <a:srgbClr val="5ABFD9"/>
                </a:solidFill>
              </a:defRPr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rgbClr val="5ABFD9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rgbClr val="5ABFD9"/>
                </a:solidFill>
              </a:defRPr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>
                <a:solidFill>
                  <a:srgbClr val="5ABFD9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47867" y="4954963"/>
            <a:ext cx="533400" cy="26744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47867" y="4954963"/>
            <a:ext cx="533400" cy="26744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381000" y="889000"/>
            <a:ext cx="8433064" cy="127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" name="Google Shape;26;p2" descr="Heade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6064" y="416449"/>
            <a:ext cx="8511872" cy="612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0" y="152666"/>
            <a:ext cx="9144000" cy="7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alibri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152400" y="1079500"/>
            <a:ext cx="8839200" cy="43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>
                <a:solidFill>
                  <a:srgbClr val="0066CC"/>
                </a:solidFill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>
                <a:solidFill>
                  <a:srgbClr val="C00000"/>
                </a:solidFill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0" name="Google Shape;30;p3"/>
          <p:cNvCxnSpPr/>
          <p:nvPr/>
        </p:nvCxnSpPr>
        <p:spPr>
          <a:xfrm>
            <a:off x="457200" y="952500"/>
            <a:ext cx="8168640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" name="Google Shape;31;p3"/>
          <p:cNvSpPr/>
          <p:nvPr/>
        </p:nvSpPr>
        <p:spPr>
          <a:xfrm>
            <a:off x="8534400" y="5524500"/>
            <a:ext cx="548640" cy="190500"/>
          </a:xfrm>
          <a:prstGeom prst="bracketPair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 b="1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and Content">
  <p:cSld name="11_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0" y="152666"/>
            <a:ext cx="9144000" cy="7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152400" y="1079500"/>
            <a:ext cx="8839200" cy="43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5" name="Google Shape;35;p4"/>
          <p:cNvCxnSpPr/>
          <p:nvPr/>
        </p:nvCxnSpPr>
        <p:spPr>
          <a:xfrm>
            <a:off x="457200" y="952500"/>
            <a:ext cx="8168640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4"/>
          <p:cNvSpPr/>
          <p:nvPr/>
        </p:nvSpPr>
        <p:spPr>
          <a:xfrm>
            <a:off x="8534400" y="5524500"/>
            <a:ext cx="548640" cy="190500"/>
          </a:xfrm>
          <a:prstGeom prst="bracketPair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1">
                <a:solidFill>
                  <a:srgbClr val="FEA02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 b="1" dirty="0">
              <a:solidFill>
                <a:srgbClr val="FEA02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0" y="152666"/>
            <a:ext cx="9144000" cy="7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600"/>
              <a:buFont typeface="Calibri"/>
              <a:buNone/>
              <a:defRPr sz="46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76200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/>
          <p:nvPr/>
        </p:nvSpPr>
        <p:spPr>
          <a:xfrm>
            <a:off x="0" y="3"/>
            <a:ext cx="9144000" cy="72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8458200" y="4572000"/>
            <a:ext cx="685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"/>
          <p:cNvSpPr>
            <a:spLocks noGrp="1"/>
          </p:cNvSpPr>
          <p:nvPr>
            <p:ph type="sldNum" idx="12"/>
          </p:nvPr>
        </p:nvSpPr>
        <p:spPr>
          <a:xfrm>
            <a:off x="8747760" y="5524500"/>
            <a:ext cx="396240" cy="190500"/>
          </a:xfrm>
          <a:prstGeom prst="bracketPair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cxnSp>
        <p:nvCxnSpPr>
          <p:cNvPr id="15" name="Google Shape;15;p1"/>
          <p:cNvCxnSpPr/>
          <p:nvPr/>
        </p:nvCxnSpPr>
        <p:spPr>
          <a:xfrm>
            <a:off x="457200" y="952500"/>
            <a:ext cx="8168640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1"/>
          <p:cNvSpPr txBox="1"/>
          <p:nvPr/>
        </p:nvSpPr>
        <p:spPr>
          <a:xfrm>
            <a:off x="914400" y="5534800"/>
            <a:ext cx="73152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NSTX-U Recovery </a:t>
            </a:r>
            <a:r>
              <a:rPr lang="en-US" sz="1000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Project Team Meeting</a:t>
            </a:r>
            <a:r>
              <a:rPr lang="en-US" sz="1000" b="0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000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March 4</a:t>
            </a:r>
            <a:r>
              <a:rPr lang="en-US" sz="1000" b="0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, 20</a:t>
            </a:r>
            <a:r>
              <a:rPr lang="en-US" sz="1000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endParaRPr sz="1000" b="0" i="0" u="none" strike="noStrike" cap="none" dirty="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17;p1" descr="https://nstx.pppl.gov/DragNDrop/Presentation_Template/NSTX-U_logo_thick_font_transparent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249" y="5524499"/>
            <a:ext cx="635457" cy="1639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ctrTitle"/>
          </p:nvPr>
        </p:nvSpPr>
        <p:spPr>
          <a:xfrm>
            <a:off x="155575" y="1536491"/>
            <a:ext cx="8859732" cy="1663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Calibri"/>
              <a:buNone/>
            </a:pPr>
            <a:r>
              <a:rPr lang="en-US" dirty="0"/>
              <a:t>Transition to Recovery Construction Phase </a:t>
            </a:r>
            <a:endParaRPr dirty="0"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2"/>
          </p:nvPr>
        </p:nvSpPr>
        <p:spPr>
          <a:xfrm>
            <a:off x="762000" y="3848100"/>
            <a:ext cx="7629612" cy="1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 dirty="0"/>
              <a:t>Les Hill</a:t>
            </a:r>
            <a:endParaRPr sz="2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u="sn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b="1" u="sn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b="1"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 dirty="0"/>
          </a:p>
        </p:txBody>
      </p:sp>
      <p:sp>
        <p:nvSpPr>
          <p:cNvPr id="43" name="Google Shape;43;p5" descr="Image result for pppl logo"/>
          <p:cNvSpPr/>
          <p:nvPr/>
        </p:nvSpPr>
        <p:spPr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5" descr="Image result for pppl logo"/>
          <p:cNvSpPr/>
          <p:nvPr/>
        </p:nvSpPr>
        <p:spPr>
          <a:xfrm>
            <a:off x="307975" y="6615"/>
            <a:ext cx="3048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5" descr="Image result for pppl logo"/>
          <p:cNvSpPr/>
          <p:nvPr/>
        </p:nvSpPr>
        <p:spPr>
          <a:xfrm>
            <a:off x="460375" y="133615"/>
            <a:ext cx="3048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" name="Google Shape;46;p5" descr="princeton-university-logo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4303" y="5318089"/>
            <a:ext cx="1014618" cy="282611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5"/>
          <p:cNvSpPr/>
          <p:nvPr/>
        </p:nvSpPr>
        <p:spPr>
          <a:xfrm>
            <a:off x="0" y="5459394"/>
            <a:ext cx="7010400" cy="25560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" name="Google Shape;48;p5" descr="PPPL_logo_horizontal_gradient_72dpi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96" y="5318089"/>
            <a:ext cx="1403604" cy="283464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5"/>
          <p:cNvSpPr txBox="1"/>
          <p:nvPr/>
        </p:nvSpPr>
        <p:spPr>
          <a:xfrm>
            <a:off x="762000" y="3314700"/>
            <a:ext cx="7629612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 sz="2400" b="1" u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NSTX-U </a:t>
            </a:r>
            <a:r>
              <a:rPr lang="en-US" sz="24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Team Meeting</a:t>
            </a:r>
            <a:r>
              <a:rPr lang="en-US" sz="2400" b="1" u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24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March 4</a:t>
            </a:r>
            <a:r>
              <a:rPr lang="en-US" sz="2400" b="1" u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, 20</a:t>
            </a:r>
            <a:r>
              <a:rPr lang="en-US" sz="24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endParaRPr sz="2400" b="0" u="none" dirty="0">
              <a:solidFill>
                <a:srgbClr val="5ABFD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51F9A-0AC1-4E89-BB6A-15191DCC6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Graduation time of sorts for Recovery design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23C46C-BCB6-4A6F-82DB-F3154AB47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399" y="1079500"/>
            <a:ext cx="8037659" cy="4381500"/>
          </a:xfrm>
        </p:spPr>
        <p:txBody>
          <a:bodyPr/>
          <a:lstStyle/>
          <a:p>
            <a:r>
              <a:rPr lang="en-US" sz="2800" dirty="0"/>
              <a:t>After 137 (+/-) CDRs, PDRs, FDRs, and PRs, </a:t>
            </a:r>
            <a:r>
              <a:rPr lang="en-US" sz="2800" i="1" dirty="0"/>
              <a:t>and</a:t>
            </a:r>
            <a:r>
              <a:rPr lang="en-US" sz="2800" dirty="0"/>
              <a:t> </a:t>
            </a:r>
          </a:p>
          <a:p>
            <a:r>
              <a:rPr lang="en-US" sz="2800" dirty="0"/>
              <a:t>Other special reviews, </a:t>
            </a:r>
            <a:r>
              <a:rPr lang="en-US" sz="2800" i="1" dirty="0"/>
              <a:t>and</a:t>
            </a:r>
            <a:r>
              <a:rPr lang="en-US" sz="2800" dirty="0"/>
              <a:t> </a:t>
            </a:r>
          </a:p>
          <a:p>
            <a:r>
              <a:rPr lang="en-US" sz="2800" dirty="0"/>
              <a:t>A project CDR and PDR… </a:t>
            </a:r>
            <a:endParaRPr lang="en-US" sz="2800" i="1" dirty="0"/>
          </a:p>
          <a:p>
            <a:pPr marL="76200" indent="0">
              <a:buNone/>
            </a:pPr>
            <a:endParaRPr lang="en-US" i="1" dirty="0"/>
          </a:p>
          <a:p>
            <a:pPr marL="76200" indent="0">
              <a:buNone/>
            </a:pPr>
            <a:endParaRPr lang="en-US" i="1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D1E918-F11F-4084-8336-4CB470A67F54}"/>
              </a:ext>
            </a:extLst>
          </p:cNvPr>
          <p:cNvSpPr txBox="1"/>
          <p:nvPr/>
        </p:nvSpPr>
        <p:spPr>
          <a:xfrm>
            <a:off x="514040" y="2790954"/>
            <a:ext cx="79330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NSTX-U Recovery is on the cusp of achieving 100% Final Design!  </a:t>
            </a:r>
          </a:p>
        </p:txBody>
      </p:sp>
    </p:spTree>
    <p:extLst>
      <p:ext uri="{BB962C8B-B14F-4D97-AF65-F5344CB8AC3E}">
        <p14:creationId xmlns:p14="http://schemas.microsoft.com/office/powerpoint/2010/main" val="118240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A980D-76EE-4231-A2BC-4565417F4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 design activities that remain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2259C7-8662-4B0D-A811-2D48FC35F9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One PR and FDR – this week </a:t>
            </a:r>
          </a:p>
          <a:p>
            <a:r>
              <a:rPr lang="en-US" sz="3200" dirty="0"/>
              <a:t>Project FDR</a:t>
            </a:r>
          </a:p>
          <a:p>
            <a:r>
              <a:rPr lang="en-US" sz="3200" dirty="0"/>
              <a:t>Close out the documentation </a:t>
            </a:r>
          </a:p>
          <a:p>
            <a:pPr lvl="1"/>
            <a:r>
              <a:rPr lang="en-US" sz="3200" dirty="0"/>
              <a:t>Calculations signed and archived</a:t>
            </a:r>
          </a:p>
          <a:p>
            <a:pPr lvl="1"/>
            <a:r>
              <a:rPr lang="en-US" sz="3200" dirty="0"/>
              <a:t>Chit reports completed, approved and filed</a:t>
            </a:r>
          </a:p>
          <a:p>
            <a:pPr lvl="1"/>
            <a:r>
              <a:rPr lang="en-US" sz="3200" dirty="0"/>
              <a:t>Drawings signed and issued</a:t>
            </a:r>
          </a:p>
          <a:p>
            <a:pPr lvl="1"/>
            <a:r>
              <a:rPr lang="en-US" sz="3200" dirty="0"/>
              <a:t>DAFs signed</a:t>
            </a:r>
          </a:p>
          <a:p>
            <a:pPr lvl="1"/>
            <a:r>
              <a:rPr lang="en-US" sz="3200" dirty="0"/>
              <a:t>Other…</a:t>
            </a:r>
          </a:p>
        </p:txBody>
      </p:sp>
    </p:spTree>
    <p:extLst>
      <p:ext uri="{BB962C8B-B14F-4D97-AF65-F5344CB8AC3E}">
        <p14:creationId xmlns:p14="http://schemas.microsoft.com/office/powerpoint/2010/main" val="755560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C3DB7-2BE3-43EE-B851-8C58CC8AA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to construction has started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FE935E40-B2A7-4284-8B35-BB9CF1B7E669}"/>
              </a:ext>
            </a:extLst>
          </p:cNvPr>
          <p:cNvSpPr/>
          <p:nvPr/>
        </p:nvSpPr>
        <p:spPr>
          <a:xfrm>
            <a:off x="2199502" y="1448482"/>
            <a:ext cx="2846998" cy="228538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614778-7354-4603-AFFB-D84ADC9F0378}"/>
              </a:ext>
            </a:extLst>
          </p:cNvPr>
          <p:cNvSpPr txBox="1"/>
          <p:nvPr/>
        </p:nvSpPr>
        <p:spPr>
          <a:xfrm>
            <a:off x="3183099" y="986817"/>
            <a:ext cx="963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Plant</a:t>
            </a:r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59C86C-CC1A-4299-8A3A-20E66ACC84F5}"/>
              </a:ext>
            </a:extLst>
          </p:cNvPr>
          <p:cNvSpPr txBox="1"/>
          <p:nvPr/>
        </p:nvSpPr>
        <p:spPr>
          <a:xfrm>
            <a:off x="1398785" y="3791321"/>
            <a:ext cx="1402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Process</a:t>
            </a:r>
            <a:r>
              <a:rPr lang="en-US" sz="2000" b="1" dirty="0"/>
              <a:t> </a:t>
            </a:r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FAB824-A27B-4719-90E4-E414B9D8E7B8}"/>
              </a:ext>
            </a:extLst>
          </p:cNvPr>
          <p:cNvSpPr txBox="1"/>
          <p:nvPr/>
        </p:nvSpPr>
        <p:spPr>
          <a:xfrm>
            <a:off x="4681150" y="3791321"/>
            <a:ext cx="1203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People</a:t>
            </a:r>
            <a:r>
              <a:rPr lang="en-US" sz="2000" b="1" dirty="0"/>
              <a:t>  </a:t>
            </a:r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819F9E-71FA-40B1-80D8-AFE2DDD7D695}"/>
              </a:ext>
            </a:extLst>
          </p:cNvPr>
          <p:cNvSpPr txBox="1"/>
          <p:nvPr/>
        </p:nvSpPr>
        <p:spPr>
          <a:xfrm>
            <a:off x="4691035" y="1015738"/>
            <a:ext cx="36396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/>
              <a:t>Shielding mods nearing completion </a:t>
            </a:r>
          </a:p>
          <a:p>
            <a:endParaRPr lang="en-US" sz="1600" b="1" i="1" dirty="0"/>
          </a:p>
          <a:p>
            <a:r>
              <a:rPr lang="en-US" sz="1600" b="1" i="1" dirty="0"/>
              <a:t>Site Prep Working Group</a:t>
            </a:r>
          </a:p>
          <a:p>
            <a:pPr marL="285750" indent="-171450">
              <a:buFontTx/>
              <a:buChar char="-"/>
            </a:pPr>
            <a:r>
              <a:rPr lang="en-US" sz="1600" b="1" i="1" dirty="0"/>
              <a:t>Space</a:t>
            </a:r>
          </a:p>
          <a:p>
            <a:pPr marL="285750" indent="-171450">
              <a:buFontTx/>
              <a:buChar char="-"/>
            </a:pPr>
            <a:r>
              <a:rPr lang="en-US" sz="1600" b="1" i="1" dirty="0"/>
              <a:t>Laydown </a:t>
            </a:r>
          </a:p>
          <a:p>
            <a:pPr marL="285750" indent="-171450">
              <a:buFontTx/>
              <a:buChar char="-"/>
            </a:pPr>
            <a:r>
              <a:rPr lang="en-US" sz="1600" b="1" i="1" dirty="0"/>
              <a:t>Assembly/pre-assembly </a:t>
            </a:r>
          </a:p>
          <a:p>
            <a:pPr marL="285750" indent="-171450">
              <a:buFontTx/>
              <a:buChar char="-"/>
            </a:pPr>
            <a:r>
              <a:rPr lang="en-US" sz="1600" b="1" i="1" dirty="0"/>
              <a:t>Logistics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ACB132-961A-4E26-BCB0-E9F0AB936A58}"/>
              </a:ext>
            </a:extLst>
          </p:cNvPr>
          <p:cNvSpPr txBox="1"/>
          <p:nvPr/>
        </p:nvSpPr>
        <p:spPr>
          <a:xfrm>
            <a:off x="5046500" y="4222503"/>
            <a:ext cx="4033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71450">
              <a:buFontTx/>
              <a:buChar char="-"/>
            </a:pPr>
            <a:r>
              <a:rPr lang="en-US" sz="1600" b="1" i="1" dirty="0"/>
              <a:t>Staffing profile refinement</a:t>
            </a:r>
          </a:p>
          <a:p>
            <a:pPr marL="285750" indent="-171450">
              <a:buFontTx/>
              <a:buChar char="-"/>
            </a:pPr>
            <a:r>
              <a:rPr lang="en-US" sz="1600" b="1" i="1" dirty="0"/>
              <a:t>Recovery-HR-Procurement machine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718B0A-C98A-4C79-9F35-6321EE0DEE3D}"/>
              </a:ext>
            </a:extLst>
          </p:cNvPr>
          <p:cNvSpPr txBox="1"/>
          <p:nvPr/>
        </p:nvSpPr>
        <p:spPr>
          <a:xfrm>
            <a:off x="336104" y="4263856"/>
            <a:ext cx="4033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71450">
              <a:buFontTx/>
              <a:buChar char="-"/>
            </a:pPr>
            <a:r>
              <a:rPr lang="en-US" sz="1600" b="1" i="1" dirty="0"/>
              <a:t>Example: procurement</a:t>
            </a:r>
          </a:p>
          <a:p>
            <a:pPr marL="285750" indent="-171450">
              <a:buFontTx/>
              <a:buChar char="-"/>
            </a:pPr>
            <a:r>
              <a:rPr lang="en-US" sz="1600" b="1" i="1" dirty="0"/>
              <a:t>Scale-up of other existing processes  </a:t>
            </a:r>
          </a:p>
        </p:txBody>
      </p:sp>
    </p:spTree>
    <p:extLst>
      <p:ext uri="{BB962C8B-B14F-4D97-AF65-F5344CB8AC3E}">
        <p14:creationId xmlns:p14="http://schemas.microsoft.com/office/powerpoint/2010/main" val="2310846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D4E7B-8C3F-499A-8E9C-E65343719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14040"/>
            <a:ext cx="9144000" cy="362225"/>
          </a:xfrm>
        </p:spPr>
        <p:txBody>
          <a:bodyPr/>
          <a:lstStyle/>
          <a:p>
            <a:r>
              <a:rPr lang="en-US" sz="2800" dirty="0"/>
              <a:t>Each reassembly/construction shift </a:t>
            </a:r>
            <a:r>
              <a:rPr lang="en-US" sz="2800" i="1" dirty="0"/>
              <a:t>will be staffed with the quorum </a:t>
            </a:r>
            <a:r>
              <a:rPr lang="en-US" sz="2800" dirty="0"/>
              <a:t>needed to support safe, efficient field work 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721DBA-BED4-4C1C-8DB9-C8992C9F3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876265"/>
            <a:ext cx="8839200" cy="4584735"/>
          </a:xfrm>
        </p:spPr>
        <p:txBody>
          <a:bodyPr/>
          <a:lstStyle/>
          <a:p>
            <a:r>
              <a:rPr lang="en-US" dirty="0"/>
              <a:t>Refining previous staffing analyses to determine specifics… </a:t>
            </a:r>
          </a:p>
          <a:p>
            <a:pPr lvl="1"/>
            <a:r>
              <a:rPr lang="en-US" dirty="0"/>
              <a:t>Technicians and supervisors   </a:t>
            </a:r>
          </a:p>
          <a:p>
            <a:pPr lvl="1"/>
            <a:r>
              <a:rPr lang="en-US" dirty="0"/>
              <a:t>Construction safety SMEs</a:t>
            </a:r>
          </a:p>
          <a:p>
            <a:pPr lvl="1"/>
            <a:r>
              <a:rPr lang="en-US" dirty="0"/>
              <a:t>Engineering support </a:t>
            </a:r>
          </a:p>
          <a:p>
            <a:pPr lvl="1"/>
            <a:r>
              <a:rPr lang="en-US" dirty="0"/>
              <a:t>QA/QC support and inspection services </a:t>
            </a:r>
          </a:p>
          <a:p>
            <a:pPr lvl="1"/>
            <a:r>
              <a:rPr lang="en-US" dirty="0"/>
              <a:t>Work Planners </a:t>
            </a:r>
          </a:p>
          <a:p>
            <a:pPr lvl="1"/>
            <a:r>
              <a:rPr lang="en-US" dirty="0"/>
              <a:t>Other…</a:t>
            </a:r>
          </a:p>
          <a:p>
            <a:r>
              <a:rPr lang="en-US" sz="2000" dirty="0"/>
              <a:t>Additional resources already here and more in the pipeline, examples: </a:t>
            </a:r>
          </a:p>
          <a:p>
            <a:pPr lvl="1"/>
            <a:r>
              <a:rPr lang="en-US" dirty="0"/>
              <a:t>Work Planners</a:t>
            </a:r>
          </a:p>
          <a:p>
            <a:pPr lvl="1"/>
            <a:r>
              <a:rPr lang="en-US" dirty="0"/>
              <a:t>Safety Reps</a:t>
            </a:r>
          </a:p>
          <a:p>
            <a:pPr lvl="1"/>
            <a:r>
              <a:rPr lang="en-US" dirty="0"/>
              <a:t>WPC Coordinator </a:t>
            </a:r>
          </a:p>
          <a:p>
            <a:pPr lvl="1"/>
            <a:r>
              <a:rPr lang="en-US" dirty="0"/>
              <a:t>Outage Manager </a:t>
            </a:r>
          </a:p>
          <a:p>
            <a:pPr marL="5588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143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31DC0-2098-4AAD-9F78-773219A46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2535" y="152666"/>
            <a:ext cx="9633326" cy="723600"/>
          </a:xfrm>
        </p:spPr>
        <p:txBody>
          <a:bodyPr/>
          <a:lstStyle/>
          <a:p>
            <a:r>
              <a:rPr lang="en-US" sz="2800" dirty="0"/>
              <a:t>Leveraging in-house capability and external BOA suppliers - fabrication of most long-lead parts  underway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CD208-25DB-4ABA-A0D3-30A4CAD2D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031" y="1353665"/>
            <a:ext cx="3821532" cy="4381500"/>
          </a:xfrm>
        </p:spPr>
        <p:txBody>
          <a:bodyPr/>
          <a:lstStyle/>
          <a:p>
            <a:r>
              <a:rPr lang="en-US" dirty="0"/>
              <a:t>PF Coils</a:t>
            </a:r>
          </a:p>
          <a:p>
            <a:r>
              <a:rPr lang="en-US" dirty="0"/>
              <a:t>Center stack casing</a:t>
            </a:r>
          </a:p>
          <a:p>
            <a:r>
              <a:rPr lang="en-US" dirty="0"/>
              <a:t>Heat Transfer Plate </a:t>
            </a:r>
          </a:p>
          <a:p>
            <a:r>
              <a:rPr lang="en-US" dirty="0"/>
              <a:t>Machine Core Structures</a:t>
            </a:r>
          </a:p>
          <a:p>
            <a:r>
              <a:rPr lang="en-US" dirty="0"/>
              <a:t>PFC Tiles </a:t>
            </a:r>
          </a:p>
          <a:p>
            <a:r>
              <a:rPr lang="en-US" dirty="0"/>
              <a:t>Passive Plates Brackets</a:t>
            </a:r>
          </a:p>
          <a:p>
            <a:pPr marL="76200" indent="0">
              <a:buNone/>
            </a:pPr>
            <a:r>
              <a:rPr lang="en-US" dirty="0"/>
              <a:t>    …remainder on the way</a:t>
            </a:r>
          </a:p>
          <a:p>
            <a:endParaRPr lang="en-US" dirty="0"/>
          </a:p>
          <a:p>
            <a:pPr marL="7620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44F801-6882-46DF-8BCF-4EE6AAD7332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71" y="1063514"/>
            <a:ext cx="1865630" cy="1464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38B282-368B-4ED5-89A1-25581E0E248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447" y="1049842"/>
            <a:ext cx="1865630" cy="1464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329F36-D79C-4BE7-93B8-C862B81E4CE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128" y="2298974"/>
            <a:ext cx="2388081" cy="1245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E889BA-9C7B-4F0B-A396-8280A4836B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9563" y="3365007"/>
            <a:ext cx="2397622" cy="1428540"/>
          </a:xfrm>
          <a:prstGeom prst="rect">
            <a:avLst/>
          </a:prstGeom>
        </p:spPr>
      </p:pic>
      <p:pic>
        <p:nvPicPr>
          <p:cNvPr id="9" name="image17.png">
            <a:extLst>
              <a:ext uri="{FF2B5EF4-FFF2-40B4-BE49-F238E27FC236}">
                <a16:creationId xmlns:a16="http://schemas.microsoft.com/office/drawing/2014/main" id="{47A10369-E63A-461B-ACA6-2CC4FDC4279D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6129818" y="3667485"/>
            <a:ext cx="2673136" cy="183868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343977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09D2A-E650-4C61-B2EF-48323B7A5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Improvements among integrated procurement team are yielding dividends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B125B6-E300-426D-B9DC-A3301FF7D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2996" y="1104213"/>
            <a:ext cx="3479662" cy="4209192"/>
          </a:xfrm>
        </p:spPr>
        <p:txBody>
          <a:bodyPr/>
          <a:lstStyle/>
          <a:p>
            <a:r>
              <a:rPr lang="en-US" sz="2200" dirty="0"/>
              <a:t>Timely and efficient acquisition of parts, materials and services needed for U Recovery is an us thing...need everyone on the boat</a:t>
            </a:r>
          </a:p>
          <a:p>
            <a:r>
              <a:rPr lang="en-US" sz="2200" dirty="0"/>
              <a:t>Improvements made by Procurement-QA/QC-Recovery partners having a profound impact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A412FD9-3CCA-48F0-8896-C8A8AE57C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509" y="3113903"/>
            <a:ext cx="3838669" cy="237384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6050B2B-28B7-43E3-960A-0FC2514BE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168" y="1104213"/>
            <a:ext cx="3087396" cy="192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295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06A73-156A-45A9-B23A-38F957F44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80588" y="152666"/>
            <a:ext cx="9880463" cy="723600"/>
          </a:xfrm>
        </p:spPr>
        <p:txBody>
          <a:bodyPr/>
          <a:lstStyle/>
          <a:p>
            <a:r>
              <a:rPr lang="en-US" sz="3400" dirty="0"/>
              <a:t>Construction schedule update in progress to provide solid platform for resource and work planning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E137DB-0714-41CD-9191-DC216C83E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038887"/>
            <a:ext cx="3405523" cy="4226162"/>
          </a:xfrm>
        </p:spPr>
        <p:txBody>
          <a:bodyPr/>
          <a:lstStyle/>
          <a:p>
            <a:r>
              <a:rPr lang="en-US" sz="2300" dirty="0"/>
              <a:t>Fast forward from WAF days to post-FDR era</a:t>
            </a:r>
          </a:p>
          <a:p>
            <a:r>
              <a:rPr lang="en-US" sz="2300" dirty="0"/>
              <a:t>Bake in parts delivery dates</a:t>
            </a:r>
          </a:p>
          <a:p>
            <a:r>
              <a:rPr lang="en-US" sz="2300" dirty="0"/>
              <a:t>Integrated systems approach</a:t>
            </a:r>
          </a:p>
          <a:p>
            <a:r>
              <a:rPr lang="en-US" sz="2300" dirty="0"/>
              <a:t>Engagement of reassembly experts</a:t>
            </a:r>
          </a:p>
          <a:p>
            <a:r>
              <a:rPr lang="en-US" sz="2300" dirty="0"/>
              <a:t>Ability to decompose to shift level  </a:t>
            </a:r>
          </a:p>
          <a:p>
            <a:pPr marL="7620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B6885D-F988-40CD-A7EF-31A0733F0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006" y="1177282"/>
            <a:ext cx="5314229" cy="408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37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E4ADD-C435-4D41-8DE5-966F4AB3C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25" y="162551"/>
            <a:ext cx="7992350" cy="723600"/>
          </a:xfrm>
        </p:spPr>
        <p:txBody>
          <a:bodyPr/>
          <a:lstStyle/>
          <a:p>
            <a:r>
              <a:rPr lang="en-US" sz="3200" dirty="0"/>
              <a:t>Safety is Job #1 - starts with planning, planning, and more planning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09CB3-FCF7-44B3-A21F-51C099FD3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146706"/>
            <a:ext cx="8839200" cy="3865194"/>
          </a:xfrm>
        </p:spPr>
        <p:txBody>
          <a:bodyPr/>
          <a:lstStyle/>
          <a:p>
            <a:r>
              <a:rPr lang="en-US" sz="2800" dirty="0"/>
              <a:t>Solid plan and schedule – </a:t>
            </a:r>
            <a:r>
              <a:rPr lang="en-US" sz="2800" i="1" dirty="0"/>
              <a:t>both project and D-Site </a:t>
            </a:r>
          </a:p>
          <a:p>
            <a:r>
              <a:rPr lang="en-US" sz="2800" dirty="0"/>
              <a:t>Early Field Work Package preparation </a:t>
            </a:r>
          </a:p>
          <a:p>
            <a:r>
              <a:rPr lang="en-US" sz="2800" dirty="0"/>
              <a:t>Meaningful and thorough stakeholder engagement (e.g. Safety Rep) </a:t>
            </a:r>
          </a:p>
          <a:p>
            <a:r>
              <a:rPr lang="en-US" sz="2800" dirty="0"/>
              <a:t>Craft/technician engagement </a:t>
            </a:r>
          </a:p>
          <a:p>
            <a:r>
              <a:rPr lang="en-US" sz="2800" dirty="0"/>
              <a:t>Resources are being provided to do the job right the first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487860"/>
      </p:ext>
    </p:extLst>
  </p:cSld>
  <p:clrMapOvr>
    <a:masterClrMapping/>
  </p:clrMapOvr>
</p:sld>
</file>

<file path=ppt/theme/theme1.xml><?xml version="1.0" encoding="utf-8"?>
<a:theme xmlns:a="http://schemas.openxmlformats.org/drawingml/2006/main" name="PPPL_slideshow_template_PPPL-DOE-Princeton (1)">
  <a:themeElements>
    <a:clrScheme name="Kilter">
      <a:dk1>
        <a:srgbClr val="000000"/>
      </a:dk1>
      <a:lt1>
        <a:srgbClr val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374</Words>
  <Application>Microsoft Office PowerPoint</Application>
  <PresentationFormat>On-screen Show (16:10)</PresentationFormat>
  <Paragraphs>76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PPPL_slideshow_template_PPPL-DOE-Princeton (1)</vt:lpstr>
      <vt:lpstr>Transition to Recovery Construction Phase </vt:lpstr>
      <vt:lpstr>Graduation time of sorts for Recovery design </vt:lpstr>
      <vt:lpstr>Import design activities that remain</vt:lpstr>
      <vt:lpstr>Transition to construction has started</vt:lpstr>
      <vt:lpstr>Each reassembly/construction shift will be staffed with the quorum needed to support safe, efficient field work  </vt:lpstr>
      <vt:lpstr>Leveraging in-house capability and external BOA suppliers - fabrication of most long-lead parts  underway </vt:lpstr>
      <vt:lpstr>Improvements among integrated procurement team are yielding dividends </vt:lpstr>
      <vt:lpstr>Construction schedule update in progress to provide solid platform for resource and work planning  </vt:lpstr>
      <vt:lpstr>Safety is Job #1 - starts with planning, planning, and more planning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Update</dc:title>
  <cp:lastModifiedBy>Leslie Hill</cp:lastModifiedBy>
  <cp:revision>17</cp:revision>
  <dcterms:modified xsi:type="dcterms:W3CDTF">2020-03-04T15:46:40Z</dcterms:modified>
</cp:coreProperties>
</file>