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FB153-933E-1C43-BB52-BBC081A6A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2D08B8-E6B6-144D-98D8-CE2A5A092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1D2FD-A583-4A41-AE88-925BF11C2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E44F-E1AC-E942-B996-958D2F6F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9C8DA-42B8-884C-8910-842342830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6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AB08-E7A8-4548-A754-AEC45C383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FF235-0635-324D-ADEB-E228EA204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75A57-B18B-0348-A0D4-F6F5EE8AE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8555F-FDAA-BB40-8888-9EC26C63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6EEB8-AAD5-B647-97D4-E651AF85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6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FFF88-AED5-4344-A6A0-D83FF0DEC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F7B42-864D-EC41-A971-789FFABB0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FEC0E-BBF4-9746-AAE7-58A1E7DB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A6B02-4D31-614A-BE94-5678D8913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EEB19-F8CF-264C-8C15-AFF47872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4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B5C6F-FE9C-4E40-BF86-40B654BD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E04C-BC58-BE4B-9C67-2FC638278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9958A-8665-9745-AE56-496DE77D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0C4EB-9130-1645-AC75-1F5757088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FE2C6-1392-6048-85FE-299E4987A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7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E0192-F8FF-BA45-8595-81D9BD85B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4EBC9-4B8C-754E-B0B5-D17E55F00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391B8-BCBD-A84E-9A66-349A9D77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103A6-8598-0445-B4A7-B26D8DB6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A4D23-F5F9-104F-90A4-BD1DE85E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0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4B48-21D0-584C-A15E-4A6335017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E24A2-1EE7-474C-AA8F-B3A823EB0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CA948-B77B-9D49-A308-B8F90997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FB5AF-374A-E647-A930-081F1D3D4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2B981-FC0C-0842-866F-7C664027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F91A0-47CF-D34C-98F8-DDEC7F8E7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7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4B95-5541-5E47-9904-6577A92BD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9699D-BBAB-0043-BC76-C19B8CA89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EECB7-D2E0-CF44-9359-B9A147EE1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A1B8B-F7F7-5E4D-8B4F-A442DCF22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7414B-6C20-E448-8FE9-BD6AB464E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FE251E-BDCE-7D4F-BDAB-CFC58B03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0DA1A-CB1C-0A4C-BC57-8C13B7C7E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401EBF-664A-BD41-A008-B9B870D6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6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D00A-5FEA-7046-BC8B-36A4AA880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AB7D1-3A60-7040-AB7B-9D5DEC40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E71FCF-AA49-B443-932B-B443BCC9B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448E1-7FD0-2C44-A4BE-B81F5D59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DE501-A30A-4A47-B685-C6A6864B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4E947D-240E-2041-9B56-61ADA28B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B2715-0962-7244-8AB3-8FF6D7F7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6327E-35A4-2747-8047-1BD8C496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0EACB-E2D4-6046-B54A-E4BC82BB9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DF3EF-639F-5B46-A6AA-80E97CCD0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D87A9-D763-3C4F-9BDA-EDF3B063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5A3BD-7682-1740-AA2C-7B6C7190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2E330-441A-1348-B296-51DCA05E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3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1332-3B2E-9E4F-A9CC-E94CE9D42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875B1-6821-CA45-8A58-5D3DFFC24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524B9F-69CE-5C4C-8B21-05705CA7E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B8988-B0BF-1C42-A922-9A76D4174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B98AB-9E66-8B4F-8FBE-C7A464B5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B9831B-273D-334C-84CB-DD14C40E2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0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B1800-C87F-1E49-95E7-C87D1D242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A702C-4267-F84A-9F60-CDB1E1885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3E44B-E4B1-DA41-925D-8EB53C28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43F23-71C0-A74B-BBD3-609D1156B75D}" type="datetimeFigureOut">
              <a:rPr lang="en-US" smtClean="0"/>
              <a:t>3/3/20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EBC87-C594-3E4A-A276-0A523A34F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5A538-0556-444E-9403-65D2353E0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71B76-4363-054E-8AFB-81400249D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9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DF8F7-13D0-A148-861E-3DD475B36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NSTX-U Five Year Plan Refresh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DDFBD-915B-F646-928C-C1E3714A9B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S.M. Kaye</a:t>
            </a:r>
          </a:p>
          <a:p>
            <a:r>
              <a:rPr lang="en-US" dirty="0"/>
              <a:t>NSTX-U Team Meeting</a:t>
            </a:r>
          </a:p>
          <a:p>
            <a:r>
              <a:rPr lang="en-US" dirty="0"/>
              <a:t>4 March 2020</a:t>
            </a:r>
          </a:p>
        </p:txBody>
      </p:sp>
    </p:spTree>
    <p:extLst>
      <p:ext uri="{BB962C8B-B14F-4D97-AF65-F5344CB8AC3E}">
        <p14:creationId xmlns:p14="http://schemas.microsoft.com/office/powerpoint/2010/main" val="223937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2C52A-094B-9246-BAF4-837FE0B3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032"/>
          </a:xfrm>
        </p:spPr>
        <p:txBody>
          <a:bodyPr>
            <a:normAutofit fontScale="90000"/>
          </a:bodyPr>
          <a:lstStyle/>
          <a:p>
            <a:r>
              <a:rPr lang="en-US" sz="2800" b="1" i="1" dirty="0"/>
              <a:t>NSTX-U will be refreshing 2014-2018 Five Year Research Plan for the period 2021-2025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978438-02C1-7149-AF9D-E3A64B765F1F}"/>
              </a:ext>
            </a:extLst>
          </p:cNvPr>
          <p:cNvSpPr txBox="1">
            <a:spLocks/>
          </p:cNvSpPr>
          <p:nvPr/>
        </p:nvSpPr>
        <p:spPr>
          <a:xfrm>
            <a:off x="648129" y="1509908"/>
            <a:ext cx="10705671" cy="49829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20000"/>
            </a:pPr>
            <a:r>
              <a:rPr lang="en-US" sz="2400" dirty="0">
                <a:solidFill>
                  <a:srgbClr val="0070C0"/>
                </a:solidFill>
              </a:rPr>
              <a:t>Reorganize elements from 9 TSGs + Working groups into 3 mission Objectives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Responsive to recent research results, NAS, PAC recommendations and recent Community Planning Process</a:t>
            </a:r>
          </a:p>
          <a:p>
            <a:pPr>
              <a:buSzPct val="120000"/>
            </a:pPr>
            <a:r>
              <a:rPr lang="en-US" sz="2400" dirty="0">
                <a:solidFill>
                  <a:srgbClr val="0070C0"/>
                </a:solidFill>
              </a:rPr>
              <a:t>A boundary condition for the refreshed 5 </a:t>
            </a:r>
            <a:r>
              <a:rPr lang="en-US" sz="2400" dirty="0" err="1">
                <a:solidFill>
                  <a:srgbClr val="0070C0"/>
                </a:solidFill>
              </a:rPr>
              <a:t>Yr</a:t>
            </a:r>
            <a:r>
              <a:rPr lang="en-US" sz="2400" dirty="0">
                <a:solidFill>
                  <a:srgbClr val="0070C0"/>
                </a:solidFill>
              </a:rPr>
              <a:t> plan is </a:t>
            </a:r>
            <a:r>
              <a:rPr lang="en-US" sz="2400" b="1" dirty="0">
                <a:solidFill>
                  <a:srgbClr val="0070C0"/>
                </a:solidFill>
              </a:rPr>
              <a:t>NO</a:t>
            </a:r>
            <a:r>
              <a:rPr lang="en-US" sz="2400" dirty="0">
                <a:solidFill>
                  <a:srgbClr val="0070C0"/>
                </a:solidFill>
              </a:rPr>
              <a:t> major upgrades during this period, including …</a:t>
            </a:r>
          </a:p>
          <a:p>
            <a:pPr lvl="1"/>
            <a:r>
              <a:rPr lang="en-US" sz="2000" dirty="0"/>
              <a:t>1 MW ECH, NCC, large scale swap for high-Z tiles</a:t>
            </a:r>
          </a:p>
          <a:p>
            <a:pPr lvl="1"/>
            <a:r>
              <a:rPr lang="en-US" sz="2000" dirty="0"/>
              <a:t>Cryopump*, Divertor TS*</a:t>
            </a:r>
          </a:p>
          <a:p>
            <a:pPr>
              <a:buSzPct val="120000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SzPct val="120000"/>
            </a:pPr>
            <a:r>
              <a:rPr lang="en-US" sz="2400" dirty="0">
                <a:solidFill>
                  <a:srgbClr val="0070C0"/>
                </a:solidFill>
              </a:rPr>
              <a:t>Liquid lithium program could be a central element in 2026-2030 plan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Possible NSTX-U preparatory activities and deployments in 2021-2025 informed by technology R&amp;D and LTX-</a:t>
            </a:r>
            <a:r>
              <a:rPr lang="en-US" sz="2000" dirty="0">
                <a:solidFill>
                  <a:srgbClr val="C00000"/>
                </a:solidFill>
                <a:latin typeface="Symbol" pitchFamily="2" charset="2"/>
              </a:rPr>
              <a:t>b</a:t>
            </a:r>
            <a:r>
              <a:rPr lang="en-US" sz="2000" dirty="0">
                <a:solidFill>
                  <a:srgbClr val="C00000"/>
                </a:solidFill>
              </a:rPr>
              <a:t> results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770A5A-1975-9F4E-A596-B9C43F50D73E}"/>
              </a:ext>
            </a:extLst>
          </p:cNvPr>
          <p:cNvSpPr txBox="1"/>
          <p:nvPr/>
        </p:nvSpPr>
        <p:spPr>
          <a:xfrm>
            <a:off x="6096000" y="4001391"/>
            <a:ext cx="4427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* Possible component of 2026-2030 plan</a:t>
            </a:r>
          </a:p>
        </p:txBody>
      </p:sp>
    </p:spTree>
    <p:extLst>
      <p:ext uri="{BB962C8B-B14F-4D97-AF65-F5344CB8AC3E}">
        <p14:creationId xmlns:p14="http://schemas.microsoft.com/office/powerpoint/2010/main" val="374305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6D49-26AC-7C47-9D39-18754E7D6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194"/>
          </a:xfrm>
        </p:spPr>
        <p:txBody>
          <a:bodyPr>
            <a:normAutofit/>
          </a:bodyPr>
          <a:lstStyle/>
          <a:p>
            <a:r>
              <a:rPr lang="en-US" sz="2800" b="1" i="1" dirty="0"/>
              <a:t>Plan is being refreshed through a “One-Team” approach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2FE408-2F48-BD47-96B1-52D5CEE5B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867" y="1243174"/>
            <a:ext cx="10586924" cy="4698253"/>
          </a:xfrm>
        </p:spPr>
        <p:txBody>
          <a:bodyPr anchor="t">
            <a:normAutofit/>
          </a:bodyPr>
          <a:lstStyle/>
          <a:p>
            <a:pPr>
              <a:spcBef>
                <a:spcPts val="600"/>
              </a:spcBef>
            </a:pPr>
            <a:r>
              <a:rPr lang="en-US" sz="2200" dirty="0">
                <a:solidFill>
                  <a:srgbClr val="0070C0"/>
                </a:solidFill>
              </a:rPr>
              <a:t>Included input from  feedback from potential collaborating partners on defining  NSTX-U mission Objectives and underlying elements</a:t>
            </a:r>
          </a:p>
          <a:p>
            <a:pPr lvl="1">
              <a:spcBef>
                <a:spcPts val="600"/>
              </a:spcBef>
            </a:pPr>
            <a:r>
              <a:rPr lang="en-US" sz="2100" dirty="0"/>
              <a:t>Videoconference on high-level Objectives; three </a:t>
            </a:r>
            <a:r>
              <a:rPr lang="en-US" sz="2100" dirty="0" err="1"/>
              <a:t>vcs</a:t>
            </a:r>
            <a:r>
              <a:rPr lang="en-US" sz="2100" dirty="0"/>
              <a:t> to flesh out each Objective</a:t>
            </a:r>
            <a:endParaRPr lang="en-US" sz="2100" dirty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dirty="0"/>
              <a:t>How NSTX-U research can help optimize design of next-step devices (ST as well as higher aspect ratio paths)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Burning plasma (i.e., </a:t>
            </a:r>
            <a:r>
              <a:rPr lang="en-US" b="1" dirty="0"/>
              <a:t>ITER</a:t>
            </a:r>
            <a:r>
              <a:rPr lang="en-US" dirty="0"/>
              <a:t>)-related physics issues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Theory support and predictive model development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Measurements needed to achieve goals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Will help inform response to FOAs and FWP updates on diagnostics development and research</a:t>
            </a:r>
          </a:p>
          <a:p>
            <a:pPr>
              <a:spcBef>
                <a:spcPts val="600"/>
              </a:spcBef>
            </a:pPr>
            <a:r>
              <a:rPr lang="en-US" sz="2200" dirty="0">
                <a:solidFill>
                  <a:srgbClr val="0070C0"/>
                </a:solidFill>
              </a:rPr>
              <a:t>“Final” draft plan developed after FOA preproposal stage (early March) to ensure all input taken into account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1D723-E95C-D645-A3C7-5BF0F8D37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384"/>
            <a:ext cx="10515600" cy="508178"/>
          </a:xfrm>
        </p:spPr>
        <p:txBody>
          <a:bodyPr>
            <a:normAutofit/>
          </a:bodyPr>
          <a:lstStyle/>
          <a:p>
            <a:r>
              <a:rPr lang="en-US" sz="2800" b="1" i="1" dirty="0"/>
              <a:t>From Josh King presentation (1/22/20)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F077E9-AA22-E040-849B-08B154B87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850" y="1036442"/>
            <a:ext cx="8724225" cy="542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2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41F85-80F9-4F44-AADE-80F30C844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7630"/>
          </a:xfrm>
        </p:spPr>
        <p:txBody>
          <a:bodyPr>
            <a:normAutofit/>
          </a:bodyPr>
          <a:lstStyle/>
          <a:p>
            <a:r>
              <a:rPr lang="en-US" sz="2800" b="1" i="1" dirty="0"/>
              <a:t>Timeline for Five-Year Plan refresh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0D3E5E-B3A2-974D-8ED4-9CA5D523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53" y="1181528"/>
            <a:ext cx="11075541" cy="5311346"/>
          </a:xfrm>
        </p:spPr>
        <p:txBody>
          <a:bodyPr anchor="t"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Jan. 22: </a:t>
            </a:r>
            <a:r>
              <a:rPr lang="en-US" dirty="0"/>
              <a:t>Videoconference to discuss High-Level Objectives and information regarding refresh of plan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Jan. 27 (Mon), 30 (Thurs), Feb. 3 (Mon) 1 PM</a:t>
            </a:r>
            <a:r>
              <a:rPr lang="en-US" dirty="0"/>
              <a:t>: Videoconferences to discuss and develop details of three Objectives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Early-Feb: </a:t>
            </a:r>
            <a:r>
              <a:rPr lang="en-US" dirty="0"/>
              <a:t>FOAs issued, preproposals due Feb. 27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Mid-Feb: </a:t>
            </a:r>
            <a:r>
              <a:rPr lang="en-US" dirty="0"/>
              <a:t>Complete detailed outline of plan, distribute to group for feedback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Early March: </a:t>
            </a:r>
            <a:r>
              <a:rPr lang="en-US" dirty="0"/>
              <a:t>FES gives go/no-go on preproposals; Draft Plan outline finalized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April 1: </a:t>
            </a:r>
            <a:r>
              <a:rPr lang="en-US" dirty="0"/>
              <a:t>Draft plan written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May 13-14: </a:t>
            </a:r>
            <a:r>
              <a:rPr lang="en-US" dirty="0"/>
              <a:t>Plan vetted to NSTX-U PAC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June 9-11: </a:t>
            </a:r>
            <a:r>
              <a:rPr lang="en-US" dirty="0"/>
              <a:t>Plan plus Collaborating Partner proposals reviewed by external panel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0070C0"/>
                </a:solidFill>
              </a:rPr>
              <a:t>Mid-July:</a:t>
            </a:r>
            <a:r>
              <a:rPr lang="en-US" dirty="0"/>
              <a:t> Funding decisions; Plan finalized by end of FY20</a:t>
            </a:r>
          </a:p>
          <a:p>
            <a:pPr>
              <a:lnSpc>
                <a:spcPct val="120000"/>
              </a:lnSpc>
              <a:spcBef>
                <a:spcPts val="400"/>
              </a:spcBef>
            </a:pPr>
            <a:r>
              <a:rPr lang="en-US" dirty="0">
                <a:solidFill>
                  <a:srgbClr val="C00000"/>
                </a:solidFill>
              </a:rPr>
              <a:t>FES wants approved Plan and proposal reviews to be able to fund for FY21 (for full five years)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2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9092-787E-584F-B8DE-94508C72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097"/>
          </a:xfrm>
        </p:spPr>
        <p:txBody>
          <a:bodyPr>
            <a:normAutofit/>
          </a:bodyPr>
          <a:lstStyle/>
          <a:p>
            <a:r>
              <a:rPr lang="en-US" sz="2800" b="1" i="1" dirty="0"/>
              <a:t>Mission Objectives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5D8F90-0259-B549-8210-C1445E2E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142" y="1037688"/>
            <a:ext cx="11099191" cy="5784351"/>
          </a:xfrm>
        </p:spPr>
        <p:txBody>
          <a:bodyPr anchor="ctr"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6000" dirty="0">
                <a:solidFill>
                  <a:srgbClr val="0070C0"/>
                </a:solidFill>
              </a:rPr>
              <a:t>Objective 1 (W. </a:t>
            </a:r>
            <a:r>
              <a:rPr lang="en-US" sz="6000" dirty="0" err="1">
                <a:solidFill>
                  <a:srgbClr val="0070C0"/>
                </a:solidFill>
              </a:rPr>
              <a:t>Guttenfelder</a:t>
            </a:r>
            <a:r>
              <a:rPr lang="en-US" sz="6000" dirty="0">
                <a:solidFill>
                  <a:srgbClr val="0070C0"/>
                </a:solidFill>
              </a:rPr>
              <a:t>):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5000" dirty="0"/>
              <a:t>Extend confinement and stability physics basis at low-A and high beta to lower collisionality relevant to burning plasma regimes </a:t>
            </a:r>
            <a:r>
              <a:rPr lang="en-US" sz="5000" dirty="0">
                <a:solidFill>
                  <a:srgbClr val="009193"/>
                </a:solidFill>
              </a:rPr>
              <a:t>[NAS-1, 2, CPP-2]</a:t>
            </a:r>
          </a:p>
          <a:p>
            <a:pPr>
              <a:lnSpc>
                <a:spcPct val="120000"/>
              </a:lnSpc>
            </a:pPr>
            <a:r>
              <a:rPr lang="en-US" sz="6000" dirty="0">
                <a:solidFill>
                  <a:srgbClr val="0070C0"/>
                </a:solidFill>
              </a:rPr>
              <a:t>Objective 2 (D. Battaglia):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5000" dirty="0"/>
              <a:t>Develop operation at large bootstrap fraction and advance the physics basis required for non-inductive, high-performance and low-</a:t>
            </a:r>
            <a:r>
              <a:rPr lang="en-US" sz="5000" dirty="0" err="1"/>
              <a:t>disruptivity</a:t>
            </a:r>
            <a:r>
              <a:rPr lang="en-US" sz="5000" dirty="0"/>
              <a:t> operation of steady-state compact fusion devices </a:t>
            </a:r>
            <a:r>
              <a:rPr lang="en-US" sz="5000" dirty="0">
                <a:solidFill>
                  <a:srgbClr val="009193"/>
                </a:solidFill>
              </a:rPr>
              <a:t>[CPP-2]</a:t>
            </a:r>
          </a:p>
          <a:p>
            <a:pPr>
              <a:lnSpc>
                <a:spcPct val="120000"/>
              </a:lnSpc>
            </a:pPr>
            <a:r>
              <a:rPr lang="en-US" sz="6000" dirty="0">
                <a:solidFill>
                  <a:srgbClr val="0070C0"/>
                </a:solidFill>
              </a:rPr>
              <a:t>Objective 3 (R. </a:t>
            </a:r>
            <a:r>
              <a:rPr lang="en-US" sz="6000" dirty="0" err="1">
                <a:solidFill>
                  <a:srgbClr val="0070C0"/>
                </a:solidFill>
              </a:rPr>
              <a:t>Maingi</a:t>
            </a:r>
            <a:r>
              <a:rPr lang="en-US" sz="6000" dirty="0">
                <a:solidFill>
                  <a:srgbClr val="0070C0"/>
                </a:solidFill>
              </a:rPr>
              <a:t>):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5000" dirty="0"/>
              <a:t>Develop and evaluate conventional and innovative power and particle handling techniques to optimize plasma exhaust in high performance scenarios </a:t>
            </a:r>
            <a:r>
              <a:rPr lang="en-US" sz="5000" dirty="0">
                <a:solidFill>
                  <a:srgbClr val="009193"/>
                </a:solidFill>
              </a:rPr>
              <a:t>[TEC-1, CPP-3]</a:t>
            </a:r>
          </a:p>
          <a:p>
            <a:pPr>
              <a:lnSpc>
                <a:spcPct val="120000"/>
              </a:lnSpc>
            </a:pPr>
            <a:r>
              <a:rPr lang="en-US" sz="6000" dirty="0">
                <a:solidFill>
                  <a:srgbClr val="0070C0"/>
                </a:solidFill>
              </a:rPr>
              <a:t>Dedicate some run time to: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5100" dirty="0"/>
              <a:t>Support additional critical fusion science and technology development needs utilizing the unique regimes accessible in NSTX-U </a:t>
            </a:r>
            <a:r>
              <a:rPr lang="en-US" sz="5100" dirty="0">
                <a:solidFill>
                  <a:srgbClr val="009193"/>
                </a:solidFill>
              </a:rPr>
              <a:t>[NAS-1, CPP-4]</a:t>
            </a:r>
          </a:p>
          <a:p>
            <a:pPr marL="0" indent="0">
              <a:buNone/>
            </a:pPr>
            <a:br>
              <a:rPr lang="en-US" sz="5100" dirty="0"/>
            </a:br>
            <a:endParaRPr lang="en-US" sz="5100" dirty="0"/>
          </a:p>
        </p:txBody>
      </p:sp>
    </p:spTree>
    <p:extLst>
      <p:ext uri="{BB962C8B-B14F-4D97-AF65-F5344CB8AC3E}">
        <p14:creationId xmlns:p14="http://schemas.microsoft.com/office/powerpoint/2010/main" val="1421092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521</Words>
  <Application>Microsoft Macintosh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NSTX-U Five Year Plan Refresh Status</vt:lpstr>
      <vt:lpstr>NSTX-U will be refreshing 2014-2018 Five Year Research Plan for the period 2021-2025 </vt:lpstr>
      <vt:lpstr>Plan is being refreshed through a “One-Team” approach</vt:lpstr>
      <vt:lpstr>From Josh King presentation (1/22/20)</vt:lpstr>
      <vt:lpstr>Timeline for Five-Year Plan refresh</vt:lpstr>
      <vt:lpstr>Mission Objectives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NSTX-U Five Year Plan Refresh Status</dc:title>
  <dc:creator>Microsoft Office User</dc:creator>
  <cp:lastModifiedBy>Microsoft Office User</cp:lastModifiedBy>
  <cp:revision>3</cp:revision>
  <dcterms:created xsi:type="dcterms:W3CDTF">2020-03-03T19:57:42Z</dcterms:created>
  <dcterms:modified xsi:type="dcterms:W3CDTF">2020-03-03T20:09:09Z</dcterms:modified>
</cp:coreProperties>
</file>