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7"/>
  </p:notesMasterIdLst>
  <p:handoutMasterIdLst>
    <p:handoutMasterId r:id="rId8"/>
  </p:handoutMasterIdLst>
  <p:sldIdLst>
    <p:sldId id="1217" r:id="rId2"/>
    <p:sldId id="1218" r:id="rId3"/>
    <p:sldId id="1223" r:id="rId4"/>
    <p:sldId id="1224" r:id="rId5"/>
    <p:sldId id="1226" r:id="rId6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9999FF"/>
    <a:srgbClr val="FF3300"/>
    <a:srgbClr val="FF0000"/>
    <a:srgbClr val="00CC66"/>
    <a:srgbClr val="FF9933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preferSingleView="1">
    <p:restoredLeft sz="13922" autoAdjust="0"/>
    <p:restoredTop sz="94360" autoAdjust="0"/>
  </p:normalViewPr>
  <p:slideViewPr>
    <p:cSldViewPr>
      <p:cViewPr varScale="1">
        <p:scale>
          <a:sx n="72" d="100"/>
          <a:sy n="72" d="100"/>
        </p:scale>
        <p:origin x="-738" y="-102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defTabSz="923925"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algn="r" defTabSz="923925"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defTabSz="923925"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algn="r" defTabSz="923925"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FA10137-5E6C-4BD9-9798-73986C254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13250"/>
            <a:ext cx="51022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4433EE6-18F0-4CA7-A708-6375E0237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4E056A-E4EF-4AC6-A4BA-8D9F908396D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916963-5771-4B9B-9773-CF08FB5B3FA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0A701-D384-474C-961D-2437688126A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351747-11A3-4FC5-BBC9-FE5331F4C15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14CC5-702A-4D14-AA29-0CB9E338B5D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50F68-27C9-4F99-ADA9-78BC6CC2C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FEC50-0B93-4B9A-AFC1-C71715D17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93634-D105-468A-A6A5-83CA2D440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87E88-1135-4C20-A45B-A5E2466E0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888DB-2A05-4C74-ABC4-1BCB5F247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17F0B-2893-4F54-8EDB-7CBE3D1A9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DFC9A-A74F-4022-BFD7-26804267E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E055B-2106-4A39-A2FC-AFE10B258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44638-8816-4961-A187-5F61BAC24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C3F2C-890C-4C75-893F-6DD760F7A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1073C-DA6A-4662-84A6-E860606C9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78600"/>
            <a:ext cx="9144000" cy="27940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273050" y="6635750"/>
            <a:ext cx="539750" cy="1825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b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NSTX</a:t>
            </a:r>
          </a:p>
        </p:txBody>
      </p:sp>
      <p:sp>
        <p:nvSpPr>
          <p:cNvPr id="905422" name="Rectangle 206"/>
          <p:cNvSpPr>
            <a:spLocks noChangeArrowheads="1"/>
          </p:cNvSpPr>
          <p:nvPr/>
        </p:nvSpPr>
        <p:spPr bwMode="auto">
          <a:xfrm>
            <a:off x="1752600" y="6580188"/>
            <a:ext cx="55626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900" i="0" dirty="0">
                <a:solidFill>
                  <a:schemeClr val="accent2"/>
                </a:solidFill>
                <a:latin typeface="Arial" charset="0"/>
              </a:rPr>
              <a:t>BP Group Review  – Effect of 3-D fields on </a:t>
            </a:r>
            <a:r>
              <a:rPr lang="en-US" sz="900" i="0" dirty="0" err="1">
                <a:solidFill>
                  <a:schemeClr val="accent2"/>
                </a:solidFill>
                <a:latin typeface="Arial" charset="0"/>
              </a:rPr>
              <a:t>divertor</a:t>
            </a:r>
            <a:r>
              <a:rPr lang="en-US" sz="900" i="0" dirty="0">
                <a:solidFill>
                  <a:schemeClr val="accent2"/>
                </a:solidFill>
                <a:latin typeface="Arial" charset="0"/>
              </a:rPr>
              <a:t> profiles between and during ELMs (Loarte)</a:t>
            </a:r>
          </a:p>
        </p:txBody>
      </p:sp>
      <p:sp>
        <p:nvSpPr>
          <p:cNvPr id="905423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53213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900" i="0">
                <a:solidFill>
                  <a:schemeClr val="accent2"/>
                </a:solidFill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09D7886B-7E6D-4FC4-BD0D-3C9E6304E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05424" name="Rectangle 208"/>
          <p:cNvSpPr>
            <a:spLocks noChangeArrowheads="1"/>
          </p:cNvSpPr>
          <p:nvPr/>
        </p:nvSpPr>
        <p:spPr bwMode="auto">
          <a:xfrm>
            <a:off x="6400800" y="6580188"/>
            <a:ext cx="1981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defRPr/>
            </a:pPr>
            <a:r>
              <a:rPr lang="en-US" sz="900" i="0" dirty="0">
                <a:solidFill>
                  <a:schemeClr val="accent2"/>
                </a:solidFill>
                <a:latin typeface="Arial" charset="0"/>
              </a:rPr>
              <a:t>July 23,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62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152400" y="9906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altLang="ja-JP" sz="3200" i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MS PGothic" pitchFamily="34" charset="-128"/>
              </a:rPr>
              <a:t>Effect of 3-D fields on edge power/particle fluxes between and during ELMs (XP1026)</a:t>
            </a:r>
            <a:endParaRPr lang="en-US" sz="3200" i="0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5364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1981200" y="2057400"/>
            <a:ext cx="5181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0">
                <a:solidFill>
                  <a:schemeClr val="tx1"/>
                </a:solidFill>
                <a:latin typeface="Arial" charset="0"/>
              </a:rPr>
              <a:t>A. Loarte, J-W. Ahn, J. M. Canik, R. Maingi, and J.-K. Park</a:t>
            </a:r>
            <a:endParaRPr lang="en-US" sz="1400" i="0">
              <a:solidFill>
                <a:schemeClr val="tx1"/>
              </a:solidFill>
              <a:latin typeface="Arial" charset="0"/>
            </a:endParaRPr>
          </a:p>
          <a:p>
            <a:pPr algn="ctr"/>
            <a:r>
              <a:rPr lang="en-US" sz="1600" b="0">
                <a:solidFill>
                  <a:schemeClr val="tx1"/>
                </a:solidFill>
                <a:latin typeface="Arial" charset="0"/>
              </a:rPr>
              <a:t>and the NSTX Research Team</a:t>
            </a:r>
          </a:p>
        </p:txBody>
      </p:sp>
      <p:sp>
        <p:nvSpPr>
          <p:cNvPr id="15366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1676400" y="3352800"/>
            <a:ext cx="5715000" cy="61912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600" i="0">
                <a:solidFill>
                  <a:srgbClr val="FF0000"/>
                </a:solidFill>
              </a:rPr>
              <a:t>NSTX Team Review</a:t>
            </a:r>
          </a:p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600" i="0">
                <a:solidFill>
                  <a:srgbClr val="FF0000"/>
                </a:solidFill>
              </a:rPr>
              <a:t>B252, PPPL</a:t>
            </a:r>
          </a:p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600" i="0">
                <a:solidFill>
                  <a:srgbClr val="FF0000"/>
                </a:solidFill>
              </a:rPr>
              <a:t>July 23, 2010</a:t>
            </a:r>
          </a:p>
        </p:txBody>
      </p:sp>
      <p:sp>
        <p:nvSpPr>
          <p:cNvPr id="15368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69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0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1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2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3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4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pic>
        <p:nvPicPr>
          <p:cNvPr id="15375" name="Picture 1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15376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838200" y="109538"/>
            <a:ext cx="1219200" cy="5492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600" b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NSTX</a:t>
            </a:r>
          </a:p>
        </p:txBody>
      </p:sp>
      <p:sp>
        <p:nvSpPr>
          <p:cNvPr id="15378" name="Line 14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9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eaLnBrk="0" hangingPunct="0"/>
            <a:r>
              <a:rPr lang="en-US" sz="1800">
                <a:solidFill>
                  <a:schemeClr val="accent2"/>
                </a:solidFill>
                <a:latin typeface="Arial" charset="0"/>
              </a:rPr>
              <a:t>Supported by   </a:t>
            </a:r>
          </a:p>
        </p:txBody>
      </p:sp>
      <p:sp>
        <p:nvSpPr>
          <p:cNvPr id="15380" name="Line 149"/>
          <p:cNvSpPr>
            <a:spLocks noChangeShapeType="1"/>
          </p:cNvSpPr>
          <p:nvPr/>
        </p:nv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81" name="Text Box 152"/>
          <p:cNvSpPr txBox="1">
            <a:spLocks noChangeArrowheads="1"/>
          </p:cNvSpPr>
          <p:nvPr/>
        </p:nvSpPr>
        <p:spPr bwMode="auto">
          <a:xfrm>
            <a:off x="76200" y="2057400"/>
            <a:ext cx="1333500" cy="4718050"/>
          </a:xfrm>
          <a:prstGeom prst="rect">
            <a:avLst/>
          </a:prstGeom>
          <a:gradFill rotWithShape="1">
            <a:gsLst>
              <a:gs pos="0">
                <a:srgbClr val="EAEAEA">
                  <a:alpha val="50998"/>
                </a:srgbClr>
              </a:gs>
              <a:gs pos="100000">
                <a:srgbClr val="B5B5B5">
                  <a:alpha val="50998"/>
                </a:srgbClr>
              </a:gs>
            </a:gsLst>
            <a:lin ang="0" scaled="1"/>
          </a:gradFill>
          <a:ln w="12700" algn="ctr">
            <a:solidFill>
              <a:srgbClr val="0000FF"/>
            </a:solidFill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College W&amp;M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Colorado Sch Mines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Columbia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CompX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General Atomics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INEL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Johns Hopkins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LANL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LLNL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Lodestar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MIT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Nova Photonics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New York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Old Dominion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ORNL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PPPL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PSI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Princeton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Purdue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SNL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Think Tank, Inc.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 Davis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 Irvine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UCLA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UCSD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Colorado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Illinois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Maryland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Rochester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Washington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Wisconsin</a:t>
            </a:r>
          </a:p>
        </p:txBody>
      </p:sp>
      <p:sp>
        <p:nvSpPr>
          <p:cNvPr id="15382" name="Text Box 153"/>
          <p:cNvSpPr txBox="1">
            <a:spLocks noChangeArrowheads="1"/>
          </p:cNvSpPr>
          <p:nvPr/>
        </p:nvSpPr>
        <p:spPr bwMode="auto">
          <a:xfrm>
            <a:off x="7772400" y="2254250"/>
            <a:ext cx="1284288" cy="4527550"/>
          </a:xfrm>
          <a:prstGeom prst="rect">
            <a:avLst/>
          </a:prstGeom>
          <a:gradFill rotWithShape="1">
            <a:gsLst>
              <a:gs pos="0">
                <a:srgbClr val="B3B3B3">
                  <a:alpha val="50998"/>
                </a:srgbClr>
              </a:gs>
              <a:gs pos="100000">
                <a:srgbClr val="EAEAEA">
                  <a:alpha val="50998"/>
                </a:srgbClr>
              </a:gs>
            </a:gsLst>
            <a:lin ang="0" scaled="1"/>
          </a:gra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 lIns="91429" tIns="45714" rIns="91429" bIns="45714" anchor="b">
            <a:spAutoFit/>
          </a:bodyPr>
          <a:lstStyle/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Culham Sci Ctr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St. Andrews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York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Chubu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Fukui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Hiroshima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Hyogo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Kyoto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Tokai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NIFS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Niigata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Tokyo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JAEA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Hebrew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Ioffe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RRC Kurchatov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TRINITI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KBSI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KAIST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POSTECH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ASIPP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ENEA, Frascati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CEA, Cadarache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J</a:t>
            </a:r>
            <a:r>
              <a:rPr lang="en-US" sz="900">
                <a:solidFill>
                  <a:srgbClr val="FF0000"/>
                </a:solidFill>
                <a:latin typeface="Arial" charset="0"/>
                <a:cs typeface="Arial" charset="0"/>
              </a:rPr>
              <a:t>ü</a:t>
            </a:r>
            <a:r>
              <a:rPr lang="en-US" sz="900">
                <a:solidFill>
                  <a:srgbClr val="FF0000"/>
                </a:solidFill>
                <a:latin typeface="Arial" charset="0"/>
              </a:rPr>
              <a:t>lich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Garching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ASCR, Czech Rep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Quebec</a:t>
            </a:r>
          </a:p>
        </p:txBody>
      </p:sp>
      <p:pic>
        <p:nvPicPr>
          <p:cNvPr id="15383" name="Picture 155" descr="nstx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4419600"/>
            <a:ext cx="20272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4" name="Picture 160" descr="framed_team_pictur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114800"/>
            <a:ext cx="36671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42134-029E-4ED3-AFDD-0EC08D4B5DAC}" type="slidenum">
              <a:rPr lang="en-US" smtClean="0">
                <a:latin typeface="Arial" charset="0"/>
                <a:ea typeface="MS PGothic"/>
                <a:cs typeface="MS PGothic"/>
              </a:rPr>
              <a:pPr/>
              <a:t>2</a:t>
            </a:fld>
            <a:endParaRPr lang="en-US" smtClean="0">
              <a:latin typeface="Arial" charset="0"/>
              <a:ea typeface="MS PGothic"/>
              <a:cs typeface="MS PGothic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Motivation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marL="174625" indent="-174625"/>
            <a:r>
              <a:rPr lang="en-US" dirty="0" smtClean="0">
                <a:solidFill>
                  <a:srgbClr val="7030A0"/>
                </a:solidFill>
              </a:rPr>
              <a:t>XP 1046 (Ahn): Effect of 3-D fields below ELM triggering threshold</a:t>
            </a:r>
          </a:p>
          <a:p>
            <a:pPr marL="174625" indent="-174625"/>
            <a:r>
              <a:rPr lang="en-US" dirty="0" smtClean="0">
                <a:solidFill>
                  <a:srgbClr val="7030A0"/>
                </a:solidFill>
              </a:rPr>
              <a:t>XP 1048 (Park): Effect of 3-D fields on ELM characteristics with q</a:t>
            </a:r>
            <a:r>
              <a:rPr lang="en-US" baseline="-25000" dirty="0" smtClean="0">
                <a:solidFill>
                  <a:srgbClr val="7030A0"/>
                </a:solidFill>
              </a:rPr>
              <a:t>95</a:t>
            </a:r>
            <a:r>
              <a:rPr lang="en-US" dirty="0" smtClean="0">
                <a:solidFill>
                  <a:srgbClr val="7030A0"/>
                </a:solidFill>
              </a:rPr>
              <a:t> scan</a:t>
            </a:r>
          </a:p>
          <a:p>
            <a:pPr marL="174625" lvl="1" indent="-174625"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ELM control in ITER is required for a </a:t>
            </a:r>
            <a:r>
              <a:rPr lang="en-US" sz="2400" dirty="0" smtClean="0">
                <a:solidFill>
                  <a:srgbClr val="008000"/>
                </a:solidFill>
              </a:rPr>
              <a:t>large range of plasma conditions</a:t>
            </a:r>
            <a:r>
              <a:rPr lang="en-US" sz="2400" dirty="0" smtClean="0">
                <a:solidFill>
                  <a:schemeClr val="tx1"/>
                </a:solidFill>
              </a:rPr>
              <a:t>, not only for flat top of 15 MA Q</a:t>
            </a:r>
            <a:r>
              <a:rPr lang="en-US" sz="2400" baseline="-25000" dirty="0" smtClean="0">
                <a:solidFill>
                  <a:schemeClr val="tx1"/>
                </a:solidFill>
              </a:rPr>
              <a:t>DT</a:t>
            </a:r>
            <a:r>
              <a:rPr lang="en-US" sz="2400" dirty="0" smtClean="0">
                <a:solidFill>
                  <a:schemeClr val="tx1"/>
                </a:solidFill>
              </a:rPr>
              <a:t> =10 scenario </a:t>
            </a:r>
          </a:p>
          <a:p>
            <a:pPr marL="174625" lvl="1" indent="-174625"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	 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Dependences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 of the applied 3-D field effects on </a:t>
            </a:r>
            <a:r>
              <a:rPr lang="en-US" sz="2400" dirty="0" err="1" smtClean="0">
                <a:solidFill>
                  <a:schemeClr val="tx1"/>
                </a:solidFill>
                <a:sym typeface="Wingdings" pitchFamily="2" charset="2"/>
              </a:rPr>
              <a:t>divertor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 power/particle fluxes 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on plasma parameters 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need to be determined to understand consequences for ITER stationary conditions and controlled ELM power fluxes</a:t>
            </a:r>
          </a:p>
          <a:p>
            <a:pPr marL="174625" lvl="1" indent="-174625"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	 Compatibility with scenario requirements to be checked: acceptable stationary power flux (high n</a:t>
            </a:r>
            <a:r>
              <a:rPr lang="en-US" sz="2400" baseline="-25000" dirty="0" smtClean="0">
                <a:solidFill>
                  <a:schemeClr val="tx1"/>
                </a:solidFill>
                <a:sym typeface="Wingdings" pitchFamily="2" charset="2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sym typeface="Wingdings" pitchFamily="2" charset="2"/>
              </a:rPr>
              <a:t>divertor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), erosion,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174625" indent="-174625"/>
            <a:r>
              <a:rPr lang="en-US" dirty="0" smtClean="0"/>
              <a:t>Characterization of </a:t>
            </a:r>
            <a:r>
              <a:rPr lang="en-US" dirty="0" smtClean="0">
                <a:solidFill>
                  <a:srgbClr val="0000FF"/>
                </a:solidFill>
              </a:rPr>
              <a:t>3-D field effect above the ELM triggering threshold</a:t>
            </a:r>
            <a:r>
              <a:rPr lang="en-US" dirty="0" smtClean="0"/>
              <a:t> with parameter scan (I</a:t>
            </a:r>
            <a:r>
              <a:rPr lang="en-US" baseline="-25000" dirty="0" smtClean="0"/>
              <a:t>3-D</a:t>
            </a:r>
            <a:r>
              <a:rPr lang="en-US" dirty="0" smtClean="0"/>
              <a:t>, </a:t>
            </a:r>
            <a:r>
              <a:rPr lang="en-US" i="1" dirty="0" smtClean="0"/>
              <a:t>ν*</a:t>
            </a:r>
            <a:r>
              <a:rPr lang="en-US" i="1" baseline="-25000" dirty="0" smtClean="0"/>
              <a:t>e</a:t>
            </a:r>
            <a:r>
              <a:rPr lang="en-US" dirty="0" smtClean="0"/>
              <a:t>, q</a:t>
            </a:r>
            <a:r>
              <a:rPr lang="en-US" baseline="-25000" dirty="0" smtClean="0"/>
              <a:t>95</a:t>
            </a:r>
            <a:r>
              <a:rPr lang="en-US" dirty="0" smtClean="0"/>
              <a:t>, etc)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8786A3E-A58F-41B0-90A7-69F442B23DA3}" type="slidenum">
              <a:rPr lang="en-US" smtClean="0">
                <a:latin typeface="Arial" charset="0"/>
                <a:ea typeface="MS PGothic"/>
                <a:cs typeface="MS PGothic"/>
              </a:rPr>
              <a:pPr/>
              <a:t>3</a:t>
            </a:fld>
            <a:endParaRPr lang="en-US" smtClean="0">
              <a:latin typeface="Arial" charset="0"/>
              <a:ea typeface="MS PGothic"/>
              <a:cs typeface="MS PGothic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Best aligned 3-D magnetic perturbation from XP1048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825" y="1143000"/>
            <a:ext cx="8412163" cy="4953000"/>
          </a:xfrm>
        </p:spPr>
        <p:txBody>
          <a:bodyPr/>
          <a:lstStyle/>
          <a:p>
            <a:r>
              <a:rPr lang="en-US" smtClean="0"/>
              <a:t>VAC3D modeling for NSTX expects different ratio of non-resonant to resonant components for different q</a:t>
            </a:r>
            <a:r>
              <a:rPr lang="en-US" baseline="-25000" smtClean="0"/>
              <a:t>95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Tx/>
              <a:buNone/>
            </a:pPr>
            <a:r>
              <a:rPr lang="en-US" smtClean="0"/>
              <a:t>	</a:t>
            </a:r>
            <a:r>
              <a:rPr lang="en-US" smtClean="0">
                <a:sym typeface="Wingdings" pitchFamily="2" charset="2"/>
              </a:rPr>
              <a:t> Smaller ratio for lower q</a:t>
            </a:r>
            <a:r>
              <a:rPr lang="en-US" baseline="-25000" smtClean="0">
                <a:sym typeface="Wingdings" pitchFamily="2" charset="2"/>
              </a:rPr>
              <a:t>95</a:t>
            </a:r>
            <a:r>
              <a:rPr lang="en-US" smtClean="0">
                <a:sym typeface="Wingdings" pitchFamily="2" charset="2"/>
              </a:rPr>
              <a:t> is expected. Use the result of XP1048 to figure out best aligned 3-D field perturbation</a:t>
            </a:r>
          </a:p>
          <a:p>
            <a:pPr>
              <a:buFontTx/>
              <a:buNone/>
            </a:pPr>
            <a:r>
              <a:rPr lang="en-US" smtClean="0">
                <a:sym typeface="Wingdings" pitchFamily="2" charset="2"/>
              </a:rPr>
              <a:t>	 Parameter scan at this alignment</a:t>
            </a:r>
            <a:endParaRPr lang="en-US" smtClean="0"/>
          </a:p>
        </p:txBody>
      </p:sp>
      <p:pic>
        <p:nvPicPr>
          <p:cNvPr id="1946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78375" y="2295525"/>
            <a:ext cx="3048000" cy="2200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946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8900" y="2295525"/>
            <a:ext cx="3035300" cy="2190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512763" y="2981325"/>
            <a:ext cx="731837" cy="566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>
                <a:solidFill>
                  <a:srgbClr val="FF0000"/>
                </a:solidFill>
              </a:rPr>
              <a:t>NSTX</a:t>
            </a:r>
          </a:p>
          <a:p>
            <a:pPr algn="ctr">
              <a:spcBef>
                <a:spcPct val="20000"/>
              </a:spcBef>
            </a:pPr>
            <a:r>
              <a:rPr lang="en-US" sz="1400">
                <a:solidFill>
                  <a:srgbClr val="FF0000"/>
                </a:solidFill>
              </a:rPr>
              <a:t>q</a:t>
            </a:r>
            <a:r>
              <a:rPr lang="en-US" sz="1400" baseline="-25000">
                <a:solidFill>
                  <a:srgbClr val="FF0000"/>
                </a:solidFill>
              </a:rPr>
              <a:t>95</a:t>
            </a:r>
            <a:r>
              <a:rPr lang="en-US" sz="1400">
                <a:solidFill>
                  <a:srgbClr val="FF0000"/>
                </a:solidFill>
              </a:rPr>
              <a:t>~10</a:t>
            </a:r>
          </a:p>
        </p:txBody>
      </p:sp>
      <p:sp>
        <p:nvSpPr>
          <p:cNvPr id="19463" name="Text Box 14"/>
          <p:cNvSpPr txBox="1">
            <a:spLocks noChangeArrowheads="1"/>
          </p:cNvSpPr>
          <p:nvPr/>
        </p:nvSpPr>
        <p:spPr bwMode="auto">
          <a:xfrm>
            <a:off x="7945438" y="2981325"/>
            <a:ext cx="663575" cy="566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/>
              <a:t>NSTX</a:t>
            </a:r>
          </a:p>
          <a:p>
            <a:pPr algn="ctr">
              <a:spcBef>
                <a:spcPct val="20000"/>
              </a:spcBef>
            </a:pPr>
            <a:r>
              <a:rPr lang="en-US" sz="1400"/>
              <a:t>q</a:t>
            </a:r>
            <a:r>
              <a:rPr lang="en-US" sz="1400" baseline="-25000"/>
              <a:t>95</a:t>
            </a:r>
            <a:r>
              <a:rPr lang="en-US" sz="1400"/>
              <a:t>~6</a:t>
            </a:r>
          </a:p>
        </p:txBody>
      </p:sp>
      <p:cxnSp>
        <p:nvCxnSpPr>
          <p:cNvPr id="19464" name="Straight Arrow Connector 21"/>
          <p:cNvCxnSpPr>
            <a:cxnSpLocks noChangeShapeType="1"/>
          </p:cNvCxnSpPr>
          <p:nvPr/>
        </p:nvCxnSpPr>
        <p:spPr bwMode="auto">
          <a:xfrm>
            <a:off x="5159375" y="2524125"/>
            <a:ext cx="457200" cy="1588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65" name="TextBox 20"/>
          <p:cNvSpPr txBox="1">
            <a:spLocks noChangeArrowheads="1"/>
          </p:cNvSpPr>
          <p:nvPr/>
        </p:nvSpPr>
        <p:spPr bwMode="auto">
          <a:xfrm>
            <a:off x="3886200" y="2066925"/>
            <a:ext cx="1366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i="0"/>
              <a:t>J.-K. Park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 txBox="1">
            <a:spLocks noChangeArrowheads="1"/>
          </p:cNvSpPr>
          <p:nvPr/>
        </p:nvSpPr>
        <p:spPr bwMode="auto">
          <a:xfrm>
            <a:off x="0" y="10668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eaLnBrk="0" hangingPunct="0">
              <a:spcBef>
                <a:spcPct val="10000"/>
              </a:spcBef>
              <a:buFontTx/>
              <a:buChar char="•"/>
            </a:pPr>
            <a:r>
              <a:rPr lang="en-US" sz="2200" b="0" i="0">
                <a:solidFill>
                  <a:srgbClr val="008000"/>
                </a:solidFill>
                <a:latin typeface="Arial" charset="0"/>
              </a:rPr>
              <a:t>I</a:t>
            </a:r>
            <a:r>
              <a:rPr lang="en-US" sz="2200" b="0" i="0" baseline="-25000">
                <a:solidFill>
                  <a:srgbClr val="008000"/>
                </a:solidFill>
                <a:latin typeface="Arial" charset="0"/>
              </a:rPr>
              <a:t>p</a:t>
            </a:r>
            <a:r>
              <a:rPr lang="en-US" sz="2200" b="0" i="0">
                <a:solidFill>
                  <a:srgbClr val="008000"/>
                </a:solidFill>
                <a:latin typeface="Arial" charset="0"/>
              </a:rPr>
              <a:t> scan at constant q</a:t>
            </a:r>
            <a:r>
              <a:rPr lang="en-US" sz="2200" b="0" i="0" baseline="-25000">
                <a:solidFill>
                  <a:srgbClr val="008000"/>
                </a:solidFill>
                <a:latin typeface="Arial" charset="0"/>
              </a:rPr>
              <a:t>95</a:t>
            </a:r>
          </a:p>
          <a:p>
            <a:pPr marL="174625" indent="-174625" eaLnBrk="0" hangingPunct="0">
              <a:spcBef>
                <a:spcPct val="10000"/>
              </a:spcBef>
            </a:pPr>
            <a:r>
              <a:rPr lang="en-US" sz="2200" b="0" i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 Higher I</a:t>
            </a:r>
            <a:r>
              <a:rPr lang="en-US" sz="2200" b="0" i="0" baseline="-2500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p</a:t>
            </a: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 tends to make the ELM size bigger and likely increase radial transport during ELMs</a:t>
            </a:r>
          </a:p>
          <a:p>
            <a:pPr marL="174625" indent="-174625" eaLnBrk="0" hangingPunct="0">
              <a:spcBef>
                <a:spcPct val="10000"/>
              </a:spcBef>
            </a:pP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	 Will need to vary B</a:t>
            </a:r>
            <a:r>
              <a:rPr lang="en-US" sz="2200" b="0" i="0" baseline="-2500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t</a:t>
            </a: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 to keep q</a:t>
            </a:r>
            <a:r>
              <a:rPr lang="en-US" sz="2200" b="0" i="0" baseline="-2500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95</a:t>
            </a: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 constant</a:t>
            </a:r>
          </a:p>
          <a:p>
            <a:pPr marL="174625" indent="-174625" eaLnBrk="0" hangingPunct="0">
              <a:spcBef>
                <a:spcPct val="10000"/>
              </a:spcBef>
              <a:buFontTx/>
              <a:buChar char="•"/>
            </a:pPr>
            <a:r>
              <a:rPr lang="en-US" sz="2200" b="0" i="0">
                <a:solidFill>
                  <a:srgbClr val="008000"/>
                </a:solidFill>
                <a:latin typeface="Arial" charset="0"/>
              </a:rPr>
              <a:t>Pedestal collisionality scan </a:t>
            </a:r>
            <a:endParaRPr lang="en-US" sz="2200" b="0" i="0">
              <a:solidFill>
                <a:schemeClr val="tx1"/>
              </a:solidFill>
              <a:latin typeface="Arial" charset="0"/>
              <a:sym typeface="Wingdings" pitchFamily="2" charset="2"/>
            </a:endParaRPr>
          </a:p>
          <a:p>
            <a:pPr marL="174625" indent="-174625" eaLnBrk="0" hangingPunct="0">
              <a:spcBef>
                <a:spcPct val="10000"/>
              </a:spcBef>
            </a:pP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	 Apply 3-D field at different density levels  Effects on power deposition between ELMs and at ELMs</a:t>
            </a:r>
          </a:p>
          <a:p>
            <a:pPr marL="174625" indent="-174625" eaLnBrk="0" hangingPunct="0">
              <a:spcBef>
                <a:spcPct val="10000"/>
              </a:spcBef>
            </a:pP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	 Change of P</a:t>
            </a:r>
            <a:r>
              <a:rPr lang="en-US" sz="2200" b="0" i="0" baseline="-2500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NBI</a:t>
            </a: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 can further change the pedestal collisionality</a:t>
            </a:r>
          </a:p>
          <a:p>
            <a:pPr marL="174625" indent="-174625" eaLnBrk="0" hangingPunct="0">
              <a:spcBef>
                <a:spcPct val="10000"/>
              </a:spcBef>
              <a:buFont typeface="Arial" charset="0"/>
              <a:buChar char="•"/>
            </a:pPr>
            <a:r>
              <a:rPr lang="en-US" sz="2200" b="0" i="0">
                <a:solidFill>
                  <a:srgbClr val="008000"/>
                </a:solidFill>
                <a:latin typeface="Arial" charset="0"/>
                <a:sym typeface="Wingdings" pitchFamily="2" charset="2"/>
              </a:rPr>
              <a:t>SOL plasma collisionality scan/divertor density scan</a:t>
            </a:r>
          </a:p>
          <a:p>
            <a:pPr marL="174625" indent="-174625" eaLnBrk="0" hangingPunct="0">
              <a:spcBef>
                <a:spcPct val="10000"/>
              </a:spcBef>
            </a:pP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	 Apply divertor D</a:t>
            </a:r>
            <a:r>
              <a:rPr lang="en-US" sz="2200" b="0" i="0" baseline="-2500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2</a:t>
            </a: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 gas puffing to change SOL/divertor plasma conditions</a:t>
            </a:r>
          </a:p>
          <a:p>
            <a:pPr marL="174625" indent="-174625" eaLnBrk="0" hangingPunct="0">
              <a:spcBef>
                <a:spcPct val="10000"/>
              </a:spcBef>
              <a:buFontTx/>
              <a:buChar char="•"/>
            </a:pPr>
            <a:r>
              <a:rPr lang="en-US" sz="2200" b="0" i="0">
                <a:solidFill>
                  <a:srgbClr val="008000"/>
                </a:solidFill>
                <a:latin typeface="Arial" charset="0"/>
                <a:sym typeface="Wingdings" pitchFamily="2" charset="2"/>
              </a:rPr>
              <a:t>3-D field coil current scan </a:t>
            </a: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above the ELM threshold</a:t>
            </a:r>
          </a:p>
          <a:p>
            <a:pPr marL="174625" indent="-174625" eaLnBrk="0" hangingPunct="0">
              <a:spcBef>
                <a:spcPct val="10000"/>
              </a:spcBef>
            </a:pP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	 Higher coil current tends to produce more frequent ELMs. Need to investigate impact on divertor profiles of smaller ELMs at similar P</a:t>
            </a:r>
            <a:r>
              <a:rPr lang="en-US" sz="2200" b="0" i="0" baseline="-2500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ped </a:t>
            </a:r>
            <a:r>
              <a:rPr lang="en-US" sz="2200" b="0" i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and divertor conditions</a:t>
            </a:r>
            <a:endParaRPr lang="en-US" sz="2200" b="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Parameter scan at best alignment</a:t>
            </a:r>
            <a:endParaRPr lang="en-US" sz="2800" baseline="-25000" smtClean="0"/>
          </a:p>
        </p:txBody>
      </p:sp>
      <p:sp>
        <p:nvSpPr>
          <p:cNvPr id="21507" name="Slide Number Placeholder 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9EE37EC-39B7-4EAB-B1EF-42D04BFEF147}" type="slidenum">
              <a:rPr lang="en-US" smtClean="0">
                <a:latin typeface="Arial" charset="0"/>
                <a:ea typeface="MS PGothic"/>
                <a:cs typeface="MS PGothic"/>
              </a:rPr>
              <a:pPr/>
              <a:t>4</a:t>
            </a:fld>
            <a:endParaRPr lang="en-US" smtClean="0">
              <a:latin typeface="Arial" charset="0"/>
              <a:ea typeface="MS PGothic"/>
              <a:cs typeface="MS P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 txBox="1">
            <a:spLocks noChangeArrowheads="1"/>
          </p:cNvSpPr>
          <p:nvPr/>
        </p:nvSpPr>
        <p:spPr bwMode="auto">
          <a:xfrm>
            <a:off x="0" y="9906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eaLnBrk="0" hangingPunct="0">
              <a:buFontTx/>
              <a:buChar char="•"/>
            </a:pP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Establish lowest q</a:t>
            </a:r>
            <a:r>
              <a:rPr lang="en-US" sz="2200" b="0" i="0" baseline="-25000" dirty="0">
                <a:solidFill>
                  <a:schemeClr val="tx1"/>
                </a:solidFill>
                <a:latin typeface="Arial" charset="0"/>
              </a:rPr>
              <a:t>95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(~6) discharge (140000) to obtain 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best aligned 3-D 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field spectrum 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with ELM triggering. Scan 3 coil current levels 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(eg, 1, 1.5, and 2kA) </a:t>
            </a:r>
            <a:r>
              <a:rPr lang="en-US" sz="2200" b="0" i="0" dirty="0" smtClean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 sz="2200" b="0" i="0" dirty="0">
                <a:solidFill>
                  <a:srgbClr val="0000FF"/>
                </a:solidFill>
                <a:latin typeface="Arial" charset="0"/>
              </a:rPr>
              <a:t>Total of 3 shots</a:t>
            </a:r>
          </a:p>
          <a:p>
            <a:pPr marL="174625" indent="-174625" eaLnBrk="0" hangingPunct="0">
              <a:spcBef>
                <a:spcPct val="20000"/>
              </a:spcBef>
              <a:buFontTx/>
              <a:buChar char="•"/>
            </a:pP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Perform I</a:t>
            </a:r>
            <a:r>
              <a:rPr lang="en-US" sz="2200" b="0" i="0" baseline="-25000" dirty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 scan at constant q</a:t>
            </a:r>
            <a:r>
              <a:rPr lang="en-US" sz="2200" b="0" i="0" baseline="-25000" dirty="0">
                <a:solidFill>
                  <a:schemeClr val="tx1"/>
                </a:solidFill>
                <a:latin typeface="Arial" charset="0"/>
              </a:rPr>
              <a:t>95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 (~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6). 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Try three I</a:t>
            </a:r>
            <a:r>
              <a:rPr lang="en-US" sz="2200" b="0" i="0" baseline="-25000" dirty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 values, 700, 900, 1100kA </a:t>
            </a:r>
            <a:r>
              <a:rPr lang="en-US" sz="2200" b="0" i="0" dirty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 Total of 3 shots</a:t>
            </a:r>
            <a:endParaRPr lang="en-US" sz="2200" b="0" i="0" dirty="0">
              <a:solidFill>
                <a:srgbClr val="0000FF"/>
              </a:solidFill>
              <a:latin typeface="Arial" charset="0"/>
            </a:endParaRPr>
          </a:p>
          <a:p>
            <a:pPr marL="174625" indent="-174625" eaLnBrk="0" hangingPunct="0">
              <a:spcBef>
                <a:spcPct val="20000"/>
              </a:spcBef>
              <a:buFontTx/>
              <a:buChar char="•"/>
            </a:pP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SOL plasma </a:t>
            </a:r>
            <a:r>
              <a:rPr lang="en-US" sz="2200" b="0" i="0" dirty="0" err="1">
                <a:solidFill>
                  <a:schemeClr val="tx1"/>
                </a:solidFill>
                <a:latin typeface="Arial" charset="0"/>
              </a:rPr>
              <a:t>collisionality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 scan. Try two </a:t>
            </a:r>
            <a:r>
              <a:rPr lang="en-US" sz="2200" b="0" i="0" dirty="0" err="1">
                <a:solidFill>
                  <a:schemeClr val="tx1"/>
                </a:solidFill>
                <a:latin typeface="Arial" charset="0"/>
              </a:rPr>
              <a:t>divertor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 D</a:t>
            </a:r>
            <a:r>
              <a:rPr lang="en-US" sz="2200" b="0" i="0" baseline="-25000" dirty="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 gas levels 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(3000 and 1500Torr of Bay E GIS), 2 shots for each plasma condition </a:t>
            </a:r>
          </a:p>
          <a:p>
            <a:pPr marL="174625" indent="-174625" eaLnBrk="0" hangingPunct="0">
              <a:spcBef>
                <a:spcPct val="20000"/>
              </a:spcBef>
            </a:pPr>
            <a:r>
              <a:rPr lang="en-US" sz="2200" b="0" i="0" dirty="0" smtClean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	</a:t>
            </a:r>
            <a:r>
              <a:rPr lang="en-US" sz="2200" b="0" i="0" dirty="0" smtClean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 sz="2200" b="0" i="0" dirty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Total of 4 shots</a:t>
            </a:r>
          </a:p>
          <a:p>
            <a:pPr marL="174625" indent="-174625" eaLnBrk="0" hangingPunct="0">
              <a:spcBef>
                <a:spcPct val="20000"/>
              </a:spcBef>
              <a:buFontTx/>
              <a:buChar char="•"/>
            </a:pP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Pedestal </a:t>
            </a:r>
            <a:r>
              <a:rPr lang="en-US" sz="2200" b="0" i="0" dirty="0" err="1">
                <a:solidFill>
                  <a:schemeClr val="tx1"/>
                </a:solidFill>
                <a:latin typeface="Arial" charset="0"/>
              </a:rPr>
              <a:t>collisionality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 scan. Apply 3-D 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field blips 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at three time slices during the density ramp-up in the H-mode. Try 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2 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NBI power levels (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sz="2200" b="0" i="0" baseline="-25000" dirty="0" smtClean="0">
                <a:solidFill>
                  <a:schemeClr val="tx1"/>
                </a:solidFill>
                <a:latin typeface="Arial" charset="0"/>
              </a:rPr>
              <a:t>NBI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=2, 5-6MW), Ip  </a:t>
            </a:r>
            <a:r>
              <a:rPr lang="en-US" sz="2200" b="0" i="0" dirty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 Total of </a:t>
            </a:r>
            <a:r>
              <a:rPr lang="en-US" sz="2200" b="0" i="0" dirty="0" smtClean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2 shots</a:t>
            </a:r>
            <a:endParaRPr lang="en-US" sz="2200" b="0" i="0" dirty="0">
              <a:solidFill>
                <a:srgbClr val="0000FF"/>
              </a:solidFill>
              <a:latin typeface="Arial" charset="0"/>
              <a:sym typeface="Wingdings" pitchFamily="2" charset="2"/>
            </a:endParaRPr>
          </a:p>
          <a:p>
            <a:pPr marL="174625" indent="-174625" eaLnBrk="0" hangingPunct="0">
              <a:spcBef>
                <a:spcPct val="20000"/>
              </a:spcBef>
              <a:buFontTx/>
              <a:buChar char="•"/>
            </a:pP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Misalign 3-D field coil spectrum by changing q</a:t>
            </a:r>
            <a:r>
              <a:rPr lang="en-US" sz="2200" b="0" i="0" baseline="-25000" dirty="0">
                <a:solidFill>
                  <a:schemeClr val="tx1"/>
                </a:solidFill>
                <a:latin typeface="Arial" charset="0"/>
              </a:rPr>
              <a:t>95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, i.e. </a:t>
            </a:r>
            <a:r>
              <a:rPr lang="en-US" sz="2200" b="0" i="0" dirty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q</a:t>
            </a:r>
            <a:r>
              <a:rPr lang="en-US" sz="2200" b="0" i="0" baseline="-25000" dirty="0">
                <a:solidFill>
                  <a:schemeClr val="tx1"/>
                </a:solidFill>
                <a:latin typeface="Arial" charset="0"/>
              </a:rPr>
              <a:t>95</a:t>
            </a:r>
            <a:r>
              <a:rPr lang="en-US" sz="2200" b="0" i="0" dirty="0">
                <a:solidFill>
                  <a:schemeClr val="tx1"/>
                </a:solidFill>
                <a:latin typeface="Arial" charset="0"/>
              </a:rPr>
              <a:t> = 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2, 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by the means of Bt change (0.45T and 0.55T) at fixed </a:t>
            </a:r>
            <a:r>
              <a:rPr lang="en-US" sz="2200" b="0" i="0" dirty="0" smtClean="0">
                <a:solidFill>
                  <a:schemeClr val="tx1"/>
                </a:solidFill>
                <a:latin typeface="Arial" charset="0"/>
              </a:rPr>
              <a:t>Ip (700kA) </a:t>
            </a:r>
            <a:endParaRPr lang="en-US" sz="2200" b="0" i="0" dirty="0">
              <a:solidFill>
                <a:schemeClr val="tx1"/>
              </a:solidFill>
              <a:latin typeface="Arial" charset="0"/>
            </a:endParaRPr>
          </a:p>
          <a:p>
            <a:pPr marL="174625" indent="-174625" eaLnBrk="0" hangingPunct="0">
              <a:spcBef>
                <a:spcPct val="20000"/>
              </a:spcBef>
            </a:pPr>
            <a:r>
              <a:rPr lang="en-US" sz="2200" b="0" i="0" dirty="0">
                <a:solidFill>
                  <a:schemeClr val="tx1"/>
                </a:solidFill>
                <a:latin typeface="Arial" charset="0"/>
                <a:sym typeface="Wingdings" pitchFamily="2" charset="2"/>
              </a:rPr>
              <a:t>	</a:t>
            </a:r>
            <a:r>
              <a:rPr lang="en-US" sz="2200" b="0" i="0" dirty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 Total of 3</a:t>
            </a:r>
            <a:r>
              <a:rPr lang="en-US" sz="2200" b="0" i="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200" b="0" i="0" dirty="0" smtClean="0">
                <a:solidFill>
                  <a:srgbClr val="0000FF"/>
                </a:solidFill>
                <a:latin typeface="Arial" charset="0"/>
              </a:rPr>
              <a:t>shots </a:t>
            </a:r>
            <a:endParaRPr lang="en-US" sz="2200" b="0" i="0" baseline="-25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Shot plan</a:t>
            </a:r>
            <a:endParaRPr lang="en-US" sz="2800" baseline="-25000" smtClean="0"/>
          </a:p>
        </p:txBody>
      </p:sp>
      <p:sp>
        <p:nvSpPr>
          <p:cNvPr id="23555" name="Slide Number Placeholder 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9558B4A-CC52-40F8-AD2B-48CFC9E09BD6}" type="slidenum">
              <a:rPr lang="en-US" smtClean="0">
                <a:latin typeface="Arial" charset="0"/>
                <a:ea typeface="MS PGothic"/>
                <a:cs typeface="MS PGothic"/>
              </a:rPr>
              <a:pPr/>
              <a:t>5</a:t>
            </a:fld>
            <a:endParaRPr lang="en-US" smtClean="0">
              <a:latin typeface="Arial" charset="0"/>
              <a:ea typeface="MS PGothic"/>
              <a:cs typeface="MS P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79296</TotalTime>
  <Words>372</Words>
  <Application>Microsoft Office PowerPoint</Application>
  <PresentationFormat>On-screen Show (4:3)</PresentationFormat>
  <Paragraphs>117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Slide 1</vt:lpstr>
      <vt:lpstr>Motivation</vt:lpstr>
      <vt:lpstr>Best aligned 3-D magnetic perturbation from XP1048 </vt:lpstr>
      <vt:lpstr>Parameter scan at best alignment</vt:lpstr>
      <vt:lpstr>Shot plan</vt:lpstr>
    </vt:vector>
  </TitlesOfParts>
  <Company>Princeton Plasma Physics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presentation</dc:title>
  <dc:creator>NSTX team member</dc:creator>
  <cp:lastModifiedBy>jahn</cp:lastModifiedBy>
  <cp:revision>12537</cp:revision>
  <dcterms:created xsi:type="dcterms:W3CDTF">2003-10-01T16:23:57Z</dcterms:created>
  <dcterms:modified xsi:type="dcterms:W3CDTF">2010-08-24T02:44:39Z</dcterms:modified>
</cp:coreProperties>
</file>