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0" r:id="rId4"/>
    <p:sldId id="271" r:id="rId5"/>
    <p:sldId id="272" r:id="rId6"/>
    <p:sldId id="262" r:id="rId7"/>
    <p:sldId id="258" r:id="rId8"/>
    <p:sldId id="267" r:id="rId9"/>
    <p:sldId id="260" r:id="rId10"/>
    <p:sldId id="261" r:id="rId11"/>
    <p:sldId id="263" r:id="rId12"/>
    <p:sldId id="268" r:id="rId13"/>
    <p:sldId id="264" r:id="rId14"/>
    <p:sldId id="266" r:id="rId15"/>
    <p:sldId id="265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2" d="100"/>
          <a:sy n="182" d="100"/>
        </p:scale>
        <p:origin x="-104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Document1!OLE_LINK1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NSTX-U Gas Systems</a:t>
            </a:r>
            <a:br>
              <a:rPr lang="en-US" dirty="0" smtClean="0"/>
            </a:br>
            <a:r>
              <a:rPr lang="en-US" dirty="0" smtClean="0"/>
              <a:t>18 June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R. Raman, D. Mueller, W. Blanchard, </a:t>
            </a:r>
          </a:p>
          <a:p>
            <a:r>
              <a:rPr lang="en-US" dirty="0" smtClean="0"/>
              <a:t>L. </a:t>
            </a:r>
            <a:r>
              <a:rPr lang="en-US" dirty="0" err="1" smtClean="0"/>
              <a:t>Roquemore</a:t>
            </a:r>
            <a:r>
              <a:rPr lang="en-US" dirty="0" smtClean="0"/>
              <a:t>, P. </a:t>
            </a:r>
            <a:r>
              <a:rPr lang="en-US" dirty="0" err="1" smtClean="0"/>
              <a:t>Sichta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NSTX-U (Low Field Side)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0752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Inj-1 (Bay K Top) / plenum size ?</a:t>
            </a:r>
          </a:p>
          <a:p>
            <a:r>
              <a:rPr lang="en-US" dirty="0" smtClean="0"/>
              <a:t>Inj-2 (Bay J-Mid/Low)</a:t>
            </a:r>
          </a:p>
          <a:p>
            <a:r>
              <a:rPr lang="en-US" dirty="0" smtClean="0"/>
              <a:t>Inj-3 (Bay J-Mid/Up)</a:t>
            </a:r>
          </a:p>
          <a:p>
            <a:r>
              <a:rPr lang="en-US" dirty="0" smtClean="0"/>
              <a:t>Inj-4 (Bay ?-Mid/</a:t>
            </a:r>
            <a:r>
              <a:rPr lang="en-US" dirty="0" err="1" smtClean="0"/>
              <a:t>HeGDC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Inj-5 (Bay E –Bottom, divertor gas puff)</a:t>
            </a:r>
          </a:p>
          <a:p>
            <a:r>
              <a:rPr lang="en-US" dirty="0" smtClean="0"/>
              <a:t>Inj-6 (Bay ? – Divertor gas puff)</a:t>
            </a:r>
          </a:p>
          <a:p>
            <a:r>
              <a:rPr lang="en-US" dirty="0" smtClean="0"/>
              <a:t>SGI (Bay ?)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Current Sensors at Vessel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Pearson – 1 (CHI feed inlet on bus bar)</a:t>
            </a:r>
          </a:p>
          <a:p>
            <a:r>
              <a:rPr lang="en-US" dirty="0" smtClean="0"/>
              <a:t>Pearson – 2 (CHI feed outlet on bus bar)</a:t>
            </a:r>
          </a:p>
          <a:p>
            <a:r>
              <a:rPr lang="en-US" dirty="0" smtClean="0"/>
              <a:t>DCCT-1 (CHI feed inlet on bus bar)</a:t>
            </a:r>
          </a:p>
          <a:p>
            <a:r>
              <a:rPr lang="en-US" dirty="0" smtClean="0"/>
              <a:t>DCCT-2 (CHI feed outlet on bus bar)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Voltage Sensors on Vessel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7738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Lower vessel Monitors</a:t>
            </a:r>
          </a:p>
          <a:p>
            <a:pPr lvl="1"/>
            <a:r>
              <a:rPr lang="en-US" dirty="0" smtClean="0"/>
              <a:t>Resistive divider 10kHz (Outer vessel to ground) – bottom or top [-1sec to +10sec] (VCHI1O) – Available all the time [-1 to +6sec]</a:t>
            </a:r>
          </a:p>
          <a:p>
            <a:pPr lvl="1"/>
            <a:r>
              <a:rPr lang="en-US" dirty="0" smtClean="0"/>
              <a:t>Resistive divider 10kHz (Inner vessel to ground) – bottom or top [-1sec to + 10 sec] (VCHI1I) – Available all the time [-1 to +6 sec]</a:t>
            </a:r>
          </a:p>
          <a:p>
            <a:pPr lvl="1"/>
            <a:r>
              <a:rPr lang="en-US" dirty="0" smtClean="0"/>
              <a:t>Ross Voltage monitor (Outer-Inner) / Fiber optic – bottom or top (VCHI2) – Available all the time [0 to 20 ms]</a:t>
            </a:r>
          </a:p>
          <a:p>
            <a:pPr lvl="1"/>
            <a:r>
              <a:rPr lang="en-US" dirty="0" smtClean="0"/>
              <a:t>Resistive divider Inner vessel to ground  / Handy scope (VCHI3I)[0 to 20 ms]</a:t>
            </a:r>
          </a:p>
          <a:p>
            <a:pPr lvl="1"/>
            <a:r>
              <a:rPr lang="en-US" dirty="0" smtClean="0"/>
              <a:t>Resistive divider Outer vessel to ground  / Handy scope (VCHI3O)[0 to 20ms]</a:t>
            </a:r>
          </a:p>
          <a:p>
            <a:r>
              <a:rPr lang="en-US" dirty="0" smtClean="0"/>
              <a:t>Upper Vessel Monitors</a:t>
            </a:r>
          </a:p>
          <a:p>
            <a:pPr lvl="1"/>
            <a:r>
              <a:rPr lang="en-US" dirty="0" smtClean="0"/>
              <a:t>Resistive divider Inner vessel to ground / Handy scope (VCHI4I) [0 to 20ms]</a:t>
            </a:r>
          </a:p>
          <a:p>
            <a:pPr lvl="1"/>
            <a:r>
              <a:rPr lang="en-US" dirty="0" smtClean="0"/>
              <a:t>Resistive divider Outer vessel to ground / Handy scope (VCHI4O) [0 to 20ms]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 &amp; Ion Gauge Digitizers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MIG-1 (Bay E) [-5sec to +25sec] (MG1-IC &amp; MG1EC)</a:t>
            </a:r>
          </a:p>
          <a:p>
            <a:r>
              <a:rPr lang="en-US" dirty="0" smtClean="0"/>
              <a:t>MIG-2 (Bay C) [-5sec to +25sec] (MG2-IC &amp; MG2-EC)</a:t>
            </a:r>
          </a:p>
          <a:p>
            <a:r>
              <a:rPr lang="en-US" dirty="0" smtClean="0"/>
              <a:t>MIG-3 (Bay H) [-2sec to +8sec] (MG3-IC &amp; MG3-EC)</a:t>
            </a:r>
          </a:p>
          <a:p>
            <a:r>
              <a:rPr lang="en-US" dirty="0" smtClean="0"/>
              <a:t>MIG-4 (Pumping duct) [-5sec to +25sec] (MG4-IC &amp; MG4-EC)</a:t>
            </a:r>
          </a:p>
          <a:p>
            <a:r>
              <a:rPr lang="en-US" dirty="0" smtClean="0"/>
              <a:t>MIG-5 (end of pumping duct) [-5sec to +25sec] (MG5P)</a:t>
            </a:r>
          </a:p>
          <a:p>
            <a:r>
              <a:rPr lang="en-US" dirty="0" smtClean="0"/>
              <a:t>IG-1 (Pumping duct) [-2 to +8sec] (IG1P)</a:t>
            </a:r>
          </a:p>
          <a:p>
            <a:r>
              <a:rPr lang="en-US" dirty="0" smtClean="0"/>
              <a:t>IG-2 (Pumping duct) [-2 to +8sec) (IG2P)</a:t>
            </a:r>
          </a:p>
          <a:p>
            <a:r>
              <a:rPr lang="en-US" dirty="0" smtClean="0"/>
              <a:t>IG-3 (end of pumping duct) [-2 to 8sec) (IG3P)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Penning Gauges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PEN-1	Bay G_LD (PG1P) [-2 to +8 sec]</a:t>
            </a:r>
          </a:p>
          <a:p>
            <a:r>
              <a:rPr lang="en-US" dirty="0" smtClean="0"/>
              <a:t>PEN-2 Bay K_UP (PG2P) [-2 to +8 sec]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CHI/ MGI Plenum Sensors (</a:t>
            </a:r>
            <a:r>
              <a:rPr lang="en-US" dirty="0" err="1" smtClean="0"/>
              <a:t>Sensotek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12639" y="1668726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Pressur</a:t>
                      </a:r>
                      <a:r>
                        <a:rPr lang="en-US" baseline="0" dirty="0" smtClean="0"/>
                        <a:t>e Sensor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r>
                        <a:rPr lang="en-US" baseline="0" dirty="0" smtClean="0"/>
                        <a:t> Press (</a:t>
                      </a:r>
                      <a:r>
                        <a:rPr lang="en-US" baseline="0" dirty="0" err="1" smtClean="0"/>
                        <a:t>Torr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CHI1L-P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CHI2L-P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MG11L-P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MGI2L-P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YR-2/3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&gt;5000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MGI1U-P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YR-2/3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MGI2U-P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YR-2/3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MGIM1-P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MGIMU1-P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YR2/3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and Low Field </a:t>
            </a:r>
            <a:r>
              <a:rPr lang="en-US" dirty="0" err="1" smtClean="0"/>
              <a:t>Senotek</a:t>
            </a:r>
            <a:r>
              <a:rPr lang="en-US" dirty="0" smtClean="0"/>
              <a:t> Sensors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Pressure sensor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press (</a:t>
                      </a:r>
                      <a:r>
                        <a:rPr lang="en-US" dirty="0" err="1" smtClean="0"/>
                        <a:t>Torr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Inj-CS1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Inj-CS2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Yr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Inj-SH1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Inj-SH-2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Yr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054"/>
            <a:ext cx="8229600" cy="6399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NSTX Gas Systems</a:t>
            </a:r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23706" y="1187497"/>
          <a:ext cx="6977593" cy="5040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Document" r:id="rId3" imgW="5626100" imgH="4064000" progId="Word.Document.12">
                  <p:link updateAutomatic="1"/>
                </p:oleObj>
              </mc:Choice>
              <mc:Fallback>
                <p:oleObj name="Document" r:id="rId3" imgW="5626100" imgH="4064000" progId="Word.Document.12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706" y="1187497"/>
                        <a:ext cx="6977593" cy="50402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3855" y="1817585"/>
            <a:ext cx="2430145" cy="342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72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NSTX / NSTX-U Gas Systems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215594"/>
              </p:ext>
            </p:extLst>
          </p:nvPr>
        </p:nvGraphicFramePr>
        <p:xfrm>
          <a:off x="302823" y="1244799"/>
          <a:ext cx="8580369" cy="598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123"/>
                <a:gridCol w="2860123"/>
                <a:gridCol w="28601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NSTX-U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Inj</a:t>
                      </a:r>
                      <a:r>
                        <a:rPr lang="en-US" dirty="0" smtClean="0"/>
                        <a:t> 1 - PZV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Bay K Top (89 cc)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Inj</a:t>
                      </a:r>
                      <a:r>
                        <a:rPr lang="en-US" dirty="0" smtClean="0"/>
                        <a:t> 2 - PZV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Bay J Mid-Lo (72cc)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Bay K Mid-Lo (Install</a:t>
                      </a:r>
                      <a:r>
                        <a:rPr lang="en-US" baseline="0" dirty="0" smtClean="0"/>
                        <a:t> port)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Inj</a:t>
                      </a:r>
                      <a:r>
                        <a:rPr lang="en-US" dirty="0" smtClean="0"/>
                        <a:t> 3- PZV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Bay J Mid-Up</a:t>
                      </a:r>
                      <a:r>
                        <a:rPr lang="en-US" baseline="0" dirty="0" smtClean="0"/>
                        <a:t> (70cc)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Bay G Mid-Lo (Install port)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Div-1 - PZV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Bay-E </a:t>
                      </a:r>
                      <a:r>
                        <a:rPr lang="en-US" dirty="0" err="1" smtClean="0"/>
                        <a:t>botton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GPI – </a:t>
                      </a:r>
                      <a:r>
                        <a:rPr lang="en-US" dirty="0" err="1" smtClean="0"/>
                        <a:t>NuPro</a:t>
                      </a:r>
                      <a:r>
                        <a:rPr lang="en-US" dirty="0" smtClean="0"/>
                        <a:t> – Single pulse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Bay-B Hi Flow (26.85cc)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Argon – </a:t>
                      </a:r>
                      <a:r>
                        <a:rPr lang="en-US" dirty="0" err="1" smtClean="0"/>
                        <a:t>NuPro</a:t>
                      </a:r>
                      <a:r>
                        <a:rPr lang="en-US" dirty="0" smtClean="0"/>
                        <a:t> – Single pulse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Bay-B Lo 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Inj</a:t>
                      </a:r>
                      <a:r>
                        <a:rPr lang="en-US" dirty="0" smtClean="0"/>
                        <a:t> 4 </a:t>
                      </a:r>
                    </a:p>
                    <a:p>
                      <a:r>
                        <a:rPr lang="en-US" dirty="0" err="1" smtClean="0"/>
                        <a:t>Inj</a:t>
                      </a:r>
                      <a:r>
                        <a:rPr lang="en-US" dirty="0" smtClean="0"/>
                        <a:t> 4</a:t>
                      </a:r>
                    </a:p>
                    <a:p>
                      <a:r>
                        <a:rPr lang="en-US" dirty="0" err="1" smtClean="0"/>
                        <a:t>Inj</a:t>
                      </a:r>
                      <a:r>
                        <a:rPr lang="en-US" dirty="0" smtClean="0"/>
                        <a:t> 5</a:t>
                      </a:r>
                    </a:p>
                    <a:p>
                      <a:r>
                        <a:rPr lang="en-US" dirty="0" err="1" smtClean="0"/>
                        <a:t>Inj</a:t>
                      </a:r>
                      <a:r>
                        <a:rPr lang="en-US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 – Mid (42.5cc)</a:t>
                      </a:r>
                    </a:p>
                    <a:p>
                      <a:r>
                        <a:rPr lang="en-US" dirty="0" smtClean="0"/>
                        <a:t>Shoulder</a:t>
                      </a:r>
                      <a:r>
                        <a:rPr lang="en-US" baseline="0" dirty="0" smtClean="0"/>
                        <a:t> (43.9cc)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</a:t>
                      </a:r>
                    </a:p>
                    <a:p>
                      <a:r>
                        <a:rPr lang="en-US" dirty="0" smtClean="0"/>
                        <a:t>Same</a:t>
                      </a:r>
                    </a:p>
                    <a:p>
                      <a:r>
                        <a:rPr lang="en-US" dirty="0" smtClean="0"/>
                        <a:t>CS-2 New</a:t>
                      </a:r>
                    </a:p>
                    <a:p>
                      <a:r>
                        <a:rPr lang="en-US" dirty="0" smtClean="0"/>
                        <a:t>Shoulder-2 New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Branch</a:t>
                      </a:r>
                      <a:r>
                        <a:rPr lang="en-US" baseline="0" dirty="0" smtClean="0"/>
                        <a:t> 5 – Single Pulse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Bay</a:t>
                      </a:r>
                      <a:r>
                        <a:rPr lang="en-US" baseline="0" dirty="0" smtClean="0"/>
                        <a:t> K bot (1.3cc)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Same (1</a:t>
                      </a:r>
                      <a:r>
                        <a:rPr lang="en-US" baseline="0" smtClean="0"/>
                        <a:t> to 3cc)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Bay G or L-Bot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LDGIS-1</a:t>
                      </a:r>
                    </a:p>
                    <a:p>
                      <a:r>
                        <a:rPr lang="en-US" dirty="0" smtClean="0"/>
                        <a:t>LDGIS-2</a:t>
                      </a:r>
                    </a:p>
                    <a:p>
                      <a:r>
                        <a:rPr lang="en-US" dirty="0" smtClean="0"/>
                        <a:t>LDGIS-3</a:t>
                      </a:r>
                    </a:p>
                    <a:p>
                      <a:r>
                        <a:rPr lang="en-US" dirty="0" smtClean="0"/>
                        <a:t>LDGIS-3 - removed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Bay C – AV120 </a:t>
                      </a:r>
                    </a:p>
                    <a:p>
                      <a:r>
                        <a:rPr lang="en-US" dirty="0" smtClean="0"/>
                        <a:t>Bay I – AV121</a:t>
                      </a:r>
                    </a:p>
                    <a:p>
                      <a:r>
                        <a:rPr lang="en-US" dirty="0" smtClean="0"/>
                        <a:t>Bay F – AV122</a:t>
                      </a:r>
                    </a:p>
                    <a:p>
                      <a:r>
                        <a:rPr lang="en-US" dirty="0" smtClean="0"/>
                        <a:t>(all 9.25cc</a:t>
                      </a:r>
                      <a:r>
                        <a:rPr lang="en-US" baseline="0" dirty="0" smtClean="0"/>
                        <a:t> each)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MGI-1</a:t>
                      </a:r>
                      <a:r>
                        <a:rPr lang="en-US" baseline="0" dirty="0" smtClean="0"/>
                        <a:t> Bay A 15 </a:t>
                      </a:r>
                      <a:r>
                        <a:rPr lang="en-US" baseline="0" dirty="0" err="1" smtClean="0"/>
                        <a:t>deg</a:t>
                      </a:r>
                      <a:r>
                        <a:rPr lang="en-US" baseline="0" dirty="0" smtClean="0"/>
                        <a:t> bot.</a:t>
                      </a:r>
                    </a:p>
                    <a:p>
                      <a:r>
                        <a:rPr lang="en-US" baseline="0" dirty="0" smtClean="0"/>
                        <a:t>MGI-2 Bay G 180 </a:t>
                      </a:r>
                      <a:r>
                        <a:rPr lang="en-US" baseline="0" dirty="0" err="1" smtClean="0"/>
                        <a:t>deg</a:t>
                      </a:r>
                      <a:r>
                        <a:rPr lang="en-US" baseline="0" dirty="0" smtClean="0"/>
                        <a:t> bot.</a:t>
                      </a:r>
                    </a:p>
                    <a:p>
                      <a:r>
                        <a:rPr lang="en-US" baseline="0" dirty="0" smtClean="0"/>
                        <a:t>MGI-3 Bay L 345 </a:t>
                      </a:r>
                      <a:r>
                        <a:rPr lang="en-US" baseline="0" dirty="0" err="1" smtClean="0"/>
                        <a:t>deg</a:t>
                      </a:r>
                      <a:r>
                        <a:rPr lang="en-US" baseline="0" dirty="0" smtClean="0"/>
                        <a:t> top</a:t>
                      </a:r>
                    </a:p>
                    <a:p>
                      <a:r>
                        <a:rPr lang="en-US" dirty="0" smtClean="0"/>
                        <a:t>(all 100-200cc</a:t>
                      </a:r>
                      <a:r>
                        <a:rPr lang="en-US" baseline="0" dirty="0" smtClean="0"/>
                        <a:t> – TBD)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69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5 Injectors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16" y="1723924"/>
            <a:ext cx="5852160" cy="40157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2876" y="1723924"/>
            <a:ext cx="2988945" cy="26917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2876" y="4415689"/>
            <a:ext cx="30162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97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0"/>
            <a:ext cx="89002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11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930"/>
            <a:ext cx="8229600" cy="978070"/>
          </a:xfrm>
        </p:spPr>
        <p:txBody>
          <a:bodyPr/>
          <a:lstStyle/>
          <a:p>
            <a:r>
              <a:rPr lang="en-US" dirty="0" smtClean="0"/>
              <a:t>Signal Names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4459" y="1352432"/>
          <a:ext cx="8718930" cy="5269511"/>
        </p:xfrm>
        <a:graphic>
          <a:graphicData uri="http://schemas.openxmlformats.org/drawingml/2006/table">
            <a:tbl>
              <a:tblPr/>
              <a:tblGrid>
                <a:gridCol w="911963"/>
                <a:gridCol w="1036322"/>
                <a:gridCol w="2017375"/>
                <a:gridCol w="2404270"/>
                <a:gridCol w="1174500"/>
                <a:gridCol w="1174500"/>
              </a:tblGrid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Gauge Name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Location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IC_Tag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EC_Tag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IC_digitizer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EC_digitizer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MIG_1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 H midplane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\OPERATIONS::MIG1_IONCURR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\OPERATIONS::MIG1_EMISSIONCURR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MI_H908_01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latin typeface="Geneva"/>
                        </a:rPr>
                        <a:t>MI_H908_01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MIG_2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 E midplane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\OPERATIONS::MIG2_IONCURR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\OPERATIONS::MIG2_EMISSIONCURR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MI_H908_01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MI_H908_01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Mig_3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 L midplane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\ENGINEERING::MIG3_IONCURR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\ENGINEERING::MIG3_EMISSIONCURR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GS_908C28N14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GS_908C28N14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MIG_4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 C Top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\ENGINEERING::MIG4_IONCURR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\ENGINEERING::MIG4_EMISSIONCURR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GS_908C28N14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GS_908C28N14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MIG_5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 C midplane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\ENGINEERING::MIG5_IONCURR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\ENGINEERING::MIG5_EMISSIONCURR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GS_908C28N14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GS_908C28N14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PEN_1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 G_LD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None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GS_908C28N14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None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PEN-2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 K_UD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None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GS_908C28N14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None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INP_1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 C_Top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\OPERATIONS::INP1_IONCURR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\OPERATIONS::INP1_EMISSIONCURR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MI_H908_01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MI_H908_01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INP-2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 C_Bottom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\OPERATIONS::INP2_IONCURR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\OPERATIONS::INP2_EMISSIONCURR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MI_H908_01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MI_H908_01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40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IG-110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Bay-L_End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\engineering::top.epics.gas.digitizers:gs_ig110_tr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\engineering::gs_ig110_torr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4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PE-111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Bay-L_End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\engineering::gs_pe111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40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PE-114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Below Lower Divertor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Geneva"/>
                        </a:rPr>
                        <a:t>\engineering::gs_pe114_TD*2.37e-4</a:t>
                      </a: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latin typeface="Geneva"/>
                      </a:endParaRPr>
                    </a:p>
                  </a:txBody>
                  <a:tcPr marL="9661" marR="9661" marT="96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NSTX-U (CHI/MGI)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1715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CHI-1L </a:t>
            </a:r>
            <a:r>
              <a:rPr lang="en-US" dirty="0"/>
              <a:t>– Lower dome </a:t>
            </a:r>
            <a:r>
              <a:rPr lang="en-US" dirty="0" smtClean="0"/>
              <a:t>(Bay J, 300 degrees)</a:t>
            </a:r>
          </a:p>
          <a:p>
            <a:r>
              <a:rPr lang="en-US" dirty="0" smtClean="0"/>
              <a:t>CHI-2L </a:t>
            </a:r>
            <a:r>
              <a:rPr lang="en-US" dirty="0"/>
              <a:t>– Lower dome </a:t>
            </a:r>
            <a:r>
              <a:rPr lang="en-US" dirty="0" smtClean="0"/>
              <a:t>(Bay E, 135 degrees)</a:t>
            </a:r>
          </a:p>
          <a:p>
            <a:r>
              <a:rPr lang="en-US" dirty="0" smtClean="0"/>
              <a:t>CHI-3L/MIG-2L – Lower dome (Bay B, 15 degrees)</a:t>
            </a:r>
          </a:p>
          <a:p>
            <a:r>
              <a:rPr lang="en-US" dirty="0" smtClean="0"/>
              <a:t>MGI-1L – Lower dome (Bay F, 180 degrees)</a:t>
            </a:r>
          </a:p>
          <a:p>
            <a:r>
              <a:rPr lang="en-US" dirty="0" smtClean="0"/>
              <a:t>CHI-1U – Upper dome (Bay J, 285 degrees)</a:t>
            </a:r>
          </a:p>
          <a:p>
            <a:r>
              <a:rPr lang="en-US" dirty="0" smtClean="0"/>
              <a:t>CHI-2U/MGI-1U – Upper dome (Bay E, 135 degrees)</a:t>
            </a:r>
          </a:p>
          <a:p>
            <a:r>
              <a:rPr lang="en-US" dirty="0" smtClean="0"/>
              <a:t>CHI-3U/MIG-2U – Upper dome (Bay B, 60 degrees)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9051" y="5925994"/>
            <a:ext cx="430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Organ Pipes: 1.125 inch ID and 1.25 inch OD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of Organ 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than the elbow, nothing else exist at this time.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56" y="3040771"/>
            <a:ext cx="3441700" cy="33401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NSTX-U (High Field Side)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Inj-CS-1 (Plenum size?)</a:t>
            </a:r>
          </a:p>
          <a:p>
            <a:r>
              <a:rPr lang="en-US" dirty="0" smtClean="0"/>
              <a:t>Inj-CS-2 (Plenum size?)</a:t>
            </a:r>
          </a:p>
          <a:p>
            <a:pPr lvl="1"/>
            <a:r>
              <a:rPr lang="en-US" dirty="0" smtClean="0"/>
              <a:t>Two CS gas injectors</a:t>
            </a:r>
          </a:p>
          <a:p>
            <a:pPr lvl="1"/>
            <a:r>
              <a:rPr lang="en-US" dirty="0" smtClean="0"/>
              <a:t>Pipe size</a:t>
            </a:r>
          </a:p>
          <a:p>
            <a:pPr lvl="1"/>
            <a:r>
              <a:rPr lang="en-US" dirty="0" smtClean="0"/>
              <a:t>Location of port on top of machine</a:t>
            </a:r>
          </a:p>
          <a:p>
            <a:r>
              <a:rPr lang="en-US" dirty="0" smtClean="0"/>
              <a:t>Inj-SH-1 (Plenum size ?)</a:t>
            </a:r>
          </a:p>
          <a:p>
            <a:r>
              <a:rPr lang="en-US" dirty="0" smtClean="0"/>
              <a:t>Inj-SH-2 (Plenum size ?)</a:t>
            </a:r>
          </a:p>
          <a:p>
            <a:pPr lvl="1"/>
            <a:r>
              <a:rPr lang="en-US" dirty="0" smtClean="0"/>
              <a:t>Two shoulder gas injectors</a:t>
            </a:r>
          </a:p>
          <a:p>
            <a:pPr lvl="1"/>
            <a:r>
              <a:rPr lang="en-US" dirty="0" smtClean="0"/>
              <a:t>Pipe size</a:t>
            </a:r>
          </a:p>
          <a:p>
            <a:pPr lvl="1"/>
            <a:r>
              <a:rPr lang="en-US" dirty="0" smtClean="0"/>
              <a:t>Location of port on top of machine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1302</Words>
  <Application>Microsoft Macintosh PowerPoint</Application>
  <PresentationFormat>On-screen Show (4:3)</PresentationFormat>
  <Paragraphs>246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Document1!OLE_LINK1</vt:lpstr>
      <vt:lpstr>NSTX-U Gas Systems 18 June 2012</vt:lpstr>
      <vt:lpstr>NSTX Gas Systems</vt:lpstr>
      <vt:lpstr>NSTX / NSTX-U Gas Systems</vt:lpstr>
      <vt:lpstr>Branch 5 Injectors</vt:lpstr>
      <vt:lpstr>PowerPoint Presentation</vt:lpstr>
      <vt:lpstr>Signal Names</vt:lpstr>
      <vt:lpstr>NSTX-U (CHI/MGI)</vt:lpstr>
      <vt:lpstr>Drawing of Organ pipes</vt:lpstr>
      <vt:lpstr>NSTX-U (High Field Side)</vt:lpstr>
      <vt:lpstr>NSTX-U (Low Field Side)</vt:lpstr>
      <vt:lpstr>CHI Current Sensors at Vessel</vt:lpstr>
      <vt:lpstr>CHI Voltage Sensors on Vessel</vt:lpstr>
      <vt:lpstr>MIG &amp; Ion Gauge Digitizers</vt:lpstr>
      <vt:lpstr>Penning Gauges</vt:lpstr>
      <vt:lpstr>CHI/ MGI Plenum Sensors (Sensotek)</vt:lpstr>
      <vt:lpstr>High and Low Field Senotek Sensors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NSTX-U Gas Systems 18 June 2012</dc:title>
  <dc:creator>Roger Raman</dc:creator>
  <cp:lastModifiedBy>Roger Raman</cp:lastModifiedBy>
  <cp:revision>32</cp:revision>
  <cp:lastPrinted>2012-06-18T20:10:30Z</cp:lastPrinted>
  <dcterms:created xsi:type="dcterms:W3CDTF">2012-06-18T19:08:27Z</dcterms:created>
  <dcterms:modified xsi:type="dcterms:W3CDTF">2012-08-10T14:02:30Z</dcterms:modified>
</cp:coreProperties>
</file>