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67" r:id="rId8"/>
    <p:sldId id="260" r:id="rId9"/>
    <p:sldId id="264" r:id="rId10"/>
    <p:sldId id="266" r:id="rId11"/>
    <p:sldId id="265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73" d="100"/>
          <a:sy n="173" d="100"/>
        </p:scale>
        <p:origin x="-96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7094-2CAA-384E-B344-829D5C560057}" type="datetimeFigureOut">
              <a:rPr lang="en-US" smtClean="0"/>
              <a:pPr/>
              <a:t>8/10/12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D824-616C-704B-BC35-155A00447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7094-2CAA-384E-B344-829D5C560057}" type="datetimeFigureOut">
              <a:rPr lang="en-US" smtClean="0"/>
              <a:pPr/>
              <a:t>8/10/12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D824-616C-704B-BC35-155A00447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7094-2CAA-384E-B344-829D5C560057}" type="datetimeFigureOut">
              <a:rPr lang="en-US" smtClean="0"/>
              <a:pPr/>
              <a:t>8/10/12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D824-616C-704B-BC35-155A00447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7094-2CAA-384E-B344-829D5C560057}" type="datetimeFigureOut">
              <a:rPr lang="en-US" smtClean="0"/>
              <a:pPr/>
              <a:t>8/10/12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D824-616C-704B-BC35-155A00447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7094-2CAA-384E-B344-829D5C560057}" type="datetimeFigureOut">
              <a:rPr lang="en-US" smtClean="0"/>
              <a:pPr/>
              <a:t>8/10/12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D824-616C-704B-BC35-155A00447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7094-2CAA-384E-B344-829D5C560057}" type="datetimeFigureOut">
              <a:rPr lang="en-US" smtClean="0"/>
              <a:pPr/>
              <a:t>8/10/12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D824-616C-704B-BC35-155A00447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7094-2CAA-384E-B344-829D5C560057}" type="datetimeFigureOut">
              <a:rPr lang="en-US" smtClean="0"/>
              <a:pPr/>
              <a:t>8/10/12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D824-616C-704B-BC35-155A00447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7094-2CAA-384E-B344-829D5C560057}" type="datetimeFigureOut">
              <a:rPr lang="en-US" smtClean="0"/>
              <a:pPr/>
              <a:t>8/10/12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D824-616C-704B-BC35-155A00447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7094-2CAA-384E-B344-829D5C560057}" type="datetimeFigureOut">
              <a:rPr lang="en-US" smtClean="0"/>
              <a:pPr/>
              <a:t>8/10/12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D824-616C-704B-BC35-155A00447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7094-2CAA-384E-B344-829D5C560057}" type="datetimeFigureOut">
              <a:rPr lang="en-US" smtClean="0"/>
              <a:pPr/>
              <a:t>8/10/12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D824-616C-704B-BC35-155A00447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7094-2CAA-384E-B344-829D5C560057}" type="datetimeFigureOut">
              <a:rPr lang="en-US" smtClean="0"/>
              <a:pPr/>
              <a:t>8/10/12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D824-616C-704B-BC35-155A00447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A7094-2CAA-384E-B344-829D5C560057}" type="datetimeFigureOut">
              <a:rPr lang="en-US" smtClean="0"/>
              <a:pPr/>
              <a:t>8/10/12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DD824-616C-704B-BC35-155A004474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NSTX-U Gas Systems</a:t>
            </a:r>
            <a:br>
              <a:rPr lang="en-US" dirty="0" smtClean="0"/>
            </a:br>
            <a:r>
              <a:rPr lang="en-US" dirty="0" smtClean="0"/>
              <a:t>10 August 2012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R. Raman, L. </a:t>
            </a:r>
            <a:r>
              <a:rPr lang="en-US" dirty="0" err="1" smtClean="0"/>
              <a:t>Roquemore</a:t>
            </a:r>
            <a:r>
              <a:rPr lang="en-US" dirty="0" smtClean="0"/>
              <a:t>, W. Blanchard, D. Mueller,</a:t>
            </a:r>
          </a:p>
          <a:p>
            <a:r>
              <a:rPr lang="en-US" dirty="0" smtClean="0"/>
              <a:t>L. </a:t>
            </a:r>
            <a:r>
              <a:rPr lang="en-US" dirty="0" err="1" smtClean="0"/>
              <a:t>Roquemore</a:t>
            </a:r>
            <a:r>
              <a:rPr lang="en-US" dirty="0" smtClean="0"/>
              <a:t>, P. </a:t>
            </a:r>
            <a:r>
              <a:rPr lang="en-US" dirty="0" err="1" smtClean="0"/>
              <a:t>Sichta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Penning Gauges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PEN-1	Bay G_LD (PG1P) [-2 to +8 sec]</a:t>
            </a:r>
          </a:p>
          <a:p>
            <a:r>
              <a:rPr lang="en-US" dirty="0" smtClean="0"/>
              <a:t>PEN-2 Bay K_UP (PG2P) [-2 to +8 sec]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CHI/ MGI Plenum Sensors (</a:t>
            </a:r>
            <a:r>
              <a:rPr lang="en-US" dirty="0" err="1" smtClean="0"/>
              <a:t>Sensotek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195604"/>
              </p:ext>
            </p:extLst>
          </p:nvPr>
        </p:nvGraphicFramePr>
        <p:xfrm>
          <a:off x="1293932" y="1374522"/>
          <a:ext cx="6096000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Pressur</a:t>
                      </a:r>
                      <a:r>
                        <a:rPr lang="en-US" baseline="0" dirty="0" smtClean="0"/>
                        <a:t>e Sensor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Availability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</a:t>
                      </a:r>
                      <a:r>
                        <a:rPr lang="en-US" baseline="0" dirty="0" smtClean="0"/>
                        <a:t> Press (</a:t>
                      </a:r>
                      <a:r>
                        <a:rPr lang="en-US" baseline="0" dirty="0" err="1" smtClean="0"/>
                        <a:t>Torr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CHI1-Bay</a:t>
                      </a:r>
                      <a:r>
                        <a:rPr lang="en-US" baseline="0" dirty="0" smtClean="0"/>
                        <a:t> K bot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CHI2-Bay</a:t>
                      </a:r>
                      <a:r>
                        <a:rPr lang="en-US" baseline="0" dirty="0" smtClean="0"/>
                        <a:t> G/L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MGI1 (Lo)</a:t>
                      </a:r>
                    </a:p>
                    <a:p>
                      <a:r>
                        <a:rPr lang="en-US" dirty="0" smtClean="0"/>
                        <a:t>MGI2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MGI3 (Up)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5000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MGI4 (Mid)</a:t>
                      </a:r>
                    </a:p>
                    <a:p>
                      <a:r>
                        <a:rPr lang="en-US" dirty="0" smtClean="0"/>
                        <a:t>MGI5 (Mid-up)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5000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DIV-1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GPI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Argon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High and Low Field </a:t>
            </a:r>
            <a:r>
              <a:rPr lang="en-US" dirty="0" err="1" smtClean="0"/>
              <a:t>Senotek</a:t>
            </a:r>
            <a:r>
              <a:rPr lang="en-US" dirty="0" smtClean="0"/>
              <a:t> Sensors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427104"/>
              </p:ext>
            </p:extLst>
          </p:nvPr>
        </p:nvGraphicFramePr>
        <p:xfrm>
          <a:off x="1524000" y="1397000"/>
          <a:ext cx="60960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Pressure sensor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Availability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 press (</a:t>
                      </a:r>
                      <a:r>
                        <a:rPr lang="en-US" dirty="0" err="1" smtClean="0"/>
                        <a:t>Torr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Inj-CS1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Inj-CS2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Inj-SH1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Inj-SH-2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Inj-1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Inj-2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Inj-3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Inj-4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Inj-5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Day-0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&gt;5000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16"/>
            <a:ext cx="8229600" cy="40070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NSTX / NSTX-U Gas Systems</a:t>
            </a:r>
            <a:endParaRPr lang="en-US" sz="3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906968"/>
              </p:ext>
            </p:extLst>
          </p:nvPr>
        </p:nvGraphicFramePr>
        <p:xfrm>
          <a:off x="-1" y="468658"/>
          <a:ext cx="9144000" cy="616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NSTX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NSTX-U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Inj</a:t>
                      </a:r>
                      <a:r>
                        <a:rPr lang="en-US" sz="1600" dirty="0" smtClean="0"/>
                        <a:t> 1 - PZV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Bay K Top (89 cc)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Same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Inj</a:t>
                      </a:r>
                      <a:r>
                        <a:rPr lang="en-US" sz="1600" dirty="0" smtClean="0"/>
                        <a:t> 2 - PZV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Bay J Mid-Lo (72cc)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Bay K Mid-Lo (Install</a:t>
                      </a:r>
                      <a:r>
                        <a:rPr lang="en-US" sz="1600" baseline="0" dirty="0" smtClean="0"/>
                        <a:t> port)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Inj</a:t>
                      </a:r>
                      <a:r>
                        <a:rPr lang="en-US" sz="1600" dirty="0" smtClean="0"/>
                        <a:t> 3- PZV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Bay J Mid-Up</a:t>
                      </a:r>
                      <a:r>
                        <a:rPr lang="en-US" sz="1600" baseline="0" dirty="0" smtClean="0"/>
                        <a:t> (70cc)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Bay G Mid-Lo (Install port)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Div-1 - PZV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Bay-E </a:t>
                      </a:r>
                      <a:r>
                        <a:rPr lang="en-US" sz="1600" dirty="0" err="1" smtClean="0"/>
                        <a:t>botton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Same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GPI – </a:t>
                      </a:r>
                      <a:r>
                        <a:rPr lang="en-US" sz="1600" dirty="0" err="1" smtClean="0"/>
                        <a:t>NuPro</a:t>
                      </a:r>
                      <a:r>
                        <a:rPr lang="en-US" sz="1600" dirty="0" smtClean="0"/>
                        <a:t> – Single pulse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Bay-B Hi Flow (26.85cc)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Same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Argon – </a:t>
                      </a:r>
                      <a:r>
                        <a:rPr lang="en-US" sz="1600" dirty="0" err="1" smtClean="0"/>
                        <a:t>NuPro</a:t>
                      </a:r>
                      <a:r>
                        <a:rPr lang="en-US" sz="1600" dirty="0" smtClean="0"/>
                        <a:t> – Single pulse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Bay-B Lo Flow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Same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Inj</a:t>
                      </a:r>
                      <a:r>
                        <a:rPr lang="en-US" sz="1600" dirty="0" smtClean="0"/>
                        <a:t> 4 </a:t>
                      </a:r>
                    </a:p>
                    <a:p>
                      <a:r>
                        <a:rPr lang="en-US" sz="1600" dirty="0" err="1" smtClean="0"/>
                        <a:t>Inj</a:t>
                      </a:r>
                      <a:r>
                        <a:rPr lang="en-US" sz="1600" dirty="0" smtClean="0"/>
                        <a:t> 4</a:t>
                      </a:r>
                    </a:p>
                    <a:p>
                      <a:r>
                        <a:rPr lang="en-US" sz="1600" dirty="0" err="1" smtClean="0"/>
                        <a:t>Inj</a:t>
                      </a:r>
                      <a:r>
                        <a:rPr lang="en-US" sz="1600" dirty="0" smtClean="0"/>
                        <a:t> 5</a:t>
                      </a:r>
                    </a:p>
                    <a:p>
                      <a:r>
                        <a:rPr lang="en-US" sz="1600" dirty="0" err="1" smtClean="0"/>
                        <a:t>Inj</a:t>
                      </a:r>
                      <a:r>
                        <a:rPr lang="en-US" sz="1600" dirty="0" smtClean="0"/>
                        <a:t> 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CS – Mid (42.5cc)</a:t>
                      </a:r>
                    </a:p>
                    <a:p>
                      <a:r>
                        <a:rPr lang="en-US" sz="1600" dirty="0" smtClean="0"/>
                        <a:t>Shoulder</a:t>
                      </a:r>
                      <a:r>
                        <a:rPr lang="en-US" sz="1600" baseline="0" dirty="0" smtClean="0"/>
                        <a:t> (43.9cc)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Same</a:t>
                      </a:r>
                    </a:p>
                    <a:p>
                      <a:r>
                        <a:rPr lang="en-US" sz="1600" dirty="0" smtClean="0"/>
                        <a:t>Same</a:t>
                      </a:r>
                    </a:p>
                    <a:p>
                      <a:r>
                        <a:rPr lang="en-US" sz="1600" dirty="0" smtClean="0"/>
                        <a:t>CS-2 New</a:t>
                      </a:r>
                    </a:p>
                    <a:p>
                      <a:r>
                        <a:rPr lang="en-US" sz="1600" dirty="0" smtClean="0"/>
                        <a:t>Shoulder-2 New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Branch</a:t>
                      </a:r>
                      <a:r>
                        <a:rPr lang="en-US" sz="1600" baseline="0" dirty="0" smtClean="0"/>
                        <a:t> 5 – Single Pulse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Bay</a:t>
                      </a:r>
                      <a:r>
                        <a:rPr lang="en-US" sz="1600" baseline="0" dirty="0" smtClean="0"/>
                        <a:t> K bot (1.3cc)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Same (1</a:t>
                      </a:r>
                      <a:r>
                        <a:rPr lang="en-US" sz="1600" baseline="0" dirty="0" smtClean="0"/>
                        <a:t> to 3cc)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Bay G or L-Bot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LDGIS-1</a:t>
                      </a:r>
                    </a:p>
                    <a:p>
                      <a:r>
                        <a:rPr lang="en-US" sz="1600" dirty="0" smtClean="0"/>
                        <a:t>LDGIS-2</a:t>
                      </a:r>
                    </a:p>
                    <a:p>
                      <a:r>
                        <a:rPr lang="en-US" sz="1600" dirty="0" smtClean="0"/>
                        <a:t>LDGIS-3</a:t>
                      </a:r>
                    </a:p>
                    <a:p>
                      <a:r>
                        <a:rPr lang="en-US" sz="1600" dirty="0" smtClean="0"/>
                        <a:t>LDGIS-3 - removed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Bay C – AV120 </a:t>
                      </a:r>
                    </a:p>
                    <a:p>
                      <a:r>
                        <a:rPr lang="en-US" sz="1600" dirty="0" smtClean="0"/>
                        <a:t>Bay I – AV121</a:t>
                      </a:r>
                    </a:p>
                    <a:p>
                      <a:r>
                        <a:rPr lang="en-US" sz="1600" dirty="0" smtClean="0"/>
                        <a:t>Bay F – AV122</a:t>
                      </a:r>
                    </a:p>
                    <a:p>
                      <a:r>
                        <a:rPr lang="en-US" sz="1600" dirty="0" smtClean="0"/>
                        <a:t>(all 9.25cc</a:t>
                      </a:r>
                      <a:r>
                        <a:rPr lang="en-US" sz="1600" baseline="0" dirty="0" smtClean="0"/>
                        <a:t> each)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MGI-1</a:t>
                      </a:r>
                      <a:r>
                        <a:rPr lang="en-US" sz="1600" baseline="0" dirty="0" smtClean="0"/>
                        <a:t> Bay A 15 </a:t>
                      </a:r>
                      <a:r>
                        <a:rPr lang="en-US" sz="1600" baseline="0" dirty="0" err="1" smtClean="0"/>
                        <a:t>deg</a:t>
                      </a:r>
                      <a:r>
                        <a:rPr lang="en-US" sz="1600" baseline="0" dirty="0" smtClean="0"/>
                        <a:t> bot.</a:t>
                      </a:r>
                    </a:p>
                    <a:p>
                      <a:r>
                        <a:rPr lang="en-US" sz="1600" baseline="0" dirty="0" smtClean="0"/>
                        <a:t>MGI-2 Bay G 180 </a:t>
                      </a:r>
                      <a:r>
                        <a:rPr lang="en-US" sz="1600" baseline="0" dirty="0" err="1" smtClean="0"/>
                        <a:t>deg</a:t>
                      </a:r>
                      <a:r>
                        <a:rPr lang="en-US" sz="1600" baseline="0" dirty="0" smtClean="0"/>
                        <a:t> bot.</a:t>
                      </a:r>
                    </a:p>
                    <a:p>
                      <a:r>
                        <a:rPr lang="en-US" sz="1600" baseline="0" dirty="0" smtClean="0"/>
                        <a:t>MGI-3 Bay L 345 </a:t>
                      </a:r>
                      <a:r>
                        <a:rPr lang="en-US" sz="1600" baseline="0" dirty="0" err="1" smtClean="0"/>
                        <a:t>deg</a:t>
                      </a:r>
                      <a:r>
                        <a:rPr lang="en-US" sz="1600" baseline="0" dirty="0" smtClean="0"/>
                        <a:t> top</a:t>
                      </a:r>
                    </a:p>
                    <a:p>
                      <a:r>
                        <a:rPr lang="en-US" sz="1600" dirty="0" smtClean="0"/>
                        <a:t>MGI-4 Mid-Plane</a:t>
                      </a:r>
                    </a:p>
                    <a:p>
                      <a:r>
                        <a:rPr lang="en-US" sz="1600" dirty="0" smtClean="0"/>
                        <a:t>MGI-5 Above Mid-plane</a:t>
                      </a:r>
                    </a:p>
                    <a:p>
                      <a:r>
                        <a:rPr lang="en-US" sz="1600" dirty="0" smtClean="0"/>
                        <a:t>(</a:t>
                      </a:r>
                      <a:r>
                        <a:rPr lang="en-US" sz="1600" dirty="0" smtClean="0"/>
                        <a:t>all 100-200cc</a:t>
                      </a:r>
                      <a:r>
                        <a:rPr lang="en-US" sz="1600" baseline="0" dirty="0" smtClean="0"/>
                        <a:t> – TBD)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SGI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Bay ?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Bay ?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7696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 5 Injectors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16" y="1723924"/>
            <a:ext cx="5852160" cy="40157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2876" y="1723924"/>
            <a:ext cx="2988945" cy="26917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2876" y="4415689"/>
            <a:ext cx="301625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097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" y="0"/>
            <a:ext cx="89002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113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Photo of </a:t>
            </a:r>
            <a:r>
              <a:rPr lang="en-US" dirty="0"/>
              <a:t>Bay K Mid-Lo (Install port)</a:t>
            </a:r>
            <a:br>
              <a:rPr lang="en-US" dirty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987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Photo of </a:t>
            </a:r>
            <a:r>
              <a:rPr lang="en-US" dirty="0"/>
              <a:t>Bay G Mid-Lo (Install port)</a:t>
            </a:r>
            <a:br>
              <a:rPr lang="en-US" dirty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083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of Organ pipes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than the elbow, nothing else exist at this time.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156" y="3040771"/>
            <a:ext cx="3441700" cy="33401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NSTX-U (High Field Side)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Inj-CS-1 (Plenum size?)</a:t>
            </a:r>
          </a:p>
          <a:p>
            <a:r>
              <a:rPr lang="en-US" dirty="0" smtClean="0"/>
              <a:t>Inj-CS-2 (Plenum size?)</a:t>
            </a:r>
          </a:p>
          <a:p>
            <a:pPr lvl="1"/>
            <a:r>
              <a:rPr lang="en-US" dirty="0" smtClean="0"/>
              <a:t>Two CS gas injectors</a:t>
            </a:r>
          </a:p>
          <a:p>
            <a:pPr lvl="1"/>
            <a:r>
              <a:rPr lang="en-US" dirty="0" smtClean="0"/>
              <a:t>Pipe size</a:t>
            </a:r>
          </a:p>
          <a:p>
            <a:pPr lvl="1"/>
            <a:r>
              <a:rPr lang="en-US" dirty="0" smtClean="0"/>
              <a:t>Location of port on top of machine</a:t>
            </a:r>
          </a:p>
          <a:p>
            <a:r>
              <a:rPr lang="en-US" dirty="0" smtClean="0"/>
              <a:t>Inj-SH-1 (Plenum size ?)</a:t>
            </a:r>
          </a:p>
          <a:p>
            <a:r>
              <a:rPr lang="en-US" dirty="0" smtClean="0"/>
              <a:t>Inj-SH-2 (Plenum size ?)</a:t>
            </a:r>
          </a:p>
          <a:p>
            <a:pPr lvl="1"/>
            <a:r>
              <a:rPr lang="en-US" dirty="0" smtClean="0"/>
              <a:t>Two shoulder gas injectors</a:t>
            </a:r>
          </a:p>
          <a:p>
            <a:pPr lvl="1"/>
            <a:r>
              <a:rPr lang="en-US" dirty="0" smtClean="0"/>
              <a:t>Pipe size</a:t>
            </a:r>
          </a:p>
          <a:p>
            <a:pPr lvl="1"/>
            <a:r>
              <a:rPr lang="en-US" dirty="0" smtClean="0"/>
              <a:t>Location of port on top of machine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 &amp; Ion Gauge 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MIG-1 (Bay E?) [-5sec to +25sec] (MG1-IC &amp; MG1EC)</a:t>
            </a:r>
          </a:p>
          <a:p>
            <a:r>
              <a:rPr lang="en-US" dirty="0" smtClean="0"/>
              <a:t>MIG-2 (Bay C?) [-5sec to +25sec] (MG2-IC &amp; MG2-EC)</a:t>
            </a:r>
          </a:p>
          <a:p>
            <a:r>
              <a:rPr lang="en-US" dirty="0" smtClean="0"/>
              <a:t>MIG-3 (Bay H?) [-2sec to +8sec] (MG3-IC &amp; MG3-EC)</a:t>
            </a:r>
          </a:p>
          <a:p>
            <a:r>
              <a:rPr lang="en-US" dirty="0" smtClean="0"/>
              <a:t>MIG-4 (Pumping duct) [-5sec to +25sec] (MG4-IC &amp; MG4-EC)</a:t>
            </a:r>
          </a:p>
          <a:p>
            <a:r>
              <a:rPr lang="en-US" dirty="0" smtClean="0"/>
              <a:t>MIG-5 (end of pumping duct) [-5sec to +25sec] (MG5P)</a:t>
            </a:r>
          </a:p>
          <a:p>
            <a:r>
              <a:rPr lang="en-US" dirty="0" smtClean="0"/>
              <a:t>IG-1 (Pumping duct) [-2 to +8sec] (IG1P)</a:t>
            </a:r>
          </a:p>
          <a:p>
            <a:r>
              <a:rPr lang="en-US" dirty="0" smtClean="0"/>
              <a:t>IG-2 (Pumping duct) [-2 to +8sec) (IG2P)</a:t>
            </a:r>
          </a:p>
          <a:p>
            <a:r>
              <a:rPr lang="en-US" dirty="0" smtClean="0"/>
              <a:t>IG-3 (end of pumping duct) [-2 to 8sec) (IG3P)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722</Words>
  <Application>Microsoft Macintosh PowerPoint</Application>
  <PresentationFormat>On-screen Show (4:3)</PresentationFormat>
  <Paragraphs>148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NSTX-U Gas Systems 10 August 2012</vt:lpstr>
      <vt:lpstr>NSTX / NSTX-U Gas Systems</vt:lpstr>
      <vt:lpstr>Branch 5 Injectors</vt:lpstr>
      <vt:lpstr>PowerPoint Presentation</vt:lpstr>
      <vt:lpstr>Photo of Bay K Mid-Lo (Install port)  </vt:lpstr>
      <vt:lpstr>Photo of Bay G Mid-Lo (Install port)  </vt:lpstr>
      <vt:lpstr>Drawing of Organ pipes</vt:lpstr>
      <vt:lpstr>NSTX-U (High Field Side)</vt:lpstr>
      <vt:lpstr>MIG &amp; Ion Gauge Locations</vt:lpstr>
      <vt:lpstr>Penning Gauges</vt:lpstr>
      <vt:lpstr>CHI/ MGI Plenum Sensors (Sensotek)</vt:lpstr>
      <vt:lpstr>High and Low Field Senotek Sensors</vt:lpstr>
    </vt:vector>
  </TitlesOfParts>
  <Company>PPPL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NSTX-U Gas Systems 18 June 2012</dc:title>
  <dc:creator>Roger Raman</dc:creator>
  <cp:lastModifiedBy>Roger Raman</cp:lastModifiedBy>
  <cp:revision>40</cp:revision>
  <cp:lastPrinted>2012-08-10T16:16:02Z</cp:lastPrinted>
  <dcterms:created xsi:type="dcterms:W3CDTF">2012-06-18T19:08:27Z</dcterms:created>
  <dcterms:modified xsi:type="dcterms:W3CDTF">2012-08-10T16:30:08Z</dcterms:modified>
</cp:coreProperties>
</file>