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09" r:id="rId3"/>
    <p:sldId id="270" r:id="rId4"/>
    <p:sldId id="311" r:id="rId5"/>
    <p:sldId id="285" r:id="rId6"/>
    <p:sldId id="317" r:id="rId7"/>
    <p:sldId id="322" r:id="rId8"/>
    <p:sldId id="323" r:id="rId9"/>
    <p:sldId id="324" r:id="rId10"/>
    <p:sldId id="325" r:id="rId11"/>
    <p:sldId id="327" r:id="rId12"/>
    <p:sldId id="326" r:id="rId13"/>
    <p:sldId id="321" r:id="rId14"/>
    <p:sldId id="319" r:id="rId15"/>
    <p:sldId id="320" r:id="rId16"/>
    <p:sldId id="305" r:id="rId17"/>
    <p:sldId id="273" r:id="rId18"/>
    <p:sldId id="300" r:id="rId19"/>
    <p:sldId id="274" r:id="rId20"/>
    <p:sldId id="312" r:id="rId21"/>
    <p:sldId id="306" r:id="rId22"/>
    <p:sldId id="293" r:id="rId23"/>
    <p:sldId id="280" r:id="rId24"/>
    <p:sldId id="278" r:id="rId25"/>
    <p:sldId id="277" r:id="rId26"/>
    <p:sldId id="314" r:id="rId27"/>
    <p:sldId id="315" r:id="rId28"/>
    <p:sldId id="316" r:id="rId29"/>
    <p:sldId id="292" r:id="rId30"/>
    <p:sldId id="291" r:id="rId31"/>
    <p:sldId id="286" r:id="rId32"/>
    <p:sldId id="287" r:id="rId33"/>
    <p:sldId id="288" r:id="rId34"/>
    <p:sldId id="294" r:id="rId35"/>
    <p:sldId id="301" r:id="rId36"/>
    <p:sldId id="266" r:id="rId37"/>
    <p:sldId id="279" r:id="rId38"/>
    <p:sldId id="313" r:id="rId39"/>
    <p:sldId id="295" r:id="rId40"/>
    <p:sldId id="265" r:id="rId41"/>
    <p:sldId id="269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832" y="-1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D8746-C3AC-3D4F-86FE-84E3BA4FC338}" type="datetimeFigureOut">
              <a:rPr lang="en-US" smtClean="0"/>
              <a:t>8/24/12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A66E6-5210-AA44-BCC9-E18D0F873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3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F6E6E-E474-6B4C-9C45-19643EE17362}" type="datetimeFigureOut">
              <a:rPr lang="en-US" smtClean="0"/>
              <a:t>8/24/12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3DA08-DAB7-BA49-AD6B-5706D106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840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D2B2-F783-604C-BB20-F0E630A2C2B0}" type="datetime1">
              <a:rPr lang="en-US" smtClean="0"/>
              <a:t>8/24/12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67C5-2047-F24C-AA5F-D9398A27F63A}" type="datetime1">
              <a:rPr lang="en-US" smtClean="0"/>
              <a:t>8/24/12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D1E0B-AE9A-DD4D-B921-00DC058249D1}" type="datetime1">
              <a:rPr lang="en-US" smtClean="0"/>
              <a:t>8/24/12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E1125-69B7-AF4E-8135-01116B572F08}" type="datetime1">
              <a:rPr lang="en-US" smtClean="0"/>
              <a:t>8/24/12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D073-441D-CC4F-B65D-AEEE90843A8E}" type="datetime1">
              <a:rPr lang="en-US" smtClean="0"/>
              <a:t>8/24/12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6AD75-9FD3-964A-9A4C-8E80BE293B96}" type="datetime1">
              <a:rPr lang="en-US" smtClean="0"/>
              <a:t>8/24/12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4BBCA-96CD-B144-8F2F-38839517F142}" type="datetime1">
              <a:rPr lang="en-US" smtClean="0"/>
              <a:t>8/24/12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F4544-BECB-1B42-A74E-CE02B2BF2817}" type="datetime1">
              <a:rPr lang="en-US" smtClean="0"/>
              <a:t>8/24/12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12A7-EBBB-F349-A4FB-B911CF07877F}" type="datetime1">
              <a:rPr lang="en-US" smtClean="0"/>
              <a:t>8/24/12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77716-9CF0-F14C-BDCC-0E76917378AD}" type="datetime1">
              <a:rPr lang="en-US" smtClean="0"/>
              <a:t>8/24/12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19FAE-FBE3-7C46-8BB2-3C1C7330B5D5}" type="datetime1">
              <a:rPr lang="en-US" smtClean="0"/>
              <a:t>8/24/12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22752-2A33-8643-BB85-5C69A0BF54B9}" type="datetime1">
              <a:rPr lang="en-US" smtClean="0"/>
              <a:t>8/24/12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DD824-616C-704B-BC35-155A004474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400" y="180551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Gas Systems Requirements for NSTX-U Research Operations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28 August 2012</a:t>
            </a:r>
            <a:br>
              <a:rPr lang="en-US" dirty="0" smtClean="0"/>
            </a:br>
            <a:r>
              <a:rPr lang="en-US" dirty="0" smtClean="0"/>
              <a:t>Peer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92601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R. Raman, L. </a:t>
            </a:r>
            <a:r>
              <a:rPr lang="en-US" dirty="0" err="1" smtClean="0"/>
              <a:t>Roquemore</a:t>
            </a:r>
            <a:r>
              <a:rPr lang="en-US" dirty="0" smtClean="0"/>
              <a:t>, </a:t>
            </a:r>
          </a:p>
          <a:p>
            <a:r>
              <a:rPr lang="en-US" dirty="0" smtClean="0"/>
              <a:t>W. Blanchard, D. Mueller, </a:t>
            </a:r>
          </a:p>
          <a:p>
            <a:r>
              <a:rPr lang="en-US" dirty="0" smtClean="0"/>
              <a:t>V. </a:t>
            </a:r>
            <a:r>
              <a:rPr lang="en-US" dirty="0" err="1" smtClean="0"/>
              <a:t>Soukhanovskii</a:t>
            </a:r>
            <a:r>
              <a:rPr lang="en-US" dirty="0" smtClean="0"/>
              <a:t>, S.P. Gerhardt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Number of Gas Delivery Systems Needs to be increased from 4 to </a:t>
            </a:r>
            <a:r>
              <a:rPr lang="en-US" sz="3200" dirty="0" smtClean="0"/>
              <a:t>6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534" y="1138237"/>
            <a:ext cx="7018866" cy="2937933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System 1 (D2) [Mid-plane GIS]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System 2 </a:t>
            </a:r>
            <a:r>
              <a:rPr lang="en-US" sz="2000" dirty="0" smtClean="0"/>
              <a:t>(He for GDC)</a:t>
            </a:r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System 3 (D2) [Mid-plane GIS]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System 4 (D2) as on NSTX [CS &amp; Branch-5 GIS]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System 1-H  </a:t>
            </a:r>
            <a:r>
              <a:rPr lang="en-US" sz="2000" dirty="0" smtClean="0"/>
              <a:t>(D2 and impurity gas) </a:t>
            </a:r>
            <a:r>
              <a:rPr lang="en-US" sz="2000" dirty="0" smtClean="0">
                <a:solidFill>
                  <a:srgbClr val="FF0000"/>
                </a:solidFill>
              </a:rPr>
              <a:t>SGI &amp; Bay-E Lower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System 1-H </a:t>
            </a:r>
            <a:r>
              <a:rPr lang="en-US" sz="2000" dirty="0" smtClean="0"/>
              <a:t>(3 impurity gases) </a:t>
            </a:r>
            <a:r>
              <a:rPr lang="en-US" sz="2000" dirty="0" smtClean="0">
                <a:solidFill>
                  <a:srgbClr val="FF0000"/>
                </a:solidFill>
              </a:rPr>
              <a:t>as on NSTX Argon and GPI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System </a:t>
            </a:r>
            <a:r>
              <a:rPr lang="en-US" sz="2000" b="1" dirty="0">
                <a:solidFill>
                  <a:srgbClr val="0000FF"/>
                </a:solidFill>
              </a:rPr>
              <a:t>5</a:t>
            </a:r>
            <a:r>
              <a:rPr lang="en-US" sz="2000" b="1" dirty="0" smtClean="0">
                <a:solidFill>
                  <a:srgbClr val="0000FF"/>
                </a:solidFill>
              </a:rPr>
              <a:t> (5000 </a:t>
            </a:r>
            <a:r>
              <a:rPr lang="en-US" sz="2000" b="1" dirty="0" err="1" smtClean="0">
                <a:solidFill>
                  <a:srgbClr val="0000FF"/>
                </a:solidFill>
              </a:rPr>
              <a:t>Torr</a:t>
            </a:r>
            <a:r>
              <a:rPr lang="en-US" sz="2000" b="1" dirty="0" smtClean="0">
                <a:solidFill>
                  <a:srgbClr val="0000FF"/>
                </a:solidFill>
              </a:rPr>
              <a:t>) for MGI  – NEW for YR1</a:t>
            </a:r>
          </a:p>
          <a:p>
            <a:pPr lvl="1">
              <a:buFontTx/>
              <a:buChar char="-"/>
            </a:pPr>
            <a:r>
              <a:rPr lang="en-US" sz="2000" b="1" dirty="0" smtClean="0">
                <a:solidFill>
                  <a:srgbClr val="0000FF"/>
                </a:solidFill>
              </a:rPr>
              <a:t>Will support Divertor Gas Injection system</a:t>
            </a:r>
          </a:p>
          <a:p>
            <a:pPr lvl="1">
              <a:buFontTx/>
              <a:buChar char="-"/>
            </a:pPr>
            <a:r>
              <a:rPr lang="en-US" sz="2000" b="1" dirty="0" smtClean="0">
                <a:solidFill>
                  <a:srgbClr val="0000FF"/>
                </a:solidFill>
              </a:rPr>
              <a:t>Improves flexibility by freeing up SGI delivery system</a:t>
            </a:r>
          </a:p>
          <a:p>
            <a:pPr marL="457200" lvl="1" indent="0">
              <a:buNone/>
            </a:pP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System </a:t>
            </a:r>
            <a:r>
              <a:rPr lang="en-US" sz="2000" b="1" dirty="0">
                <a:solidFill>
                  <a:srgbClr val="0000FF"/>
                </a:solidFill>
              </a:rPr>
              <a:t>6</a:t>
            </a:r>
            <a:r>
              <a:rPr lang="en-US" sz="2000" b="1" dirty="0" smtClean="0">
                <a:solidFill>
                  <a:srgbClr val="0000FF"/>
                </a:solidFill>
              </a:rPr>
              <a:t> (for new </a:t>
            </a:r>
            <a:r>
              <a:rPr lang="en-US" sz="2000" b="1" dirty="0" err="1" smtClean="0">
                <a:solidFill>
                  <a:srgbClr val="0000FF"/>
                </a:solidFill>
              </a:rPr>
              <a:t>Boronization</a:t>
            </a:r>
            <a:r>
              <a:rPr lang="en-US" sz="2000" b="1" dirty="0" smtClean="0">
                <a:solidFill>
                  <a:srgbClr val="0000FF"/>
                </a:solidFill>
              </a:rPr>
              <a:t> system)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9733" y="6053667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Bill Blanchard to investigate if System 5 and 6 could be combined into a single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213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New </a:t>
            </a:r>
            <a:r>
              <a:rPr lang="en-US" sz="3200" dirty="0" err="1" smtClean="0"/>
              <a:t>Boronization</a:t>
            </a:r>
            <a:r>
              <a:rPr lang="en-US" sz="3200" dirty="0" smtClean="0"/>
              <a:t> (TMB) Gas Delivery System would have additional safety measures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467" y="2459037"/>
            <a:ext cx="7018866" cy="293793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Doubly-contained piping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Diaphragm or bellows sealed pumps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Soft seal valves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Flow monitoring or limiting devices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Gas cabinets with appropriate purging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Automatic monitoring of the secondary </a:t>
            </a:r>
            <a:r>
              <a:rPr lang="en-US" sz="2400" dirty="0" err="1" smtClean="0">
                <a:solidFill>
                  <a:srgbClr val="0000FF"/>
                </a:solidFill>
              </a:rPr>
              <a:t>eneclosure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Installed in test cell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86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919"/>
            <a:ext cx="9144000" cy="5550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Scope is with NSTX Operations, and some with the Upgrade Project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1734"/>
            <a:ext cx="8229600" cy="4995333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Upgrade Project Scope: </a:t>
            </a:r>
            <a:r>
              <a:rPr lang="en-US" dirty="0" smtClean="0">
                <a:solidFill>
                  <a:srgbClr val="0000FF"/>
                </a:solidFill>
              </a:rPr>
              <a:t>Restore previous operations capabilities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Outer vessel penetrations for replacement valves and gauges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Plumbing to all LFS and CS injectors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Restoration of at least partial divertor gas injection (single divertor gas injection at bay E as before)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NSTX Operations Scope: </a:t>
            </a:r>
            <a:r>
              <a:rPr lang="en-US" dirty="0" smtClean="0">
                <a:solidFill>
                  <a:srgbClr val="0000FF"/>
                </a:solidFill>
              </a:rPr>
              <a:t>Prepare for physics program (in rough priority order)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Additional gas delivery system for </a:t>
            </a:r>
            <a:r>
              <a:rPr lang="en-US" dirty="0" err="1">
                <a:solidFill>
                  <a:srgbClr val="0000FF"/>
                </a:solidFill>
              </a:rPr>
              <a:t>boronization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Full divertor gas injection (2 injectors top, two bottom)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Additional gas delivery system for the high pressure impurities (System #5, for MGI and Divertor injection)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Second MGI location in upper horizontal dome port (requires plate modification)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Should begin basic engineering assessments of these tasks in order to refine prioritization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517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4572"/>
            <a:ext cx="8229600" cy="1143000"/>
          </a:xfrm>
        </p:spPr>
        <p:txBody>
          <a:bodyPr/>
          <a:lstStyle/>
          <a:p>
            <a:r>
              <a:rPr lang="en-US" dirty="0" smtClean="0"/>
              <a:t>Appendix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52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71"/>
            <a:ext cx="8229600" cy="572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EPICS Gas Systems Control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168"/>
            <a:ext cx="9144000" cy="623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87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71"/>
            <a:ext cx="8229600" cy="572029"/>
          </a:xfrm>
        </p:spPr>
        <p:txBody>
          <a:bodyPr>
            <a:noAutofit/>
          </a:bodyPr>
          <a:lstStyle/>
          <a:p>
            <a:r>
              <a:rPr lang="en-US" sz="3200" dirty="0" smtClean="0"/>
              <a:t>LDGIS / CS / Branch-5 Gas Systems Control Page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177"/>
            <a:ext cx="9144000" cy="623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38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766762"/>
          </a:xfrm>
        </p:spPr>
        <p:txBody>
          <a:bodyPr/>
          <a:lstStyle/>
          <a:p>
            <a:r>
              <a:rPr lang="en-US" dirty="0" smtClean="0"/>
              <a:t>Top-Down View of GIS &amp; MIGs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35" y="767080"/>
            <a:ext cx="6991985" cy="609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46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57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 of </a:t>
            </a:r>
            <a:r>
              <a:rPr lang="en-US" dirty="0"/>
              <a:t>Bay</a:t>
            </a:r>
            <a:r>
              <a:rPr lang="en-US" dirty="0" smtClean="0"/>
              <a:t> I / J </a:t>
            </a:r>
            <a:r>
              <a:rPr lang="en-US" dirty="0"/>
              <a:t>Mid-Lo </a:t>
            </a:r>
            <a:r>
              <a:rPr lang="en-US" dirty="0" smtClean="0"/>
              <a:t>(Ports 1 &amp; 2)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69950"/>
            <a:ext cx="82296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56350"/>
            <a:ext cx="9211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Two gas injection ports removed to provide space for tangential NBI port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8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4938"/>
            <a:ext cx="9084732" cy="662622"/>
          </a:xfrm>
        </p:spPr>
        <p:txBody>
          <a:bodyPr>
            <a:noAutofit/>
          </a:bodyPr>
          <a:lstStyle/>
          <a:p>
            <a:r>
              <a:rPr lang="en-US" sz="3200" dirty="0" smtClean="0"/>
              <a:t>Bay I / J Port (Port 2- Partial view as previous photo)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57250"/>
            <a:ext cx="814387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03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Photo of </a:t>
            </a:r>
            <a:r>
              <a:rPr lang="en-US" dirty="0"/>
              <a:t>Bay G Mid-Lo </a:t>
            </a:r>
            <a:r>
              <a:rPr lang="en-US" dirty="0" smtClean="0"/>
              <a:t>(Port 3)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1009227"/>
            <a:ext cx="7929880" cy="52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83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4886624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50124" y="836083"/>
            <a:ext cx="4174067" cy="5520267"/>
          </a:xfrm>
        </p:spPr>
        <p:txBody>
          <a:bodyPr>
            <a:noAutofit/>
          </a:bodyPr>
          <a:lstStyle/>
          <a:p>
            <a:pPr marL="400050" lvl="1" indent="0">
              <a:buNone/>
            </a:pPr>
            <a:r>
              <a:rPr lang="en-US" sz="1800" dirty="0" smtClean="0"/>
              <a:t>1) Plasma Fueling</a:t>
            </a:r>
          </a:p>
          <a:p>
            <a:pPr lvl="1"/>
            <a:r>
              <a:rPr lang="en-US" sz="1400" dirty="0" smtClean="0"/>
              <a:t>Inductive Plasma start-up: Low field side gas injection (D2) </a:t>
            </a:r>
          </a:p>
          <a:p>
            <a:pPr lvl="1"/>
            <a:r>
              <a:rPr lang="en-US" sz="1400" dirty="0" smtClean="0"/>
              <a:t>Inductive H-mode initiations and early current ramp-up: Center stack gas injection</a:t>
            </a:r>
          </a:p>
          <a:p>
            <a:pPr lvl="1"/>
            <a:r>
              <a:rPr lang="en-US" sz="1400" dirty="0" smtClean="0"/>
              <a:t>Density control during Li operation: Additional gas injection from low field side &amp; center stack or shoulder gas injection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800" dirty="0" smtClean="0"/>
              <a:t>	2) CHI Start-up</a:t>
            </a:r>
          </a:p>
          <a:p>
            <a:pPr lvl="1"/>
            <a:r>
              <a:rPr lang="en-US" sz="1400" dirty="0" smtClean="0"/>
              <a:t>Branch 5 gas injection from divertor gap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3) </a:t>
            </a:r>
            <a:r>
              <a:rPr lang="en-US" sz="1800" dirty="0" err="1"/>
              <a:t>H</a:t>
            </a:r>
            <a:r>
              <a:rPr lang="en-US" sz="1800" dirty="0" err="1" smtClean="0"/>
              <a:t>eGDC</a:t>
            </a:r>
            <a:endParaRPr lang="en-US" sz="1800" dirty="0"/>
          </a:p>
          <a:p>
            <a:pPr lvl="1"/>
            <a:r>
              <a:rPr lang="en-US" sz="1400" dirty="0" smtClean="0"/>
              <a:t>Low field side (LFS)</a:t>
            </a:r>
          </a:p>
          <a:p>
            <a:pPr marL="457200" lvl="1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4) </a:t>
            </a:r>
            <a:r>
              <a:rPr lang="en-US" sz="1800" dirty="0" err="1" smtClean="0"/>
              <a:t>Boronization</a:t>
            </a:r>
            <a:endParaRPr lang="en-US" sz="1400" dirty="0" smtClean="0"/>
          </a:p>
          <a:p>
            <a:pPr lvl="1"/>
            <a:r>
              <a:rPr lang="en-US" sz="1400" dirty="0" smtClean="0"/>
              <a:t>Up/down organ pipe locations &amp; LFS</a:t>
            </a:r>
          </a:p>
          <a:p>
            <a:pPr marL="457200" lvl="1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800" dirty="0" smtClean="0"/>
              <a:t>	5) Div. heat flux mitigation studies</a:t>
            </a:r>
          </a:p>
          <a:p>
            <a:pPr lvl="1"/>
            <a:r>
              <a:rPr lang="en-US" sz="1400" dirty="0" smtClean="0"/>
              <a:t>Localized divertor impurity gas injection at multiple locations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800" dirty="0" smtClean="0"/>
              <a:t>	6) Disruption Mitigation studies</a:t>
            </a:r>
          </a:p>
          <a:p>
            <a:pPr lvl="1"/>
            <a:r>
              <a:rPr lang="en-US" sz="1400" dirty="0" smtClean="0"/>
              <a:t>Massive gas injection from multiple locations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950124" y="25399"/>
            <a:ext cx="4174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NSTX-U Plasma Operations Requires Capability for Gas Injection form Multiple Locations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12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MIG-4 Port (Port 4)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2112433"/>
            <a:ext cx="8801100" cy="3429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67001" y="2861733"/>
            <a:ext cx="543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Outside     and      inside views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9781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80" y="1170305"/>
            <a:ext cx="7957820" cy="568769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83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MGI-5 Requires Modification to Bay-F Horizontal Dome Port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729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7572"/>
            <a:ext cx="8229600" cy="1143000"/>
          </a:xfrm>
        </p:spPr>
        <p:txBody>
          <a:bodyPr/>
          <a:lstStyle/>
          <a:p>
            <a:r>
              <a:rPr lang="en-US" dirty="0" smtClean="0"/>
              <a:t>CHI Brach-5 Injectors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29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 5 Injectors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6" y="1723924"/>
            <a:ext cx="5852160" cy="4015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876" y="1723924"/>
            <a:ext cx="2988945" cy="2691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876" y="4415689"/>
            <a:ext cx="3016250" cy="1638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02267" y="4614333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CHI-1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9867" y="3632200"/>
            <a:ext cx="1608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CHI-2 &amp; Penning gauge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84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269"/>
            <a:ext cx="8229600" cy="423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CHI-1 Bay K bottom port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1030"/>
            <a:ext cx="9144000" cy="57069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7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76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CHI-2 &amp; Penning gauge Bay G Bottom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850904"/>
            <a:ext cx="8503920" cy="55866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87132" y="3462866"/>
            <a:ext cx="3488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Install Tee and install both the Penning gauge and a second line for CHI gas injection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3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66" y="27892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Configuration for Divertor Gas Injection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66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1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Bay-E Lo Vacuum &amp; Air side connection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1615"/>
            <a:ext cx="9144000" cy="53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88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Bay-E DIV-1 gas injection pipe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701800"/>
            <a:ext cx="5185410" cy="4373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50433"/>
            <a:ext cx="303276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53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68763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Organ Pipe Usage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Summary of NSTX / NSTX-U Gas Systems (YR 1)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652769"/>
              </p:ext>
            </p:extLst>
          </p:nvPr>
        </p:nvGraphicFramePr>
        <p:xfrm>
          <a:off x="118531" y="692902"/>
          <a:ext cx="8966202" cy="6107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734"/>
                <a:gridCol w="2645834"/>
                <a:gridCol w="3331634"/>
              </a:tblGrid>
              <a:tr h="31470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Name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NSTX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NSTX-U </a:t>
                      </a:r>
                      <a:endParaRPr lang="en-US" sz="1200" dirty="0"/>
                    </a:p>
                  </a:txBody>
                  <a:tcPr/>
                </a:tc>
              </a:tr>
              <a:tr h="936793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Plasma Fueling</a:t>
                      </a:r>
                      <a:endParaRPr lang="en-US" sz="1400" dirty="0" smtClean="0"/>
                    </a:p>
                    <a:p>
                      <a:r>
                        <a:rPr lang="en-US" sz="1200" dirty="0" err="1" smtClean="0"/>
                        <a:t>Inj</a:t>
                      </a:r>
                      <a:r>
                        <a:rPr lang="en-US" sz="1200" dirty="0" smtClean="0"/>
                        <a:t> 1-PZV</a:t>
                      </a:r>
                    </a:p>
                    <a:p>
                      <a:r>
                        <a:rPr lang="en-US" sz="1200" dirty="0" err="1" smtClean="0"/>
                        <a:t>Inj</a:t>
                      </a:r>
                      <a:r>
                        <a:rPr lang="en-US" sz="1200" dirty="0" smtClean="0"/>
                        <a:t> 2-PZV</a:t>
                      </a:r>
                    </a:p>
                    <a:p>
                      <a:r>
                        <a:rPr lang="en-US" sz="1200" dirty="0" smtClean="0"/>
                        <a:t>Inj-3PZV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Bay K Top (89 cc)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Bay J Mid-Lo (72cc)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Bay J Mid-Up</a:t>
                      </a:r>
                      <a:r>
                        <a:rPr lang="en-US" sz="1200" baseline="0" dirty="0" smtClean="0"/>
                        <a:t> (70cc)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Same (Bay K Top)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Bay I/J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Mid-Lo (Install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 port)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Bay F/G Mid-Lo-Left (Install port)</a:t>
                      </a:r>
                    </a:p>
                  </a:txBody>
                  <a:tcPr/>
                </a:tc>
              </a:tr>
              <a:tr h="31470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SGI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Bay I Midplane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Bay I Midplane</a:t>
                      </a:r>
                      <a:endParaRPr lang="en-US" sz="1200" dirty="0"/>
                    </a:p>
                  </a:txBody>
                  <a:tcPr/>
                </a:tc>
              </a:tr>
              <a:tr h="809070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Inj</a:t>
                      </a:r>
                      <a:r>
                        <a:rPr lang="en-US" sz="1200" dirty="0" smtClean="0"/>
                        <a:t> 4a</a:t>
                      </a:r>
                    </a:p>
                    <a:p>
                      <a:r>
                        <a:rPr lang="en-US" sz="1200" dirty="0" err="1" smtClean="0"/>
                        <a:t>Inj</a:t>
                      </a:r>
                      <a:r>
                        <a:rPr lang="en-US" sz="1200" dirty="0" smtClean="0"/>
                        <a:t> 4b</a:t>
                      </a:r>
                    </a:p>
                    <a:p>
                      <a:r>
                        <a:rPr lang="en-US" sz="1200" dirty="0" err="1" smtClean="0"/>
                        <a:t>Inj</a:t>
                      </a:r>
                      <a:r>
                        <a:rPr lang="en-US" sz="1200" dirty="0" smtClean="0"/>
                        <a:t> 5a</a:t>
                      </a:r>
                    </a:p>
                    <a:p>
                      <a:r>
                        <a:rPr lang="en-US" sz="1200" dirty="0" err="1" smtClean="0"/>
                        <a:t>Inj</a:t>
                      </a:r>
                      <a:r>
                        <a:rPr lang="en-US" sz="1200" dirty="0" smtClean="0"/>
                        <a:t> 5b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CS – Mid (42.5cc)</a:t>
                      </a:r>
                    </a:p>
                    <a:p>
                      <a:r>
                        <a:rPr lang="en-US" sz="1200" dirty="0" smtClean="0"/>
                        <a:t>Shoulder</a:t>
                      </a:r>
                      <a:r>
                        <a:rPr lang="en-US" sz="1200" baseline="0" dirty="0" smtClean="0"/>
                        <a:t> (43.9cc)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Same</a:t>
                      </a:r>
                    </a:p>
                    <a:p>
                      <a:r>
                        <a:rPr lang="en-US" sz="1200" dirty="0" smtClean="0"/>
                        <a:t>Same</a:t>
                      </a:r>
                    </a:p>
                    <a:p>
                      <a:r>
                        <a:rPr lang="en-US" sz="1200" dirty="0" smtClean="0"/>
                        <a:t>CS-2</a:t>
                      </a:r>
                    </a:p>
                    <a:p>
                      <a:r>
                        <a:rPr lang="en-US" sz="1200" dirty="0" smtClean="0"/>
                        <a:t>Shoulder-2</a:t>
                      </a:r>
                      <a:endParaRPr lang="en-US" sz="1200" dirty="0"/>
                    </a:p>
                  </a:txBody>
                  <a:tcPr/>
                </a:tc>
              </a:tr>
              <a:tr h="62927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Branch</a:t>
                      </a:r>
                      <a:r>
                        <a:rPr lang="en-US" sz="1200" baseline="0" dirty="0" smtClean="0"/>
                        <a:t> 5 – Single Pulse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Bay</a:t>
                      </a:r>
                      <a:r>
                        <a:rPr lang="en-US" sz="1200" baseline="0" dirty="0" smtClean="0"/>
                        <a:t> K bot (1.3cc)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CHI-1 Bay K</a:t>
                      </a:r>
                      <a:r>
                        <a:rPr lang="en-US" sz="1200" baseline="0" dirty="0" smtClean="0"/>
                        <a:t> bot </a:t>
                      </a:r>
                    </a:p>
                    <a:p>
                      <a:r>
                        <a:rPr lang="en-US" sz="1200" baseline="0" dirty="0" smtClean="0"/>
                        <a:t>CH-2 Bay G bot (add Tee to CHI Penning gauge port)</a:t>
                      </a:r>
                      <a:endParaRPr lang="en-US" sz="1200" dirty="0" smtClean="0"/>
                    </a:p>
                  </a:txBody>
                  <a:tcPr/>
                </a:tc>
              </a:tr>
              <a:tr h="83903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Diagnostics</a:t>
                      </a:r>
                      <a:endParaRPr lang="en-US" sz="1400" dirty="0" smtClean="0"/>
                    </a:p>
                    <a:p>
                      <a:r>
                        <a:rPr lang="en-US" sz="1200" dirty="0" smtClean="0"/>
                        <a:t>Argon –PZV</a:t>
                      </a:r>
                      <a:r>
                        <a:rPr lang="en-US" sz="1200" baseline="0" dirty="0" smtClean="0"/>
                        <a:t> – single pulse</a:t>
                      </a:r>
                    </a:p>
                    <a:p>
                      <a:r>
                        <a:rPr lang="en-US" sz="1200" baseline="0" dirty="0" smtClean="0"/>
                        <a:t>GPI – PZV – single pulse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Bay-B Lo Flow</a:t>
                      </a:r>
                    </a:p>
                    <a:p>
                      <a:r>
                        <a:rPr lang="en-US" sz="1200" dirty="0" smtClean="0"/>
                        <a:t>Bay-B Hi 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Bay-B Hi Flow</a:t>
                      </a:r>
                    </a:p>
                    <a:p>
                      <a:r>
                        <a:rPr lang="en-US" sz="1200" dirty="0" smtClean="0"/>
                        <a:t>Bay-B Hi Flow</a:t>
                      </a:r>
                    </a:p>
                  </a:txBody>
                  <a:tcPr/>
                </a:tc>
              </a:tr>
              <a:tr h="1018829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rgbClr val="0000FF"/>
                          </a:solidFill>
                        </a:rPr>
                        <a:t>Diruption</a:t>
                      </a:r>
                      <a:r>
                        <a:rPr lang="en-US" sz="1400" b="1" baseline="0" dirty="0" smtClean="0">
                          <a:solidFill>
                            <a:srgbClr val="0000FF"/>
                          </a:solidFill>
                        </a:rPr>
                        <a:t> Mitigation</a:t>
                      </a:r>
                      <a:endParaRPr lang="en-US" sz="1400" baseline="0" dirty="0" smtClean="0"/>
                    </a:p>
                    <a:p>
                      <a:r>
                        <a:rPr lang="en-US" sz="1200" dirty="0" smtClean="0"/>
                        <a:t>LDGIS-1</a:t>
                      </a:r>
                    </a:p>
                    <a:p>
                      <a:r>
                        <a:rPr lang="en-US" sz="1200" dirty="0" smtClean="0"/>
                        <a:t>LDGIS-2</a:t>
                      </a:r>
                    </a:p>
                    <a:p>
                      <a:r>
                        <a:rPr lang="en-US" sz="1200" dirty="0" smtClean="0"/>
                        <a:t>LDGIS-3</a:t>
                      </a:r>
                    </a:p>
                    <a:p>
                      <a:r>
                        <a:rPr lang="en-US" sz="1200" dirty="0" smtClean="0"/>
                        <a:t>LDGIS-4/MGI-1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Bay C – AV120 (organ pipe - OP)</a:t>
                      </a:r>
                    </a:p>
                    <a:p>
                      <a:r>
                        <a:rPr lang="en-US" sz="1200" dirty="0" smtClean="0"/>
                        <a:t>Bay I – AV121 (OP)</a:t>
                      </a:r>
                    </a:p>
                    <a:p>
                      <a:r>
                        <a:rPr lang="en-US" sz="1200" dirty="0" smtClean="0"/>
                        <a:t>Bay F – AV122 (OP)</a:t>
                      </a:r>
                    </a:p>
                    <a:p>
                      <a:r>
                        <a:rPr lang="en-US" sz="1200" dirty="0" smtClean="0"/>
                        <a:t>Bay K</a:t>
                      </a:r>
                      <a:r>
                        <a:rPr lang="en-US" sz="1200" baseline="0" dirty="0" smtClean="0"/>
                        <a:t> – AV123  </a:t>
                      </a:r>
                      <a:r>
                        <a:rPr lang="en-US" sz="1200" dirty="0" smtClean="0"/>
                        <a:t>(OP</a:t>
                      </a:r>
                      <a:r>
                        <a:rPr lang="en-US" sz="1200" baseline="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MGI-1</a:t>
                      </a:r>
                      <a:r>
                        <a:rPr lang="en-US" sz="1200" baseline="0" dirty="0" smtClean="0"/>
                        <a:t> Bay A 15 </a:t>
                      </a:r>
                      <a:r>
                        <a:rPr lang="en-US" sz="1200" baseline="0" dirty="0" err="1" smtClean="0"/>
                        <a:t>deg</a:t>
                      </a:r>
                      <a:r>
                        <a:rPr lang="en-US" sz="1200" baseline="0" dirty="0" smtClean="0"/>
                        <a:t> bot.</a:t>
                      </a:r>
                    </a:p>
                    <a:p>
                      <a:r>
                        <a:rPr lang="en-US" sz="1200" baseline="0" dirty="0" smtClean="0"/>
                        <a:t>MGI-2 Bay G 180 </a:t>
                      </a:r>
                      <a:r>
                        <a:rPr lang="en-US" sz="1200" baseline="0" dirty="0" err="1" smtClean="0"/>
                        <a:t>deg</a:t>
                      </a:r>
                      <a:r>
                        <a:rPr lang="en-US" sz="1200" baseline="0" dirty="0" smtClean="0"/>
                        <a:t> bot.</a:t>
                      </a:r>
                    </a:p>
                    <a:p>
                      <a:r>
                        <a:rPr lang="en-US" sz="1200" baseline="0" dirty="0" smtClean="0"/>
                        <a:t>MGI-3 Bay L 345 </a:t>
                      </a:r>
                      <a:r>
                        <a:rPr lang="en-US" sz="1200" baseline="0" dirty="0" err="1" smtClean="0"/>
                        <a:t>deg</a:t>
                      </a:r>
                      <a:r>
                        <a:rPr lang="en-US" sz="1200" baseline="0" dirty="0" smtClean="0"/>
                        <a:t> top</a:t>
                      </a:r>
                    </a:p>
                    <a:p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MGI-Midplane-4 Bay I/J Mid-Up  (Install port)</a:t>
                      </a:r>
                    </a:p>
                  </a:txBody>
                  <a:tcPr/>
                </a:tc>
              </a:tr>
              <a:tr h="1166153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Divertor Studies</a:t>
                      </a:r>
                      <a:endParaRPr lang="en-US" sz="1400" dirty="0" smtClean="0"/>
                    </a:p>
                    <a:p>
                      <a:r>
                        <a:rPr lang="en-US" sz="1200" dirty="0" smtClean="0"/>
                        <a:t>DivL-1- PZV (YR</a:t>
                      </a:r>
                      <a:r>
                        <a:rPr lang="en-US" sz="1200" baseline="0" dirty="0" smtClean="0"/>
                        <a:t> 1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r>
                        <a:rPr lang="en-US" sz="1200" dirty="0" smtClean="0"/>
                        <a:t>DivL-2-PZV (~180 degree apart)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DivU-1- PZV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DivU-2-PZV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Bay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E bottom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r>
                        <a:rPr lang="en-US" sz="1200" dirty="0" smtClean="0"/>
                        <a:t>Bay-E</a:t>
                      </a:r>
                      <a:r>
                        <a:rPr lang="en-US" sz="1200" baseline="0" dirty="0" smtClean="0"/>
                        <a:t> bottom</a:t>
                      </a: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8000"/>
                          </a:solidFill>
                        </a:rPr>
                        <a:t>Bay-J bottom TBD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008000"/>
                          </a:solidFill>
                        </a:rPr>
                        <a:t>Upper dome port to be identified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008000"/>
                          </a:solidFill>
                        </a:rPr>
                        <a:t>By Lane </a:t>
                      </a:r>
                      <a:r>
                        <a:rPr lang="en-US" sz="1200" baseline="0" dirty="0" err="1" smtClean="0">
                          <a:solidFill>
                            <a:srgbClr val="008000"/>
                          </a:solidFill>
                        </a:rPr>
                        <a:t>Roquemore</a:t>
                      </a:r>
                      <a:endParaRPr lang="en-US" sz="1200" baseline="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396" y="325407"/>
            <a:ext cx="730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RED: </a:t>
            </a:r>
            <a:r>
              <a:rPr lang="en-US" dirty="0" smtClean="0"/>
              <a:t>new port location, </a:t>
            </a:r>
            <a:r>
              <a:rPr lang="en-US" dirty="0" smtClean="0">
                <a:solidFill>
                  <a:srgbClr val="008000"/>
                </a:solidFill>
              </a:rPr>
              <a:t>Green:</a:t>
            </a:r>
            <a:r>
              <a:rPr lang="en-US" dirty="0" smtClean="0"/>
              <a:t> port to be identified, Black: work 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696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8892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88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34" y="29106"/>
            <a:ext cx="8686800" cy="605230"/>
          </a:xfrm>
        </p:spPr>
        <p:txBody>
          <a:bodyPr>
            <a:noAutofit/>
          </a:bodyPr>
          <a:lstStyle/>
          <a:p>
            <a:r>
              <a:rPr lang="en-US" sz="2800" dirty="0" smtClean="0"/>
              <a:t>Upper / Lower Gas Injection and Spectroscopy Organ Pipes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634335"/>
            <a:ext cx="9144000" cy="622366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19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188"/>
            <a:ext cx="8229600" cy="5699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Center Stack &amp; MGI-3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7" y="800100"/>
            <a:ext cx="6972300" cy="605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0" y="3911599"/>
            <a:ext cx="2956560" cy="2819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77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23"/>
            <a:ext cx="8229600" cy="4958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MGI 1, 2 &amp; Spectroscopy Ports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7" y="880110"/>
            <a:ext cx="7600950" cy="597789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38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3104"/>
            <a:ext cx="8229600" cy="1143000"/>
          </a:xfrm>
        </p:spPr>
        <p:txBody>
          <a:bodyPr/>
          <a:lstStyle/>
          <a:p>
            <a:r>
              <a:rPr lang="en-US" dirty="0" smtClean="0"/>
              <a:t>Neutral Pressure Gauge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15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3" y="164572"/>
            <a:ext cx="8229600" cy="6058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IG 1, 2 and MGI-4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6" y="1049655"/>
            <a:ext cx="8673973" cy="567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6" y="1049655"/>
            <a:ext cx="3295650" cy="43116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379133" y="3005667"/>
            <a:ext cx="1634067" cy="10414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924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Penning Gauges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9866" y="2895600"/>
            <a:ext cx="5190067" cy="2099733"/>
          </a:xfrm>
        </p:spPr>
        <p:txBody>
          <a:bodyPr/>
          <a:lstStyle/>
          <a:p>
            <a:r>
              <a:rPr lang="en-US" dirty="0" smtClean="0"/>
              <a:t>PEN-1	Bay G_LD (PG1P) </a:t>
            </a:r>
          </a:p>
          <a:p>
            <a:r>
              <a:rPr lang="en-US" dirty="0" smtClean="0"/>
              <a:t>PEN-2 Bay K_UP (PG2P)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5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Bay K Top (Penning gauge port)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105"/>
            <a:ext cx="9144000" cy="59408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65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76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CHI-2 &amp; Penning gauge Bay G Bottom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850904"/>
            <a:ext cx="8503920" cy="55866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87132" y="3462866"/>
            <a:ext cx="3488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Install Tee and install both the Penning gauge and a second line for CHI gas injection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34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5838"/>
            <a:ext cx="8229600" cy="1143000"/>
          </a:xfrm>
        </p:spPr>
        <p:txBody>
          <a:bodyPr/>
          <a:lstStyle/>
          <a:p>
            <a:r>
              <a:rPr lang="en-US" dirty="0" smtClean="0"/>
              <a:t>Plenum </a:t>
            </a:r>
            <a:r>
              <a:rPr lang="en-US" dirty="0" err="1" smtClean="0"/>
              <a:t>Sensotec</a:t>
            </a:r>
            <a:r>
              <a:rPr lang="en-US" dirty="0" smtClean="0"/>
              <a:t>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22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333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Divertor &amp; MGI Gas Systems Upgrade  (YR 2 or later)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051056"/>
              </p:ext>
            </p:extLst>
          </p:nvPr>
        </p:nvGraphicFramePr>
        <p:xfrm>
          <a:off x="702732" y="1939288"/>
          <a:ext cx="7984068" cy="3571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356"/>
                <a:gridCol w="2661356"/>
                <a:gridCol w="26613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Name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NSTX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NSTX-U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Divertor Studies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YR-2</a:t>
                      </a:r>
                      <a:r>
                        <a:rPr lang="en-US" sz="1200" baseline="0" dirty="0" smtClean="0">
                          <a:solidFill>
                            <a:srgbClr val="0000FF"/>
                          </a:solidFill>
                        </a:rPr>
                        <a:t> or later (based on YR-1 results)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</a:rPr>
                        <a:t>Lower Divertor (YR 2)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</a:rPr>
                        <a:t>DivL-3-PZV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</a:rPr>
                        <a:t>DivL-4-PZV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3366FF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</a:rPr>
                        <a:t>Upper</a:t>
                      </a:r>
                      <a:r>
                        <a:rPr lang="en-US" sz="1200" baseline="0" dirty="0" smtClean="0">
                          <a:solidFill>
                            <a:srgbClr val="3366FF"/>
                          </a:solidFill>
                        </a:rPr>
                        <a:t> Divertor (YR 2)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</a:rPr>
                        <a:t>DivU-3-PZV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</a:rPr>
                        <a:t>DivU-4-PZV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3366FF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Massive Gas Injection Studies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FF"/>
                          </a:solidFill>
                        </a:rPr>
                        <a:t>YR-2</a:t>
                      </a:r>
                      <a:r>
                        <a:rPr lang="en-US" sz="1200" baseline="0" dirty="0" smtClean="0">
                          <a:solidFill>
                            <a:srgbClr val="0000FF"/>
                          </a:solidFill>
                        </a:rPr>
                        <a:t> or later (based on YR-1 results)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3366FF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</a:rPr>
                        <a:t>MGI-2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 smtClean="0"/>
                    </a:p>
                    <a:p>
                      <a:endParaRPr lang="en-US" sz="1200" dirty="0" smtClean="0"/>
                    </a:p>
                    <a:p>
                      <a:endParaRPr lang="en-US" sz="1200" dirty="0" smtClean="0"/>
                    </a:p>
                    <a:p>
                      <a:endParaRPr lang="en-US" sz="1200" dirty="0" smtClean="0">
                        <a:solidFill>
                          <a:schemeClr val="dk1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endParaRPr lang="en-US" sz="1200" dirty="0" smtClean="0"/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Bay K-Mid (Outer Vessel - OV)</a:t>
                      </a:r>
                      <a:endParaRPr lang="en-US" sz="1200" dirty="0" smtClean="0"/>
                    </a:p>
                    <a:p>
                      <a:endParaRPr lang="en-US" sz="12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8000"/>
                          </a:solidFill>
                        </a:rPr>
                        <a:t>Ports</a:t>
                      </a:r>
                      <a:r>
                        <a:rPr lang="en-US" sz="1200" baseline="0" dirty="0" smtClean="0">
                          <a:solidFill>
                            <a:srgbClr val="008000"/>
                          </a:solidFill>
                        </a:rPr>
                        <a:t> to ne identified</a:t>
                      </a:r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8000"/>
                          </a:solidFill>
                        </a:rPr>
                        <a:t>Ports</a:t>
                      </a:r>
                      <a:r>
                        <a:rPr lang="en-US" sz="1200" baseline="0" dirty="0" smtClean="0">
                          <a:solidFill>
                            <a:srgbClr val="008000"/>
                          </a:solidFill>
                        </a:rPr>
                        <a:t> to be identified</a:t>
                      </a:r>
                      <a:endParaRPr lang="en-US" sz="12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MGI-5 Bay F Up </a:t>
                      </a:r>
                      <a:r>
                        <a:rPr lang="en-US" sz="1200" baseline="0" dirty="0" err="1" smtClean="0">
                          <a:solidFill>
                            <a:srgbClr val="FF0000"/>
                          </a:solidFill>
                        </a:rPr>
                        <a:t>Horiz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. dome (drill hole in div. plate)</a:t>
                      </a:r>
                      <a:endParaRPr lang="en-US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56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229600" cy="4953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CHI/ MGI / Divertor Plenum Sensors (</a:t>
            </a:r>
            <a:r>
              <a:rPr lang="en-US" sz="2800" dirty="0" err="1" smtClean="0"/>
              <a:t>Sensotek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096996"/>
              </p:ext>
            </p:extLst>
          </p:nvPr>
        </p:nvGraphicFramePr>
        <p:xfrm>
          <a:off x="1427241" y="1346200"/>
          <a:ext cx="6096000" cy="5034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Pressur</a:t>
                      </a:r>
                      <a:r>
                        <a:rPr lang="en-US" baseline="0" dirty="0" smtClean="0"/>
                        <a:t>e Sensor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Availability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</a:t>
                      </a:r>
                      <a:r>
                        <a:rPr lang="en-US" baseline="0" dirty="0" smtClean="0"/>
                        <a:t> Press (</a:t>
                      </a:r>
                      <a:r>
                        <a:rPr lang="en-US" baseline="0" dirty="0" err="1" smtClean="0"/>
                        <a:t>Torr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CHI1-Bay</a:t>
                      </a:r>
                      <a:r>
                        <a:rPr lang="en-US" baseline="0" dirty="0" smtClean="0"/>
                        <a:t> K bot</a:t>
                      </a:r>
                    </a:p>
                    <a:p>
                      <a:r>
                        <a:rPr lang="en-US" baseline="0" dirty="0" smtClean="0"/>
                        <a:t>CHI2-Bay G/L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</a:t>
                      </a:r>
                    </a:p>
                    <a:p>
                      <a:r>
                        <a:rPr lang="en-US" dirty="0" smtClean="0"/>
                        <a:t>Gas</a:t>
                      </a:r>
                      <a:r>
                        <a:rPr lang="en-US" baseline="0" dirty="0" smtClean="0"/>
                        <a:t> Delivery System 4)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MGI-1</a:t>
                      </a:r>
                    </a:p>
                    <a:p>
                      <a:r>
                        <a:rPr lang="en-US" dirty="0" smtClean="0"/>
                        <a:t>MGI-2</a:t>
                      </a:r>
                    </a:p>
                    <a:p>
                      <a:r>
                        <a:rPr lang="en-US" dirty="0" smtClean="0"/>
                        <a:t>MGI-3</a:t>
                      </a:r>
                    </a:p>
                    <a:p>
                      <a:r>
                        <a:rPr lang="en-US" dirty="0" smtClean="0"/>
                        <a:t>MGI-4</a:t>
                      </a:r>
                    </a:p>
                    <a:p>
                      <a:r>
                        <a:rPr lang="en-US" dirty="0" smtClean="0"/>
                        <a:t>MGI-5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5000</a:t>
                      </a:r>
                    </a:p>
                    <a:p>
                      <a:r>
                        <a:rPr lang="en-US" dirty="0" smtClean="0"/>
                        <a:t>(Gas</a:t>
                      </a:r>
                      <a:r>
                        <a:rPr lang="en-US" baseline="0" dirty="0" smtClean="0"/>
                        <a:t> Delivery System 6)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DIV1L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DIV2L</a:t>
                      </a:r>
                    </a:p>
                    <a:p>
                      <a:r>
                        <a:rPr lang="en-US" baseline="0" dirty="0" smtClean="0"/>
                        <a:t>DIV3L</a:t>
                      </a:r>
                    </a:p>
                    <a:p>
                      <a:r>
                        <a:rPr lang="en-US" baseline="0" dirty="0" smtClean="0"/>
                        <a:t>DIV4L</a:t>
                      </a:r>
                    </a:p>
                    <a:p>
                      <a:r>
                        <a:rPr lang="en-US" baseline="0" dirty="0" smtClean="0"/>
                        <a:t>DIV1U</a:t>
                      </a:r>
                    </a:p>
                    <a:p>
                      <a:r>
                        <a:rPr lang="en-US" baseline="0" dirty="0" smtClean="0"/>
                        <a:t>DIV2U</a:t>
                      </a:r>
                    </a:p>
                    <a:p>
                      <a:r>
                        <a:rPr lang="en-US" baseline="0" dirty="0" smtClean="0"/>
                        <a:t>DIV3U</a:t>
                      </a:r>
                    </a:p>
                    <a:p>
                      <a:r>
                        <a:rPr lang="en-US" baseline="0" dirty="0" smtClean="0"/>
                        <a:t>DIB4U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YR-2</a:t>
                      </a:r>
                    </a:p>
                    <a:p>
                      <a:r>
                        <a:rPr lang="en-US" dirty="0" smtClean="0"/>
                        <a:t>YR-2</a:t>
                      </a:r>
                    </a:p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YR-1</a:t>
                      </a:r>
                    </a:p>
                    <a:p>
                      <a:r>
                        <a:rPr lang="en-US" dirty="0" smtClean="0"/>
                        <a:t>YR-2</a:t>
                      </a:r>
                    </a:p>
                    <a:p>
                      <a:r>
                        <a:rPr lang="en-US" dirty="0" smtClean="0"/>
                        <a:t>YR-2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5000</a:t>
                      </a:r>
                    </a:p>
                    <a:p>
                      <a:r>
                        <a:rPr lang="en-US" dirty="0" smtClean="0"/>
                        <a:t>(Gas Delivery System 5,6 – YR1</a:t>
                      </a:r>
                    </a:p>
                    <a:p>
                      <a:r>
                        <a:rPr lang="en-US" dirty="0" smtClean="0"/>
                        <a:t>And</a:t>
                      </a:r>
                      <a:r>
                        <a:rPr lang="en-US" baseline="0" dirty="0" smtClean="0"/>
                        <a:t> add 7,8 during YR2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and Low Field </a:t>
            </a:r>
            <a:r>
              <a:rPr lang="en-US" dirty="0" err="1" smtClean="0"/>
              <a:t>Sensotek</a:t>
            </a:r>
            <a:r>
              <a:rPr lang="en-US" dirty="0" smtClean="0"/>
              <a:t> Sensors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369259"/>
              </p:ext>
            </p:extLst>
          </p:nvPr>
        </p:nvGraphicFramePr>
        <p:xfrm>
          <a:off x="1524000" y="1689100"/>
          <a:ext cx="6096000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Pressure sensor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Availability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 press (</a:t>
                      </a:r>
                      <a:r>
                        <a:rPr lang="en-US" dirty="0" err="1" smtClean="0"/>
                        <a:t>Torr</a:t>
                      </a:r>
                      <a:r>
                        <a:rPr lang="en-US" dirty="0" smtClean="0"/>
                        <a:t>) / system #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Inj-1a-CS1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 / 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Inj-1b-CS2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 /</a:t>
                      </a:r>
                      <a:r>
                        <a:rPr lang="en-US" baseline="0" dirty="0" smtClean="0"/>
                        <a:t> 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Inj-2a-SH1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 / 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Inj-2b-SH-2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 / 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 / 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 / 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2400 / 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5000 / 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Argon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5000 / 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SGI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YR-1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5000 / 4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0705"/>
            <a:ext cx="9084733" cy="4788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NSTX-U Gas Injection / Delivery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192619"/>
            <a:ext cx="9084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Injectors in Black and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are for YR-1 availability. Injectors in </a:t>
            </a:r>
            <a:r>
              <a:rPr lang="en-US" dirty="0" smtClean="0">
                <a:solidFill>
                  <a:srgbClr val="008000"/>
                </a:solidFill>
              </a:rPr>
              <a:t>Green</a:t>
            </a:r>
            <a:r>
              <a:rPr lang="en-US" dirty="0" smtClean="0"/>
              <a:t> are for YR-2 or YR-3 availability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22645"/>
            <a:ext cx="9144000" cy="54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23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705"/>
            <a:ext cx="8229600" cy="5550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NSTX Gas Delivery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0198"/>
            <a:ext cx="9144000" cy="5837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799" y="6033184"/>
            <a:ext cx="7865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SGI &amp; Bay-E (&amp; Argon and GPI) systems use existing gas delivery system controls – So these are a Hybrid of the present 1-4 gas delivery system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1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745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79993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Examined installation of a single large 6-inch port to support three gas injectors and found the only location identified (Bay F/G Lo) to be unsuitable due to severe interference with the Thomson Scattering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959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21"/>
            <a:ext cx="8229600" cy="7561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Ion / Penning Gauge Locations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9046" y="6099859"/>
            <a:ext cx="7243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Existing digitizers and cabling can be used, but need to ensure digitizers support 10 sec operations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40833"/>
            <a:ext cx="8418830" cy="538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47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171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Reference Plan:</a:t>
            </a:r>
            <a:r>
              <a:rPr lang="en-US" dirty="0" smtClean="0"/>
              <a:t> Install Four 2-3/4 inch ports (1.5 inch dia. pipe) on the vessel 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2455"/>
            <a:ext cx="8229600" cy="52890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Port-1 &amp; 2: Bay I / J  </a:t>
            </a:r>
            <a:r>
              <a:rPr lang="en-US" sz="2600" dirty="0">
                <a:solidFill>
                  <a:srgbClr val="FF0000"/>
                </a:solidFill>
              </a:rPr>
              <a:t>Mid-Lo </a:t>
            </a:r>
            <a:r>
              <a:rPr lang="en-US" sz="2600" dirty="0" smtClean="0">
                <a:solidFill>
                  <a:srgbClr val="FF0000"/>
                </a:solidFill>
              </a:rPr>
              <a:t>(2 ports at this location for Inj. </a:t>
            </a:r>
            <a:r>
              <a:rPr lang="en-US" sz="2600" dirty="0">
                <a:solidFill>
                  <a:srgbClr val="FF0000"/>
                </a:solidFill>
              </a:rPr>
              <a:t>2</a:t>
            </a:r>
            <a:r>
              <a:rPr lang="en-US" sz="2600" dirty="0" smtClean="0">
                <a:solidFill>
                  <a:srgbClr val="FF0000"/>
                </a:solidFill>
              </a:rPr>
              <a:t> and MGI-4)</a:t>
            </a:r>
            <a:endParaRPr lang="en-US" sz="2600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Port 3: Bay F / G-Left </a:t>
            </a:r>
            <a:r>
              <a:rPr lang="en-US" sz="2600" dirty="0">
                <a:solidFill>
                  <a:srgbClr val="FF0000"/>
                </a:solidFill>
              </a:rPr>
              <a:t>Mid-Lo </a:t>
            </a:r>
            <a:r>
              <a:rPr lang="en-US" sz="2600" dirty="0" smtClean="0">
                <a:solidFill>
                  <a:srgbClr val="FF0000"/>
                </a:solidFill>
              </a:rPr>
              <a:t>(1 ports at this location for Inj. 3)</a:t>
            </a:r>
          </a:p>
          <a:p>
            <a:pPr>
              <a:spcBef>
                <a:spcPts val="0"/>
              </a:spcBef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Port 4: Bay B/C  - MIG-3 (1 port)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2600" dirty="0" smtClean="0">
              <a:solidFill>
                <a:srgbClr val="FF0000"/>
              </a:solidFill>
            </a:endParaRPr>
          </a:p>
          <a:p>
            <a:r>
              <a:rPr lang="en-US" sz="2600" dirty="0" smtClean="0">
                <a:solidFill>
                  <a:srgbClr val="0000FF"/>
                </a:solidFill>
              </a:rPr>
              <a:t>MGI</a:t>
            </a:r>
            <a:r>
              <a:rPr lang="en-US" sz="2600" dirty="0">
                <a:solidFill>
                  <a:srgbClr val="0000FF"/>
                </a:solidFill>
              </a:rPr>
              <a:t>-5 mid upper </a:t>
            </a:r>
            <a:r>
              <a:rPr lang="en-US" sz="2600" dirty="0" smtClean="0">
                <a:solidFill>
                  <a:srgbClr val="0000FF"/>
                </a:solidFill>
              </a:rPr>
              <a:t> [Bay F upper Horizontal Dome] </a:t>
            </a:r>
          </a:p>
          <a:p>
            <a:r>
              <a:rPr lang="en-US" sz="2600" dirty="0" smtClean="0">
                <a:solidFill>
                  <a:srgbClr val="0000FF"/>
                </a:solidFill>
              </a:rPr>
              <a:t>Port near Turbo pump for MIG-4 </a:t>
            </a:r>
            <a:r>
              <a:rPr lang="en-US" sz="2600" dirty="0" smtClean="0"/>
              <a:t>(1 port, but not on vacuum vessel)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n-US" sz="2600" dirty="0" smtClean="0"/>
              <a:t>OPTIONAL spares- Install one additional port in Bay </a:t>
            </a:r>
            <a:r>
              <a:rPr lang="en-US" sz="2600" dirty="0"/>
              <a:t>F</a:t>
            </a:r>
            <a:r>
              <a:rPr lang="en-US" sz="2600" dirty="0" smtClean="0"/>
              <a:t>/</a:t>
            </a:r>
            <a:r>
              <a:rPr lang="en-US" sz="2600" dirty="0"/>
              <a:t>G</a:t>
            </a:r>
            <a:r>
              <a:rPr lang="en-US" sz="2600" dirty="0" smtClean="0"/>
              <a:t>-Right-Right &amp; Bay G/F-Up (GPI Upgrade)</a:t>
            </a:r>
            <a:endParaRPr lang="en-US" sz="2600" dirty="0"/>
          </a:p>
          <a:p>
            <a:pPr marL="0" indent="0">
              <a:spcBef>
                <a:spcPts val="0"/>
              </a:spcBef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DD824-616C-704B-BC35-155A0044747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92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1687</Words>
  <Application>Microsoft Macintosh PowerPoint</Application>
  <PresentationFormat>On-screen Show (4:3)</PresentationFormat>
  <Paragraphs>345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Gas Systems Requirements for NSTX-U Research Operations  28 August 2012 Peer Review</vt:lpstr>
      <vt:lpstr>PowerPoint Presentation</vt:lpstr>
      <vt:lpstr>Summary of NSTX / NSTX-U Gas Systems (YR 1)</vt:lpstr>
      <vt:lpstr>Divertor &amp; MGI Gas Systems Upgrade  (YR 2 or later)</vt:lpstr>
      <vt:lpstr>NSTX-U Gas Injection / Delivery System</vt:lpstr>
      <vt:lpstr>NSTX Gas Delivery System</vt:lpstr>
      <vt:lpstr>PowerPoint Presentation</vt:lpstr>
      <vt:lpstr>Ion / Penning Gauge Locations</vt:lpstr>
      <vt:lpstr>Reference Plan: Install Four 2-3/4 inch ports (1.5 inch dia. pipe) on the vessel wall</vt:lpstr>
      <vt:lpstr>Number of Gas Delivery Systems Needs to be increased from 4 to 6</vt:lpstr>
      <vt:lpstr>New Boronization (TMB) Gas Delivery System would have additional safety measures</vt:lpstr>
      <vt:lpstr>Some Scope is with NSTX Operations, and some with the Upgrade Project </vt:lpstr>
      <vt:lpstr>Appendix </vt:lpstr>
      <vt:lpstr>EPICS Gas Systems Control Page</vt:lpstr>
      <vt:lpstr>LDGIS / CS / Branch-5 Gas Systems Control Page</vt:lpstr>
      <vt:lpstr>Top-Down View of GIS &amp; MIGs</vt:lpstr>
      <vt:lpstr>Photo of Bay I / J Mid-Lo (Ports 1 &amp; 2)  </vt:lpstr>
      <vt:lpstr>Bay I / J Port (Port 2- Partial view as previous photo)</vt:lpstr>
      <vt:lpstr>Photo of Bay G Mid-Lo (Port 3)  </vt:lpstr>
      <vt:lpstr>MIG-4 Port (Port 4)</vt:lpstr>
      <vt:lpstr>MGI-5 Requires Modification to Bay-F Horizontal Dome Port </vt:lpstr>
      <vt:lpstr>CHI Brach-5 Injectors</vt:lpstr>
      <vt:lpstr>Branch 5 Injectors</vt:lpstr>
      <vt:lpstr>CHI-1 Bay K bottom port</vt:lpstr>
      <vt:lpstr>CHI-2 &amp; Penning gauge Bay G Bottom</vt:lpstr>
      <vt:lpstr>Configuration for Divertor Gas Injection</vt:lpstr>
      <vt:lpstr>Bay-E Lo Vacuum &amp; Air side connection</vt:lpstr>
      <vt:lpstr>Bay-E DIV-1 gas injection pipe photo</vt:lpstr>
      <vt:lpstr>Organ Pipe Usage</vt:lpstr>
      <vt:lpstr>PowerPoint Presentation</vt:lpstr>
      <vt:lpstr>Upper / Lower Gas Injection and Spectroscopy Organ Pipes</vt:lpstr>
      <vt:lpstr>Center Stack &amp; MGI-3</vt:lpstr>
      <vt:lpstr>MGI 1, 2 &amp; Spectroscopy Ports</vt:lpstr>
      <vt:lpstr>Neutral Pressure Gauge Locations</vt:lpstr>
      <vt:lpstr>IG 1, 2 and MGI-4 Locations</vt:lpstr>
      <vt:lpstr>Penning Gauges</vt:lpstr>
      <vt:lpstr>Bay K Top (Penning gauge port)</vt:lpstr>
      <vt:lpstr>CHI-2 &amp; Penning gauge Bay G Bottom</vt:lpstr>
      <vt:lpstr>Plenum Sensotec Requirements</vt:lpstr>
      <vt:lpstr>CHI/ MGI / Divertor Plenum Sensors (Sensotek)</vt:lpstr>
      <vt:lpstr>High and Low Field Sensotek Sensors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NSTX-U Gas Systems 18 June 2012</dc:title>
  <dc:creator>Roger Raman</dc:creator>
  <cp:lastModifiedBy>Roger Raman</cp:lastModifiedBy>
  <cp:revision>244</cp:revision>
  <cp:lastPrinted>2012-08-24T13:50:50Z</cp:lastPrinted>
  <dcterms:created xsi:type="dcterms:W3CDTF">2012-08-10T22:26:37Z</dcterms:created>
  <dcterms:modified xsi:type="dcterms:W3CDTF">2012-08-24T15:15:57Z</dcterms:modified>
</cp:coreProperties>
</file>