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70" r:id="rId13"/>
    <p:sldId id="267" r:id="rId14"/>
    <p:sldId id="269" r:id="rId15"/>
    <p:sldId id="268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03" d="100"/>
          <a:sy n="203" d="100"/>
        </p:scale>
        <p:origin x="-13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3A33D-C279-754B-B859-018436162AAD}" type="datetimeFigureOut">
              <a:rPr lang="en-US" smtClean="0"/>
              <a:t>5/5/16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1F3BF-4412-714F-AA52-F6C0EAF97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71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7C41-7763-644C-8C82-9697DAE5BE0C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5178-555A-F445-9C5A-1DC6FFBCD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1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7C41-7763-644C-8C82-9697DAE5BE0C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5178-555A-F445-9C5A-1DC6FFBCD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4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7C41-7763-644C-8C82-9697DAE5BE0C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5178-555A-F445-9C5A-1DC6FFBCD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1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7C41-7763-644C-8C82-9697DAE5BE0C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5178-555A-F445-9C5A-1DC6FFBCD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9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7C41-7763-644C-8C82-9697DAE5BE0C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5178-555A-F445-9C5A-1DC6FFBCD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2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7C41-7763-644C-8C82-9697DAE5BE0C}" type="datetimeFigureOut">
              <a:rPr lang="en-US" smtClean="0"/>
              <a:t>5/5/16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5178-555A-F445-9C5A-1DC6FFBCD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3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7C41-7763-644C-8C82-9697DAE5BE0C}" type="datetimeFigureOut">
              <a:rPr lang="en-US" smtClean="0"/>
              <a:t>5/5/16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5178-555A-F445-9C5A-1DC6FFBCD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8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7C41-7763-644C-8C82-9697DAE5BE0C}" type="datetimeFigureOut">
              <a:rPr lang="en-US" smtClean="0"/>
              <a:t>5/5/16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5178-555A-F445-9C5A-1DC6FFBCD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1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7C41-7763-644C-8C82-9697DAE5BE0C}" type="datetimeFigureOut">
              <a:rPr lang="en-US" smtClean="0"/>
              <a:t>5/5/16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5178-555A-F445-9C5A-1DC6FFBCD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8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7C41-7763-644C-8C82-9697DAE5BE0C}" type="datetimeFigureOut">
              <a:rPr lang="en-US" smtClean="0"/>
              <a:t>5/5/16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5178-555A-F445-9C5A-1DC6FFBCD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7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7C41-7763-644C-8C82-9697DAE5BE0C}" type="datetimeFigureOut">
              <a:rPr lang="en-US" smtClean="0"/>
              <a:t>5/5/16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5178-555A-F445-9C5A-1DC6FFBCD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8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37C41-7763-644C-8C82-9697DAE5BE0C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B5178-555A-F445-9C5A-1DC6FFBCD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7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MGI ACC Review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5</a:t>
            </a:r>
            <a:r>
              <a:rPr lang="en-US" baseline="30000" dirty="0" smtClean="0"/>
              <a:t>th</a:t>
            </a:r>
            <a:r>
              <a:rPr lang="en-US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823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Equipment Rack Door Switches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664"/>
            <a:ext cx="8229600" cy="4887500"/>
          </a:xfrm>
        </p:spPr>
        <p:txBody>
          <a:bodyPr>
            <a:normAutofit/>
          </a:bodyPr>
          <a:lstStyle/>
          <a:p>
            <a:r>
              <a:rPr lang="en-US" dirty="0" smtClean="0"/>
              <a:t>Two door switches in each rack</a:t>
            </a:r>
          </a:p>
          <a:p>
            <a:r>
              <a:rPr lang="en-US" dirty="0" smtClean="0"/>
              <a:t>Ensure that rack doors are closed during operation</a:t>
            </a:r>
          </a:p>
          <a:p>
            <a:r>
              <a:rPr lang="en-US" dirty="0" smtClean="0"/>
              <a:t>Inactive Door Switches:</a:t>
            </a:r>
          </a:p>
          <a:p>
            <a:pPr lvl="1"/>
            <a:r>
              <a:rPr lang="en-US" dirty="0" smtClean="0"/>
              <a:t>Prevent charging of capacitor</a:t>
            </a:r>
          </a:p>
          <a:p>
            <a:pPr lvl="1"/>
            <a:r>
              <a:rPr lang="en-US" dirty="0" smtClean="0"/>
              <a:t>Remove power from trigger circuit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42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Control Software Safety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664"/>
            <a:ext cx="8229600" cy="4887500"/>
          </a:xfrm>
        </p:spPr>
        <p:txBody>
          <a:bodyPr>
            <a:normAutofit/>
          </a:bodyPr>
          <a:lstStyle/>
          <a:p>
            <a:r>
              <a:rPr lang="en-US" dirty="0" smtClean="0"/>
              <a:t>MGI only functions if under operator control</a:t>
            </a:r>
          </a:p>
          <a:p>
            <a:r>
              <a:rPr lang="en-US" dirty="0" smtClean="0"/>
              <a:t>Controller monitors all HW interlock signals and reacts accordingly</a:t>
            </a:r>
            <a:endParaRPr lang="en-US" dirty="0"/>
          </a:p>
          <a:p>
            <a:r>
              <a:rPr lang="en-US" dirty="0" smtClean="0"/>
              <a:t>Controller has built-in HW watchdog to force system into safe state if controller software becomes unresponsive</a:t>
            </a:r>
          </a:p>
        </p:txBody>
      </p:sp>
    </p:spTree>
    <p:extLst>
      <p:ext uri="{BB962C8B-B14F-4D97-AF65-F5344CB8AC3E}">
        <p14:creationId xmlns:p14="http://schemas.microsoft.com/office/powerpoint/2010/main" val="4104098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150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Remote Control GUI</a:t>
            </a:r>
            <a:endParaRPr lang="en-US" sz="3600" b="1" dirty="0"/>
          </a:p>
        </p:txBody>
      </p:sp>
      <p:pic>
        <p:nvPicPr>
          <p:cNvPr id="3" name="Shape 1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90216" y="1123123"/>
            <a:ext cx="7038239" cy="49742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4740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Procedures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664"/>
            <a:ext cx="8229600" cy="48875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Capacitor </a:t>
            </a:r>
            <a:r>
              <a:rPr lang="en-US" dirty="0" err="1" smtClean="0"/>
              <a:t>Safing</a:t>
            </a:r>
            <a:r>
              <a:rPr lang="en-US" dirty="0" smtClean="0"/>
              <a:t> Procedure</a:t>
            </a:r>
          </a:p>
          <a:p>
            <a:pPr lvl="1"/>
            <a:r>
              <a:rPr lang="en-US" dirty="0" smtClean="0"/>
              <a:t>Process to ensure capacitor is discharged &amp; grounded before any maintenance</a:t>
            </a:r>
          </a:p>
          <a:p>
            <a:r>
              <a:rPr lang="en-US" dirty="0" smtClean="0"/>
              <a:t>MGI PTP</a:t>
            </a:r>
          </a:p>
          <a:p>
            <a:pPr lvl="1"/>
            <a:r>
              <a:rPr lang="en-US" dirty="0" smtClean="0"/>
              <a:t>Defines functional tests for a MGI system before installation</a:t>
            </a:r>
            <a:endParaRPr lang="en-US" dirty="0"/>
          </a:p>
          <a:p>
            <a:r>
              <a:rPr lang="en-US" dirty="0" smtClean="0"/>
              <a:t>MGI ISTP</a:t>
            </a:r>
          </a:p>
          <a:p>
            <a:pPr lvl="1"/>
            <a:r>
              <a:rPr lang="en-US" dirty="0" smtClean="0"/>
              <a:t>Defines functional tests after installation, before operation</a:t>
            </a:r>
          </a:p>
          <a:p>
            <a:r>
              <a:rPr lang="en-US" dirty="0" smtClean="0"/>
              <a:t>MGI Operation Procedure </a:t>
            </a:r>
          </a:p>
        </p:txBody>
      </p:sp>
    </p:spTree>
    <p:extLst>
      <p:ext uri="{BB962C8B-B14F-4D97-AF65-F5344CB8AC3E}">
        <p14:creationId xmlns:p14="http://schemas.microsoft.com/office/powerpoint/2010/main" val="2083497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6104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Additional Slides …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26061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STX-U MGI FD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5" y="1483143"/>
            <a:ext cx="8487115" cy="477400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Grounding Diagram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850659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Shape 1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604" y="1"/>
            <a:ext cx="8168794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6224397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Shape 1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6764" y="1"/>
            <a:ext cx="8170474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8288073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Functional Overview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MGI uses current pulse from discharging a capacitor to quickly open a valve </a:t>
            </a:r>
          </a:p>
          <a:p>
            <a:r>
              <a:rPr lang="en-US" dirty="0" smtClean="0"/>
              <a:t>Three separate systems</a:t>
            </a:r>
          </a:p>
          <a:p>
            <a:r>
              <a:rPr lang="en-US" dirty="0" smtClean="0"/>
              <a:t>Each system consists of three main sections</a:t>
            </a:r>
          </a:p>
          <a:p>
            <a:r>
              <a:rPr lang="en-US" dirty="0" smtClean="0"/>
              <a:t>Systems mounted in two equipment racks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62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776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MGI (Power) System Overview</a:t>
            </a:r>
            <a:endParaRPr lang="en-US" sz="3600" b="1" dirty="0"/>
          </a:p>
        </p:txBody>
      </p:sp>
      <p:pic>
        <p:nvPicPr>
          <p:cNvPr id="7" name="Picture 6" descr="MGI System Block Diagram (2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87" y="1326302"/>
            <a:ext cx="7661316" cy="521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402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Components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Charger Enclosure</a:t>
            </a:r>
          </a:p>
          <a:p>
            <a:pPr lvl="1"/>
            <a:r>
              <a:rPr lang="en-US" dirty="0" smtClean="0"/>
              <a:t>Capacitor Charger</a:t>
            </a:r>
          </a:p>
          <a:p>
            <a:pPr lvl="1"/>
            <a:r>
              <a:rPr lang="en-US" dirty="0" smtClean="0"/>
              <a:t>AC Power isolation</a:t>
            </a:r>
          </a:p>
          <a:p>
            <a:r>
              <a:rPr lang="en-US" dirty="0" smtClean="0"/>
              <a:t>Capacitor Enclosure</a:t>
            </a:r>
          </a:p>
          <a:p>
            <a:pPr lvl="1"/>
            <a:r>
              <a:rPr lang="en-US" dirty="0" smtClean="0"/>
              <a:t>Capacitor: 550uF, 1000V -&gt; 275J</a:t>
            </a:r>
          </a:p>
          <a:p>
            <a:pPr lvl="1"/>
            <a:r>
              <a:rPr lang="en-US" dirty="0" smtClean="0"/>
              <a:t>NC Discharge Relay</a:t>
            </a:r>
          </a:p>
          <a:p>
            <a:pPr lvl="1"/>
            <a:r>
              <a:rPr lang="en-US" dirty="0" smtClean="0"/>
              <a:t>NO Charge Relay</a:t>
            </a:r>
          </a:p>
          <a:p>
            <a:pPr lvl="1"/>
            <a:r>
              <a:rPr lang="en-US" dirty="0" smtClean="0"/>
              <a:t>Voltage &amp; current sensors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828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Components (cont.)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664"/>
            <a:ext cx="8229600" cy="4887500"/>
          </a:xfrm>
        </p:spPr>
        <p:txBody>
          <a:bodyPr>
            <a:normAutofit/>
          </a:bodyPr>
          <a:lstStyle/>
          <a:p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NI Compact-RIO system (real-time controller)</a:t>
            </a:r>
          </a:p>
          <a:p>
            <a:pPr lvl="1"/>
            <a:r>
              <a:rPr lang="en-US" dirty="0" smtClean="0"/>
              <a:t>Compact-RIO operated from remote GUI</a:t>
            </a:r>
          </a:p>
          <a:p>
            <a:pPr lvl="1"/>
            <a:r>
              <a:rPr lang="en-US" dirty="0" smtClean="0"/>
              <a:t>Charges &amp; discharges capacitor during NSTX-U shot following configurable time sequence</a:t>
            </a:r>
          </a:p>
          <a:p>
            <a:pPr lvl="1"/>
            <a:r>
              <a:rPr lang="en-US" dirty="0" smtClean="0"/>
              <a:t>Monitors status of charger and capacitor</a:t>
            </a:r>
          </a:p>
          <a:p>
            <a:pPr lvl="1"/>
            <a:r>
              <a:rPr lang="en-US" dirty="0" smtClean="0"/>
              <a:t>Records measurements</a:t>
            </a:r>
          </a:p>
          <a:p>
            <a:pPr lvl="1"/>
            <a:r>
              <a:rPr lang="en-US" dirty="0" smtClean="0"/>
              <a:t>Observes all Hardware Interlock signals &amp; reacts accordingly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1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Safety Signals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664"/>
            <a:ext cx="8229600" cy="4887500"/>
          </a:xfrm>
        </p:spPr>
        <p:txBody>
          <a:bodyPr>
            <a:normAutofit/>
          </a:bodyPr>
          <a:lstStyle/>
          <a:p>
            <a:r>
              <a:rPr lang="en-US" dirty="0" smtClean="0"/>
              <a:t>Hardware Interlock Signals</a:t>
            </a:r>
          </a:p>
          <a:p>
            <a:pPr lvl="1"/>
            <a:r>
              <a:rPr lang="en-US" dirty="0" smtClean="0"/>
              <a:t>NO ESTOP, LOOP SET</a:t>
            </a:r>
          </a:p>
          <a:p>
            <a:pPr lvl="1"/>
            <a:r>
              <a:rPr lang="en-US" dirty="0" smtClean="0"/>
              <a:t>TVPS n</a:t>
            </a:r>
          </a:p>
          <a:p>
            <a:r>
              <a:rPr lang="en-US" dirty="0" smtClean="0"/>
              <a:t>Equipment Rack Door Switches</a:t>
            </a:r>
          </a:p>
          <a:p>
            <a:r>
              <a:rPr lang="en-US" dirty="0" smtClean="0"/>
              <a:t>Controller Related</a:t>
            </a:r>
          </a:p>
          <a:p>
            <a:pPr lvl="1"/>
            <a:r>
              <a:rPr lang="en-US" dirty="0" smtClean="0"/>
              <a:t>EPICS signals: system powered down and cap. Discharged between shots</a:t>
            </a:r>
          </a:p>
          <a:p>
            <a:pPr lvl="1"/>
            <a:r>
              <a:rPr lang="en-US" dirty="0" smtClean="0"/>
              <a:t>Controller Watchdog: forcing system into safe state if controller becomes unresponsive</a:t>
            </a:r>
          </a:p>
        </p:txBody>
      </p:sp>
    </p:spTree>
    <p:extLst>
      <p:ext uri="{BB962C8B-B14F-4D97-AF65-F5344CB8AC3E}">
        <p14:creationId xmlns:p14="http://schemas.microsoft.com/office/powerpoint/2010/main" val="2188979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Hardware Interlock Signal ‘NO ESTOP’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664"/>
            <a:ext cx="8229600" cy="4887500"/>
          </a:xfrm>
        </p:spPr>
        <p:txBody>
          <a:bodyPr>
            <a:normAutofit/>
          </a:bodyPr>
          <a:lstStyle/>
          <a:p>
            <a:r>
              <a:rPr lang="en-US" dirty="0" smtClean="0"/>
              <a:t>Monitored in all MGI components</a:t>
            </a:r>
          </a:p>
          <a:p>
            <a:r>
              <a:rPr lang="en-US" dirty="0" smtClean="0"/>
              <a:t>Inactive NO ESTOP: </a:t>
            </a:r>
          </a:p>
          <a:p>
            <a:pPr lvl="1"/>
            <a:r>
              <a:rPr lang="en-US" dirty="0" smtClean="0"/>
              <a:t>Removes AC power from charger</a:t>
            </a:r>
          </a:p>
          <a:p>
            <a:pPr lvl="1"/>
            <a:r>
              <a:rPr lang="en-US" dirty="0" smtClean="0"/>
              <a:t>Forces closure of discharge relay and capacitor discharge</a:t>
            </a:r>
          </a:p>
          <a:p>
            <a:pPr lvl="1"/>
            <a:r>
              <a:rPr lang="en-US" dirty="0" smtClean="0"/>
              <a:t>Removes power from trigger circuit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1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Hardware Interlock Signal ‘LOOP SET’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664"/>
            <a:ext cx="8229600" cy="4887500"/>
          </a:xfrm>
        </p:spPr>
        <p:txBody>
          <a:bodyPr>
            <a:normAutofit/>
          </a:bodyPr>
          <a:lstStyle/>
          <a:p>
            <a:r>
              <a:rPr lang="en-US" dirty="0" smtClean="0"/>
              <a:t>Monitored in all MGI components</a:t>
            </a:r>
          </a:p>
          <a:p>
            <a:r>
              <a:rPr lang="en-US" dirty="0" smtClean="0"/>
              <a:t>Inactive LOOP SET: </a:t>
            </a:r>
          </a:p>
          <a:p>
            <a:pPr lvl="1"/>
            <a:r>
              <a:rPr lang="en-US" dirty="0" smtClean="0"/>
              <a:t>Removes AC power from charger</a:t>
            </a:r>
          </a:p>
          <a:p>
            <a:pPr lvl="1"/>
            <a:r>
              <a:rPr lang="en-US" dirty="0" smtClean="0"/>
              <a:t>Forces closure of discharge relay and capacitor discharge</a:t>
            </a:r>
          </a:p>
          <a:p>
            <a:pPr lvl="1"/>
            <a:r>
              <a:rPr lang="en-US" dirty="0" smtClean="0"/>
              <a:t>Removes power from trigger circuit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12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46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Hardware Interlock Signal ‘TVPS n’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664"/>
            <a:ext cx="8229600" cy="4887500"/>
          </a:xfrm>
        </p:spPr>
        <p:txBody>
          <a:bodyPr>
            <a:normAutofit/>
          </a:bodyPr>
          <a:lstStyle/>
          <a:p>
            <a:r>
              <a:rPr lang="en-US" dirty="0" smtClean="0"/>
              <a:t>One signal for each MGI system</a:t>
            </a:r>
          </a:p>
          <a:p>
            <a:r>
              <a:rPr lang="en-US" dirty="0" smtClean="0"/>
              <a:t>Inactive TVPS: </a:t>
            </a:r>
          </a:p>
          <a:p>
            <a:pPr lvl="1"/>
            <a:r>
              <a:rPr lang="en-US" dirty="0" smtClean="0"/>
              <a:t>Removes AC power from charger</a:t>
            </a:r>
          </a:p>
          <a:p>
            <a:pPr lvl="1"/>
            <a:r>
              <a:rPr lang="en-US" dirty="0" smtClean="0"/>
              <a:t>Forces closure of discharge relay and capacitor discharge</a:t>
            </a:r>
          </a:p>
          <a:p>
            <a:pPr lvl="1"/>
            <a:r>
              <a:rPr lang="en-US" dirty="0" smtClean="0"/>
              <a:t>Prevents triggering of SCR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10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382</Words>
  <Application>Microsoft Macintosh PowerPoint</Application>
  <PresentationFormat>On-screen Show (4:3)</PresentationFormat>
  <Paragraphs>72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MGI ACC Review</vt:lpstr>
      <vt:lpstr>Functional Overview</vt:lpstr>
      <vt:lpstr>MGI (Power) System Overview</vt:lpstr>
      <vt:lpstr>Components</vt:lpstr>
      <vt:lpstr>Components (cont.)</vt:lpstr>
      <vt:lpstr>Safety Signals</vt:lpstr>
      <vt:lpstr>Hardware Interlock Signal ‘NO ESTOP’</vt:lpstr>
      <vt:lpstr>Hardware Interlock Signal ‘LOOP SET’</vt:lpstr>
      <vt:lpstr>Hardware Interlock Signal ‘TVPS n’</vt:lpstr>
      <vt:lpstr>Equipment Rack Door Switches</vt:lpstr>
      <vt:lpstr>Control Software Safety</vt:lpstr>
      <vt:lpstr>Remote Control GUI</vt:lpstr>
      <vt:lpstr>Procedures</vt:lpstr>
      <vt:lpstr>Additional Slides …</vt:lpstr>
      <vt:lpstr>Grounding Diagram</vt:lpstr>
      <vt:lpstr>PowerPoint Presentation</vt:lpstr>
      <vt:lpstr>PowerPoint Presentation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MGI ACC Review</dc:title>
  <dc:creator>Frank Hoffmann</dc:creator>
  <cp:lastModifiedBy>Frank Hoffmann</cp:lastModifiedBy>
  <cp:revision>13</cp:revision>
  <dcterms:created xsi:type="dcterms:W3CDTF">2016-05-05T14:58:02Z</dcterms:created>
  <dcterms:modified xsi:type="dcterms:W3CDTF">2016-05-05T16:46:54Z</dcterms:modified>
</cp:coreProperties>
</file>