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2" r:id="rId22"/>
    <p:sldId id="269" r:id="rId23"/>
    <p:sldId id="263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3B50-C8F5-4829-A0B0-9D93B818E0AA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541B-399A-4401-A1A3-00A6C033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541B-399A-4401-A1A3-00A6C0338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6632-2C60-45AD-A89E-7F6C024E8FCD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Massive Gas Injector</a:t>
            </a:r>
            <a:br>
              <a:rPr lang="en-US" dirty="0" smtClean="0"/>
            </a:br>
            <a:r>
              <a:rPr lang="en-US" dirty="0" smtClean="0"/>
              <a:t>Power supply and control system</a:t>
            </a:r>
            <a:br>
              <a:rPr lang="en-US" dirty="0" smtClean="0"/>
            </a:br>
            <a:r>
              <a:rPr lang="en-US" dirty="0" smtClean="0"/>
              <a:t>CDR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8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chmitt\Downloads\IMG_3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chmitt\Downloads\IMG_3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7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schmitt\Downloads\IMG_3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1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schmitt\Downloads\IMG_3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4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schmitt\Downloads\IMG_3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1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schmitt\Downloads\IMG_3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7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schmitt\Downloads\IMG_3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4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schmitt\Downloads\IMG_3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9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schmitt\Downloads\IMG_3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7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schmitt\Downloads\IMG_3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1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Massive Gas Injector (MGI) Overview</a:t>
            </a:r>
          </a:p>
          <a:p>
            <a:r>
              <a:rPr lang="en-US" dirty="0" smtClean="0"/>
              <a:t>Supply schematic</a:t>
            </a:r>
          </a:p>
          <a:p>
            <a:pPr lvl="1"/>
            <a:r>
              <a:rPr lang="en-US" dirty="0" smtClean="0"/>
              <a:t>Relays and interlocks</a:t>
            </a:r>
          </a:p>
          <a:p>
            <a:pPr lvl="1"/>
            <a:r>
              <a:rPr lang="en-US" dirty="0" smtClean="0"/>
              <a:t>Control signals</a:t>
            </a:r>
          </a:p>
          <a:p>
            <a:pPr lvl="1"/>
            <a:r>
              <a:rPr lang="en-US" dirty="0" smtClean="0"/>
              <a:t>High voltage considerations</a:t>
            </a:r>
          </a:p>
          <a:p>
            <a:r>
              <a:rPr lang="en-US" dirty="0" smtClean="0"/>
              <a:t>Control system – NI </a:t>
            </a:r>
            <a:r>
              <a:rPr lang="en-US" dirty="0" err="1" smtClean="0"/>
              <a:t>cRIO</a:t>
            </a:r>
            <a:r>
              <a:rPr lang="en-US" dirty="0" smtClean="0"/>
              <a:t> chassis and modules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Modules: DO, DI, AO, AI</a:t>
            </a:r>
          </a:p>
          <a:p>
            <a:pPr lvl="1"/>
            <a:r>
              <a:rPr lang="en-US" dirty="0" smtClean="0"/>
              <a:t>Sequence and state diagrams</a:t>
            </a:r>
          </a:p>
          <a:p>
            <a:r>
              <a:rPr lang="en-US" dirty="0" smtClean="0"/>
              <a:t>System tests</a:t>
            </a:r>
          </a:p>
          <a:p>
            <a:r>
              <a:rPr lang="en-US" dirty="0" smtClean="0"/>
              <a:t>Other necessities</a:t>
            </a:r>
          </a:p>
          <a:p>
            <a:pPr lvl="1"/>
            <a:r>
              <a:rPr lang="en-US" dirty="0" smtClean="0"/>
              <a:t>NEPA, Vacuum PLC, PCS, etc.</a:t>
            </a:r>
          </a:p>
          <a:p>
            <a:r>
              <a:rPr lang="en-US" dirty="0" smtClean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61642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schmitt\Downloads\IMG_3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cRIO</a:t>
            </a:r>
            <a:r>
              <a:rPr lang="en-US" dirty="0" smtClean="0"/>
              <a:t> Control System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Chassis: CompactRIO-9065</a:t>
            </a:r>
          </a:p>
          <a:p>
            <a:pPr lvl="1"/>
            <a:r>
              <a:rPr lang="en-US" dirty="0" smtClean="0"/>
              <a:t>4-Slot Artix-7 FPGA</a:t>
            </a:r>
          </a:p>
          <a:p>
            <a:pPr lvl="1"/>
            <a:r>
              <a:rPr lang="en-US" dirty="0" smtClean="0"/>
              <a:t>667 MHz dual-core ARM Cortex-A0</a:t>
            </a:r>
          </a:p>
          <a:p>
            <a:pPr lvl="1"/>
            <a:r>
              <a:rPr lang="en-US" dirty="0" smtClean="0"/>
              <a:t>1GB NV Storage, 512 MG DDR3 Memory</a:t>
            </a:r>
          </a:p>
          <a:p>
            <a:pPr lvl="1"/>
            <a:r>
              <a:rPr lang="en-US" dirty="0" smtClean="0"/>
              <a:t>NI Linux Real-Time OS</a:t>
            </a:r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NI 9201: </a:t>
            </a:r>
            <a:r>
              <a:rPr lang="en-US" dirty="0"/>
              <a:t>8-ch Analog </a:t>
            </a:r>
            <a:r>
              <a:rPr lang="en-US" dirty="0" smtClean="0"/>
              <a:t>Input, ±10V, 12-Bit 500 </a:t>
            </a:r>
            <a:r>
              <a:rPr lang="en-US" dirty="0" err="1" smtClean="0"/>
              <a:t>kS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NI 9263: </a:t>
            </a:r>
            <a:r>
              <a:rPr lang="en-US" dirty="0"/>
              <a:t>4-ch Analog </a:t>
            </a:r>
            <a:r>
              <a:rPr lang="en-US" dirty="0" smtClean="0"/>
              <a:t>Output, ±10V, 16-Bit, 100 </a:t>
            </a:r>
            <a:r>
              <a:rPr lang="en-US" dirty="0" err="1" smtClean="0"/>
              <a:t>kS</a:t>
            </a:r>
            <a:r>
              <a:rPr lang="en-US" dirty="0" smtClean="0"/>
              <a:t>/s/</a:t>
            </a:r>
            <a:r>
              <a:rPr lang="en-US" dirty="0" err="1" smtClean="0"/>
              <a:t>ch</a:t>
            </a:r>
            <a:endParaRPr lang="en-US" dirty="0" smtClean="0"/>
          </a:p>
          <a:p>
            <a:pPr lvl="1"/>
            <a:r>
              <a:rPr lang="en-US" dirty="0" smtClean="0"/>
              <a:t>NI 9401: 8-Ch, 100 ns, 5V/TTL Digital I/O Module</a:t>
            </a:r>
          </a:p>
          <a:p>
            <a:pPr lvl="1"/>
            <a:r>
              <a:rPr lang="en-US" dirty="0" smtClean="0"/>
              <a:t>NI 9472: 8-Ch, 100 us, 6-30 V Sourcing DO Module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Chassis and DO Module require external power supply</a:t>
            </a:r>
          </a:p>
          <a:p>
            <a:pPr lvl="2"/>
            <a:r>
              <a:rPr lang="en-US" dirty="0" smtClean="0"/>
              <a:t>10V, 2A ‘brick’ style supply, plugged into a power strip located in rack would suffice</a:t>
            </a:r>
          </a:p>
          <a:p>
            <a:r>
              <a:rPr lang="en-US" dirty="0" smtClean="0"/>
              <a:t>NI Quote: $4419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" y="0"/>
            <a:ext cx="909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cRIO</a:t>
            </a:r>
            <a:r>
              <a:rPr lang="en-US" dirty="0" smtClean="0"/>
              <a:t> Control System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State Diagram</a:t>
            </a:r>
          </a:p>
          <a:p>
            <a:pPr lvl="1"/>
            <a:r>
              <a:rPr lang="en-US" dirty="0" smtClean="0"/>
              <a:t>See attachment</a:t>
            </a:r>
          </a:p>
          <a:p>
            <a:r>
              <a:rPr lang="en-US" dirty="0" smtClean="0"/>
              <a:t>Software issues</a:t>
            </a:r>
          </a:p>
          <a:p>
            <a:pPr lvl="1"/>
            <a:r>
              <a:rPr lang="en-US" dirty="0"/>
              <a:t>Using existing NI software license (</a:t>
            </a:r>
            <a:r>
              <a:rPr lang="en-US" dirty="0" err="1"/>
              <a:t>Labview</a:t>
            </a:r>
            <a:r>
              <a:rPr lang="en-US" dirty="0"/>
              <a:t>, FPGA and </a:t>
            </a:r>
            <a:r>
              <a:rPr lang="en-US" dirty="0" err="1"/>
              <a:t>Realtime</a:t>
            </a:r>
            <a:r>
              <a:rPr lang="en-US" dirty="0"/>
              <a:t>): FREE, but with risks</a:t>
            </a:r>
          </a:p>
          <a:p>
            <a:pPr lvl="2"/>
            <a:r>
              <a:rPr lang="en-US" dirty="0"/>
              <a:t>I have never had ‘official’ NI LV training; Software may not be optimal</a:t>
            </a:r>
          </a:p>
          <a:p>
            <a:pPr lvl="2"/>
            <a:r>
              <a:rPr lang="en-US" dirty="0"/>
              <a:t>Paul S and I would be ‘sharing’ the license</a:t>
            </a:r>
          </a:p>
          <a:p>
            <a:pPr lvl="1"/>
            <a:r>
              <a:rPr lang="en-US" dirty="0"/>
              <a:t>Upgrading to the </a:t>
            </a:r>
            <a:r>
              <a:rPr lang="en-US" dirty="0" smtClean="0"/>
              <a:t>newest </a:t>
            </a:r>
            <a:r>
              <a:rPr lang="en-US" dirty="0"/>
              <a:t>‘embedded’ </a:t>
            </a:r>
            <a:r>
              <a:rPr lang="en-US" dirty="0" smtClean="0"/>
              <a:t>suite software: $5700</a:t>
            </a:r>
          </a:p>
          <a:p>
            <a:pPr lvl="2"/>
            <a:r>
              <a:rPr lang="en-US" dirty="0" smtClean="0"/>
              <a:t>Still time sharing the license, no training</a:t>
            </a:r>
          </a:p>
          <a:p>
            <a:pPr lvl="1"/>
            <a:r>
              <a:rPr lang="en-US" dirty="0" smtClean="0"/>
              <a:t>New embedded suite with online training: $9900</a:t>
            </a:r>
          </a:p>
          <a:p>
            <a:pPr lvl="2"/>
            <a:r>
              <a:rPr lang="en-US" dirty="0" smtClean="0"/>
              <a:t>Two complete software setups</a:t>
            </a:r>
          </a:p>
          <a:p>
            <a:pPr lvl="2"/>
            <a:r>
              <a:rPr lang="en-US" dirty="0" smtClean="0"/>
              <a:t>Access to online </a:t>
            </a:r>
            <a:r>
              <a:rPr lang="en-US" dirty="0" smtClean="0"/>
              <a:t>training – go at my </a:t>
            </a:r>
            <a:r>
              <a:rPr lang="en-US" smtClean="0"/>
              <a:t>own pace</a:t>
            </a:r>
            <a:endParaRPr lang="en-US" dirty="0" smtClean="0"/>
          </a:p>
          <a:p>
            <a:pPr lvl="2"/>
            <a:r>
              <a:rPr lang="en-US" dirty="0" smtClean="0"/>
              <a:t>Software would more likely be optimal</a:t>
            </a:r>
          </a:p>
          <a:p>
            <a:pPr lvl="1"/>
            <a:r>
              <a:rPr lang="en-US" dirty="0" smtClean="0"/>
              <a:t>Just training (1-year, unlimited classroom and </a:t>
            </a:r>
            <a:r>
              <a:rPr lang="en-US" i="1" dirty="0" smtClean="0"/>
              <a:t>virtual</a:t>
            </a:r>
            <a:r>
              <a:rPr lang="en-US" dirty="0" smtClean="0"/>
              <a:t>, </a:t>
            </a:r>
            <a:r>
              <a:rPr lang="en-US" b="1" dirty="0" smtClean="0"/>
              <a:t>not online</a:t>
            </a:r>
            <a:r>
              <a:rPr lang="en-US" dirty="0" smtClean="0"/>
              <a:t>): $</a:t>
            </a:r>
            <a:r>
              <a:rPr lang="en-US" dirty="0" smtClean="0"/>
              <a:t>6210</a:t>
            </a:r>
          </a:p>
          <a:p>
            <a:pPr lvl="2"/>
            <a:r>
              <a:rPr lang="en-US" dirty="0" smtClean="0"/>
              <a:t>Still time sharing license, no online training, may have to travel to classroom</a:t>
            </a:r>
            <a:endParaRPr lang="en-US" dirty="0" smtClean="0"/>
          </a:p>
          <a:p>
            <a:pPr lvl="1"/>
            <a:r>
              <a:rPr lang="en-US" dirty="0" smtClean="0"/>
              <a:t>Just the bare minimum courses, c</a:t>
            </a:r>
            <a:r>
              <a:rPr lang="en-US" dirty="0" smtClean="0"/>
              <a:t>lassroom training </a:t>
            </a:r>
            <a:r>
              <a:rPr lang="en-US" dirty="0" smtClean="0"/>
              <a:t>(off-campus)</a:t>
            </a:r>
          </a:p>
          <a:p>
            <a:pPr lvl="2"/>
            <a:r>
              <a:rPr lang="en-US" dirty="0" smtClean="0"/>
              <a:t>Core 1 and Core 2 - $4000</a:t>
            </a:r>
          </a:p>
          <a:p>
            <a:pPr lvl="2"/>
            <a:r>
              <a:rPr lang="en-US" dirty="0" smtClean="0"/>
              <a:t>Embedded Control and Monitoring - $3210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1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inhibit tests</a:t>
            </a:r>
            <a:endParaRPr lang="en-US" dirty="0"/>
          </a:p>
          <a:p>
            <a:pPr lvl="1"/>
            <a:r>
              <a:rPr lang="en-US" dirty="0" err="1" smtClean="0"/>
              <a:t>No_E_stop</a:t>
            </a:r>
            <a:r>
              <a:rPr lang="en-US" dirty="0" smtClean="0"/>
              <a:t>, </a:t>
            </a:r>
            <a:r>
              <a:rPr lang="en-US" dirty="0" err="1" smtClean="0"/>
              <a:t>TVPS_Permissive</a:t>
            </a:r>
            <a:r>
              <a:rPr lang="en-US" dirty="0" smtClean="0"/>
              <a:t>, Kirk Key</a:t>
            </a:r>
          </a:p>
          <a:p>
            <a:r>
              <a:rPr lang="en-US" dirty="0" smtClean="0"/>
              <a:t>High-pot/isolation tests</a:t>
            </a:r>
          </a:p>
          <a:p>
            <a:r>
              <a:rPr lang="en-US" dirty="0" smtClean="0"/>
              <a:t>Software E stop</a:t>
            </a:r>
          </a:p>
          <a:p>
            <a:r>
              <a:rPr lang="en-US" dirty="0" smtClean="0"/>
              <a:t>Power on/No SCR trigger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cap</a:t>
            </a:r>
            <a:r>
              <a:rPr lang="en-US" dirty="0" smtClean="0"/>
              <a:t> &gt; 1.05 x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request</a:t>
            </a:r>
            <a:endParaRPr lang="en-US" baseline="-25000" dirty="0" smtClean="0"/>
          </a:p>
          <a:p>
            <a:r>
              <a:rPr lang="en-US" dirty="0" smtClean="0"/>
              <a:t>Basic Timing/Functional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list needs to be formalized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12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necessities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 form - done</a:t>
            </a:r>
          </a:p>
          <a:p>
            <a:r>
              <a:rPr lang="en-US" dirty="0" smtClean="0"/>
              <a:t>Vacuum PLC – Will need TVPS permissive to racks</a:t>
            </a:r>
          </a:p>
          <a:p>
            <a:r>
              <a:rPr lang="en-US" dirty="0" smtClean="0"/>
              <a:t>PCS – Will need trigger signal to racks</a:t>
            </a:r>
          </a:p>
          <a:p>
            <a:r>
              <a:rPr lang="en-US" dirty="0" smtClean="0"/>
              <a:t>NO-E-STOP, Loop set / H.I.S. signals to racks</a:t>
            </a:r>
          </a:p>
          <a:p>
            <a:r>
              <a:rPr lang="en-US" dirty="0" smtClean="0"/>
              <a:t>Kirk Keys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3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MGI Power supply: Mid-December</a:t>
            </a:r>
          </a:p>
          <a:p>
            <a:r>
              <a:rPr lang="en-US" dirty="0" smtClean="0"/>
              <a:t>Control system: Early December</a:t>
            </a:r>
          </a:p>
          <a:p>
            <a:r>
              <a:rPr lang="en-US" dirty="0" smtClean="0"/>
              <a:t>Install Electrical system HW: Mid-December</a:t>
            </a:r>
          </a:p>
          <a:p>
            <a:r>
              <a:rPr lang="en-US" dirty="0" smtClean="0"/>
              <a:t>Test supply into dummy load: Early January</a:t>
            </a:r>
          </a:p>
          <a:p>
            <a:r>
              <a:rPr lang="en-US" dirty="0" smtClean="0"/>
              <a:t>Test supply into MGI valve: Early 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Unmitigated disruptions in a tokamak discharge</a:t>
            </a:r>
          </a:p>
          <a:p>
            <a:pPr lvl="1"/>
            <a:r>
              <a:rPr lang="en-US" dirty="0" smtClean="0"/>
              <a:t>Cause excessive diverter heat loads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h</a:t>
            </a:r>
            <a:r>
              <a:rPr lang="en-US" dirty="0" smtClean="0"/>
              <a:t>alo currents</a:t>
            </a:r>
          </a:p>
          <a:p>
            <a:r>
              <a:rPr lang="en-US" dirty="0" smtClean="0"/>
              <a:t>Injecting massive amounts of gas prior to the disruption can thermally quench the plasma and reduce the impact of disruptions</a:t>
            </a:r>
          </a:p>
          <a:p>
            <a:pPr lvl="1"/>
            <a:r>
              <a:rPr lang="en-US" dirty="0" smtClean="0"/>
              <a:t>NSTX-U is studying the effects of MGI at various poloidal locations around the plasma</a:t>
            </a:r>
          </a:p>
          <a:p>
            <a:pPr lvl="1"/>
            <a:r>
              <a:rPr lang="en-US" dirty="0" smtClean="0"/>
              <a:t>The injectors are installed; Power supplies and control systems are presented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33"/>
            <a:ext cx="9143999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Supply Schematic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Voltage Ross Relays control the connections to the dump resistor (RR1) and Glassman charging supply (RR2, RR3)</a:t>
            </a:r>
          </a:p>
          <a:p>
            <a:r>
              <a:rPr lang="en-US" dirty="0" smtClean="0"/>
              <a:t>Solid State Relays</a:t>
            </a:r>
          </a:p>
          <a:p>
            <a:pPr lvl="1"/>
            <a:r>
              <a:rPr lang="en-US" dirty="0" smtClean="0"/>
              <a:t>SSR1 controls operation of RR1; SSR2 controls RR2 and RR3</a:t>
            </a:r>
          </a:p>
          <a:p>
            <a:pPr lvl="1"/>
            <a:r>
              <a:rPr lang="en-US" dirty="0" smtClean="0"/>
              <a:t>SSR3 controls power to Glassman supply</a:t>
            </a:r>
          </a:p>
          <a:p>
            <a:pPr lvl="1"/>
            <a:r>
              <a:rPr lang="en-US" dirty="0" smtClean="0"/>
              <a:t>SSR4 and SSR5 allows TVPS (24 VDC) to inhibit power to the charging supply, RR1, RR2, and RR3</a:t>
            </a:r>
          </a:p>
          <a:p>
            <a:pPr lvl="1"/>
            <a:r>
              <a:rPr lang="en-US" dirty="0" smtClean="0"/>
              <a:t>SSR6 and SSR7 allows NO-E-STOP (120 VAC) to inhibit power to the charging supply, RR1, RR2, and RR3</a:t>
            </a:r>
          </a:p>
          <a:p>
            <a:pPr lvl="1"/>
            <a:r>
              <a:rPr lang="en-US" dirty="0" smtClean="0"/>
              <a:t>Kirk key interlock is in series with NO-E-STOP</a:t>
            </a:r>
          </a:p>
          <a:p>
            <a:pPr lvl="2"/>
            <a:r>
              <a:rPr lang="en-US" sz="2900" dirty="0" smtClean="0"/>
              <a:t>Kirk keys lock the boxes shut. The supply is inside these boxes</a:t>
            </a:r>
          </a:p>
          <a:p>
            <a:r>
              <a:rPr lang="en-US" dirty="0" smtClean="0"/>
              <a:t>Normal operation</a:t>
            </a:r>
          </a:p>
          <a:p>
            <a:pPr lvl="1"/>
            <a:r>
              <a:rPr lang="en-US" dirty="0" smtClean="0"/>
              <a:t>SSR1, SSR2, and SSR3 are controlled by NI </a:t>
            </a:r>
            <a:r>
              <a:rPr lang="en-US" dirty="0" err="1" smtClean="0"/>
              <a:t>cRIO</a:t>
            </a:r>
            <a:r>
              <a:rPr lang="en-US" dirty="0" smtClean="0"/>
              <a:t> Control System</a:t>
            </a:r>
          </a:p>
          <a:p>
            <a:pPr lvl="1"/>
            <a:r>
              <a:rPr lang="en-US" dirty="0" smtClean="0"/>
              <a:t>SSR4, SSR5, SSR6, and SSR7 are controlled by NO-E-STOP, TVPS and Kirk Key</a:t>
            </a:r>
          </a:p>
          <a:p>
            <a:pPr lvl="1"/>
            <a:r>
              <a:rPr lang="en-US" dirty="0" smtClean="0"/>
              <a:t>Loop Set/H.I.S. is monitored by NI </a:t>
            </a:r>
            <a:r>
              <a:rPr lang="en-US" dirty="0" err="1" smtClean="0"/>
              <a:t>cRIO</a:t>
            </a:r>
            <a:r>
              <a:rPr lang="en-US" dirty="0" smtClean="0"/>
              <a:t> Control System (discussed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167585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Schematic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Control signals</a:t>
            </a:r>
          </a:p>
          <a:p>
            <a:pPr lvl="1"/>
            <a:r>
              <a:rPr lang="en-US" dirty="0" smtClean="0"/>
              <a:t>Everything is coming from the NI </a:t>
            </a:r>
            <a:r>
              <a:rPr lang="en-US" dirty="0" err="1" smtClean="0"/>
              <a:t>cRIO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Digital: DR_OPEN, CHARGE_ENABLE, PC_ON, HV_ENABLE</a:t>
            </a:r>
          </a:p>
          <a:p>
            <a:pPr lvl="1"/>
            <a:r>
              <a:rPr lang="en-US" dirty="0" smtClean="0"/>
              <a:t>Analog: VC1</a:t>
            </a:r>
          </a:p>
          <a:p>
            <a:r>
              <a:rPr lang="en-US" dirty="0" smtClean="0"/>
              <a:t>Several signals are continuously monitored, typically through voltage dividers</a:t>
            </a:r>
          </a:p>
          <a:p>
            <a:pPr lvl="1"/>
            <a:r>
              <a:rPr lang="en-US" dirty="0" smtClean="0"/>
              <a:t>VD_E_STOP, VD_TVPS, LOOP_SET (discussed later) to monitor </a:t>
            </a:r>
            <a:r>
              <a:rPr lang="en-US" dirty="0" err="1" smtClean="0"/>
              <a:t>permissives</a:t>
            </a:r>
            <a:endParaRPr lang="en-US" dirty="0" smtClean="0"/>
          </a:p>
          <a:p>
            <a:pPr lvl="1"/>
            <a:r>
              <a:rPr lang="en-US" dirty="0" smtClean="0"/>
              <a:t>VD1, VD2 to monitor supply and capacitor voltage</a:t>
            </a:r>
          </a:p>
          <a:p>
            <a:pPr lvl="1"/>
            <a:r>
              <a:rPr lang="en-US" dirty="0" smtClean="0"/>
              <a:t>CM1 to monitor current out to MGI solenoid</a:t>
            </a:r>
          </a:p>
          <a:p>
            <a:r>
              <a:rPr lang="en-US" dirty="0" smtClean="0"/>
              <a:t>High Voltage </a:t>
            </a:r>
          </a:p>
          <a:p>
            <a:pPr lvl="1"/>
            <a:r>
              <a:rPr lang="en-US" b="1" dirty="0" smtClean="0"/>
              <a:t>Suggested</a:t>
            </a:r>
            <a:r>
              <a:rPr lang="en-US" dirty="0" smtClean="0"/>
              <a:t>: Capacitor (-) is connected to chassis ground at all times</a:t>
            </a:r>
          </a:p>
          <a:p>
            <a:pPr lvl="1"/>
            <a:r>
              <a:rPr lang="en-US" b="1" dirty="0" smtClean="0"/>
              <a:t>As built</a:t>
            </a:r>
            <a:r>
              <a:rPr lang="en-US" dirty="0" smtClean="0"/>
              <a:t>: Capacitor (-) is connected to 250 Ohm which is connected to ground through the Glassman power supply</a:t>
            </a:r>
          </a:p>
          <a:p>
            <a:pPr lvl="1"/>
            <a:r>
              <a:rPr lang="en-US" dirty="0" smtClean="0"/>
              <a:t>The device that triggers the SCR is battery-powered, electrically isolated (via fiber optic) from the rest of the system and isolated by a transformer from the SCR</a:t>
            </a:r>
          </a:p>
          <a:p>
            <a:pPr lvl="1"/>
            <a:r>
              <a:rPr lang="en-US" dirty="0" smtClean="0"/>
              <a:t>System has been tested for functionality and high-potted to 2.5 kV</a:t>
            </a:r>
          </a:p>
        </p:txBody>
      </p:sp>
    </p:spTree>
    <p:extLst>
      <p:ext uri="{BB962C8B-B14F-4D97-AF65-F5344CB8AC3E}">
        <p14:creationId xmlns:p14="http://schemas.microsoft.com/office/powerpoint/2010/main" val="295687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Schematic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Estimate</a:t>
            </a:r>
          </a:p>
          <a:p>
            <a:pPr lvl="1"/>
            <a:r>
              <a:rPr lang="en-US" dirty="0" smtClean="0"/>
              <a:t>I don’t have costs for all ‘big ticket’ items</a:t>
            </a:r>
          </a:p>
          <a:p>
            <a:pPr lvl="2"/>
            <a:r>
              <a:rPr lang="en-US" dirty="0" smtClean="0"/>
              <a:t>Glassman power supply, Ross Relays, Enclosure</a:t>
            </a:r>
          </a:p>
          <a:p>
            <a:pPr lvl="1"/>
            <a:r>
              <a:rPr lang="en-US" dirty="0" smtClean="0"/>
              <a:t>Around $500-$600 total for rest</a:t>
            </a:r>
          </a:p>
          <a:p>
            <a:r>
              <a:rPr lang="en-US" dirty="0" smtClean="0"/>
              <a:t>Prototype is under construction at U-Wash</a:t>
            </a:r>
          </a:p>
          <a:p>
            <a:pPr lvl="1"/>
            <a:r>
              <a:rPr lang="en-US" dirty="0" smtClean="0"/>
              <a:t>Photographs are on the next slides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82000" cy="6285398"/>
          </a:xfrm>
        </p:spPr>
      </p:pic>
    </p:spTree>
    <p:extLst>
      <p:ext uri="{BB962C8B-B14F-4D97-AF65-F5344CB8AC3E}">
        <p14:creationId xmlns:p14="http://schemas.microsoft.com/office/powerpoint/2010/main" val="298358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53400" cy="6113978"/>
          </a:xfrm>
        </p:spPr>
      </p:pic>
    </p:spTree>
    <p:extLst>
      <p:ext uri="{BB962C8B-B14F-4D97-AF65-F5344CB8AC3E}">
        <p14:creationId xmlns:p14="http://schemas.microsoft.com/office/powerpoint/2010/main" val="8207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842</Words>
  <Application>Microsoft Office PowerPoint</Application>
  <PresentationFormat>On-screen Show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Massive Gas Injector Power supply and control system CDR</vt:lpstr>
      <vt:lpstr>Outline</vt:lpstr>
      <vt:lpstr>MGI Overview</vt:lpstr>
      <vt:lpstr>PowerPoint Presentation</vt:lpstr>
      <vt:lpstr>Supply Schematic I</vt:lpstr>
      <vt:lpstr>Supply Schematic II</vt:lpstr>
      <vt:lpstr>Supply Schematic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 cRIO Control System I</vt:lpstr>
      <vt:lpstr>PowerPoint Presentation</vt:lpstr>
      <vt:lpstr>NI cRIO Control System II</vt:lpstr>
      <vt:lpstr>System Tests</vt:lpstr>
      <vt:lpstr>Other necessities</vt:lpstr>
      <vt:lpstr>Timeline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Gas Injector Power supply and control system CDR</dc:title>
  <dc:creator>jschmitt</dc:creator>
  <cp:lastModifiedBy>jschmitt</cp:lastModifiedBy>
  <cp:revision>37</cp:revision>
  <cp:lastPrinted>2015-10-16T15:26:08Z</cp:lastPrinted>
  <dcterms:created xsi:type="dcterms:W3CDTF">2015-10-08T20:06:45Z</dcterms:created>
  <dcterms:modified xsi:type="dcterms:W3CDTF">2015-10-16T16:03:39Z</dcterms:modified>
</cp:coreProperties>
</file>