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2" r:id="rId2"/>
    <p:sldId id="318" r:id="rId3"/>
    <p:sldId id="373" r:id="rId4"/>
    <p:sldId id="341" r:id="rId5"/>
    <p:sldId id="371" r:id="rId6"/>
    <p:sldId id="304" r:id="rId7"/>
    <p:sldId id="305" r:id="rId8"/>
    <p:sldId id="347" r:id="rId9"/>
    <p:sldId id="307" r:id="rId10"/>
    <p:sldId id="338" r:id="rId11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487" autoAdjust="0"/>
    <p:restoredTop sz="92105" autoAdjust="0"/>
  </p:normalViewPr>
  <p:slideViewPr>
    <p:cSldViewPr snapToGrid="0" snapToObjects="1">
      <p:cViewPr varScale="1">
        <p:scale>
          <a:sx n="108" d="100"/>
          <a:sy n="108" d="100"/>
        </p:scale>
        <p:origin x="-9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0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F7027706-433A-B74A-A7CE-E0F0EAE1A140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3D06F90-754B-3546-A860-CCAEA539D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733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7573D4D-D25C-4A4C-BDFE-C4141DE404D6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757E571-A853-B049-BFBE-192845177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488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7D02-DB52-3C42-921F-A7E6B5C7316A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78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1DAE-4762-5C41-8A4D-D38D8E34EFED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09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FAB-FA7A-D647-9B21-EA896FAF53E9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98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9FD9-2CCA-9449-8CFD-F194A73E6FA9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5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114E-31E2-B14B-AB69-015CE877C3AE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81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E685-063D-CE40-A3EE-7382821EE0BC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5CD1-C428-CB4A-847C-F21E02559DA5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07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8D1C-2596-A043-B43E-2AFD21BD1EAE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56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E11-D4FA-C149-8061-F1662991F623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1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AF94-9B95-1B4C-AB82-DD3DA65D3A86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3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0D13-6459-C845-AB0D-481A3EAE1C6A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09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7D28-E515-E348-BA2C-0BD74359F329}" type="datetime1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35-7D73-1F42-B33A-0552460C1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0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38894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7" name="Line 150"/>
          <p:cNvSpPr>
            <a:spLocks noChangeShapeType="1"/>
          </p:cNvSpPr>
          <p:nvPr/>
        </p:nvSpPr>
        <p:spPr bwMode="auto">
          <a:xfrm>
            <a:off x="0" y="38894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9" name="Line 131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2" name="Line 132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" name="Line 133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8" name="Line 134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" name="Line 138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2" name="Line 139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4" name="Line 143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6" name="Line 144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8" name="Line 145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" name="Line 146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06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4" name="Line 147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6" name="Text Box 128"/>
          <p:cNvSpPr txBox="1">
            <a:spLocks noChangeArrowheads="1"/>
          </p:cNvSpPr>
          <p:nvPr/>
        </p:nvSpPr>
        <p:spPr bwMode="auto">
          <a:xfrm>
            <a:off x="838200" y="148432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8" name="Line 148"/>
          <p:cNvSpPr>
            <a:spLocks noChangeShapeType="1"/>
          </p:cNvSpPr>
          <p:nvPr/>
        </p:nvSpPr>
        <p:spPr bwMode="auto">
          <a:xfrm>
            <a:off x="0" y="38894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651250" y="267494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2" name="Line 149"/>
          <p:cNvSpPr>
            <a:spLocks noChangeShapeType="1"/>
          </p:cNvSpPr>
          <p:nvPr/>
        </p:nvSpPr>
        <p:spPr bwMode="auto">
          <a:xfrm>
            <a:off x="0" y="38894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46" name="Picture 45" descr="ppi224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324894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8" name="Text Box 153"/>
          <p:cNvSpPr txBox="1">
            <a:spLocks noChangeArrowheads="1"/>
          </p:cNvSpPr>
          <p:nvPr/>
        </p:nvSpPr>
        <p:spPr bwMode="auto">
          <a:xfrm>
            <a:off x="7696200" y="2356644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0" y="38894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0" y="38894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52" name="Picture 51" descr="C:\Users\jmenard\Desktop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7038" y="4534694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ppi221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48694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152"/>
          <p:cNvSpPr txBox="1">
            <a:spLocks noChangeArrowheads="1"/>
          </p:cNvSpPr>
          <p:nvPr/>
        </p:nvSpPr>
        <p:spPr bwMode="auto">
          <a:xfrm>
            <a:off x="152400" y="2248694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4382294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2"/>
          <p:cNvSpPr txBox="1"/>
          <p:nvPr/>
        </p:nvSpPr>
        <p:spPr>
          <a:xfrm>
            <a:off x="1905000" y="1406769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FDR for Upper and Lower MGI Valve Supports for NSTX-U</a:t>
            </a:r>
          </a:p>
          <a:p>
            <a:pPr algn="ctr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W. Blanchard, R. Raman, L. Morris, G. Labik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9/4/14</a:t>
            </a:r>
          </a:p>
          <a:p>
            <a:pPr algn="ctr"/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249" y="718457"/>
            <a:ext cx="83975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SUMMARY</a:t>
            </a:r>
          </a:p>
          <a:p>
            <a:pPr algn="ctr"/>
            <a:endParaRPr lang="en-US" sz="2400" u="sng" dirty="0" smtClean="0"/>
          </a:p>
          <a:p>
            <a:endParaRPr lang="en-US" dirty="0" smtClean="0"/>
          </a:p>
          <a:p>
            <a:r>
              <a:rPr lang="en-US" sz="2400" dirty="0" smtClean="0"/>
              <a:t>*  No interferences with other systems for both MIGs</a:t>
            </a:r>
          </a:p>
          <a:p>
            <a:endParaRPr lang="en-US" sz="2400" dirty="0" smtClean="0"/>
          </a:p>
          <a:p>
            <a:r>
              <a:rPr lang="en-US" sz="2400" dirty="0" smtClean="0"/>
              <a:t>*  Support systems adequate for all overturning moments</a:t>
            </a:r>
          </a:p>
          <a:p>
            <a:endParaRPr lang="en-US" sz="2400" dirty="0" smtClean="0"/>
          </a:p>
          <a:p>
            <a:r>
              <a:rPr lang="en-US" sz="2400" dirty="0" smtClean="0"/>
              <a:t>*  MGI valves electrically isolated from the inner and outer vessels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3" y="114300"/>
            <a:ext cx="8809121" cy="54520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Upper MGI Valve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8492" y="1204626"/>
            <a:ext cx="3202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pPr marL="288925" indent="-288925"/>
            <a:endParaRPr lang="en-US" sz="1600" dirty="0" smtClean="0"/>
          </a:p>
          <a:p>
            <a:pPr marL="288925" indent="-288925"/>
            <a:r>
              <a:rPr lang="en-US" sz="1600" dirty="0" smtClean="0"/>
              <a:t>*	Located on organ pipe at Bay L</a:t>
            </a:r>
          </a:p>
          <a:p>
            <a:pPr marL="288925" indent="-288925"/>
            <a:r>
              <a:rPr lang="en-US" sz="1600" dirty="0" smtClean="0"/>
              <a:t>*	Electrically isolated from center stack and outer vessel</a:t>
            </a:r>
          </a:p>
          <a:p>
            <a:pPr marL="288925" indent="-288925"/>
            <a:endParaRPr lang="en-US" sz="1600" dirty="0" smtClean="0"/>
          </a:p>
          <a:p>
            <a:pPr marL="288925" indent="-288925"/>
            <a:r>
              <a:rPr lang="en-US" sz="1600" dirty="0" smtClean="0"/>
              <a:t>*	Axis of valve (solenoid) is vertical</a:t>
            </a:r>
          </a:p>
          <a:p>
            <a:pPr marL="288925" indent="-288925"/>
            <a:r>
              <a:rPr lang="en-US" sz="1600" dirty="0" smtClean="0"/>
              <a:t>*	Toroidal Field = 1T (worst case)</a:t>
            </a:r>
          </a:p>
          <a:p>
            <a:pPr marL="288925" indent="-288925"/>
            <a:r>
              <a:rPr lang="en-US" sz="1600" dirty="0" smtClean="0"/>
              <a:t>*	Radial Field = 0.03T</a:t>
            </a:r>
          </a:p>
          <a:p>
            <a:pPr marL="288925" indent="-288925"/>
            <a:r>
              <a:rPr lang="en-US" sz="1600" dirty="0" smtClean="0"/>
              <a:t>*	Vertical field = 0.04T</a:t>
            </a:r>
          </a:p>
          <a:p>
            <a:pPr marL="288925" indent="-288925"/>
            <a:endParaRPr lang="en-US" sz="2400" dirty="0"/>
          </a:p>
          <a:p>
            <a:pPr marL="288925" indent="-288925"/>
            <a:endParaRPr lang="en-US" sz="2400" dirty="0" smtClean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2" t="13076" r="22236" b="4039"/>
          <a:stretch/>
        </p:blipFill>
        <p:spPr bwMode="auto">
          <a:xfrm>
            <a:off x="298938" y="1204626"/>
            <a:ext cx="5274307" cy="427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591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9" t="18946" r="19677" b="10742"/>
          <a:stretch/>
        </p:blipFill>
        <p:spPr bwMode="auto">
          <a:xfrm>
            <a:off x="791307" y="1117768"/>
            <a:ext cx="7529928" cy="491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2283" y="386901"/>
            <a:ext cx="8809121" cy="5452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MGI Valve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77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51468" y="96178"/>
            <a:ext cx="6126663" cy="6595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MGI Valve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8005" y="976390"/>
            <a:ext cx="16982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¼-28 bolts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0647" y="5221007"/>
            <a:ext cx="83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1/2“ bolt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0955" y="4897842"/>
            <a:ext cx="86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3/8-16</a:t>
            </a:r>
          </a:p>
          <a:p>
            <a:r>
              <a:rPr lang="en-US" sz="1200" dirty="0" smtClean="0"/>
              <a:t>bolts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5" t="14772" r="23414" b="3978"/>
          <a:stretch/>
        </p:blipFill>
        <p:spPr bwMode="auto">
          <a:xfrm>
            <a:off x="4114800" y="1424931"/>
            <a:ext cx="4371496" cy="347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H="1">
            <a:off x="6348046" y="1253389"/>
            <a:ext cx="633048" cy="812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488723" y="3859823"/>
            <a:ext cx="123092" cy="1351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148146" y="2519481"/>
            <a:ext cx="902283" cy="2378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48046" y="1253389"/>
            <a:ext cx="633048" cy="13843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788005" y="2519481"/>
            <a:ext cx="1262423" cy="2378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83" y="962786"/>
            <a:ext cx="3800851" cy="405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159227" y="5359507"/>
            <a:ext cx="3329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15” ht</a:t>
            </a:r>
          </a:p>
          <a:p>
            <a:r>
              <a:rPr lang="en-US" sz="1400" dirty="0" smtClean="0"/>
              <a:t>7.5” along </a:t>
            </a:r>
            <a:r>
              <a:rPr lang="en-US" sz="1400" dirty="0" err="1" smtClean="0"/>
              <a:t>toroidal</a:t>
            </a:r>
            <a:r>
              <a:rPr lang="en-US" sz="1400" dirty="0" smtClean="0"/>
              <a:t> axis (top)</a:t>
            </a:r>
          </a:p>
          <a:p>
            <a:r>
              <a:rPr lang="en-US" sz="1400" dirty="0" smtClean="0"/>
              <a:t>5.13” along </a:t>
            </a:r>
            <a:r>
              <a:rPr lang="en-US" sz="1400" dirty="0" err="1" smtClean="0"/>
              <a:t>toroidal</a:t>
            </a:r>
            <a:r>
              <a:rPr lang="en-US" sz="1400" dirty="0" smtClean="0"/>
              <a:t> axis (base)</a:t>
            </a:r>
          </a:p>
          <a:p>
            <a:r>
              <a:rPr lang="en-US" sz="1400" dirty="0" smtClean="0"/>
              <a:t>7” wide (radial)</a:t>
            </a:r>
          </a:p>
          <a:p>
            <a:r>
              <a:rPr lang="en-US" sz="1400" dirty="0" smtClean="0"/>
              <a:t>½” top plate</a:t>
            </a:r>
          </a:p>
          <a:p>
            <a:r>
              <a:rPr lang="en-US" sz="1400" dirty="0" smtClean="0"/>
              <a:t>¾” </a:t>
            </a:r>
            <a:r>
              <a:rPr lang="en-US" sz="1400" dirty="0" err="1" smtClean="0"/>
              <a:t>backplate</a:t>
            </a:r>
            <a:r>
              <a:rPr lang="en-US" sz="1400" dirty="0" smtClean="0"/>
              <a:t> and gussets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494" y="5210919"/>
            <a:ext cx="1125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insulators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82515" y="3055812"/>
            <a:ext cx="967154" cy="21551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82515" y="2813539"/>
            <a:ext cx="967154" cy="2397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1" idx="2"/>
          </p:cNvCxnSpPr>
          <p:nvPr/>
        </p:nvCxnSpPr>
        <p:spPr>
          <a:xfrm>
            <a:off x="929232" y="809418"/>
            <a:ext cx="820437" cy="830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1" idx="2"/>
          </p:cNvCxnSpPr>
          <p:nvPr/>
        </p:nvCxnSpPr>
        <p:spPr>
          <a:xfrm>
            <a:off x="929232" y="809418"/>
            <a:ext cx="1145753" cy="443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2732" y="532419"/>
            <a:ext cx="109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91" t="20000" r="27164" b="15385"/>
          <a:stretch/>
        </p:blipFill>
        <p:spPr bwMode="auto">
          <a:xfrm>
            <a:off x="562707" y="1505601"/>
            <a:ext cx="6019800" cy="45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2283" y="218826"/>
            <a:ext cx="8809121" cy="6595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MGI Valve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7199" y="2369459"/>
            <a:ext cx="86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3/8-16</a:t>
            </a:r>
            <a:r>
              <a:rPr lang="en-US" sz="1200" dirty="0"/>
              <a:t> </a:t>
            </a:r>
            <a:r>
              <a:rPr lang="en-US" sz="1200" dirty="0" smtClean="0"/>
              <a:t>rod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89587" y="2540977"/>
            <a:ext cx="2587612" cy="2901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10555" y="2540977"/>
            <a:ext cx="1866644" cy="9583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77199" y="3955005"/>
            <a:ext cx="139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welded tabs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25715" y="3798277"/>
            <a:ext cx="3651484" cy="281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281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338" y="1600200"/>
            <a:ext cx="4348065" cy="4510453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smtClean="0"/>
              <a:t>Solenoid has ID/OD = 1.8 / 4 inches &amp; 21 turns</a:t>
            </a:r>
          </a:p>
          <a:p>
            <a:r>
              <a:rPr lang="en-US" sz="1600" dirty="0" smtClean="0"/>
              <a:t>Maximum current = 2.5 kA</a:t>
            </a:r>
          </a:p>
          <a:p>
            <a:r>
              <a:rPr lang="en-US" sz="1600" dirty="0" smtClean="0"/>
              <a:t>Maximum external 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= 1T</a:t>
            </a:r>
          </a:p>
          <a:p>
            <a:r>
              <a:rPr lang="en-US" sz="1600" dirty="0" smtClean="0"/>
              <a:t>Torque=I*</a:t>
            </a:r>
            <a:r>
              <a:rPr lang="en-US" sz="1600" dirty="0" err="1" smtClean="0"/>
              <a:t>AxB</a:t>
            </a:r>
            <a:r>
              <a:rPr lang="en-US" sz="1600" dirty="0" smtClean="0"/>
              <a:t> (in-lbs) for each of the 21 turns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The sum of the 21 overturning torques = 2080 in-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lbf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toroidal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direction</a:t>
            </a:r>
          </a:p>
          <a:p>
            <a:pPr>
              <a:spcBef>
                <a:spcPts val="1800"/>
              </a:spcBef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Radial Field = 0.03T   Torque = 62.4 in-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lbf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600" dirty="0" smtClean="0"/>
              <a:t>1/4-28 bolt (2000 lbs in tension and 630 lbs in shear - conservatively)</a:t>
            </a:r>
          </a:p>
          <a:p>
            <a:pPr>
              <a:spcBef>
                <a:spcPts val="1800"/>
              </a:spcBef>
            </a:pPr>
            <a:r>
              <a:rPr lang="en-US" sz="1600" dirty="0" smtClean="0"/>
              <a:t>3/8-16 bolt (4200 lbs in tension and 1400 lbs in shear)</a:t>
            </a:r>
          </a:p>
          <a:p>
            <a:pPr>
              <a:spcBef>
                <a:spcPts val="1800"/>
              </a:spcBef>
            </a:pPr>
            <a:r>
              <a:rPr lang="en-US" sz="1600" dirty="0" smtClean="0"/>
              <a:t>1/2-13 (7500 lbs in tension and 2500 lbs in shear)</a:t>
            </a:r>
          </a:p>
          <a:p>
            <a:pPr>
              <a:spcBef>
                <a:spcPts val="1800"/>
              </a:spcBef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endParaRPr lang="en-US" sz="2000" dirty="0" smtClean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999451" y="536331"/>
            <a:ext cx="7107773" cy="48706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Upper MGI Valve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5" t="14772" r="23414" b="3978"/>
          <a:stretch/>
        </p:blipFill>
        <p:spPr bwMode="auto">
          <a:xfrm>
            <a:off x="108700" y="1401466"/>
            <a:ext cx="4444638" cy="353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69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254" y="290945"/>
            <a:ext cx="40432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288925" indent="-288925"/>
            <a:r>
              <a:rPr lang="en-US" dirty="0" smtClean="0"/>
              <a:t>*	Located on organ pipe at 180 deg and comes out at BAY F</a:t>
            </a:r>
          </a:p>
          <a:p>
            <a:pPr marL="288925" indent="-288925">
              <a:spcBef>
                <a:spcPts val="1200"/>
              </a:spcBef>
            </a:pPr>
            <a:r>
              <a:rPr lang="en-US" dirty="0" smtClean="0"/>
              <a:t>*    1 ½” tube mitered and welded to eliminate interference with PF bus and PF support brackets</a:t>
            </a:r>
          </a:p>
          <a:p>
            <a:pPr marL="288925" indent="-288925">
              <a:spcBef>
                <a:spcPts val="1200"/>
              </a:spcBef>
            </a:pPr>
            <a:r>
              <a:rPr lang="en-US" dirty="0" smtClean="0"/>
              <a:t>*   Welded bellows</a:t>
            </a:r>
          </a:p>
          <a:p>
            <a:pPr marL="288925" indent="-288925">
              <a:spcBef>
                <a:spcPts val="1200"/>
              </a:spcBef>
            </a:pPr>
            <a:r>
              <a:rPr lang="en-US" dirty="0" smtClean="0"/>
              <a:t>*	Electrically isolated from center stack and outer vessel (same as upper)</a:t>
            </a:r>
          </a:p>
          <a:p>
            <a:pPr marL="288925" indent="-288925"/>
            <a:endParaRPr lang="en-US" sz="2400" dirty="0" smtClean="0"/>
          </a:p>
          <a:p>
            <a:pPr marL="288925" indent="-288925"/>
            <a:endParaRPr lang="en-US" dirty="0" smtClean="0"/>
          </a:p>
          <a:p>
            <a:pPr marL="288925" indent="-288925"/>
            <a:endParaRPr lang="en-US" dirty="0" smtClean="0"/>
          </a:p>
          <a:p>
            <a:pPr marL="288925" indent="-288925"/>
            <a:endParaRPr lang="en-US" sz="2400" dirty="0"/>
          </a:p>
          <a:p>
            <a:pPr marL="288925" indent="-288925"/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591" y="149469"/>
            <a:ext cx="8675137" cy="54417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Lower MGI Valve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54" t="18750" r="22220" b="14706"/>
          <a:stretch/>
        </p:blipFill>
        <p:spPr bwMode="auto">
          <a:xfrm>
            <a:off x="4633657" y="3745523"/>
            <a:ext cx="4293951" cy="288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t="13086" r="22485" b="4883"/>
          <a:stretch/>
        </p:blipFill>
        <p:spPr bwMode="auto">
          <a:xfrm>
            <a:off x="272591" y="838170"/>
            <a:ext cx="4265736" cy="34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166256"/>
            <a:ext cx="8707582" cy="1236518"/>
          </a:xfrm>
        </p:spPr>
        <p:txBody>
          <a:bodyPr/>
          <a:lstStyle/>
          <a:p>
            <a:pPr marL="61913" indent="-61913"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500" dirty="0" smtClean="0"/>
              <a:t>*    Approx. 1” clearance from micro- balance diagnostic in Bay F</a:t>
            </a:r>
            <a:br>
              <a:rPr lang="en-US" sz="1500" dirty="0" smtClean="0"/>
            </a:br>
            <a:r>
              <a:rPr lang="en-US" sz="1500" dirty="0" smtClean="0"/>
              <a:t>*    Procedure will state that C. Skinner be contacted prior to any modifications to leads for micro- balance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35-7D73-1F42-B33A-0552460C1FC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631185"/>
            <a:ext cx="3582759" cy="47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9418"/>
            <a:ext cx="3728053" cy="494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7427" y="166256"/>
            <a:ext cx="8707582" cy="49324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Lower MGI Valve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4254" y="123092"/>
            <a:ext cx="8057264" cy="53641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Lower MGI Valve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8" t="18567" r="25207" b="14154"/>
          <a:stretch/>
        </p:blipFill>
        <p:spPr bwMode="auto">
          <a:xfrm>
            <a:off x="254977" y="631558"/>
            <a:ext cx="4145949" cy="303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5" t="18651" r="23115" b="13889"/>
          <a:stretch/>
        </p:blipFill>
        <p:spPr bwMode="auto">
          <a:xfrm>
            <a:off x="4400926" y="3666393"/>
            <a:ext cx="4514474" cy="307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4132" y="501162"/>
            <a:ext cx="3629607" cy="3042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current = 2.5 kA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external B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Torque=I*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(in-lbs) for each of the 21 turns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For 20 degrees off axis in (sin 20 = .34) there is a 711 in-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lbf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torque in the radial direction from the max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toroidal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field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Field = 0.06T 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Torque = 124.8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lbf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Vertical field = .12T     Torque= 249.6 in-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lbf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ts val="1800"/>
              </a:spcBef>
              <a:buFont typeface="Arial"/>
              <a:buChar char="•"/>
              <a:defRPr/>
            </a:pPr>
            <a:r>
              <a:rPr lang="en-US" sz="1400" dirty="0" smtClean="0"/>
              <a:t>Welded 3/8-16 bolt (900 lbs in shear - conservatively)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13162</TotalTime>
  <Words>426</Words>
  <Application>Microsoft Office PowerPoint</Application>
  <PresentationFormat>On-screen Show (4:3)</PresentationFormat>
  <Paragraphs>146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Upper MGI Valve</vt:lpstr>
      <vt:lpstr>Slide 3</vt:lpstr>
      <vt:lpstr>Slide 4</vt:lpstr>
      <vt:lpstr>Slide 5</vt:lpstr>
      <vt:lpstr>Upper MGI Valve</vt:lpstr>
      <vt:lpstr>Lower MGI Valve</vt:lpstr>
      <vt:lpstr>    *    Approx. 1” clearance from micro- balance diagnostic in Bay F *    Procedure will state that C. Skinner be contacted prior to any modifications to leads for micro- balance </vt:lpstr>
      <vt:lpstr>Slide 9</vt:lpstr>
      <vt:lpstr>Slide 10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Peer Review for New MGI Valves for NSTX-U</dc:title>
  <dc:creator>Roger Raman</dc:creator>
  <cp:lastModifiedBy>wblancha</cp:lastModifiedBy>
  <cp:revision>230</cp:revision>
  <dcterms:created xsi:type="dcterms:W3CDTF">2013-03-05T19:47:15Z</dcterms:created>
  <dcterms:modified xsi:type="dcterms:W3CDTF">2014-09-05T18:44:49Z</dcterms:modified>
</cp:coreProperties>
</file>