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83" r:id="rId5"/>
    <p:sldId id="284" r:id="rId6"/>
    <p:sldId id="285" r:id="rId7"/>
    <p:sldId id="268" r:id="rId8"/>
    <p:sldId id="286" r:id="rId9"/>
    <p:sldId id="259" r:id="rId10"/>
    <p:sldId id="260" r:id="rId11"/>
    <p:sldId id="28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2" r:id="rId26"/>
    <p:sldId id="269" r:id="rId27"/>
    <p:sldId id="263" r:id="rId28"/>
    <p:sldId id="289" r:id="rId29"/>
    <p:sldId id="265" r:id="rId30"/>
    <p:sldId id="266" r:id="rId31"/>
    <p:sldId id="267" r:id="rId3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5D23-52A5-42B3-90CD-6EBD1AB0D45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8284-4321-4562-AA58-D32B57B6B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4F03B50-C8F5-4829-A0B0-9D93B818E0A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29541B-399A-4401-A1A3-00A6C033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9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1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3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5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6632-2C60-45AD-A89E-7F6C024E8FCD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9364-50D4-464D-913A-5E92BBE5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Massive Gas Injector</a:t>
            </a:r>
            <a:br>
              <a:rPr lang="en-US" dirty="0" smtClean="0"/>
            </a:br>
            <a:r>
              <a:rPr lang="en-US" dirty="0" smtClean="0"/>
              <a:t>Power supply and control system</a:t>
            </a:r>
            <a:br>
              <a:rPr lang="en-US" dirty="0" smtClean="0"/>
            </a:br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12/15/2015</a:t>
            </a:r>
          </a:p>
        </p:txBody>
      </p:sp>
    </p:spTree>
    <p:extLst>
      <p:ext uri="{BB962C8B-B14F-4D97-AF65-F5344CB8AC3E}">
        <p14:creationId xmlns:p14="http://schemas.microsoft.com/office/powerpoint/2010/main" val="3946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Schematic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Control signals</a:t>
            </a:r>
          </a:p>
          <a:p>
            <a:pPr lvl="1"/>
            <a:r>
              <a:rPr lang="en-US" dirty="0" smtClean="0"/>
              <a:t>Everything is coming from the NI </a:t>
            </a:r>
            <a:r>
              <a:rPr lang="en-US" dirty="0" err="1" smtClean="0"/>
              <a:t>cRIO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Digital: DR_OPEN, CHARGE_ENABLE, PS_ON, HV_ENABLE</a:t>
            </a:r>
          </a:p>
          <a:p>
            <a:pPr lvl="1"/>
            <a:r>
              <a:rPr lang="en-US" dirty="0" smtClean="0"/>
              <a:t>Analog: VC1</a:t>
            </a:r>
          </a:p>
          <a:p>
            <a:r>
              <a:rPr lang="en-US" dirty="0" smtClean="0"/>
              <a:t>Several signals are continuously monitored, typically through voltage dividers</a:t>
            </a:r>
          </a:p>
          <a:p>
            <a:pPr lvl="1"/>
            <a:r>
              <a:rPr lang="en-US" dirty="0" smtClean="0"/>
              <a:t>VD_E_STOP, VD_TVPS, VD_LOOP_SET (discussed later) to monitor </a:t>
            </a:r>
            <a:r>
              <a:rPr lang="en-US" dirty="0" err="1" smtClean="0"/>
              <a:t>permissives</a:t>
            </a:r>
            <a:endParaRPr lang="en-US" dirty="0" smtClean="0"/>
          </a:p>
          <a:p>
            <a:pPr lvl="1"/>
            <a:r>
              <a:rPr lang="en-US" dirty="0" smtClean="0"/>
              <a:t>VD1, VD2 to monitor supply and capacitor voltage</a:t>
            </a:r>
          </a:p>
          <a:p>
            <a:pPr lvl="1"/>
            <a:r>
              <a:rPr lang="en-US" dirty="0" smtClean="0"/>
              <a:t>CM1 to monitor current out to MGI solenoid</a:t>
            </a:r>
          </a:p>
          <a:p>
            <a:r>
              <a:rPr lang="en-US" dirty="0" smtClean="0"/>
              <a:t>High Voltage </a:t>
            </a:r>
          </a:p>
          <a:p>
            <a:pPr lvl="1"/>
            <a:r>
              <a:rPr lang="en-US" dirty="0" smtClean="0"/>
              <a:t>Capacitor (-) is connected to chassis ground at all times</a:t>
            </a:r>
          </a:p>
          <a:p>
            <a:pPr lvl="1"/>
            <a:r>
              <a:rPr lang="en-US" dirty="0" smtClean="0"/>
              <a:t>The device that triggers the SCR is battery-powered, electrically isolated (via fiber optic) from the rest of the system and isolated by a transformer from the SCR</a:t>
            </a:r>
          </a:p>
          <a:p>
            <a:pPr lvl="1"/>
            <a:r>
              <a:rPr lang="en-US" dirty="0" smtClean="0"/>
              <a:t>System has been tested for functionality and high-potted to 4 kV</a:t>
            </a:r>
          </a:p>
        </p:txBody>
      </p:sp>
    </p:spTree>
    <p:extLst>
      <p:ext uri="{BB962C8B-B14F-4D97-AF65-F5344CB8AC3E}">
        <p14:creationId xmlns:p14="http://schemas.microsoft.com/office/powerpoint/2010/main" val="29568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5481"/>
            <a:ext cx="9143999" cy="57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553200" y="52578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82000" cy="6285398"/>
          </a:xfrm>
        </p:spPr>
      </p:pic>
    </p:spTree>
    <p:extLst>
      <p:ext uri="{BB962C8B-B14F-4D97-AF65-F5344CB8AC3E}">
        <p14:creationId xmlns:p14="http://schemas.microsoft.com/office/powerpoint/2010/main" val="29835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153400" cy="6113978"/>
          </a:xfrm>
        </p:spPr>
      </p:pic>
    </p:spTree>
    <p:extLst>
      <p:ext uri="{BB962C8B-B14F-4D97-AF65-F5344CB8AC3E}">
        <p14:creationId xmlns:p14="http://schemas.microsoft.com/office/powerpoint/2010/main" val="8207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chmitt\Downloads\IMG_3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schmitt\Downloads\IMG_3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schmitt\Downloads\IMG_3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schmitt\Downloads\IMG_3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schmitt\Downloads\IMG_3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schmitt\Downloads\IMG_3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Massive Gas Injector (MGI) Overview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Hardware Status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CDR CHIT summary</a:t>
            </a:r>
            <a:endParaRPr lang="en-US" dirty="0" smtClean="0"/>
          </a:p>
          <a:p>
            <a:r>
              <a:rPr lang="en-US" dirty="0" smtClean="0"/>
              <a:t>Supply </a:t>
            </a:r>
            <a:r>
              <a:rPr lang="en-US" dirty="0"/>
              <a:t>schematic </a:t>
            </a:r>
            <a:r>
              <a:rPr lang="en-US" b="1" dirty="0">
                <a:solidFill>
                  <a:srgbClr val="0070C0"/>
                </a:solidFill>
              </a:rPr>
              <a:t>UPDATE</a:t>
            </a:r>
            <a:endParaRPr lang="en-US" dirty="0" smtClean="0"/>
          </a:p>
          <a:p>
            <a:pPr lvl="1"/>
            <a:r>
              <a:rPr lang="en-US" dirty="0" smtClean="0"/>
              <a:t>Relays and interlocks </a:t>
            </a:r>
            <a:r>
              <a:rPr lang="en-US" b="1" dirty="0" smtClean="0">
                <a:solidFill>
                  <a:srgbClr val="0070C0"/>
                </a:solidFill>
              </a:rPr>
              <a:t>UPDATE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signals </a:t>
            </a:r>
            <a:r>
              <a:rPr lang="en-US" b="1" dirty="0">
                <a:solidFill>
                  <a:srgbClr val="0070C0"/>
                </a:solidFill>
              </a:rPr>
              <a:t>UPDATE</a:t>
            </a:r>
            <a:endParaRPr lang="en-US" dirty="0" smtClean="0"/>
          </a:p>
          <a:p>
            <a:pPr lvl="1"/>
            <a:r>
              <a:rPr lang="en-US" dirty="0" smtClean="0"/>
              <a:t>High voltage </a:t>
            </a:r>
            <a:r>
              <a:rPr lang="en-US" dirty="0"/>
              <a:t>considerations </a:t>
            </a:r>
            <a:r>
              <a:rPr lang="en-US" b="1" dirty="0" smtClean="0">
                <a:solidFill>
                  <a:srgbClr val="0070C0"/>
                </a:solidFill>
              </a:rPr>
              <a:t>UPDATE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‘Grounding’ diagram</a:t>
            </a:r>
            <a:endParaRPr lang="en-US" dirty="0" smtClean="0"/>
          </a:p>
          <a:p>
            <a:r>
              <a:rPr lang="en-US" dirty="0" smtClean="0"/>
              <a:t>Control system – NI </a:t>
            </a:r>
            <a:r>
              <a:rPr lang="en-US" dirty="0" err="1" smtClean="0"/>
              <a:t>cRIO</a:t>
            </a:r>
            <a:r>
              <a:rPr lang="en-US" dirty="0" smtClean="0"/>
              <a:t> chassis and </a:t>
            </a:r>
            <a:r>
              <a:rPr lang="en-US" dirty="0"/>
              <a:t>modules </a:t>
            </a:r>
            <a:r>
              <a:rPr lang="en-US" b="1" dirty="0">
                <a:solidFill>
                  <a:srgbClr val="0070C0"/>
                </a:solidFill>
              </a:rPr>
              <a:t>UPDATE</a:t>
            </a:r>
            <a:endParaRPr lang="en-US" dirty="0" smtClean="0"/>
          </a:p>
          <a:p>
            <a:pPr lvl="1"/>
            <a:r>
              <a:rPr lang="en-US" dirty="0" smtClean="0"/>
              <a:t>Power</a:t>
            </a:r>
            <a:r>
              <a:rPr lang="en-US" b="1" dirty="0">
                <a:solidFill>
                  <a:srgbClr val="0070C0"/>
                </a:solidFill>
              </a:rPr>
              <a:t> UPDATE</a:t>
            </a:r>
            <a:endParaRPr lang="en-US" dirty="0" smtClean="0"/>
          </a:p>
          <a:p>
            <a:pPr lvl="1"/>
            <a:r>
              <a:rPr lang="en-US" dirty="0" smtClean="0"/>
              <a:t>Modules: DO, DI, AO, AI</a:t>
            </a:r>
          </a:p>
          <a:p>
            <a:pPr lvl="1"/>
            <a:r>
              <a:rPr lang="en-US" dirty="0" smtClean="0"/>
              <a:t>Sequence and state </a:t>
            </a:r>
            <a:r>
              <a:rPr lang="en-US" dirty="0"/>
              <a:t>diagrams </a:t>
            </a:r>
            <a:r>
              <a:rPr lang="en-US" b="1" dirty="0">
                <a:solidFill>
                  <a:srgbClr val="0070C0"/>
                </a:solidFill>
              </a:rPr>
              <a:t>UPDATE</a:t>
            </a:r>
            <a:endParaRPr lang="en-US" dirty="0" smtClean="0"/>
          </a:p>
          <a:p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nstallation, Access and </a:t>
            </a:r>
            <a:r>
              <a:rPr lang="en-US" dirty="0" smtClean="0"/>
              <a:t>System </a:t>
            </a:r>
            <a:r>
              <a:rPr lang="en-US" dirty="0"/>
              <a:t>tests </a:t>
            </a:r>
            <a:r>
              <a:rPr lang="en-US" b="1" dirty="0">
                <a:solidFill>
                  <a:srgbClr val="0070C0"/>
                </a:solidFill>
              </a:rPr>
              <a:t>UPDATE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necessities </a:t>
            </a:r>
            <a:r>
              <a:rPr lang="en-US" b="1" dirty="0">
                <a:solidFill>
                  <a:srgbClr val="0070C0"/>
                </a:solidFill>
              </a:rPr>
              <a:t>UPDATE</a:t>
            </a:r>
            <a:endParaRPr lang="en-US" dirty="0" smtClean="0"/>
          </a:p>
          <a:p>
            <a:pPr lvl="1"/>
            <a:r>
              <a:rPr lang="en-US" dirty="0" smtClean="0"/>
              <a:t>NEPA, Vacuum PLC, PCS, etc.</a:t>
            </a:r>
          </a:p>
          <a:p>
            <a:r>
              <a:rPr lang="en-US" dirty="0" smtClean="0"/>
              <a:t>Timeline </a:t>
            </a:r>
            <a:r>
              <a:rPr lang="en-US" b="1" dirty="0">
                <a:solidFill>
                  <a:srgbClr val="0070C0"/>
                </a:solidFill>
              </a:rPr>
              <a:t>UPDATE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64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schmitt\Downloads\IMG_3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schmitt\Downloads\IMG_3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schmitt\Downloads\IMG_3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schmitt\Downloads\IMG_3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schmitt\Downloads\IMG_3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</a:t>
            </a:r>
            <a:r>
              <a:rPr lang="en-US" dirty="0" err="1" smtClean="0"/>
              <a:t>cRIO</a:t>
            </a:r>
            <a:r>
              <a:rPr lang="en-US" dirty="0" smtClean="0"/>
              <a:t> Control System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Chassis: CompactRIO-9065</a:t>
            </a:r>
          </a:p>
          <a:p>
            <a:pPr lvl="1"/>
            <a:r>
              <a:rPr lang="en-US" dirty="0" smtClean="0"/>
              <a:t>4-Slot Artix-7 FPGA</a:t>
            </a:r>
          </a:p>
          <a:p>
            <a:pPr lvl="1"/>
            <a:r>
              <a:rPr lang="en-US" dirty="0" smtClean="0"/>
              <a:t>667 MHz dual-core ARM Cortex-A0</a:t>
            </a:r>
          </a:p>
          <a:p>
            <a:pPr lvl="1"/>
            <a:r>
              <a:rPr lang="en-US" dirty="0" smtClean="0"/>
              <a:t>1GB NV Storage, 512 MG DDR3 Memory</a:t>
            </a:r>
          </a:p>
          <a:p>
            <a:pPr lvl="1"/>
            <a:r>
              <a:rPr lang="en-US" dirty="0" smtClean="0"/>
              <a:t>NI Linux Real-Time OS</a:t>
            </a:r>
          </a:p>
          <a:p>
            <a:pPr lvl="1"/>
            <a:r>
              <a:rPr lang="en-US" dirty="0" smtClean="0"/>
              <a:t>Ethernet</a:t>
            </a:r>
          </a:p>
          <a:p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NI 9201: </a:t>
            </a:r>
            <a:r>
              <a:rPr lang="en-US" dirty="0"/>
              <a:t>8-ch Analog </a:t>
            </a:r>
            <a:r>
              <a:rPr lang="en-US" dirty="0" smtClean="0"/>
              <a:t>Input, ±10V, 12-Bit 500 </a:t>
            </a:r>
            <a:r>
              <a:rPr lang="en-US" dirty="0" err="1" smtClean="0"/>
              <a:t>kS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NI 9263: </a:t>
            </a:r>
            <a:r>
              <a:rPr lang="en-US" dirty="0"/>
              <a:t>4-ch Analog </a:t>
            </a:r>
            <a:r>
              <a:rPr lang="en-US" dirty="0" smtClean="0"/>
              <a:t>Output, ±10V, 16-Bit, 100 </a:t>
            </a:r>
            <a:r>
              <a:rPr lang="en-US" dirty="0" err="1" smtClean="0"/>
              <a:t>kS</a:t>
            </a:r>
            <a:r>
              <a:rPr lang="en-US" dirty="0" smtClean="0"/>
              <a:t>/s/</a:t>
            </a:r>
            <a:r>
              <a:rPr lang="en-US" dirty="0" err="1" smtClean="0"/>
              <a:t>ch</a:t>
            </a:r>
            <a:endParaRPr lang="en-US" dirty="0" smtClean="0"/>
          </a:p>
          <a:p>
            <a:pPr lvl="1"/>
            <a:r>
              <a:rPr lang="en-US" dirty="0" smtClean="0"/>
              <a:t>NI 9401: 8-Ch, 100 ns, 5V/TTL Digital I/O Module</a:t>
            </a:r>
          </a:p>
          <a:p>
            <a:pPr lvl="1"/>
            <a:r>
              <a:rPr lang="en-US" dirty="0" smtClean="0"/>
              <a:t>NI 9472: 8-Ch, 100 us, 6-30 V Sourcing DO Module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Chassis and DO Module require external power supply</a:t>
            </a:r>
          </a:p>
          <a:p>
            <a:pPr lvl="2"/>
            <a:r>
              <a:rPr lang="en-US" dirty="0" smtClean="0"/>
              <a:t>24V – “Standard” at NSTX-U</a:t>
            </a:r>
          </a:p>
          <a:p>
            <a:r>
              <a:rPr lang="en-US" dirty="0" smtClean="0"/>
              <a:t>NI Quote: $4419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" y="0"/>
            <a:ext cx="9093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</a:t>
            </a:r>
            <a:r>
              <a:rPr lang="en-US" dirty="0" err="1" smtClean="0"/>
              <a:t>cRIO</a:t>
            </a:r>
            <a:r>
              <a:rPr lang="en-US" dirty="0" smtClean="0"/>
              <a:t> Control System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State Diagram</a:t>
            </a:r>
          </a:p>
          <a:p>
            <a:pPr lvl="1"/>
            <a:r>
              <a:rPr lang="en-US" dirty="0" smtClean="0"/>
              <a:t>See attachment (No significant changes since last time)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/>
              <a:t>Using existing NI software license (</a:t>
            </a:r>
            <a:r>
              <a:rPr lang="en-US" dirty="0" err="1"/>
              <a:t>Labview</a:t>
            </a:r>
            <a:r>
              <a:rPr lang="en-US" dirty="0"/>
              <a:t>, FPGA and </a:t>
            </a:r>
            <a:r>
              <a:rPr lang="en-US" dirty="0" err="1"/>
              <a:t>Realtime</a:t>
            </a:r>
            <a:r>
              <a:rPr lang="en-US" dirty="0"/>
              <a:t>): FREE, but with risks</a:t>
            </a:r>
          </a:p>
          <a:p>
            <a:pPr lvl="2"/>
            <a:r>
              <a:rPr lang="en-US" dirty="0"/>
              <a:t>I have never had ‘official’ NI LV training; Software may not be optimal</a:t>
            </a:r>
          </a:p>
          <a:p>
            <a:pPr lvl="2"/>
            <a:r>
              <a:rPr lang="en-US" dirty="0"/>
              <a:t>Paul S </a:t>
            </a:r>
            <a:r>
              <a:rPr lang="en-US" dirty="0" smtClean="0"/>
              <a:t>and I are ‘sharing</a:t>
            </a:r>
            <a:r>
              <a:rPr lang="en-US" dirty="0"/>
              <a:t>’ the </a:t>
            </a:r>
            <a:r>
              <a:rPr lang="en-US" dirty="0" smtClean="0"/>
              <a:t>license</a:t>
            </a:r>
          </a:p>
          <a:p>
            <a:pPr lvl="1"/>
            <a:r>
              <a:rPr lang="en-US" dirty="0" smtClean="0"/>
              <a:t>With G. Zimmer’s EPICS and </a:t>
            </a:r>
            <a:r>
              <a:rPr lang="en-US" dirty="0" err="1" smtClean="0"/>
              <a:t>MDSplus</a:t>
            </a:r>
            <a:r>
              <a:rPr lang="en-US" dirty="0" smtClean="0"/>
              <a:t> example VI’s and P. </a:t>
            </a:r>
            <a:r>
              <a:rPr lang="en-US" dirty="0" err="1" smtClean="0"/>
              <a:t>Sichta’s</a:t>
            </a:r>
            <a:r>
              <a:rPr lang="en-US" dirty="0" smtClean="0"/>
              <a:t> SBRIO example, I have a pretty good set of  working examples</a:t>
            </a:r>
          </a:p>
          <a:p>
            <a:pPr lvl="1"/>
            <a:r>
              <a:rPr lang="en-US" dirty="0" smtClean="0"/>
              <a:t>Implementation uses minimal FPGA resources; Mostly using RT side of system</a:t>
            </a:r>
          </a:p>
          <a:p>
            <a:r>
              <a:rPr lang="en-US" dirty="0" smtClean="0"/>
              <a:t>We should purchase the NI </a:t>
            </a:r>
            <a:r>
              <a:rPr lang="en-US" dirty="0" err="1" smtClean="0"/>
              <a:t>cRIO</a:t>
            </a:r>
            <a:r>
              <a:rPr lang="en-US" dirty="0" smtClean="0"/>
              <a:t> system ASAP (w/o software) so that we can begin testing with real hardware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and Access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procedure</a:t>
            </a:r>
          </a:p>
          <a:p>
            <a:pPr lvl="1"/>
            <a:r>
              <a:rPr lang="en-US" dirty="0" smtClean="0"/>
              <a:t>To be developed with R. van Kirk’s group</a:t>
            </a:r>
          </a:p>
          <a:p>
            <a:pPr lvl="1"/>
            <a:r>
              <a:rPr lang="en-US" dirty="0" smtClean="0"/>
              <a:t>Needs to include testing procedure</a:t>
            </a:r>
          </a:p>
          <a:p>
            <a:pPr lvl="1"/>
            <a:endParaRPr lang="en-US" dirty="0" smtClean="0"/>
          </a:p>
          <a:p>
            <a:r>
              <a:rPr lang="en-US" dirty="0"/>
              <a:t>Access procedure will follow CHI AP-NSTX-01 as a template</a:t>
            </a:r>
          </a:p>
          <a:p>
            <a:pPr lvl="1"/>
            <a:r>
              <a:rPr lang="en-US" dirty="0"/>
              <a:t>Cap bank ‘</a:t>
            </a:r>
            <a:r>
              <a:rPr lang="en-US" dirty="0" err="1"/>
              <a:t>safing</a:t>
            </a:r>
            <a:r>
              <a:rPr lang="en-US" dirty="0"/>
              <a:t>’, access restrictions, grounding sticks, safety equipment,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 inhibit tests</a:t>
            </a:r>
            <a:endParaRPr lang="en-US" dirty="0"/>
          </a:p>
          <a:p>
            <a:pPr lvl="1"/>
            <a:r>
              <a:rPr lang="en-US" dirty="0" err="1" smtClean="0"/>
              <a:t>No_E_stop</a:t>
            </a:r>
            <a:r>
              <a:rPr lang="en-US" dirty="0" smtClean="0"/>
              <a:t>, </a:t>
            </a:r>
            <a:r>
              <a:rPr lang="en-US" dirty="0" err="1" smtClean="0"/>
              <a:t>TVPS_Permissive</a:t>
            </a:r>
            <a:r>
              <a:rPr lang="en-US" dirty="0" smtClean="0"/>
              <a:t>, Kirk Key</a:t>
            </a:r>
          </a:p>
          <a:p>
            <a:r>
              <a:rPr lang="en-US" dirty="0" smtClean="0"/>
              <a:t>High-pot/isolation tests</a:t>
            </a:r>
          </a:p>
          <a:p>
            <a:r>
              <a:rPr lang="en-US" dirty="0" smtClean="0"/>
              <a:t>Software E stop</a:t>
            </a:r>
          </a:p>
          <a:p>
            <a:r>
              <a:rPr lang="en-US" dirty="0" smtClean="0"/>
              <a:t>Power on/No SCR trigger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cap</a:t>
            </a:r>
            <a:r>
              <a:rPr lang="en-US" dirty="0" smtClean="0"/>
              <a:t> &gt; 1.05 x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request</a:t>
            </a:r>
            <a:endParaRPr lang="en-US" baseline="-25000" dirty="0" smtClean="0"/>
          </a:p>
          <a:p>
            <a:r>
              <a:rPr lang="en-US" dirty="0" smtClean="0"/>
              <a:t>Basic Timing/Functional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list needs to be formalized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1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Unmitigated disruptions in a tokamak discharge</a:t>
            </a:r>
          </a:p>
          <a:p>
            <a:pPr lvl="1"/>
            <a:r>
              <a:rPr lang="en-US" dirty="0" smtClean="0"/>
              <a:t>Cause excessive diverter heat loads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h</a:t>
            </a:r>
            <a:r>
              <a:rPr lang="en-US" dirty="0" smtClean="0"/>
              <a:t>alo currents</a:t>
            </a:r>
          </a:p>
          <a:p>
            <a:r>
              <a:rPr lang="en-US" dirty="0" smtClean="0"/>
              <a:t>Injecting massive amounts of gas prior to the disruption can thermally quench the plasma and reduce the impact of disruptions</a:t>
            </a:r>
          </a:p>
          <a:p>
            <a:pPr lvl="1"/>
            <a:r>
              <a:rPr lang="en-US" dirty="0" smtClean="0"/>
              <a:t>NSTX-U is studying the effects of MGI at various poloidal locations around the plasma</a:t>
            </a:r>
          </a:p>
          <a:p>
            <a:pPr lvl="1"/>
            <a:r>
              <a:rPr lang="en-US" dirty="0" smtClean="0"/>
              <a:t>The injectors are installed; Power supplies and control systems are presented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necessities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 form - done</a:t>
            </a:r>
          </a:p>
          <a:p>
            <a:r>
              <a:rPr lang="en-US" dirty="0" smtClean="0"/>
              <a:t>Vacuum PLC, PCS – Will need MGI trigger signal to racks</a:t>
            </a:r>
          </a:p>
          <a:p>
            <a:r>
              <a:rPr lang="en-US" dirty="0" smtClean="0"/>
              <a:t>Need t=0 signal to racks</a:t>
            </a:r>
          </a:p>
          <a:p>
            <a:r>
              <a:rPr lang="en-US" dirty="0" smtClean="0"/>
              <a:t>TVPS (24VDC), NO-E-STOP (120VAC), Loop set / H.I.S. (120VAC) to racks</a:t>
            </a:r>
          </a:p>
          <a:p>
            <a:r>
              <a:rPr lang="en-US" dirty="0" smtClean="0"/>
              <a:t>Kirk Keys – schedule time for block expansion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MGI power supply boxes begin to arrive</a:t>
            </a:r>
          </a:p>
          <a:p>
            <a:pPr lvl="1"/>
            <a:r>
              <a:rPr lang="en-US" dirty="0" smtClean="0"/>
              <a:t>Mid-December</a:t>
            </a:r>
          </a:p>
          <a:p>
            <a:r>
              <a:rPr lang="en-US" dirty="0" smtClean="0"/>
              <a:t>Control system</a:t>
            </a:r>
          </a:p>
          <a:p>
            <a:pPr lvl="1"/>
            <a:r>
              <a:rPr lang="en-US" dirty="0" smtClean="0"/>
              <a:t>Mid December thru Mid-January</a:t>
            </a:r>
          </a:p>
          <a:p>
            <a:r>
              <a:rPr lang="en-US" dirty="0" smtClean="0"/>
              <a:t>Install Electrical system HW</a:t>
            </a:r>
          </a:p>
          <a:p>
            <a:pPr lvl="1"/>
            <a:r>
              <a:rPr lang="en-US" dirty="0" smtClean="0"/>
              <a:t>Mid-January</a:t>
            </a:r>
          </a:p>
          <a:p>
            <a:r>
              <a:rPr lang="en-US" dirty="0" smtClean="0"/>
              <a:t>Test supply into dummy load</a:t>
            </a:r>
          </a:p>
          <a:p>
            <a:pPr lvl="1"/>
            <a:r>
              <a:rPr lang="en-US" dirty="0" smtClean="0"/>
              <a:t>Mid January</a:t>
            </a:r>
          </a:p>
          <a:p>
            <a:r>
              <a:rPr lang="en-US" dirty="0" smtClean="0"/>
              <a:t>Test supply into MGI valve</a:t>
            </a:r>
          </a:p>
          <a:p>
            <a:pPr lvl="1"/>
            <a:r>
              <a:rPr lang="en-US" dirty="0" smtClean="0"/>
              <a:t>Mid January</a:t>
            </a:r>
          </a:p>
          <a:p>
            <a:r>
              <a:rPr lang="en-US" dirty="0" smtClean="0"/>
              <a:t>Kirk key system</a:t>
            </a:r>
          </a:p>
          <a:p>
            <a:pPr lvl="1"/>
            <a:r>
              <a:rPr lang="en-US" dirty="0" smtClean="0"/>
              <a:t>???</a:t>
            </a:r>
          </a:p>
          <a:p>
            <a:pPr lvl="1"/>
            <a:endParaRPr lang="en-US" dirty="0"/>
          </a:p>
          <a:p>
            <a:r>
              <a:rPr lang="en-US" dirty="0" smtClean="0"/>
              <a:t>Am I missing anything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MGI Hardware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and </a:t>
            </a:r>
            <a:r>
              <a:rPr lang="en-US" dirty="0" err="1" smtClean="0"/>
              <a:t>Midplane</a:t>
            </a:r>
            <a:r>
              <a:rPr lang="en-US" dirty="0" smtClean="0"/>
              <a:t> MGI – All components installed by end of January</a:t>
            </a:r>
          </a:p>
          <a:p>
            <a:pPr lvl="1"/>
            <a:r>
              <a:rPr lang="en-US" dirty="0" smtClean="0"/>
              <a:t>Two valves, piping and supports</a:t>
            </a:r>
          </a:p>
          <a:p>
            <a:pPr lvl="1"/>
            <a:r>
              <a:rPr lang="en-US" dirty="0" smtClean="0"/>
              <a:t>Digitize signal from pressure transducer on valve</a:t>
            </a:r>
          </a:p>
          <a:p>
            <a:pPr lvl="1"/>
            <a:r>
              <a:rPr lang="en-US" dirty="0" smtClean="0"/>
              <a:t>Install the gas piping to the valves</a:t>
            </a:r>
          </a:p>
          <a:p>
            <a:r>
              <a:rPr lang="en-US" dirty="0" smtClean="0"/>
              <a:t>Upper MGI – Later, during the run</a:t>
            </a:r>
          </a:p>
          <a:p>
            <a:pPr lvl="1"/>
            <a:r>
              <a:rPr lang="en-US" dirty="0" smtClean="0"/>
              <a:t>Power supply can be installed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CDR Chit Summary     1/2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3095"/>
              </p:ext>
            </p:extLst>
          </p:nvPr>
        </p:nvGraphicFramePr>
        <p:xfrm>
          <a:off x="152400" y="762000"/>
          <a:ext cx="8637463" cy="5451573"/>
        </p:xfrm>
        <a:graphic>
          <a:graphicData uri="http://schemas.openxmlformats.org/drawingml/2006/table">
            <a:tbl>
              <a:tblPr/>
              <a:tblGrid>
                <a:gridCol w="838200"/>
                <a:gridCol w="4876800"/>
                <a:gridCol w="2922463"/>
              </a:tblGrid>
              <a:tr h="10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Item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Concern/Recommendation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Current Status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388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during-shot digitized signals, the A/D trigger time and the data sampling time must be correlated. Or, also digitize a 3rd "timing mark" channel.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speed digitizing of cap voltage and current triggered at t=0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 EPICS interface: Stored settings, Waveforms, Shot #, etc.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to record charging request, charge timings, and digitized shot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Battery status needs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 Replace with power supply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Administratively changed every run campaign.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end of charging, ensure that disabling high voltage does not short the Glassman Supply output.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added between relay connection break and HV turn off.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Ip Calculator has an "ITF &lt; allowable" signal.  Assess of this should be incororated into the MGI Controls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it feasible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bring 3 signals out of Ip and distribute it to the Racks? Is this (overly) redundant?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the "NI Chassis V20151014a"inputs; Check the interface for "Loop Set/HIS".  Contact closure or 120VAC?  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VAC – SSR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added to circuit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V supply to control logic rather than 10V (as shown)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V will be used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not co-mingle the High Voltage and A/C Control power in Box #2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 verified on delivery &amp; installation.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the Power Supply drawing, show I/O Voltages. Also correct the drawing to remove the wire in parallel with R8 (110 ohm)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 (see below)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CDR Chit Summary      2/2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638363"/>
              </p:ext>
            </p:extLst>
          </p:nvPr>
        </p:nvGraphicFramePr>
        <p:xfrm>
          <a:off x="152400" y="762000"/>
          <a:ext cx="8637463" cy="5391822"/>
        </p:xfrm>
        <a:graphic>
          <a:graphicData uri="http://schemas.openxmlformats.org/drawingml/2006/table">
            <a:tbl>
              <a:tblPr/>
              <a:tblGrid>
                <a:gridCol w="838200"/>
                <a:gridCol w="4876800"/>
                <a:gridCol w="2922463"/>
              </a:tblGrid>
              <a:tr h="101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Item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Concern/Recommendation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Current Status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394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 a "grounding" diagram for the next review. Should show ground classes and locations of electrical breaks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 (see below)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Confirm that the gas delivery system P&amp;ID's have been updated to show the MGI configuration. 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Plumbing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 done. Instrumentation may not be done.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the plan/requirements for electrical insulation tests (Hi-Pots) when the system is installed. This will help determinewhere to ensure that sufficient insulation exists.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 follow CHI template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packages for system interfaces in the NTC should be prepared/released as soon as possible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request in system.</a:t>
                      </a:r>
                    </a:p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 work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lexan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doors) in system.</a:t>
                      </a:r>
                    </a:p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Requests for TVPS, NO-E-STOP, MGI trigger, and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ethernet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not in system.</a:t>
                      </a:r>
                    </a:p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IP/AP not complete.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MGI capacitor discharge system meets the criteria of a Cap Bank as described in the PPPL Health and Safety Manual.  Needs to meet specific safety requirements. (Access procedure, etc.)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access procedures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follow CHI as a template.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Recommend development of an access procedure outlining a safe and practical process for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all parts of the system. Needs to include interlocks, required PPE, visibility of conditions, discharge and grounding sticks,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06" marR="3906" marT="3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7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5481"/>
            <a:ext cx="9144000" cy="57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Removed Ross Relay between HV- and C1-</a:t>
            </a:r>
          </a:p>
          <a:p>
            <a:pPr lvl="1"/>
            <a:r>
              <a:rPr lang="en-US" dirty="0" smtClean="0"/>
              <a:t>Negative terminal of C1 is always connected to Category 1 ground (through the Glassman power supply)</a:t>
            </a:r>
          </a:p>
          <a:p>
            <a:r>
              <a:rPr lang="en-US" dirty="0" smtClean="0"/>
              <a:t>Added discharge resistor to trigger circuit</a:t>
            </a:r>
          </a:p>
          <a:p>
            <a:r>
              <a:rPr lang="en-US" dirty="0" smtClean="0"/>
              <a:t>Updated isolation transformer schematic</a:t>
            </a:r>
          </a:p>
          <a:p>
            <a:r>
              <a:rPr lang="en-US" dirty="0" smtClean="0"/>
              <a:t>Cutouts (with acrylic covers) added to the boxes to allow accessor a ‘view’ to the Ross Relays’ (for safety)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Supply Schematic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High Voltage Ross Relays control the connections to the dump resistor (RR1) and Glassman charging supply (RR2)</a:t>
            </a:r>
          </a:p>
          <a:p>
            <a:r>
              <a:rPr lang="en-US" dirty="0" smtClean="0"/>
              <a:t>Solid State Relays</a:t>
            </a:r>
          </a:p>
          <a:p>
            <a:pPr lvl="1"/>
            <a:r>
              <a:rPr lang="en-US" dirty="0" smtClean="0"/>
              <a:t>SSR1 controls operation of RR1; SSR2 controls RR2 </a:t>
            </a:r>
          </a:p>
          <a:p>
            <a:pPr lvl="1"/>
            <a:r>
              <a:rPr lang="en-US" dirty="0" smtClean="0"/>
              <a:t>SSR3 controls power to Glassman supply</a:t>
            </a:r>
          </a:p>
          <a:p>
            <a:pPr lvl="1"/>
            <a:r>
              <a:rPr lang="en-US" dirty="0" smtClean="0"/>
              <a:t>SSR4 and SSR5 allows TVPS (24 VDC) to inhibit power to the charging supply, RR1, RR2, and RR3</a:t>
            </a:r>
          </a:p>
          <a:p>
            <a:pPr lvl="1"/>
            <a:r>
              <a:rPr lang="en-US" dirty="0" smtClean="0"/>
              <a:t>SSR6 and SSR7 allows NO-E-STOP (120 VAC) to inhibit power to the charging supply, RR1 and RR2</a:t>
            </a:r>
            <a:endParaRPr lang="en-US" strike="sngStrike" dirty="0" smtClean="0"/>
          </a:p>
          <a:p>
            <a:pPr lvl="1"/>
            <a:r>
              <a:rPr lang="en-US" dirty="0" smtClean="0"/>
              <a:t>Kirk key interlock is in series with NO-E-STOP</a:t>
            </a:r>
          </a:p>
          <a:p>
            <a:pPr lvl="2"/>
            <a:r>
              <a:rPr lang="en-US" sz="2900" dirty="0" smtClean="0"/>
              <a:t>Kirk keys lock the </a:t>
            </a:r>
            <a:r>
              <a:rPr lang="en-US" sz="2900" b="1" dirty="0" smtClean="0">
                <a:solidFill>
                  <a:schemeClr val="tx2"/>
                </a:solidFill>
              </a:rPr>
              <a:t>front door on the rack</a:t>
            </a:r>
            <a:r>
              <a:rPr lang="en-US" sz="2900" dirty="0" smtClean="0"/>
              <a:t>. The supply is inside the boxes </a:t>
            </a:r>
            <a:r>
              <a:rPr lang="en-US" sz="2900" b="1" dirty="0" smtClean="0">
                <a:solidFill>
                  <a:schemeClr val="tx2"/>
                </a:solidFill>
              </a:rPr>
              <a:t>mounted in this rack.</a:t>
            </a:r>
            <a:endParaRPr lang="en-US" sz="2900" b="1" dirty="0" smtClean="0"/>
          </a:p>
          <a:p>
            <a:r>
              <a:rPr lang="en-US" dirty="0" smtClean="0"/>
              <a:t>Normal operation</a:t>
            </a:r>
          </a:p>
          <a:p>
            <a:pPr lvl="1"/>
            <a:r>
              <a:rPr lang="en-US" dirty="0" smtClean="0"/>
              <a:t>SSR1, SSR2, and SSR3 are controlled by NI </a:t>
            </a:r>
            <a:r>
              <a:rPr lang="en-US" dirty="0" err="1" smtClean="0"/>
              <a:t>cRIO</a:t>
            </a:r>
            <a:r>
              <a:rPr lang="en-US" dirty="0" smtClean="0"/>
              <a:t> Control System</a:t>
            </a:r>
          </a:p>
          <a:p>
            <a:pPr lvl="1"/>
            <a:r>
              <a:rPr lang="en-US" dirty="0" smtClean="0"/>
              <a:t>SSR4, SSR5, SSR6, and SSR7 are controlled by NO-E-STOP, TVPS and Kirk Key</a:t>
            </a:r>
          </a:p>
          <a:p>
            <a:pPr lvl="1"/>
            <a:r>
              <a:rPr lang="en-US" dirty="0" smtClean="0"/>
              <a:t>Loop Set and NO-E-STOP are monitored by NI </a:t>
            </a:r>
            <a:r>
              <a:rPr lang="en-US" dirty="0" err="1" smtClean="0"/>
              <a:t>cRIO</a:t>
            </a:r>
            <a:r>
              <a:rPr lang="en-US" dirty="0" smtClean="0"/>
              <a:t> Control System (discussed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16758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1301</Words>
  <Application>Microsoft Office PowerPoint</Application>
  <PresentationFormat>On-screen Show (4:3)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Massive Gas Injector Power supply and control system PDR</vt:lpstr>
      <vt:lpstr>Outline</vt:lpstr>
      <vt:lpstr>MGI Overview</vt:lpstr>
      <vt:lpstr>MGI Hardware Status</vt:lpstr>
      <vt:lpstr>CDR Chit Summary     1/2</vt:lpstr>
      <vt:lpstr>CDR Chit Summary      2/2</vt:lpstr>
      <vt:lpstr>PowerPoint Presentation</vt:lpstr>
      <vt:lpstr>Schematic changes</vt:lpstr>
      <vt:lpstr>Supply Schematic I</vt:lpstr>
      <vt:lpstr>Supply Schematic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 cRIO Control System I</vt:lpstr>
      <vt:lpstr>PowerPoint Presentation</vt:lpstr>
      <vt:lpstr>NI cRIO Control System II</vt:lpstr>
      <vt:lpstr>Installation and Access Procedures</vt:lpstr>
      <vt:lpstr>System Tests</vt:lpstr>
      <vt:lpstr>Other necessities</vt:lpstr>
      <vt:lpstr>Timeline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Gas Injector Power supply and control system CDR</dc:title>
  <dc:creator>jschmitt</dc:creator>
  <cp:lastModifiedBy>jschmitt</cp:lastModifiedBy>
  <cp:revision>61</cp:revision>
  <cp:lastPrinted>2015-10-16T15:26:08Z</cp:lastPrinted>
  <dcterms:created xsi:type="dcterms:W3CDTF">2015-10-08T20:06:45Z</dcterms:created>
  <dcterms:modified xsi:type="dcterms:W3CDTF">2015-12-15T19:28:39Z</dcterms:modified>
</cp:coreProperties>
</file>