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72" r:id="rId3"/>
    <p:sldId id="273" r:id="rId4"/>
    <p:sldId id="278" r:id="rId5"/>
    <p:sldId id="299" r:id="rId6"/>
    <p:sldId id="350" r:id="rId7"/>
    <p:sldId id="274" r:id="rId8"/>
    <p:sldId id="275" r:id="rId9"/>
    <p:sldId id="276" r:id="rId10"/>
    <p:sldId id="33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CC"/>
    <a:srgbClr val="0000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1" autoAdjust="0"/>
  </p:normalViewPr>
  <p:slideViewPr>
    <p:cSldViewPr>
      <p:cViewPr>
        <p:scale>
          <a:sx n="80" d="100"/>
          <a:sy n="80" d="100"/>
        </p:scale>
        <p:origin x="-243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657600" y="6596390"/>
            <a:ext cx="18293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NSTX-U Overview Slides</a:t>
            </a:r>
            <a:endParaRPr lang="en-US" sz="1100" b="1" dirty="0" smtClean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72284"/>
            <a:ext cx="9144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Arial"/>
                <a:cs typeface="Arial"/>
              </a:rPr>
              <a:t>NSTX-U </a:t>
            </a:r>
            <a:r>
              <a:rPr b="1" dirty="0" smtClean="0">
                <a:latin typeface="Arial"/>
                <a:cs typeface="Arial"/>
              </a:rPr>
              <a:t>Mission</a:t>
            </a:r>
            <a:r>
              <a:rPr b="1" spc="-80" dirty="0" smtClean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Elements: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46078" y="1066800"/>
            <a:ext cx="1676398" cy="1730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928" y="1245766"/>
            <a:ext cx="5560072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indent="-169545">
              <a:lnSpc>
                <a:spcPts val="3145"/>
              </a:lnSpc>
              <a:buChar char="•"/>
              <a:tabLst>
                <a:tab pos="182880" algn="l"/>
              </a:tabLst>
            </a:pPr>
            <a:r>
              <a:rPr sz="2800" dirty="0" smtClean="0">
                <a:latin typeface="Arial"/>
                <a:cs typeface="Arial"/>
              </a:rPr>
              <a:t>Explore </a:t>
            </a:r>
            <a:r>
              <a:rPr sz="2800" dirty="0">
                <a:latin typeface="Arial"/>
                <a:cs typeface="Arial"/>
              </a:rPr>
              <a:t>unique </a:t>
            </a:r>
            <a:r>
              <a:rPr sz="2800" spc="-5" dirty="0">
                <a:latin typeface="Arial"/>
                <a:cs typeface="Arial"/>
              </a:rPr>
              <a:t>ST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parameter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regimes to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advance </a:t>
            </a:r>
            <a:r>
              <a:rPr sz="2800" dirty="0">
                <a:latin typeface="Arial"/>
                <a:cs typeface="Arial"/>
              </a:rPr>
              <a:t>predictive  capability - for </a:t>
            </a:r>
            <a:r>
              <a:rPr sz="2800" spc="-5" dirty="0">
                <a:latin typeface="Arial"/>
                <a:cs typeface="Arial"/>
              </a:rPr>
              <a:t>ITER </a:t>
            </a:r>
            <a:r>
              <a:rPr sz="2800" dirty="0" smtClean="0">
                <a:latin typeface="Arial"/>
                <a:cs typeface="Arial"/>
              </a:rPr>
              <a:t>and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sz="2800" dirty="0" smtClean="0">
                <a:latin typeface="Arial"/>
                <a:cs typeface="Arial"/>
              </a:rPr>
              <a:t>beyond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928" y="3099435"/>
            <a:ext cx="488950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marR="5080" indent="-169545">
              <a:lnSpc>
                <a:spcPct val="100000"/>
              </a:lnSpc>
              <a:buChar char="•"/>
              <a:tabLst>
                <a:tab pos="182880" algn="l"/>
              </a:tabLst>
            </a:pPr>
            <a:r>
              <a:rPr sz="2800" dirty="0">
                <a:latin typeface="Arial"/>
                <a:cs typeface="Arial"/>
              </a:rPr>
              <a:t>Develop solutions for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plasma-  material interface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(PMI)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4928" y="4873237"/>
            <a:ext cx="510286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marR="5080" indent="-169545">
              <a:lnSpc>
                <a:spcPct val="100000"/>
              </a:lnSpc>
              <a:buChar char="•"/>
              <a:tabLst>
                <a:tab pos="182880" algn="l"/>
              </a:tabLst>
            </a:pPr>
            <a:r>
              <a:rPr sz="2800" dirty="0">
                <a:latin typeface="Arial"/>
                <a:cs typeface="Arial"/>
              </a:rPr>
              <a:t>Advance </a:t>
            </a:r>
            <a:r>
              <a:rPr sz="2800" spc="-5" dirty="0">
                <a:latin typeface="Arial"/>
                <a:cs typeface="Arial"/>
              </a:rPr>
              <a:t>ST </a:t>
            </a:r>
            <a:r>
              <a:rPr sz="2800" dirty="0">
                <a:latin typeface="Arial"/>
                <a:cs typeface="Arial"/>
              </a:rPr>
              <a:t>as Fusion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Nuclear  Science Facility and </a:t>
            </a:r>
            <a:r>
              <a:rPr sz="2800" spc="-5" dirty="0">
                <a:latin typeface="Arial"/>
                <a:cs typeface="Arial"/>
              </a:rPr>
              <a:t>Pilot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Plant</a:t>
            </a:r>
          </a:p>
        </p:txBody>
      </p:sp>
      <p:sp>
        <p:nvSpPr>
          <p:cNvPr id="9" name="object 9"/>
          <p:cNvSpPr/>
          <p:nvPr/>
        </p:nvSpPr>
        <p:spPr>
          <a:xfrm>
            <a:off x="5910263" y="2877239"/>
            <a:ext cx="1530349" cy="990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51149" y="3908220"/>
            <a:ext cx="1894839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Liquid </a:t>
            </a:r>
            <a:r>
              <a:rPr sz="1800" spc="-5" dirty="0">
                <a:latin typeface="Arial Narrow"/>
                <a:cs typeface="Arial Narrow"/>
              </a:rPr>
              <a:t>metals </a:t>
            </a:r>
            <a:r>
              <a:rPr sz="1800" dirty="0">
                <a:latin typeface="Arial Narrow"/>
                <a:cs typeface="Arial Narrow"/>
              </a:rPr>
              <a:t>/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Lithium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89118" y="3907534"/>
            <a:ext cx="12966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Snowflake/X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69213" y="2877239"/>
            <a:ext cx="1274761" cy="1047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77436" y="4489704"/>
            <a:ext cx="110490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ST-FNSF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Pilot-Plant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7400" y="4343400"/>
            <a:ext cx="1502676" cy="1676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68430" y="5169158"/>
            <a:ext cx="1378021" cy="1308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568430" y="1124823"/>
            <a:ext cx="713657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r">
              <a:lnSpc>
                <a:spcPts val="1945"/>
              </a:lnSpc>
            </a:pPr>
            <a:r>
              <a:rPr lang="en-US" spc="-5" dirty="0">
                <a:cs typeface="Arial"/>
              </a:rPr>
              <a:t>ITE</a:t>
            </a:r>
            <a:r>
              <a:rPr lang="en-US" dirty="0">
                <a:cs typeface="Arial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012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5" dirty="0" smtClean="0"/>
              <a:t>2</a:t>
            </a:r>
            <a:r>
              <a:rPr lang="en-US" sz="3200" spc="-5" baseline="30000" dirty="0" smtClean="0"/>
              <a:t>nd</a:t>
            </a:r>
            <a:r>
              <a:rPr lang="en-US" sz="3200" spc="-5" dirty="0" smtClean="0"/>
              <a:t> </a:t>
            </a:r>
            <a:r>
              <a:rPr lang="en-US" sz="3200" dirty="0" smtClean="0"/>
              <a:t>beam </a:t>
            </a:r>
            <a:r>
              <a:rPr lang="en-US" sz="3200" spc="-5" dirty="0" smtClean="0">
                <a:latin typeface="Arial"/>
                <a:cs typeface="Arial"/>
              </a:rPr>
              <a:t>(from </a:t>
            </a:r>
            <a:r>
              <a:rPr lang="en-US" sz="3200" dirty="0" smtClean="0"/>
              <a:t>TFTR </a:t>
            </a:r>
            <a:r>
              <a:rPr lang="en-US" sz="3200" spc="-5" dirty="0" smtClean="0"/>
              <a:t>DT campaign) </a:t>
            </a:r>
            <a:r>
              <a:rPr lang="en-US" sz="3200" spc="-5" dirty="0"/>
              <a:t>required </a:t>
            </a:r>
            <a:r>
              <a:rPr lang="en-US" sz="3200" spc="-5" dirty="0" smtClean="0"/>
              <a:t>T </a:t>
            </a:r>
            <a:r>
              <a:rPr lang="en-US" sz="3200" spc="-5" dirty="0" smtClean="0">
                <a:latin typeface="Arial"/>
                <a:cs typeface="Arial"/>
              </a:rPr>
              <a:t>decontamination, NSTX test-cell</a:t>
            </a:r>
            <a:r>
              <a:rPr lang="en-US" sz="3200" spc="20" dirty="0" smtClean="0">
                <a:latin typeface="Arial"/>
                <a:cs typeface="Arial"/>
              </a:rPr>
              <a:t> </a:t>
            </a:r>
            <a:r>
              <a:rPr lang="en-US" sz="3200" spc="-5" dirty="0" smtClean="0">
                <a:latin typeface="Arial"/>
                <a:cs typeface="Arial"/>
              </a:rPr>
              <a:t>re-arrangement</a:t>
            </a:r>
            <a:endParaRPr lang="en-US"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113506" y="5768117"/>
            <a:ext cx="242570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4365" marR="5080" indent="-622300">
              <a:lnSpc>
                <a:spcPct val="100000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Beam </a:t>
            </a:r>
            <a:r>
              <a:rPr sz="1800" b="1" spc="-5" dirty="0">
                <a:solidFill>
                  <a:srgbClr val="336699"/>
                </a:solidFill>
                <a:latin typeface="Arial"/>
                <a:cs typeface="Arial"/>
              </a:rPr>
              <a:t>Box being</a:t>
            </a:r>
            <a:r>
              <a:rPr sz="1800" b="1" spc="-7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6699"/>
                </a:solidFill>
                <a:latin typeface="Arial"/>
                <a:cs typeface="Arial"/>
              </a:rPr>
              <a:t>lifted  over</a:t>
            </a:r>
            <a:r>
              <a:rPr sz="1800" b="1" spc="-7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6699"/>
                </a:solidFill>
                <a:latin typeface="Arial"/>
                <a:cs typeface="Arial"/>
              </a:rPr>
              <a:t>NSTX</a:t>
            </a:r>
            <a:endParaRPr sz="1800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4118" y="5768117"/>
            <a:ext cx="276860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014">
              <a:lnSpc>
                <a:spcPct val="100000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Beam </a:t>
            </a:r>
            <a:r>
              <a:rPr sz="1800" b="1" spc="-5" dirty="0">
                <a:solidFill>
                  <a:srgbClr val="336699"/>
                </a:solidFill>
                <a:latin typeface="Arial"/>
                <a:cs typeface="Arial"/>
              </a:rPr>
              <a:t>Box placed in its  final location and</a:t>
            </a:r>
            <a:r>
              <a:rPr sz="1800" b="1" spc="-3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6699"/>
                </a:solidFill>
                <a:latin typeface="Arial"/>
                <a:cs typeface="Arial"/>
              </a:rPr>
              <a:t>aligned</a:t>
            </a:r>
            <a:endParaRPr sz="1800">
              <a:solidFill>
                <a:srgbClr val="336699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5544" y="5793492"/>
            <a:ext cx="297116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465" marR="5080" indent="-533400">
              <a:lnSpc>
                <a:spcPct val="100000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Beam </a:t>
            </a:r>
            <a:r>
              <a:rPr sz="1800" b="1" spc="-5" dirty="0">
                <a:solidFill>
                  <a:srgbClr val="336699"/>
                </a:solidFill>
                <a:latin typeface="Arial"/>
                <a:cs typeface="Arial"/>
              </a:rPr>
              <a:t>Box being</a:t>
            </a:r>
            <a:r>
              <a:rPr sz="1800" b="1" spc="-7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6699"/>
                </a:solidFill>
                <a:latin typeface="Arial"/>
                <a:cs typeface="Arial"/>
              </a:rPr>
              <a:t>populated  with</a:t>
            </a:r>
            <a:r>
              <a:rPr sz="1800" b="1" spc="-6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6699"/>
                </a:solidFill>
                <a:latin typeface="Arial"/>
                <a:cs typeface="Arial"/>
              </a:rPr>
              <a:t>components</a:t>
            </a:r>
            <a:endParaRPr sz="1800">
              <a:solidFill>
                <a:srgbClr val="336699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21288" y="1789905"/>
            <a:ext cx="3922711" cy="3949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77212"/>
            <a:ext cx="2604400" cy="3894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3187" y="1777212"/>
            <a:ext cx="2920999" cy="3894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52440" y="1802612"/>
            <a:ext cx="0" cy="3848100"/>
          </a:xfrm>
          <a:custGeom>
            <a:avLst/>
            <a:gdLst/>
            <a:ahLst/>
            <a:cxnLst/>
            <a:rect l="l" t="t" r="r" b="b"/>
            <a:pathLst>
              <a:path h="3848100">
                <a:moveTo>
                  <a:pt x="0" y="0"/>
                </a:moveTo>
                <a:lnTo>
                  <a:pt x="0" y="384810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1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8082"/>
            <a:ext cx="9144000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>
              <a:lnSpc>
                <a:spcPts val="3670"/>
              </a:lnSpc>
            </a:pPr>
            <a:r>
              <a:rPr sz="3200" b="1" spc="-5" dirty="0">
                <a:latin typeface="Arial"/>
                <a:cs typeface="Arial"/>
              </a:rPr>
              <a:t>NSTX-U will </a:t>
            </a:r>
            <a:r>
              <a:rPr sz="3200" b="1" spc="-10" dirty="0">
                <a:latin typeface="Arial"/>
                <a:cs typeface="Arial"/>
              </a:rPr>
              <a:t>access </a:t>
            </a:r>
            <a:r>
              <a:rPr sz="3200" b="1" spc="-5" dirty="0">
                <a:latin typeface="Arial"/>
                <a:cs typeface="Arial"/>
              </a:rPr>
              <a:t>new </a:t>
            </a:r>
            <a:r>
              <a:rPr sz="3200" b="1" spc="-5" dirty="0" smtClean="0">
                <a:latin typeface="Arial"/>
                <a:cs typeface="Arial"/>
              </a:rPr>
              <a:t>physics</a:t>
            </a:r>
            <a:r>
              <a:rPr lang="en-US" sz="3200" b="1" spc="-5" dirty="0" smtClean="0">
                <a:latin typeface="Arial"/>
                <a:cs typeface="Arial"/>
              </a:rPr>
              <a:t/>
            </a:r>
            <a:br>
              <a:rPr lang="en-US" sz="3200" b="1" spc="-5" dirty="0" smtClean="0">
                <a:latin typeface="Arial"/>
                <a:cs typeface="Arial"/>
              </a:rPr>
            </a:br>
            <a:r>
              <a:rPr sz="3200" b="1" spc="-5" dirty="0" smtClean="0">
                <a:latin typeface="Arial"/>
                <a:cs typeface="Arial"/>
              </a:rPr>
              <a:t>with </a:t>
            </a:r>
            <a:r>
              <a:rPr sz="3200" b="1" spc="-5" dirty="0">
                <a:latin typeface="Arial"/>
                <a:cs typeface="Arial"/>
              </a:rPr>
              <a:t>2 major new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tools: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7714" y="5312664"/>
            <a:ext cx="4283710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70"/>
              </a:lnSpc>
            </a:pPr>
            <a:r>
              <a:rPr sz="2400" b="1" u="heavy" spc="-5" dirty="0">
                <a:latin typeface="Arial Narrow"/>
                <a:cs typeface="Arial Narrow"/>
              </a:rPr>
              <a:t>Higher </a:t>
            </a:r>
            <a:r>
              <a:rPr sz="2400" b="1" u="heavy" spc="-110" dirty="0">
                <a:latin typeface="Arial Narrow"/>
                <a:cs typeface="Arial Narrow"/>
              </a:rPr>
              <a:t>T, </a:t>
            </a:r>
            <a:r>
              <a:rPr sz="2400" b="1" u="heavy" spc="-5" dirty="0">
                <a:latin typeface="Arial Narrow"/>
                <a:cs typeface="Arial Narrow"/>
              </a:rPr>
              <a:t>low collisionality at high</a:t>
            </a:r>
            <a:r>
              <a:rPr sz="2400" b="1" u="heavy" spc="140" dirty="0">
                <a:latin typeface="Arial Narrow"/>
                <a:cs typeface="Arial Narrow"/>
              </a:rPr>
              <a:t> </a:t>
            </a:r>
            <a:r>
              <a:rPr sz="2400" b="1" u="heavy" spc="-5" dirty="0">
                <a:latin typeface="Symbol"/>
                <a:cs typeface="Symbol"/>
              </a:rPr>
              <a:t></a:t>
            </a:r>
            <a:endParaRPr sz="2400" dirty="0">
              <a:latin typeface="Symbol"/>
              <a:cs typeface="Symbol"/>
            </a:endParaRPr>
          </a:p>
          <a:p>
            <a:pPr marL="329565" marR="320675" algn="ctr">
              <a:lnSpc>
                <a:spcPts val="2900"/>
              </a:lnSpc>
              <a:spcBef>
                <a:spcPts val="70"/>
              </a:spcBef>
            </a:pPr>
            <a:r>
              <a:rPr sz="2400" spc="-5"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Unique regime, study new  transport and stability</a:t>
            </a:r>
            <a:r>
              <a:rPr sz="2400" b="1" spc="-2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physics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1302" y="5320283"/>
            <a:ext cx="4477385" cy="97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30"/>
              </a:lnSpc>
            </a:pPr>
            <a:r>
              <a:rPr sz="2400" b="1" u="heavy" spc="-5" dirty="0">
                <a:latin typeface="Arial Narrow"/>
                <a:cs typeface="Arial Narrow"/>
              </a:rPr>
              <a:t>Full non-inductive current</a:t>
            </a:r>
            <a:r>
              <a:rPr sz="2400" b="1" u="heavy" spc="-25" dirty="0">
                <a:latin typeface="Arial Narrow"/>
                <a:cs typeface="Arial Narrow"/>
              </a:rPr>
              <a:t> </a:t>
            </a:r>
            <a:r>
              <a:rPr sz="2400" b="1" u="heavy" spc="-5" dirty="0">
                <a:latin typeface="Arial Narrow"/>
                <a:cs typeface="Arial Narrow"/>
              </a:rPr>
              <a:t>drive</a:t>
            </a:r>
            <a:endParaRPr sz="2400" dirty="0">
              <a:latin typeface="Arial Narrow"/>
              <a:cs typeface="Arial Narrow"/>
            </a:endParaRPr>
          </a:p>
          <a:p>
            <a:pPr algn="ctr">
              <a:lnSpc>
                <a:spcPts val="2620"/>
              </a:lnSpc>
            </a:pPr>
            <a:r>
              <a:rPr sz="2400" spc="-5"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Not demonstrated in </a:t>
            </a:r>
            <a:r>
              <a:rPr sz="2400" b="1" dirty="0">
                <a:solidFill>
                  <a:srgbClr val="C00000"/>
                </a:solidFill>
                <a:latin typeface="Arial Narrow"/>
                <a:cs typeface="Arial Narrow"/>
              </a:rPr>
              <a:t>ST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at</a:t>
            </a:r>
            <a:r>
              <a:rPr sz="2400" b="1" spc="-6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high-</a:t>
            </a:r>
            <a:r>
              <a:rPr sz="2400" b="1" spc="-5" dirty="0">
                <a:solidFill>
                  <a:srgbClr val="C00000"/>
                </a:solidFill>
                <a:latin typeface="Symbol"/>
                <a:cs typeface="Symbol"/>
              </a:rPr>
              <a:t></a:t>
            </a:r>
            <a:r>
              <a:rPr sz="2400" b="1" spc="-7" baseline="-20833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endParaRPr sz="2400" baseline="-20833" dirty="0">
              <a:latin typeface="Arial"/>
              <a:cs typeface="Arial"/>
            </a:endParaRPr>
          </a:p>
          <a:p>
            <a:pPr algn="ctr">
              <a:lnSpc>
                <a:spcPts val="2290"/>
              </a:lnSpc>
            </a:pPr>
            <a:r>
              <a:rPr sz="2000" b="1" spc="-10" dirty="0">
                <a:solidFill>
                  <a:srgbClr val="C00000"/>
                </a:solidFill>
                <a:latin typeface="Arial Narrow"/>
                <a:cs typeface="Arial Narrow"/>
              </a:rPr>
              <a:t>Essential </a:t>
            </a: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for any future steady-state</a:t>
            </a:r>
            <a:r>
              <a:rPr sz="2000" b="1" spc="1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ST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85800" y="1295400"/>
            <a:ext cx="3584731" cy="3748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5006110" y="1293812"/>
            <a:ext cx="3604489" cy="3735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/>
        </p:nvSpPr>
        <p:spPr>
          <a:xfrm>
            <a:off x="1655701" y="1373153"/>
            <a:ext cx="909319" cy="1343660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0" y="102552"/>
                </a:lnTo>
                <a:lnTo>
                  <a:pt x="641591" y="1216812"/>
                </a:lnTo>
                <a:lnTo>
                  <a:pt x="552538" y="1268082"/>
                </a:lnTo>
                <a:lnTo>
                  <a:pt x="833196" y="1343634"/>
                </a:lnTo>
                <a:lnTo>
                  <a:pt x="894943" y="1114259"/>
                </a:lnTo>
                <a:lnTo>
                  <a:pt x="819696" y="1114259"/>
                </a:lnTo>
                <a:lnTo>
                  <a:pt x="178104" y="0"/>
                </a:lnTo>
                <a:close/>
              </a:path>
              <a:path w="909319" h="1343660">
                <a:moveTo>
                  <a:pt x="908748" y="1062977"/>
                </a:moveTo>
                <a:lnTo>
                  <a:pt x="819696" y="1114259"/>
                </a:lnTo>
                <a:lnTo>
                  <a:pt x="894943" y="1114259"/>
                </a:lnTo>
                <a:lnTo>
                  <a:pt x="908748" y="10629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/>
        </p:nvSpPr>
        <p:spPr>
          <a:xfrm>
            <a:off x="1655701" y="1373153"/>
            <a:ext cx="909319" cy="1343660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819696" y="1114259"/>
                </a:lnTo>
                <a:lnTo>
                  <a:pt x="908748" y="1062977"/>
                </a:lnTo>
                <a:lnTo>
                  <a:pt x="833196" y="1343634"/>
                </a:lnTo>
                <a:lnTo>
                  <a:pt x="552538" y="1268082"/>
                </a:lnTo>
                <a:lnTo>
                  <a:pt x="641591" y="1216812"/>
                </a:lnTo>
                <a:lnTo>
                  <a:pt x="0" y="102552"/>
                </a:lnTo>
                <a:lnTo>
                  <a:pt x="178104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/>
          <p:cNvSpPr/>
          <p:nvPr/>
        </p:nvSpPr>
        <p:spPr>
          <a:xfrm>
            <a:off x="6442660" y="1380901"/>
            <a:ext cx="608330" cy="734060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0" y="447763"/>
                </a:moveTo>
                <a:lnTo>
                  <a:pt x="50164" y="734047"/>
                </a:lnTo>
                <a:lnTo>
                  <a:pt x="336461" y="683882"/>
                </a:lnTo>
                <a:lnTo>
                  <a:pt x="252336" y="624852"/>
                </a:lnTo>
                <a:lnTo>
                  <a:pt x="335186" y="506793"/>
                </a:lnTo>
                <a:lnTo>
                  <a:pt x="84112" y="506793"/>
                </a:lnTo>
                <a:lnTo>
                  <a:pt x="0" y="447763"/>
                </a:lnTo>
                <a:close/>
              </a:path>
              <a:path w="608329" h="734060">
                <a:moveTo>
                  <a:pt x="439762" y="0"/>
                </a:moveTo>
                <a:lnTo>
                  <a:pt x="84112" y="506793"/>
                </a:lnTo>
                <a:lnTo>
                  <a:pt x="335186" y="506793"/>
                </a:lnTo>
                <a:lnTo>
                  <a:pt x="607987" y="118059"/>
                </a:lnTo>
                <a:lnTo>
                  <a:pt x="4397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/>
          <p:cNvSpPr/>
          <p:nvPr/>
        </p:nvSpPr>
        <p:spPr>
          <a:xfrm>
            <a:off x="6442660" y="1380902"/>
            <a:ext cx="608330" cy="734060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607987" y="118059"/>
                </a:moveTo>
                <a:lnTo>
                  <a:pt x="252336" y="624852"/>
                </a:lnTo>
                <a:lnTo>
                  <a:pt x="336461" y="683882"/>
                </a:lnTo>
                <a:lnTo>
                  <a:pt x="50164" y="734047"/>
                </a:lnTo>
                <a:lnTo>
                  <a:pt x="0" y="447763"/>
                </a:lnTo>
                <a:lnTo>
                  <a:pt x="84112" y="506793"/>
                </a:lnTo>
                <a:lnTo>
                  <a:pt x="439762" y="0"/>
                </a:lnTo>
                <a:lnTo>
                  <a:pt x="607987" y="11805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 txBox="1"/>
          <p:nvPr/>
        </p:nvSpPr>
        <p:spPr>
          <a:xfrm>
            <a:off x="4191000" y="1066800"/>
            <a:ext cx="4953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. </a:t>
            </a:r>
            <a:r>
              <a:rPr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Tangential</a:t>
            </a:r>
            <a:r>
              <a:rPr lang="en-US" sz="2800" b="1" spc="-37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lang="en-US"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lang="en-US" sz="2800" b="1" spc="-37" baseline="30000" dirty="0" smtClean="0">
                <a:solidFill>
                  <a:srgbClr val="336699"/>
                </a:solidFill>
                <a:latin typeface="Arial Narrow"/>
                <a:cs typeface="Arial Narrow"/>
              </a:rPr>
              <a:t>nd </a:t>
            </a: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Neutral</a:t>
            </a:r>
            <a:r>
              <a:rPr sz="2800" b="1" spc="247" dirty="0" smtClean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Beam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23" name="object 11"/>
          <p:cNvSpPr txBox="1"/>
          <p:nvPr/>
        </p:nvSpPr>
        <p:spPr>
          <a:xfrm>
            <a:off x="0" y="1066800"/>
            <a:ext cx="4191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1. New</a:t>
            </a:r>
            <a:r>
              <a:rPr sz="2800" b="1" spc="25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Central</a:t>
            </a:r>
            <a:r>
              <a:rPr sz="2800" b="1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336699"/>
                </a:solidFill>
                <a:latin typeface="Arial Narrow"/>
                <a:cs typeface="Arial Narrow"/>
              </a:rPr>
              <a:t>Magnet</a:t>
            </a:r>
            <a:endParaRPr sz="4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910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33838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r>
              <a:rPr sz="3200" b="1" spc="-5" dirty="0">
                <a:latin typeface="Arial"/>
                <a:cs typeface="Arial"/>
              </a:rPr>
              <a:t>NSTX-U will have major boost in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5" dirty="0" smtClean="0">
                <a:latin typeface="Arial"/>
                <a:cs typeface="Arial"/>
              </a:rPr>
              <a:t>performanc</a:t>
            </a:r>
            <a:r>
              <a:rPr lang="en-US" sz="3200" b="1" spc="-5" dirty="0" smtClean="0">
                <a:latin typeface="Arial"/>
                <a:cs typeface="Arial"/>
              </a:rPr>
              <a:t>e</a:t>
            </a:r>
            <a:endParaRPr sz="3200" b="1" spc="-5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1295400"/>
            <a:ext cx="3584731" cy="3748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6110" y="1293812"/>
            <a:ext cx="3604489" cy="3735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5701" y="1373153"/>
            <a:ext cx="909319" cy="1343660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0" y="102552"/>
                </a:lnTo>
                <a:lnTo>
                  <a:pt x="641591" y="1216812"/>
                </a:lnTo>
                <a:lnTo>
                  <a:pt x="552538" y="1268082"/>
                </a:lnTo>
                <a:lnTo>
                  <a:pt x="833196" y="1343634"/>
                </a:lnTo>
                <a:lnTo>
                  <a:pt x="894943" y="1114259"/>
                </a:lnTo>
                <a:lnTo>
                  <a:pt x="819696" y="1114259"/>
                </a:lnTo>
                <a:lnTo>
                  <a:pt x="178104" y="0"/>
                </a:lnTo>
                <a:close/>
              </a:path>
              <a:path w="909319" h="1343660">
                <a:moveTo>
                  <a:pt x="908748" y="1062977"/>
                </a:moveTo>
                <a:lnTo>
                  <a:pt x="819696" y="1114259"/>
                </a:lnTo>
                <a:lnTo>
                  <a:pt x="894943" y="1114259"/>
                </a:lnTo>
                <a:lnTo>
                  <a:pt x="908748" y="10629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5701" y="1373153"/>
            <a:ext cx="909319" cy="1343660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819696" y="1114259"/>
                </a:lnTo>
                <a:lnTo>
                  <a:pt x="908748" y="1062977"/>
                </a:lnTo>
                <a:lnTo>
                  <a:pt x="833196" y="1343634"/>
                </a:lnTo>
                <a:lnTo>
                  <a:pt x="552538" y="1268082"/>
                </a:lnTo>
                <a:lnTo>
                  <a:pt x="641591" y="1216812"/>
                </a:lnTo>
                <a:lnTo>
                  <a:pt x="0" y="102552"/>
                </a:lnTo>
                <a:lnTo>
                  <a:pt x="178104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2660" y="1380901"/>
            <a:ext cx="608330" cy="734060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0" y="447763"/>
                </a:moveTo>
                <a:lnTo>
                  <a:pt x="50164" y="734047"/>
                </a:lnTo>
                <a:lnTo>
                  <a:pt x="336461" y="683882"/>
                </a:lnTo>
                <a:lnTo>
                  <a:pt x="252336" y="624852"/>
                </a:lnTo>
                <a:lnTo>
                  <a:pt x="335186" y="506793"/>
                </a:lnTo>
                <a:lnTo>
                  <a:pt x="84112" y="506793"/>
                </a:lnTo>
                <a:lnTo>
                  <a:pt x="0" y="447763"/>
                </a:lnTo>
                <a:close/>
              </a:path>
              <a:path w="608329" h="734060">
                <a:moveTo>
                  <a:pt x="439762" y="0"/>
                </a:moveTo>
                <a:lnTo>
                  <a:pt x="84112" y="506793"/>
                </a:lnTo>
                <a:lnTo>
                  <a:pt x="335186" y="506793"/>
                </a:lnTo>
                <a:lnTo>
                  <a:pt x="607987" y="118059"/>
                </a:lnTo>
                <a:lnTo>
                  <a:pt x="4397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2660" y="1380902"/>
            <a:ext cx="608330" cy="734060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607987" y="118059"/>
                </a:moveTo>
                <a:lnTo>
                  <a:pt x="252336" y="624852"/>
                </a:lnTo>
                <a:lnTo>
                  <a:pt x="336461" y="683882"/>
                </a:lnTo>
                <a:lnTo>
                  <a:pt x="50164" y="734047"/>
                </a:lnTo>
                <a:lnTo>
                  <a:pt x="0" y="447763"/>
                </a:lnTo>
                <a:lnTo>
                  <a:pt x="84112" y="506793"/>
                </a:lnTo>
                <a:lnTo>
                  <a:pt x="439762" y="0"/>
                </a:lnTo>
                <a:lnTo>
                  <a:pt x="607987" y="11805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939" y="5320413"/>
            <a:ext cx="3640454" cy="1034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2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toroidal field (0.5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1T)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59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2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plasma current (1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2MA)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735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5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longer pulse (1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5s)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7378" y="5120382"/>
            <a:ext cx="4513580" cy="137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0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2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heating power (5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10MW)</a:t>
            </a:r>
            <a:endParaRPr sz="2400">
              <a:latin typeface="Arial Narrow"/>
              <a:cs typeface="Arial Narrow"/>
            </a:endParaRPr>
          </a:p>
          <a:p>
            <a:pPr marL="355600" indent="-228600">
              <a:lnSpc>
                <a:spcPts val="217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FF0000"/>
                </a:solidFill>
                <a:latin typeface="Arial Narrow"/>
                <a:cs typeface="Arial Narrow"/>
              </a:rPr>
              <a:t>Tangential </a:t>
            </a:r>
            <a:r>
              <a:rPr sz="2000" spc="-5" dirty="0">
                <a:solidFill>
                  <a:srgbClr val="FF0000"/>
                </a:solidFill>
                <a:latin typeface="Arial Narrow"/>
                <a:cs typeface="Arial Narrow"/>
              </a:rPr>
              <a:t>NBI </a:t>
            </a:r>
            <a:r>
              <a:rPr sz="2000" spc="-5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 Narrow"/>
                <a:cs typeface="Arial Narrow"/>
              </a:rPr>
              <a:t>2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× </a:t>
            </a:r>
            <a:r>
              <a:rPr sz="2000" spc="-5" dirty="0">
                <a:solidFill>
                  <a:srgbClr val="FF0000"/>
                </a:solidFill>
                <a:latin typeface="Arial Narrow"/>
                <a:cs typeface="Arial Narrow"/>
              </a:rPr>
              <a:t>current drive</a:t>
            </a:r>
            <a:r>
              <a:rPr sz="2000" spc="-1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 Narrow"/>
                <a:cs typeface="Arial Narrow"/>
              </a:rPr>
              <a:t>efficiency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ts val="259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4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divertor heat flux (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ITER</a:t>
            </a:r>
            <a:r>
              <a:rPr sz="2400" spc="-1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levels)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740"/>
              </a:lnSpc>
            </a:pPr>
            <a:r>
              <a:rPr sz="2400" dirty="0">
                <a:latin typeface="Wingdings"/>
                <a:cs typeface="Wingdings"/>
              </a:rPr>
              <a:t></a:t>
            </a:r>
            <a:r>
              <a:rPr sz="2400" dirty="0">
                <a:latin typeface="Arial Narrow"/>
                <a:cs typeface="Arial Narrow"/>
              </a:rPr>
              <a:t>Up </a:t>
            </a:r>
            <a:r>
              <a:rPr sz="2400" spc="-5" dirty="0">
                <a:latin typeface="Arial Narrow"/>
                <a:cs typeface="Arial Narrow"/>
              </a:rPr>
              <a:t>to 10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higher nT</a:t>
            </a:r>
            <a:r>
              <a:rPr sz="2400" spc="-5" dirty="0">
                <a:latin typeface="Symbol"/>
                <a:cs typeface="Symbol"/>
              </a:rPr>
              <a:t></a:t>
            </a:r>
            <a:r>
              <a:rPr sz="2400" spc="-7" baseline="-20833" dirty="0">
                <a:latin typeface="Arial"/>
                <a:cs typeface="Arial"/>
              </a:rPr>
              <a:t>E </a:t>
            </a:r>
            <a:r>
              <a:rPr sz="2400" spc="-5" dirty="0">
                <a:latin typeface="Arial Narrow"/>
                <a:cs typeface="Arial Narrow"/>
              </a:rPr>
              <a:t>(~MJ</a:t>
            </a:r>
            <a:r>
              <a:rPr sz="2400" spc="6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plasmas)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4191000" y="1066800"/>
            <a:ext cx="4953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. </a:t>
            </a:r>
            <a:r>
              <a:rPr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Tangential</a:t>
            </a:r>
            <a:r>
              <a:rPr lang="en-US" sz="2800" b="1" spc="-37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lang="en-US"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lang="en-US" sz="2800" b="1" spc="-37" baseline="30000" dirty="0" smtClean="0">
                <a:solidFill>
                  <a:srgbClr val="336699"/>
                </a:solidFill>
                <a:latin typeface="Arial Narrow"/>
                <a:cs typeface="Arial Narrow"/>
              </a:rPr>
              <a:t>nd </a:t>
            </a: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Neutral</a:t>
            </a:r>
            <a:r>
              <a:rPr sz="2800" b="1" spc="247" dirty="0" smtClean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Beam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0" y="1066800"/>
            <a:ext cx="4191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1. New</a:t>
            </a:r>
            <a:r>
              <a:rPr sz="2800" b="1" spc="25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Central</a:t>
            </a:r>
            <a:r>
              <a:rPr sz="2800" b="1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336699"/>
                </a:solidFill>
                <a:latin typeface="Arial Narrow"/>
                <a:cs typeface="Arial Narrow"/>
              </a:rPr>
              <a:t>Magnet</a:t>
            </a:r>
            <a:endParaRPr sz="4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118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03061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pc="-5" dirty="0" smtClean="0">
                <a:latin typeface="Arial"/>
                <a:cs typeface="Arial"/>
              </a:rPr>
              <a:t>Completed </a:t>
            </a:r>
            <a:r>
              <a:rPr sz="3600" b="1" spc="-5" dirty="0" smtClean="0">
                <a:latin typeface="Arial"/>
                <a:cs typeface="Arial"/>
              </a:rPr>
              <a:t>NSTX </a:t>
            </a:r>
            <a:r>
              <a:rPr sz="3600" b="1" spc="-5" dirty="0">
                <a:latin typeface="Arial"/>
                <a:cs typeface="Arial"/>
              </a:rPr>
              <a:t>Upgrade </a:t>
            </a:r>
            <a:r>
              <a:rPr lang="en-US" sz="3600" b="1" spc="-5" dirty="0">
                <a:latin typeface="Arial"/>
                <a:cs typeface="Arial"/>
              </a:rPr>
              <a:t>P</a:t>
            </a:r>
            <a:r>
              <a:rPr sz="3600" b="1" spc="-5" dirty="0" smtClean="0">
                <a:latin typeface="Arial"/>
                <a:cs typeface="Arial"/>
              </a:rPr>
              <a:t>roject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066800"/>
            <a:ext cx="7155811" cy="5368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4455" y="1581150"/>
            <a:ext cx="1396745" cy="1043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92740" y="1621777"/>
            <a:ext cx="1277620" cy="920115"/>
          </a:xfrm>
          <a:custGeom>
            <a:avLst/>
            <a:gdLst/>
            <a:ahLst/>
            <a:cxnLst/>
            <a:rect l="l" t="t" r="r" b="b"/>
            <a:pathLst>
              <a:path w="1277620" h="920114">
                <a:moveTo>
                  <a:pt x="82042" y="505117"/>
                </a:moveTo>
                <a:lnTo>
                  <a:pt x="0" y="837844"/>
                </a:lnTo>
                <a:lnTo>
                  <a:pt x="332714" y="919886"/>
                </a:lnTo>
                <a:lnTo>
                  <a:pt x="270052" y="816190"/>
                </a:lnTo>
                <a:lnTo>
                  <a:pt x="613175" y="608812"/>
                </a:lnTo>
                <a:lnTo>
                  <a:pt x="144716" y="608812"/>
                </a:lnTo>
                <a:lnTo>
                  <a:pt x="82042" y="505117"/>
                </a:lnTo>
                <a:close/>
              </a:path>
              <a:path w="1277620" h="920114">
                <a:moveTo>
                  <a:pt x="1152042" y="0"/>
                </a:moveTo>
                <a:lnTo>
                  <a:pt x="144716" y="608812"/>
                </a:lnTo>
                <a:lnTo>
                  <a:pt x="613175" y="608812"/>
                </a:lnTo>
                <a:lnTo>
                  <a:pt x="1277378" y="207378"/>
                </a:lnTo>
                <a:lnTo>
                  <a:pt x="115204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2740" y="1621777"/>
            <a:ext cx="1277620" cy="920115"/>
          </a:xfrm>
          <a:custGeom>
            <a:avLst/>
            <a:gdLst/>
            <a:ahLst/>
            <a:cxnLst/>
            <a:rect l="l" t="t" r="r" b="b"/>
            <a:pathLst>
              <a:path w="1277620" h="920114">
                <a:moveTo>
                  <a:pt x="1277378" y="207378"/>
                </a:moveTo>
                <a:lnTo>
                  <a:pt x="270052" y="816190"/>
                </a:lnTo>
                <a:lnTo>
                  <a:pt x="332714" y="919886"/>
                </a:lnTo>
                <a:lnTo>
                  <a:pt x="0" y="837844"/>
                </a:lnTo>
                <a:lnTo>
                  <a:pt x="82042" y="505117"/>
                </a:lnTo>
                <a:lnTo>
                  <a:pt x="144716" y="608812"/>
                </a:lnTo>
                <a:lnTo>
                  <a:pt x="1152042" y="0"/>
                </a:lnTo>
                <a:lnTo>
                  <a:pt x="1277378" y="207378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3600" y="1521777"/>
            <a:ext cx="3126740" cy="461645"/>
          </a:xfrm>
          <a:custGeom>
            <a:avLst/>
            <a:gdLst/>
            <a:ahLst/>
            <a:cxnLst/>
            <a:rect l="l" t="t" r="r" b="b"/>
            <a:pathLst>
              <a:path w="3126740" h="461644">
                <a:moveTo>
                  <a:pt x="0" y="0"/>
                </a:moveTo>
                <a:lnTo>
                  <a:pt x="3126155" y="0"/>
                </a:lnTo>
                <a:lnTo>
                  <a:pt x="3126155" y="461657"/>
                </a:lnTo>
                <a:lnTo>
                  <a:pt x="0" y="4616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43600" y="1521777"/>
            <a:ext cx="3126740" cy="4616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4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New Central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Magnet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74264" y="4449317"/>
            <a:ext cx="1171181" cy="1027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35178" y="4488845"/>
            <a:ext cx="1054100" cy="907415"/>
          </a:xfrm>
          <a:custGeom>
            <a:avLst/>
            <a:gdLst/>
            <a:ahLst/>
            <a:cxnLst/>
            <a:rect l="l" t="t" r="r" b="b"/>
            <a:pathLst>
              <a:path w="1054100" h="907414">
                <a:moveTo>
                  <a:pt x="713168" y="0"/>
                </a:moveTo>
                <a:lnTo>
                  <a:pt x="788174" y="95135"/>
                </a:lnTo>
                <a:lnTo>
                  <a:pt x="0" y="716584"/>
                </a:lnTo>
                <a:lnTo>
                  <a:pt x="150025" y="906868"/>
                </a:lnTo>
                <a:lnTo>
                  <a:pt x="938212" y="285419"/>
                </a:lnTo>
                <a:lnTo>
                  <a:pt x="1024474" y="285419"/>
                </a:lnTo>
                <a:lnTo>
                  <a:pt x="1053477" y="40258"/>
                </a:lnTo>
                <a:lnTo>
                  <a:pt x="713168" y="0"/>
                </a:lnTo>
                <a:close/>
              </a:path>
              <a:path w="1054100" h="907414">
                <a:moveTo>
                  <a:pt x="1024474" y="285419"/>
                </a:moveTo>
                <a:lnTo>
                  <a:pt x="938212" y="285419"/>
                </a:lnTo>
                <a:lnTo>
                  <a:pt x="1013218" y="380568"/>
                </a:lnTo>
                <a:lnTo>
                  <a:pt x="1024474" y="28541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35178" y="4488845"/>
            <a:ext cx="1054100" cy="907415"/>
          </a:xfrm>
          <a:custGeom>
            <a:avLst/>
            <a:gdLst/>
            <a:ahLst/>
            <a:cxnLst/>
            <a:rect l="l" t="t" r="r" b="b"/>
            <a:pathLst>
              <a:path w="1054100" h="907414">
                <a:moveTo>
                  <a:pt x="0" y="716584"/>
                </a:moveTo>
                <a:lnTo>
                  <a:pt x="788174" y="95135"/>
                </a:lnTo>
                <a:lnTo>
                  <a:pt x="713168" y="0"/>
                </a:lnTo>
                <a:lnTo>
                  <a:pt x="1053477" y="40258"/>
                </a:lnTo>
                <a:lnTo>
                  <a:pt x="1013218" y="380568"/>
                </a:lnTo>
                <a:lnTo>
                  <a:pt x="938212" y="285419"/>
                </a:lnTo>
                <a:lnTo>
                  <a:pt x="150025" y="906868"/>
                </a:lnTo>
                <a:lnTo>
                  <a:pt x="0" y="716584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0736" y="5029200"/>
            <a:ext cx="3395979" cy="461645"/>
          </a:xfrm>
          <a:custGeom>
            <a:avLst/>
            <a:gdLst/>
            <a:ahLst/>
            <a:cxnLst/>
            <a:rect l="l" t="t" r="r" b="b"/>
            <a:pathLst>
              <a:path w="3395979" h="461645">
                <a:moveTo>
                  <a:pt x="0" y="0"/>
                </a:moveTo>
                <a:lnTo>
                  <a:pt x="3395459" y="0"/>
                </a:lnTo>
                <a:lnTo>
                  <a:pt x="3395459" y="461657"/>
                </a:lnTo>
                <a:lnTo>
                  <a:pt x="0" y="4616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0736" y="5029200"/>
            <a:ext cx="3395979" cy="4616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4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New 2</a:t>
            </a:r>
            <a:r>
              <a:rPr sz="2400" b="1" spc="-7" baseline="24305" dirty="0">
                <a:solidFill>
                  <a:srgbClr val="FF0000"/>
                </a:solidFill>
                <a:latin typeface="Arial"/>
                <a:cs typeface="Arial"/>
              </a:rPr>
              <a:t>nd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Neutral</a:t>
            </a:r>
            <a:r>
              <a:rPr sz="2400" b="1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Beam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23160" y="2397251"/>
            <a:ext cx="1211579" cy="891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3437" y="2438046"/>
            <a:ext cx="1092835" cy="766445"/>
          </a:xfrm>
          <a:custGeom>
            <a:avLst/>
            <a:gdLst/>
            <a:ahLst/>
            <a:cxnLst/>
            <a:rect l="l" t="t" r="r" b="b"/>
            <a:pathLst>
              <a:path w="1092835" h="766444">
                <a:moveTo>
                  <a:pt x="115785" y="0"/>
                </a:moveTo>
                <a:lnTo>
                  <a:pt x="0" y="212864"/>
                </a:lnTo>
                <a:lnTo>
                  <a:pt x="821740" y="659828"/>
                </a:lnTo>
                <a:lnTo>
                  <a:pt x="763854" y="766254"/>
                </a:lnTo>
                <a:lnTo>
                  <a:pt x="1092492" y="669175"/>
                </a:lnTo>
                <a:lnTo>
                  <a:pt x="1026850" y="446951"/>
                </a:lnTo>
                <a:lnTo>
                  <a:pt x="937526" y="446951"/>
                </a:lnTo>
                <a:lnTo>
                  <a:pt x="115785" y="0"/>
                </a:lnTo>
                <a:close/>
              </a:path>
              <a:path w="1092835" h="766444">
                <a:moveTo>
                  <a:pt x="995413" y="340525"/>
                </a:moveTo>
                <a:lnTo>
                  <a:pt x="937526" y="446951"/>
                </a:lnTo>
                <a:lnTo>
                  <a:pt x="1026850" y="446951"/>
                </a:lnTo>
                <a:lnTo>
                  <a:pt x="995413" y="34052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83437" y="2438046"/>
            <a:ext cx="1092835" cy="766445"/>
          </a:xfrm>
          <a:custGeom>
            <a:avLst/>
            <a:gdLst/>
            <a:ahLst/>
            <a:cxnLst/>
            <a:rect l="l" t="t" r="r" b="b"/>
            <a:pathLst>
              <a:path w="1092835" h="766444">
                <a:moveTo>
                  <a:pt x="115785" y="0"/>
                </a:moveTo>
                <a:lnTo>
                  <a:pt x="937526" y="446951"/>
                </a:lnTo>
                <a:lnTo>
                  <a:pt x="995413" y="340525"/>
                </a:lnTo>
                <a:lnTo>
                  <a:pt x="1092492" y="669175"/>
                </a:lnTo>
                <a:lnTo>
                  <a:pt x="763854" y="766254"/>
                </a:lnTo>
                <a:lnTo>
                  <a:pt x="821740" y="659828"/>
                </a:lnTo>
                <a:lnTo>
                  <a:pt x="0" y="212864"/>
                </a:lnTo>
                <a:lnTo>
                  <a:pt x="115785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9900" y="2251392"/>
            <a:ext cx="3416300" cy="461645"/>
          </a:xfrm>
          <a:custGeom>
            <a:avLst/>
            <a:gdLst/>
            <a:ahLst/>
            <a:cxnLst/>
            <a:rect l="l" t="t" r="r" b="b"/>
            <a:pathLst>
              <a:path w="3416300" h="461644">
                <a:moveTo>
                  <a:pt x="0" y="0"/>
                </a:moveTo>
                <a:lnTo>
                  <a:pt x="3416300" y="0"/>
                </a:lnTo>
                <a:lnTo>
                  <a:pt x="3416300" y="461657"/>
                </a:lnTo>
                <a:lnTo>
                  <a:pt x="0" y="46165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9900" y="2251392"/>
            <a:ext cx="3416300" cy="461645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54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Original Neutral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Beam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3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036"/>
            <a:ext cx="9144000" cy="922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7200"/>
              </a:lnSpc>
            </a:pPr>
            <a:r>
              <a:rPr sz="2800" dirty="0"/>
              <a:t>Design studies show </a:t>
            </a:r>
            <a:r>
              <a:rPr sz="2800" spc="-5" dirty="0"/>
              <a:t>ST </a:t>
            </a:r>
            <a:r>
              <a:rPr sz="2800" dirty="0"/>
              <a:t>potentially attractive </a:t>
            </a:r>
            <a:r>
              <a:rPr sz="2800" dirty="0" smtClean="0"/>
              <a:t>as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sz="2800" dirty="0" smtClean="0"/>
              <a:t>Fusion </a:t>
            </a:r>
            <a:r>
              <a:rPr sz="2800" dirty="0"/>
              <a:t>Nuclear Science Facility </a:t>
            </a:r>
            <a:r>
              <a:rPr sz="2800" spc="-5" dirty="0"/>
              <a:t>(FNSF</a:t>
            </a:r>
            <a:r>
              <a:rPr sz="2800" spc="-5" dirty="0" smtClean="0"/>
              <a:t>)</a:t>
            </a:r>
            <a:r>
              <a:rPr lang="en-US" sz="2800" spc="-5" dirty="0" smtClean="0"/>
              <a:t> or</a:t>
            </a:r>
            <a:r>
              <a:rPr sz="2800" dirty="0" smtClean="0"/>
              <a:t> </a:t>
            </a:r>
            <a:r>
              <a:rPr sz="2800" spc="-5" dirty="0"/>
              <a:t>Pilot</a:t>
            </a:r>
            <a:r>
              <a:rPr sz="2800" spc="-60" dirty="0"/>
              <a:t> </a:t>
            </a:r>
            <a:r>
              <a:rPr sz="2800" dirty="0"/>
              <a:t>Plant</a:t>
            </a: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205432" y="2971016"/>
            <a:ext cx="3252768" cy="3521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600" y="2032000"/>
            <a:ext cx="3579724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85"/>
              </a:lnSpc>
            </a:pPr>
            <a:r>
              <a:rPr sz="2000" b="1" spc="-5" dirty="0">
                <a:latin typeface="Arial"/>
                <a:cs typeface="Arial"/>
              </a:rPr>
              <a:t>FNSF with </a:t>
            </a:r>
            <a:r>
              <a:rPr sz="2000" b="1" spc="-10" dirty="0">
                <a:latin typeface="Arial"/>
                <a:cs typeface="Arial"/>
              </a:rPr>
              <a:t>copper </a:t>
            </a:r>
            <a:r>
              <a:rPr sz="2000" b="1" spc="-5" dirty="0">
                <a:latin typeface="Arial"/>
                <a:cs typeface="Arial"/>
              </a:rPr>
              <a:t>TF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coils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A=1.7, </a:t>
            </a:r>
            <a:r>
              <a:rPr sz="2000" spc="5" dirty="0">
                <a:solidFill>
                  <a:srgbClr val="336699"/>
                </a:solidFill>
                <a:latin typeface="Arial"/>
                <a:cs typeface="Arial"/>
              </a:rPr>
              <a:t>R</a:t>
            </a:r>
            <a:r>
              <a:rPr sz="1950" spc="7" baseline="-21367" dirty="0">
                <a:solidFill>
                  <a:srgbClr val="336699"/>
                </a:solidFill>
                <a:latin typeface="Arial"/>
                <a:cs typeface="Arial"/>
              </a:rPr>
              <a:t>0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= 1.7m, </a:t>
            </a:r>
            <a:r>
              <a:rPr sz="2000" spc="5" dirty="0">
                <a:solidFill>
                  <a:srgbClr val="336699"/>
                </a:solidFill>
                <a:latin typeface="Symbol"/>
                <a:cs typeface="Symbol"/>
              </a:rPr>
              <a:t></a:t>
            </a:r>
            <a:r>
              <a:rPr sz="1950" spc="7" baseline="-21367" dirty="0">
                <a:solidFill>
                  <a:srgbClr val="336699"/>
                </a:solidFill>
                <a:latin typeface="Arial"/>
                <a:cs typeface="Arial"/>
              </a:rPr>
              <a:t>x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=</a:t>
            </a:r>
            <a:r>
              <a:rPr sz="2000" spc="254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2.7</a:t>
            </a:r>
            <a:endParaRPr sz="2000" dirty="0">
              <a:solidFill>
                <a:srgbClr val="336699"/>
              </a:solidFill>
              <a:latin typeface="Arial"/>
              <a:cs typeface="Arial"/>
            </a:endParaRPr>
          </a:p>
          <a:p>
            <a:pPr algn="ctr">
              <a:lnSpc>
                <a:spcPts val="2275"/>
              </a:lnSpc>
            </a:pPr>
            <a:r>
              <a:rPr lang="en-US" sz="2000" spc="-5" dirty="0" err="1">
                <a:solidFill>
                  <a:srgbClr val="C00000"/>
                </a:solidFill>
                <a:cs typeface="Arial"/>
              </a:rPr>
              <a:t>F</a:t>
            </a:r>
            <a:r>
              <a:rPr lang="en-US" sz="2000" spc="-5" dirty="0" err="1" smtClean="0">
                <a:solidFill>
                  <a:srgbClr val="C00000"/>
                </a:solidFill>
                <a:cs typeface="Arial"/>
              </a:rPr>
              <a:t>luence</a:t>
            </a:r>
            <a:r>
              <a:rPr lang="en-US" sz="2000" spc="-5" dirty="0" smtClean="0">
                <a:solidFill>
                  <a:srgbClr val="C00000"/>
                </a:solidFill>
                <a:cs typeface="Arial"/>
              </a:rPr>
              <a:t> = </a:t>
            </a:r>
            <a:r>
              <a:rPr sz="2000" spc="-5" dirty="0" smtClean="0">
                <a:solidFill>
                  <a:srgbClr val="C00000"/>
                </a:solidFill>
                <a:latin typeface="Arial"/>
                <a:cs typeface="Arial"/>
              </a:rPr>
              <a:t>6MWy/m</a:t>
            </a:r>
            <a:r>
              <a:rPr sz="1950" spc="-7" baseline="25641" dirty="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, TBR ~</a:t>
            </a:r>
            <a:r>
              <a:rPr sz="2000" spc="-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8200" y="2023566"/>
            <a:ext cx="4495800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85"/>
              </a:lnSpc>
            </a:pPr>
            <a:r>
              <a:rPr lang="en-US" sz="2000" b="1" spc="-5" dirty="0" smtClean="0">
                <a:latin typeface="Arial"/>
                <a:cs typeface="Arial"/>
              </a:rPr>
              <a:t>FNSF / </a:t>
            </a:r>
            <a:r>
              <a:rPr sz="2000" b="1" spc="-5" dirty="0" smtClean="0">
                <a:latin typeface="Arial"/>
                <a:cs typeface="Arial"/>
              </a:rPr>
              <a:t>Pilot </a:t>
            </a:r>
            <a:r>
              <a:rPr sz="2000" b="1" spc="-5" dirty="0">
                <a:latin typeface="Arial"/>
                <a:cs typeface="Arial"/>
              </a:rPr>
              <a:t>Plant with HTS TF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coils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A=2, </a:t>
            </a:r>
            <a:r>
              <a:rPr sz="2000" spc="5" dirty="0">
                <a:solidFill>
                  <a:srgbClr val="336699"/>
                </a:solidFill>
                <a:latin typeface="Arial"/>
                <a:cs typeface="Arial"/>
              </a:rPr>
              <a:t>R</a:t>
            </a:r>
            <a:r>
              <a:rPr sz="1950" spc="7" baseline="-21367" dirty="0">
                <a:solidFill>
                  <a:srgbClr val="336699"/>
                </a:solidFill>
                <a:latin typeface="Arial"/>
                <a:cs typeface="Arial"/>
              </a:rPr>
              <a:t>0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= 3m, </a:t>
            </a:r>
            <a:r>
              <a:rPr sz="2000" spc="5" dirty="0">
                <a:solidFill>
                  <a:srgbClr val="336699"/>
                </a:solidFill>
                <a:latin typeface="Symbol"/>
                <a:cs typeface="Symbol"/>
              </a:rPr>
              <a:t></a:t>
            </a:r>
            <a:r>
              <a:rPr sz="1950" spc="7" baseline="-21367" dirty="0">
                <a:solidFill>
                  <a:srgbClr val="336699"/>
                </a:solidFill>
                <a:latin typeface="Arial"/>
                <a:cs typeface="Arial"/>
              </a:rPr>
              <a:t>x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=</a:t>
            </a:r>
            <a:r>
              <a:rPr sz="2000" spc="26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2.5</a:t>
            </a:r>
            <a:endParaRPr sz="2000" dirty="0">
              <a:solidFill>
                <a:srgbClr val="336699"/>
              </a:solidFill>
              <a:latin typeface="Arial"/>
              <a:cs typeface="Arial"/>
            </a:endParaRPr>
          </a:p>
          <a:p>
            <a:pPr algn="ctr">
              <a:lnSpc>
                <a:spcPts val="2275"/>
              </a:lnSpc>
            </a:pPr>
            <a:r>
              <a:rPr sz="2000" spc="-5" dirty="0" smtClean="0">
                <a:solidFill>
                  <a:srgbClr val="C00000"/>
                </a:solidFill>
                <a:latin typeface="Arial"/>
                <a:cs typeface="Arial"/>
              </a:rPr>
              <a:t>6MWy/m</a:t>
            </a:r>
            <a:r>
              <a:rPr sz="1950" spc="-7" baseline="25641" dirty="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, TBR ~ 1,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sz="1950" spc="7" baseline="-21367" dirty="0">
                <a:solidFill>
                  <a:srgbClr val="C00000"/>
                </a:solidFill>
                <a:latin typeface="Arial"/>
                <a:cs typeface="Arial"/>
              </a:rPr>
              <a:t>eng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~</a:t>
            </a:r>
            <a:r>
              <a:rPr sz="2000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FNSF: </a:t>
            </a:r>
            <a:r>
              <a:rPr lang="en-US" sz="2400" dirty="0" smtClean="0">
                <a:latin typeface="Arial Narrow" panose="020B0606020202030204" pitchFamily="34" charset="0"/>
              </a:rPr>
              <a:t>Provide neutron </a:t>
            </a:r>
            <a:r>
              <a:rPr lang="en-US" sz="2400" dirty="0" err="1" smtClean="0">
                <a:latin typeface="Arial Narrow" panose="020B0606020202030204" pitchFamily="34" charset="0"/>
              </a:rPr>
              <a:t>fluence</a:t>
            </a:r>
            <a:r>
              <a:rPr lang="en-US" sz="2400" dirty="0" smtClean="0">
                <a:latin typeface="Arial Narrow" panose="020B0606020202030204" pitchFamily="34" charset="0"/>
              </a:rPr>
              <a:t> for material/component R&amp;D + T self-sufficiency</a:t>
            </a: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Pilot Plant: </a:t>
            </a:r>
            <a:r>
              <a:rPr lang="en-US" sz="2400" dirty="0" smtClean="0">
                <a:latin typeface="Arial Narrow" panose="020B0606020202030204" pitchFamily="34" charset="0"/>
              </a:rPr>
              <a:t>Electrical self-sufficiency: </a:t>
            </a:r>
            <a:r>
              <a:rPr lang="en-US" sz="2400" dirty="0" err="1" smtClean="0">
                <a:latin typeface="Arial Narrow" panose="020B0606020202030204" pitchFamily="34" charset="0"/>
              </a:rPr>
              <a:t>Q</a:t>
            </a:r>
            <a:r>
              <a:rPr lang="en-US" sz="2400" baseline="-25000" dirty="0" err="1" smtClean="0">
                <a:latin typeface="Arial Narrow" panose="020B0606020202030204" pitchFamily="34" charset="0"/>
              </a:rPr>
              <a:t>eng</a:t>
            </a:r>
            <a:r>
              <a:rPr lang="en-US" sz="2400" dirty="0" smtClean="0">
                <a:latin typeface="Arial Narrow" panose="020B0606020202030204" pitchFamily="34" charset="0"/>
              </a:rPr>
              <a:t> = </a:t>
            </a:r>
            <a:r>
              <a:rPr lang="en-US" sz="2400" dirty="0" err="1" smtClean="0">
                <a:latin typeface="Arial Narrow" panose="020B0606020202030204" pitchFamily="34" charset="0"/>
              </a:rPr>
              <a:t>P</a:t>
            </a:r>
            <a:r>
              <a:rPr lang="en-US" sz="2400" baseline="-25000" dirty="0" err="1" smtClean="0">
                <a:latin typeface="Arial Narrow" panose="020B0606020202030204" pitchFamily="34" charset="0"/>
              </a:rPr>
              <a:t>elec</a:t>
            </a:r>
            <a:r>
              <a:rPr lang="en-US" sz="2400" baseline="-25000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/ </a:t>
            </a:r>
            <a:r>
              <a:rPr lang="en-US" sz="2400" dirty="0" err="1" smtClean="0">
                <a:latin typeface="Arial Narrow" panose="020B0606020202030204" pitchFamily="34" charset="0"/>
              </a:rPr>
              <a:t>P</a:t>
            </a:r>
            <a:r>
              <a:rPr lang="en-US" sz="2400" baseline="-25000" dirty="0" err="1" smtClean="0">
                <a:latin typeface="Arial Narrow" panose="020B0606020202030204" pitchFamily="34" charset="0"/>
              </a:rPr>
              <a:t>consumed</a:t>
            </a:r>
            <a:r>
              <a:rPr lang="en-US" sz="2400" dirty="0" smtClean="0">
                <a:latin typeface="Arial Narrow" panose="020B0606020202030204" pitchFamily="34" charset="0"/>
              </a:rPr>
              <a:t> ≥ 1 + FNSF mission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3093" t="23322" r="19881" b="13478"/>
          <a:stretch>
            <a:fillRect/>
          </a:stretch>
        </p:blipFill>
        <p:spPr bwMode="auto">
          <a:xfrm>
            <a:off x="304800" y="3200400"/>
            <a:ext cx="4022954" cy="331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6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0" y="3657600"/>
            <a:ext cx="4267200" cy="2743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~400 team members</a:t>
            </a:r>
          </a:p>
          <a:p>
            <a:pPr marL="0" indent="0" algn="ctr">
              <a:buNone/>
            </a:pPr>
            <a:r>
              <a:rPr lang="en-US" sz="3200" dirty="0" smtClean="0"/>
              <a:t>~350 data users </a:t>
            </a:r>
          </a:p>
          <a:p>
            <a:pPr marL="0" indent="0" algn="ctr">
              <a:buNone/>
            </a:pPr>
            <a:r>
              <a:rPr lang="en-US" sz="3200" dirty="0" smtClean="0"/>
              <a:t>55 institutions</a:t>
            </a:r>
          </a:p>
          <a:p>
            <a:pPr marL="0" indent="0" algn="ctr">
              <a:buNone/>
            </a:pPr>
            <a:r>
              <a:rPr lang="en-US" sz="3200" dirty="0" smtClean="0"/>
              <a:t>22 US Universities</a:t>
            </a:r>
          </a:p>
          <a:p>
            <a:pPr marL="0" indent="0" algn="ctr">
              <a:buNone/>
            </a:pPr>
            <a:endParaRPr lang="en-US" sz="2100" dirty="0" smtClean="0"/>
          </a:p>
          <a:p>
            <a:pPr marL="0" indent="0" algn="ctr">
              <a:buNone/>
            </a:pPr>
            <a:r>
              <a:rPr lang="en-US" sz="2100" i="1" dirty="0" smtClean="0">
                <a:solidFill>
                  <a:srgbClr val="336699"/>
                </a:solidFill>
              </a:rPr>
              <a:t>April 2016</a:t>
            </a:r>
            <a:endParaRPr lang="en-US" sz="2100" i="1" dirty="0">
              <a:solidFill>
                <a:srgbClr val="3366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i="1" spc="-5" dirty="0">
                <a:latin typeface="Arial"/>
                <a:cs typeface="Arial"/>
              </a:rPr>
              <a:t>NSTX-U </a:t>
            </a:r>
            <a:r>
              <a:rPr lang="en-US" sz="2400" i="1" dirty="0">
                <a:latin typeface="Arial"/>
                <a:cs typeface="Arial"/>
              </a:rPr>
              <a:t>= </a:t>
            </a:r>
            <a:r>
              <a:rPr lang="en-US" sz="2400" i="1" spc="-5" dirty="0">
                <a:latin typeface="Arial"/>
                <a:cs typeface="Arial"/>
              </a:rPr>
              <a:t>National </a:t>
            </a:r>
            <a:r>
              <a:rPr lang="en-US" sz="2400" i="1" dirty="0">
                <a:latin typeface="Arial"/>
                <a:cs typeface="Arial"/>
              </a:rPr>
              <a:t>Spherical </a:t>
            </a:r>
            <a:r>
              <a:rPr lang="en-US" sz="2400" i="1" spc="-20" dirty="0">
                <a:latin typeface="Arial"/>
                <a:cs typeface="Arial"/>
              </a:rPr>
              <a:t>Torus </a:t>
            </a:r>
            <a:r>
              <a:rPr lang="en-US" sz="2400" i="1" spc="-5" dirty="0" err="1">
                <a:latin typeface="Arial"/>
                <a:cs typeface="Arial"/>
              </a:rPr>
              <a:t>eXperiment</a:t>
            </a:r>
            <a:r>
              <a:rPr lang="en-US" sz="2400" i="1" spc="-5" dirty="0">
                <a:latin typeface="Arial"/>
                <a:cs typeface="Arial"/>
              </a:rPr>
              <a:t> </a:t>
            </a:r>
            <a:r>
              <a:rPr lang="en-US" sz="2400" i="1" dirty="0">
                <a:latin typeface="Arial"/>
                <a:cs typeface="Arial"/>
              </a:rPr>
              <a:t>-</a:t>
            </a:r>
            <a:r>
              <a:rPr lang="en-US" sz="2400" i="1" spc="-15" dirty="0">
                <a:latin typeface="Arial"/>
                <a:cs typeface="Arial"/>
              </a:rPr>
              <a:t> </a:t>
            </a:r>
            <a:r>
              <a:rPr lang="en-US" sz="2400" i="1" spc="-5" dirty="0">
                <a:latin typeface="Arial"/>
                <a:cs typeface="Arial"/>
              </a:rPr>
              <a:t>Upgrade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Highly collaborative research program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0784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Domestic (33)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77956" y="10668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International (22)</a:t>
            </a:r>
            <a:endParaRPr lang="en-US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1447800"/>
            <a:ext cx="17811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1699260" cy="50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094488" cy="199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5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8004"/>
            <a:ext cx="9144000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80000"/>
              </a:lnSpc>
            </a:pPr>
            <a:r>
              <a:rPr sz="3600" spc="-5" dirty="0"/>
              <a:t>Central </a:t>
            </a:r>
            <a:r>
              <a:rPr sz="3600" dirty="0"/>
              <a:t>magnet</a:t>
            </a:r>
            <a:r>
              <a:rPr sz="3600" spc="-85" dirty="0"/>
              <a:t> </a:t>
            </a:r>
            <a:r>
              <a:rPr lang="en-US" sz="3600" spc="-85" dirty="0" smtClean="0"/>
              <a:t>construction </a:t>
            </a:r>
            <a:r>
              <a:rPr sz="3600" spc="-5" dirty="0" smtClean="0"/>
              <a:t>was</a:t>
            </a:r>
            <a:r>
              <a:rPr lang="en-US" sz="3600" spc="-5" dirty="0"/>
              <a:t/>
            </a:r>
            <a:br>
              <a:rPr lang="en-US" sz="3600" spc="-5" dirty="0"/>
            </a:br>
            <a:r>
              <a:rPr lang="en-US" sz="3600" spc="-5" dirty="0" smtClean="0"/>
              <a:t>complex, </a:t>
            </a:r>
            <a:r>
              <a:rPr sz="3600" spc="-5" dirty="0" smtClean="0"/>
              <a:t>multi-stage</a:t>
            </a:r>
            <a:r>
              <a:rPr lang="en-US" sz="3600" spc="-5" dirty="0" smtClean="0"/>
              <a:t>,</a:t>
            </a:r>
            <a:r>
              <a:rPr sz="3600" spc="-5" dirty="0" smtClean="0"/>
              <a:t> multi-year</a:t>
            </a:r>
            <a:r>
              <a:rPr sz="3600" spc="-25" dirty="0" smtClean="0"/>
              <a:t> </a:t>
            </a:r>
            <a:r>
              <a:rPr lang="en-US" sz="3600" spc="-25" dirty="0" smtClean="0"/>
              <a:t>effort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14300" y="2514600"/>
            <a:ext cx="2247899" cy="3200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600" y="1447800"/>
            <a:ext cx="3994462" cy="2059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600" y="3705621"/>
            <a:ext cx="3994463" cy="2695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5378" y="1600200"/>
            <a:ext cx="2271646" cy="46483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527" y="1829229"/>
            <a:ext cx="217043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Built 4 toroidal field  (TF)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quadrants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4200" y="3008380"/>
            <a:ext cx="3342004" cy="4531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5080" indent="99695" algn="r">
              <a:lnSpc>
                <a:spcPct val="1713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Combine quadrants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(5</a:t>
            </a:r>
            <a:r>
              <a:rPr sz="1950" spc="7" baseline="25641" dirty="0">
                <a:solidFill>
                  <a:srgbClr val="FFFFFF"/>
                </a:solidFill>
                <a:latin typeface="Arial"/>
                <a:cs typeface="Arial"/>
              </a:rPr>
              <a:t>th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VPI</a:t>
            </a:r>
            <a:r>
              <a:rPr sz="2000" spc="-5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6572" y="2223456"/>
            <a:ext cx="187325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0485" algn="ctr">
              <a:lnSpc>
                <a:spcPct val="100000"/>
              </a:lnSpc>
            </a:pPr>
            <a:r>
              <a:rPr sz="2000" spc="-5" dirty="0" smtClean="0">
                <a:solidFill>
                  <a:srgbClr val="FFFFFF"/>
                </a:solidFill>
                <a:latin typeface="Arial"/>
                <a:cs typeface="Arial"/>
              </a:rPr>
              <a:t>Install</a:t>
            </a: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 smtClean="0">
                <a:solidFill>
                  <a:srgbClr val="FFFFFF"/>
                </a:solidFill>
                <a:latin typeface="Arial"/>
                <a:cs typeface="Arial"/>
              </a:rPr>
              <a:t>vacuum-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tight casing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over  TF + OH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bundle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5717937"/>
            <a:ext cx="2412478" cy="62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1113" algn="ctr">
              <a:lnSpc>
                <a:spcPct val="102200"/>
              </a:lnSpc>
            </a:pPr>
            <a:r>
              <a:rPr sz="2000" spc="-5" dirty="0" smtClean="0">
                <a:latin typeface="Arial"/>
                <a:cs typeface="Arial"/>
              </a:rPr>
              <a:t>4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Arial"/>
                <a:cs typeface="Arial"/>
              </a:rPr>
              <a:t>vacuum pressure  </a:t>
            </a:r>
            <a:r>
              <a:rPr sz="2000" spc="-5" dirty="0" smtClean="0">
                <a:latin typeface="Arial"/>
                <a:cs typeface="Arial"/>
              </a:rPr>
              <a:t>impregnation</a:t>
            </a:r>
            <a:r>
              <a:rPr lang="en-US" sz="2000" spc="-5" dirty="0" smtClean="0">
                <a:latin typeface="Arial"/>
                <a:cs typeface="Arial"/>
              </a:rPr>
              <a:t>s</a:t>
            </a:r>
            <a:r>
              <a:rPr sz="2000" spc="-7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(VPI)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3124200" y="3657600"/>
            <a:ext cx="3342004" cy="6096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5080" indent="-12700" algn="r">
              <a:lnSpc>
                <a:spcPct val="80000"/>
              </a:lnSpc>
            </a:pPr>
            <a:r>
              <a:rPr sz="2000" spc="-5" dirty="0" smtClean="0">
                <a:solidFill>
                  <a:srgbClr val="FFFFFF"/>
                </a:solidFill>
                <a:latin typeface="Arial"/>
                <a:cs typeface="Arial"/>
              </a:rPr>
              <a:t>Wind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ohmic heating (OH)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spc="-4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5" dirty="0" smtClean="0">
                <a:solidFill>
                  <a:srgbClr val="FFFFFF"/>
                </a:solidFill>
                <a:latin typeface="Arial"/>
                <a:cs typeface="Arial"/>
              </a:rPr>
              <a:t>oil</a:t>
            </a:r>
            <a:r>
              <a:rPr lang="en-US" sz="2000" spc="-5" dirty="0" smtClean="0">
                <a:solidFill>
                  <a:srgbClr val="FFFFFF"/>
                </a:solidFill>
                <a:latin typeface="Arial"/>
                <a:cs typeface="Arial"/>
              </a:rPr>
              <a:t> over TF, </a:t>
            </a:r>
            <a:r>
              <a:rPr sz="2000" spc="-5" dirty="0" smtClean="0">
                <a:solidFill>
                  <a:srgbClr val="FFFFFF"/>
                </a:solidFill>
                <a:latin typeface="Arial"/>
                <a:cs typeface="Arial"/>
              </a:rPr>
              <a:t>then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final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950" spc="7" baseline="25641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1950" spc="187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VPI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8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6862"/>
            <a:ext cx="9144000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80000"/>
              </a:lnSpc>
            </a:pPr>
            <a:r>
              <a:rPr lang="en-US" sz="3600" spc="-5" dirty="0" smtClean="0"/>
              <a:t>Fabrication and installation of </a:t>
            </a:r>
            <a:br>
              <a:rPr lang="en-US" sz="3600" spc="-5" dirty="0" smtClean="0"/>
            </a:br>
            <a:r>
              <a:rPr lang="en-US" sz="3600" spc="-5" dirty="0" smtClean="0"/>
              <a:t>c</a:t>
            </a:r>
            <a:r>
              <a:rPr sz="3600" spc="-5" dirty="0" smtClean="0"/>
              <a:t>entral </a:t>
            </a:r>
            <a:r>
              <a:rPr sz="3600" spc="-5" dirty="0"/>
              <a:t>magnet </a:t>
            </a:r>
            <a:r>
              <a:rPr lang="en-US" sz="3600" spc="-5" dirty="0" smtClean="0"/>
              <a:t>ultimately </a:t>
            </a:r>
            <a:r>
              <a:rPr sz="3600" spc="-5" dirty="0" smtClean="0"/>
              <a:t>successful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6025133" y="2314956"/>
            <a:ext cx="3118865" cy="4159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2187" y="2362200"/>
            <a:ext cx="2995612" cy="4011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7425" y="2357437"/>
            <a:ext cx="3005455" cy="4021454"/>
          </a:xfrm>
          <a:custGeom>
            <a:avLst/>
            <a:gdLst/>
            <a:ahLst/>
            <a:cxnLst/>
            <a:rect l="l" t="t" r="r" b="b"/>
            <a:pathLst>
              <a:path w="3005454" h="4021454">
                <a:moveTo>
                  <a:pt x="0" y="0"/>
                </a:moveTo>
                <a:lnTo>
                  <a:pt x="3005137" y="0"/>
                </a:lnTo>
                <a:lnTo>
                  <a:pt x="3005137" y="4021137"/>
                </a:lnTo>
                <a:lnTo>
                  <a:pt x="0" y="40211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6955" y="1476756"/>
            <a:ext cx="2950463" cy="5025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24200" y="1524000"/>
            <a:ext cx="2801937" cy="487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9437" y="1519237"/>
            <a:ext cx="2811780" cy="4886325"/>
          </a:xfrm>
          <a:custGeom>
            <a:avLst/>
            <a:gdLst/>
            <a:ahLst/>
            <a:cxnLst/>
            <a:rect l="l" t="t" r="r" b="b"/>
            <a:pathLst>
              <a:path w="2811779" h="4886325">
                <a:moveTo>
                  <a:pt x="0" y="0"/>
                </a:moveTo>
                <a:lnTo>
                  <a:pt x="2811462" y="0"/>
                </a:lnTo>
                <a:lnTo>
                  <a:pt x="2811462" y="4886325"/>
                </a:lnTo>
                <a:lnTo>
                  <a:pt x="0" y="48863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" y="2391156"/>
            <a:ext cx="3050285" cy="4110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2438400"/>
            <a:ext cx="2901949" cy="3962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437" y="2433637"/>
            <a:ext cx="2911475" cy="3971925"/>
          </a:xfrm>
          <a:custGeom>
            <a:avLst/>
            <a:gdLst/>
            <a:ahLst/>
            <a:cxnLst/>
            <a:rect l="l" t="t" r="r" b="b"/>
            <a:pathLst>
              <a:path w="2911475" h="3971925">
                <a:moveTo>
                  <a:pt x="0" y="0"/>
                </a:moveTo>
                <a:lnTo>
                  <a:pt x="2911475" y="0"/>
                </a:lnTo>
                <a:lnTo>
                  <a:pt x="2911475" y="3971925"/>
                </a:lnTo>
                <a:lnTo>
                  <a:pt x="0" y="39719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6292" y="1942338"/>
            <a:ext cx="2345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336699"/>
                </a:solidFill>
                <a:latin typeface="Arial"/>
                <a:cs typeface="Arial"/>
              </a:rPr>
              <a:t>Over shield</a:t>
            </a:r>
            <a:r>
              <a:rPr sz="2400" b="1" spc="-7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6699"/>
                </a:solidFill>
                <a:latin typeface="Arial"/>
                <a:cs typeface="Arial"/>
              </a:rPr>
              <a:t>wall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1950" y="1099565"/>
            <a:ext cx="25806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336699"/>
                </a:solidFill>
                <a:latin typeface="Arial"/>
                <a:cs typeface="Arial"/>
              </a:rPr>
              <a:t>Over the</a:t>
            </a:r>
            <a:r>
              <a:rPr sz="2400" b="1" spc="-8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6699"/>
                </a:solidFill>
                <a:latin typeface="Arial"/>
                <a:cs typeface="Arial"/>
              </a:rPr>
              <a:t>machine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0943" y="1866138"/>
            <a:ext cx="222567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336699"/>
                </a:solidFill>
                <a:latin typeface="Arial"/>
                <a:cs typeface="Arial"/>
              </a:rPr>
              <a:t>Inside</a:t>
            </a:r>
            <a:r>
              <a:rPr sz="2400" b="1" spc="-8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6699"/>
                </a:solidFill>
                <a:latin typeface="Arial"/>
                <a:cs typeface="Arial"/>
              </a:rPr>
              <a:t>NSTX-U!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6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ts val="3670"/>
              </a:lnSpc>
            </a:pPr>
            <a:r>
              <a:rPr sz="3600" spc="-45" dirty="0"/>
              <a:t>Tangential </a:t>
            </a:r>
            <a:r>
              <a:rPr sz="3600" dirty="0"/>
              <a:t>neutral beam </a:t>
            </a:r>
            <a:r>
              <a:rPr sz="3600" spc="-5" dirty="0" smtClean="0"/>
              <a:t>required</a:t>
            </a:r>
            <a:r>
              <a:rPr lang="en-US" sz="3600" spc="-5" dirty="0" smtClean="0"/>
              <a:t/>
            </a:r>
            <a:br>
              <a:rPr lang="en-US" sz="3600" spc="-5" dirty="0" smtClean="0"/>
            </a:br>
            <a:r>
              <a:rPr sz="3600" spc="-5" dirty="0" smtClean="0"/>
              <a:t>major </a:t>
            </a:r>
            <a:r>
              <a:rPr sz="3600" dirty="0"/>
              <a:t>vacuum vessel</a:t>
            </a:r>
            <a:r>
              <a:rPr sz="3600" spc="-60" dirty="0"/>
              <a:t> </a:t>
            </a:r>
            <a:r>
              <a:rPr sz="3600" spc="-5" dirty="0"/>
              <a:t>modifications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533400" y="1821693"/>
            <a:ext cx="4189920" cy="3746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637" y="1812696"/>
            <a:ext cx="4199255" cy="3765550"/>
          </a:xfrm>
          <a:custGeom>
            <a:avLst/>
            <a:gdLst/>
            <a:ahLst/>
            <a:cxnLst/>
            <a:rect l="l" t="t" r="r" b="b"/>
            <a:pathLst>
              <a:path w="4199255" h="3765550">
                <a:moveTo>
                  <a:pt x="0" y="0"/>
                </a:moveTo>
                <a:lnTo>
                  <a:pt x="4198734" y="0"/>
                </a:lnTo>
                <a:lnTo>
                  <a:pt x="4198734" y="3765105"/>
                </a:lnTo>
                <a:lnTo>
                  <a:pt x="0" y="37651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1397" y="3512819"/>
            <a:ext cx="1928621" cy="1507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6805" y="3545011"/>
            <a:ext cx="1818005" cy="1397000"/>
          </a:xfrm>
          <a:custGeom>
            <a:avLst/>
            <a:gdLst/>
            <a:ahLst/>
            <a:cxnLst/>
            <a:rect l="l" t="t" r="r" b="b"/>
            <a:pathLst>
              <a:path w="1818004" h="1397000">
                <a:moveTo>
                  <a:pt x="0" y="698207"/>
                </a:moveTo>
                <a:lnTo>
                  <a:pt x="1542" y="657182"/>
                </a:lnTo>
                <a:lnTo>
                  <a:pt x="6113" y="616782"/>
                </a:lnTo>
                <a:lnTo>
                  <a:pt x="13628" y="577070"/>
                </a:lnTo>
                <a:lnTo>
                  <a:pt x="24000" y="538115"/>
                </a:lnTo>
                <a:lnTo>
                  <a:pt x="37145" y="499979"/>
                </a:lnTo>
                <a:lnTo>
                  <a:pt x="52978" y="462730"/>
                </a:lnTo>
                <a:lnTo>
                  <a:pt x="71413" y="426433"/>
                </a:lnTo>
                <a:lnTo>
                  <a:pt x="92365" y="391153"/>
                </a:lnTo>
                <a:lnTo>
                  <a:pt x="115748" y="356956"/>
                </a:lnTo>
                <a:lnTo>
                  <a:pt x="141479" y="323906"/>
                </a:lnTo>
                <a:lnTo>
                  <a:pt x="169470" y="292070"/>
                </a:lnTo>
                <a:lnTo>
                  <a:pt x="199638" y="261514"/>
                </a:lnTo>
                <a:lnTo>
                  <a:pt x="231897" y="232302"/>
                </a:lnTo>
                <a:lnTo>
                  <a:pt x="266161" y="204500"/>
                </a:lnTo>
                <a:lnTo>
                  <a:pt x="302346" y="178173"/>
                </a:lnTo>
                <a:lnTo>
                  <a:pt x="340366" y="153388"/>
                </a:lnTo>
                <a:lnTo>
                  <a:pt x="380136" y="130209"/>
                </a:lnTo>
                <a:lnTo>
                  <a:pt x="421570" y="108702"/>
                </a:lnTo>
                <a:lnTo>
                  <a:pt x="464584" y="88933"/>
                </a:lnTo>
                <a:lnTo>
                  <a:pt x="509093" y="70966"/>
                </a:lnTo>
                <a:lnTo>
                  <a:pt x="555010" y="54868"/>
                </a:lnTo>
                <a:lnTo>
                  <a:pt x="602251" y="40704"/>
                </a:lnTo>
                <a:lnTo>
                  <a:pt x="650730" y="28539"/>
                </a:lnTo>
                <a:lnTo>
                  <a:pt x="700363" y="18440"/>
                </a:lnTo>
                <a:lnTo>
                  <a:pt x="751064" y="10470"/>
                </a:lnTo>
                <a:lnTo>
                  <a:pt x="802748" y="4697"/>
                </a:lnTo>
                <a:lnTo>
                  <a:pt x="855329" y="1185"/>
                </a:lnTo>
                <a:lnTo>
                  <a:pt x="908723" y="0"/>
                </a:lnTo>
                <a:lnTo>
                  <a:pt x="962117" y="1185"/>
                </a:lnTo>
                <a:lnTo>
                  <a:pt x="1014700" y="4697"/>
                </a:lnTo>
                <a:lnTo>
                  <a:pt x="1066385" y="10470"/>
                </a:lnTo>
                <a:lnTo>
                  <a:pt x="1117087" y="18440"/>
                </a:lnTo>
                <a:lnTo>
                  <a:pt x="1166720" y="28539"/>
                </a:lnTo>
                <a:lnTo>
                  <a:pt x="1215201" y="40704"/>
                </a:lnTo>
                <a:lnTo>
                  <a:pt x="1262443" y="54868"/>
                </a:lnTo>
                <a:lnTo>
                  <a:pt x="1308361" y="70966"/>
                </a:lnTo>
                <a:lnTo>
                  <a:pt x="1352869" y="88933"/>
                </a:lnTo>
                <a:lnTo>
                  <a:pt x="1395884" y="108702"/>
                </a:lnTo>
                <a:lnTo>
                  <a:pt x="1437319" y="130209"/>
                </a:lnTo>
                <a:lnTo>
                  <a:pt x="1477090" y="153388"/>
                </a:lnTo>
                <a:lnTo>
                  <a:pt x="1515110" y="178173"/>
                </a:lnTo>
                <a:lnTo>
                  <a:pt x="1551295" y="204500"/>
                </a:lnTo>
                <a:lnTo>
                  <a:pt x="1585560" y="232302"/>
                </a:lnTo>
                <a:lnTo>
                  <a:pt x="1617819" y="261514"/>
                </a:lnTo>
                <a:lnTo>
                  <a:pt x="1647987" y="292070"/>
                </a:lnTo>
                <a:lnTo>
                  <a:pt x="1675979" y="323906"/>
                </a:lnTo>
                <a:lnTo>
                  <a:pt x="1701709" y="356956"/>
                </a:lnTo>
                <a:lnTo>
                  <a:pt x="1725093" y="391153"/>
                </a:lnTo>
                <a:lnTo>
                  <a:pt x="1746045" y="426433"/>
                </a:lnTo>
                <a:lnTo>
                  <a:pt x="1764480" y="462730"/>
                </a:lnTo>
                <a:lnTo>
                  <a:pt x="1780313" y="499979"/>
                </a:lnTo>
                <a:lnTo>
                  <a:pt x="1793458" y="538115"/>
                </a:lnTo>
                <a:lnTo>
                  <a:pt x="1803830" y="577070"/>
                </a:lnTo>
                <a:lnTo>
                  <a:pt x="1811345" y="616782"/>
                </a:lnTo>
                <a:lnTo>
                  <a:pt x="1815916" y="657182"/>
                </a:lnTo>
                <a:lnTo>
                  <a:pt x="1817458" y="698207"/>
                </a:lnTo>
                <a:lnTo>
                  <a:pt x="1815916" y="739232"/>
                </a:lnTo>
                <a:lnTo>
                  <a:pt x="1811345" y="779633"/>
                </a:lnTo>
                <a:lnTo>
                  <a:pt x="1803830" y="819344"/>
                </a:lnTo>
                <a:lnTo>
                  <a:pt x="1793458" y="858300"/>
                </a:lnTo>
                <a:lnTo>
                  <a:pt x="1780313" y="896435"/>
                </a:lnTo>
                <a:lnTo>
                  <a:pt x="1764480" y="933684"/>
                </a:lnTo>
                <a:lnTo>
                  <a:pt x="1746045" y="969982"/>
                </a:lnTo>
                <a:lnTo>
                  <a:pt x="1725093" y="1005262"/>
                </a:lnTo>
                <a:lnTo>
                  <a:pt x="1701709" y="1039459"/>
                </a:lnTo>
                <a:lnTo>
                  <a:pt x="1675979" y="1072509"/>
                </a:lnTo>
                <a:lnTo>
                  <a:pt x="1647987" y="1104344"/>
                </a:lnTo>
                <a:lnTo>
                  <a:pt x="1617819" y="1134901"/>
                </a:lnTo>
                <a:lnTo>
                  <a:pt x="1585560" y="1164113"/>
                </a:lnTo>
                <a:lnTo>
                  <a:pt x="1551295" y="1191915"/>
                </a:lnTo>
                <a:lnTo>
                  <a:pt x="1515110" y="1218242"/>
                </a:lnTo>
                <a:lnTo>
                  <a:pt x="1477090" y="1243027"/>
                </a:lnTo>
                <a:lnTo>
                  <a:pt x="1437319" y="1266206"/>
                </a:lnTo>
                <a:lnTo>
                  <a:pt x="1395884" y="1287713"/>
                </a:lnTo>
                <a:lnTo>
                  <a:pt x="1352869" y="1307482"/>
                </a:lnTo>
                <a:lnTo>
                  <a:pt x="1308361" y="1325449"/>
                </a:lnTo>
                <a:lnTo>
                  <a:pt x="1262443" y="1341547"/>
                </a:lnTo>
                <a:lnTo>
                  <a:pt x="1215201" y="1355711"/>
                </a:lnTo>
                <a:lnTo>
                  <a:pt x="1166720" y="1367875"/>
                </a:lnTo>
                <a:lnTo>
                  <a:pt x="1117087" y="1377975"/>
                </a:lnTo>
                <a:lnTo>
                  <a:pt x="1066385" y="1385944"/>
                </a:lnTo>
                <a:lnTo>
                  <a:pt x="1014700" y="1391718"/>
                </a:lnTo>
                <a:lnTo>
                  <a:pt x="962117" y="1395230"/>
                </a:lnTo>
                <a:lnTo>
                  <a:pt x="908723" y="1396415"/>
                </a:lnTo>
                <a:lnTo>
                  <a:pt x="855329" y="1395230"/>
                </a:lnTo>
                <a:lnTo>
                  <a:pt x="802748" y="1391718"/>
                </a:lnTo>
                <a:lnTo>
                  <a:pt x="751064" y="1385944"/>
                </a:lnTo>
                <a:lnTo>
                  <a:pt x="700363" y="1377975"/>
                </a:lnTo>
                <a:lnTo>
                  <a:pt x="650730" y="1367875"/>
                </a:lnTo>
                <a:lnTo>
                  <a:pt x="602251" y="1355711"/>
                </a:lnTo>
                <a:lnTo>
                  <a:pt x="555010" y="1341547"/>
                </a:lnTo>
                <a:lnTo>
                  <a:pt x="509093" y="1325449"/>
                </a:lnTo>
                <a:lnTo>
                  <a:pt x="464584" y="1307482"/>
                </a:lnTo>
                <a:lnTo>
                  <a:pt x="421570" y="1287713"/>
                </a:lnTo>
                <a:lnTo>
                  <a:pt x="380136" y="1266206"/>
                </a:lnTo>
                <a:lnTo>
                  <a:pt x="340366" y="1243027"/>
                </a:lnTo>
                <a:lnTo>
                  <a:pt x="302346" y="1218242"/>
                </a:lnTo>
                <a:lnTo>
                  <a:pt x="266161" y="1191915"/>
                </a:lnTo>
                <a:lnTo>
                  <a:pt x="231897" y="1164113"/>
                </a:lnTo>
                <a:lnTo>
                  <a:pt x="199638" y="1134901"/>
                </a:lnTo>
                <a:lnTo>
                  <a:pt x="169470" y="1104344"/>
                </a:lnTo>
                <a:lnTo>
                  <a:pt x="141479" y="1072509"/>
                </a:lnTo>
                <a:lnTo>
                  <a:pt x="115748" y="1039459"/>
                </a:lnTo>
                <a:lnTo>
                  <a:pt x="92365" y="1005262"/>
                </a:lnTo>
                <a:lnTo>
                  <a:pt x="71413" y="969982"/>
                </a:lnTo>
                <a:lnTo>
                  <a:pt x="52978" y="933684"/>
                </a:lnTo>
                <a:lnTo>
                  <a:pt x="37145" y="896435"/>
                </a:lnTo>
                <a:lnTo>
                  <a:pt x="24000" y="858300"/>
                </a:lnTo>
                <a:lnTo>
                  <a:pt x="13628" y="819344"/>
                </a:lnTo>
                <a:lnTo>
                  <a:pt x="6113" y="779633"/>
                </a:lnTo>
                <a:lnTo>
                  <a:pt x="1542" y="739232"/>
                </a:lnTo>
                <a:lnTo>
                  <a:pt x="0" y="698207"/>
                </a:lnTo>
                <a:close/>
              </a:path>
            </a:pathLst>
          </a:custGeom>
          <a:ln w="285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29310" y="5900272"/>
            <a:ext cx="95631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36699"/>
                </a:solidFill>
                <a:latin typeface="Arial"/>
                <a:cs typeface="Arial"/>
              </a:rPr>
              <a:t>JK</a:t>
            </a:r>
            <a:r>
              <a:rPr sz="2400" spc="-10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6699"/>
                </a:solidFill>
                <a:latin typeface="Arial"/>
                <a:cs typeface="Arial"/>
              </a:rPr>
              <a:t>cap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57733" y="4763519"/>
            <a:ext cx="398145" cy="1099820"/>
          </a:xfrm>
          <a:custGeom>
            <a:avLst/>
            <a:gdLst/>
            <a:ahLst/>
            <a:cxnLst/>
            <a:rect l="l" t="t" r="r" b="b"/>
            <a:pathLst>
              <a:path w="398145" h="1099820">
                <a:moveTo>
                  <a:pt x="398132" y="1099413"/>
                </a:moveTo>
                <a:lnTo>
                  <a:pt x="0" y="0"/>
                </a:lnTo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9898" y="4763524"/>
            <a:ext cx="94615" cy="97790"/>
          </a:xfrm>
          <a:custGeom>
            <a:avLst/>
            <a:gdLst/>
            <a:ahLst/>
            <a:cxnLst/>
            <a:rect l="l" t="t" r="r" b="b"/>
            <a:pathLst>
              <a:path w="94614" h="97789">
                <a:moveTo>
                  <a:pt x="0" y="97624"/>
                </a:moveTo>
                <a:lnTo>
                  <a:pt x="17830" y="0"/>
                </a:lnTo>
                <a:lnTo>
                  <a:pt x="94043" y="63576"/>
                </a:lnTo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14416" y="3655166"/>
            <a:ext cx="3630409" cy="2707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08547" y="3867911"/>
            <a:ext cx="2836163" cy="2430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63629" y="3900334"/>
            <a:ext cx="2725420" cy="2320290"/>
          </a:xfrm>
          <a:custGeom>
            <a:avLst/>
            <a:gdLst/>
            <a:ahLst/>
            <a:cxnLst/>
            <a:rect l="l" t="t" r="r" b="b"/>
            <a:pathLst>
              <a:path w="2725420" h="2320290">
                <a:moveTo>
                  <a:pt x="0" y="1160119"/>
                </a:moveTo>
                <a:lnTo>
                  <a:pt x="983" y="1115620"/>
                </a:lnTo>
                <a:lnTo>
                  <a:pt x="3912" y="1071544"/>
                </a:lnTo>
                <a:lnTo>
                  <a:pt x="8749" y="1027923"/>
                </a:lnTo>
                <a:lnTo>
                  <a:pt x="15461" y="984785"/>
                </a:lnTo>
                <a:lnTo>
                  <a:pt x="24011" y="942160"/>
                </a:lnTo>
                <a:lnTo>
                  <a:pt x="34364" y="900080"/>
                </a:lnTo>
                <a:lnTo>
                  <a:pt x="46485" y="858574"/>
                </a:lnTo>
                <a:lnTo>
                  <a:pt x="60339" y="817671"/>
                </a:lnTo>
                <a:lnTo>
                  <a:pt x="75891" y="777403"/>
                </a:lnTo>
                <a:lnTo>
                  <a:pt x="93104" y="737798"/>
                </a:lnTo>
                <a:lnTo>
                  <a:pt x="111944" y="698888"/>
                </a:lnTo>
                <a:lnTo>
                  <a:pt x="132376" y="660702"/>
                </a:lnTo>
                <a:lnTo>
                  <a:pt x="154364" y="623270"/>
                </a:lnTo>
                <a:lnTo>
                  <a:pt x="177874" y="586622"/>
                </a:lnTo>
                <a:lnTo>
                  <a:pt x="202868" y="550788"/>
                </a:lnTo>
                <a:lnTo>
                  <a:pt x="229314" y="515799"/>
                </a:lnTo>
                <a:lnTo>
                  <a:pt x="257174" y="481684"/>
                </a:lnTo>
                <a:lnTo>
                  <a:pt x="286414" y="448473"/>
                </a:lnTo>
                <a:lnTo>
                  <a:pt x="316999" y="416197"/>
                </a:lnTo>
                <a:lnTo>
                  <a:pt x="348893" y="384885"/>
                </a:lnTo>
                <a:lnTo>
                  <a:pt x="382061" y="354568"/>
                </a:lnTo>
                <a:lnTo>
                  <a:pt x="416467" y="325275"/>
                </a:lnTo>
                <a:lnTo>
                  <a:pt x="452077" y="297037"/>
                </a:lnTo>
                <a:lnTo>
                  <a:pt x="488855" y="269883"/>
                </a:lnTo>
                <a:lnTo>
                  <a:pt x="526766" y="243844"/>
                </a:lnTo>
                <a:lnTo>
                  <a:pt x="565775" y="218950"/>
                </a:lnTo>
                <a:lnTo>
                  <a:pt x="605845" y="195230"/>
                </a:lnTo>
                <a:lnTo>
                  <a:pt x="646943" y="172716"/>
                </a:lnTo>
                <a:lnTo>
                  <a:pt x="689032" y="151436"/>
                </a:lnTo>
                <a:lnTo>
                  <a:pt x="732078" y="131421"/>
                </a:lnTo>
                <a:lnTo>
                  <a:pt x="776045" y="112701"/>
                </a:lnTo>
                <a:lnTo>
                  <a:pt x="820897" y="95306"/>
                </a:lnTo>
                <a:lnTo>
                  <a:pt x="866600" y="79266"/>
                </a:lnTo>
                <a:lnTo>
                  <a:pt x="913119" y="64611"/>
                </a:lnTo>
                <a:lnTo>
                  <a:pt x="960417" y="51371"/>
                </a:lnTo>
                <a:lnTo>
                  <a:pt x="1008460" y="39576"/>
                </a:lnTo>
                <a:lnTo>
                  <a:pt x="1057212" y="29256"/>
                </a:lnTo>
                <a:lnTo>
                  <a:pt x="1106638" y="20442"/>
                </a:lnTo>
                <a:lnTo>
                  <a:pt x="1156703" y="13163"/>
                </a:lnTo>
                <a:lnTo>
                  <a:pt x="1207372" y="7449"/>
                </a:lnTo>
                <a:lnTo>
                  <a:pt x="1258609" y="3330"/>
                </a:lnTo>
                <a:lnTo>
                  <a:pt x="1310379" y="837"/>
                </a:lnTo>
                <a:lnTo>
                  <a:pt x="1362646" y="0"/>
                </a:lnTo>
                <a:lnTo>
                  <a:pt x="1414914" y="837"/>
                </a:lnTo>
                <a:lnTo>
                  <a:pt x="1466685" y="3330"/>
                </a:lnTo>
                <a:lnTo>
                  <a:pt x="1517922" y="7449"/>
                </a:lnTo>
                <a:lnTo>
                  <a:pt x="1568592" y="13163"/>
                </a:lnTo>
                <a:lnTo>
                  <a:pt x="1618657" y="20442"/>
                </a:lnTo>
                <a:lnTo>
                  <a:pt x="1668084" y="29256"/>
                </a:lnTo>
                <a:lnTo>
                  <a:pt x="1716837" y="39576"/>
                </a:lnTo>
                <a:lnTo>
                  <a:pt x="1764880" y="51371"/>
                </a:lnTo>
                <a:lnTo>
                  <a:pt x="1812178" y="64611"/>
                </a:lnTo>
                <a:lnTo>
                  <a:pt x="1858697" y="79266"/>
                </a:lnTo>
                <a:lnTo>
                  <a:pt x="1904400" y="95306"/>
                </a:lnTo>
                <a:lnTo>
                  <a:pt x="1949253" y="112701"/>
                </a:lnTo>
                <a:lnTo>
                  <a:pt x="1993220" y="131421"/>
                </a:lnTo>
                <a:lnTo>
                  <a:pt x="2036265" y="151436"/>
                </a:lnTo>
                <a:lnTo>
                  <a:pt x="2078355" y="172716"/>
                </a:lnTo>
                <a:lnTo>
                  <a:pt x="2119452" y="195230"/>
                </a:lnTo>
                <a:lnTo>
                  <a:pt x="2159523" y="218950"/>
                </a:lnTo>
                <a:lnTo>
                  <a:pt x="2198531" y="243844"/>
                </a:lnTo>
                <a:lnTo>
                  <a:pt x="2236442" y="269883"/>
                </a:lnTo>
                <a:lnTo>
                  <a:pt x="2273220" y="297037"/>
                </a:lnTo>
                <a:lnTo>
                  <a:pt x="2308830" y="325275"/>
                </a:lnTo>
                <a:lnTo>
                  <a:pt x="2343236" y="354568"/>
                </a:lnTo>
                <a:lnTo>
                  <a:pt x="2376404" y="384885"/>
                </a:lnTo>
                <a:lnTo>
                  <a:pt x="2408297" y="416197"/>
                </a:lnTo>
                <a:lnTo>
                  <a:pt x="2438882" y="448473"/>
                </a:lnTo>
                <a:lnTo>
                  <a:pt x="2468122" y="481684"/>
                </a:lnTo>
                <a:lnTo>
                  <a:pt x="2495982" y="515799"/>
                </a:lnTo>
                <a:lnTo>
                  <a:pt x="2522427" y="550788"/>
                </a:lnTo>
                <a:lnTo>
                  <a:pt x="2547421" y="586622"/>
                </a:lnTo>
                <a:lnTo>
                  <a:pt x="2570930" y="623270"/>
                </a:lnTo>
                <a:lnTo>
                  <a:pt x="2592918" y="660702"/>
                </a:lnTo>
                <a:lnTo>
                  <a:pt x="2613349" y="698888"/>
                </a:lnTo>
                <a:lnTo>
                  <a:pt x="2632190" y="737798"/>
                </a:lnTo>
                <a:lnTo>
                  <a:pt x="2649403" y="777403"/>
                </a:lnTo>
                <a:lnTo>
                  <a:pt x="2664954" y="817671"/>
                </a:lnTo>
                <a:lnTo>
                  <a:pt x="2678808" y="858574"/>
                </a:lnTo>
                <a:lnTo>
                  <a:pt x="2690929" y="900080"/>
                </a:lnTo>
                <a:lnTo>
                  <a:pt x="2701282" y="942160"/>
                </a:lnTo>
                <a:lnTo>
                  <a:pt x="2709831" y="984785"/>
                </a:lnTo>
                <a:lnTo>
                  <a:pt x="2716543" y="1027923"/>
                </a:lnTo>
                <a:lnTo>
                  <a:pt x="2721380" y="1071544"/>
                </a:lnTo>
                <a:lnTo>
                  <a:pt x="2724309" y="1115620"/>
                </a:lnTo>
                <a:lnTo>
                  <a:pt x="2725293" y="1160119"/>
                </a:lnTo>
                <a:lnTo>
                  <a:pt x="2724309" y="1204618"/>
                </a:lnTo>
                <a:lnTo>
                  <a:pt x="2721380" y="1248694"/>
                </a:lnTo>
                <a:lnTo>
                  <a:pt x="2716543" y="1292316"/>
                </a:lnTo>
                <a:lnTo>
                  <a:pt x="2709831" y="1335454"/>
                </a:lnTo>
                <a:lnTo>
                  <a:pt x="2701282" y="1378078"/>
                </a:lnTo>
                <a:lnTo>
                  <a:pt x="2690929" y="1420158"/>
                </a:lnTo>
                <a:lnTo>
                  <a:pt x="2678808" y="1461665"/>
                </a:lnTo>
                <a:lnTo>
                  <a:pt x="2664954" y="1502567"/>
                </a:lnTo>
                <a:lnTo>
                  <a:pt x="2649403" y="1542835"/>
                </a:lnTo>
                <a:lnTo>
                  <a:pt x="2632190" y="1582440"/>
                </a:lnTo>
                <a:lnTo>
                  <a:pt x="2613349" y="1621350"/>
                </a:lnTo>
                <a:lnTo>
                  <a:pt x="2592918" y="1659537"/>
                </a:lnTo>
                <a:lnTo>
                  <a:pt x="2570930" y="1696969"/>
                </a:lnTo>
                <a:lnTo>
                  <a:pt x="2547421" y="1733617"/>
                </a:lnTo>
                <a:lnTo>
                  <a:pt x="2522427" y="1769450"/>
                </a:lnTo>
                <a:lnTo>
                  <a:pt x="2495982" y="1804440"/>
                </a:lnTo>
                <a:lnTo>
                  <a:pt x="2468122" y="1838555"/>
                </a:lnTo>
                <a:lnTo>
                  <a:pt x="2438882" y="1871765"/>
                </a:lnTo>
                <a:lnTo>
                  <a:pt x="2408297" y="1904042"/>
                </a:lnTo>
                <a:lnTo>
                  <a:pt x="2376404" y="1935353"/>
                </a:lnTo>
                <a:lnTo>
                  <a:pt x="2343236" y="1965671"/>
                </a:lnTo>
                <a:lnTo>
                  <a:pt x="2308830" y="1994963"/>
                </a:lnTo>
                <a:lnTo>
                  <a:pt x="2273220" y="2023202"/>
                </a:lnTo>
                <a:lnTo>
                  <a:pt x="2236442" y="2050355"/>
                </a:lnTo>
                <a:lnTo>
                  <a:pt x="2198531" y="2076394"/>
                </a:lnTo>
                <a:lnTo>
                  <a:pt x="2159523" y="2101288"/>
                </a:lnTo>
                <a:lnTo>
                  <a:pt x="2119452" y="2125008"/>
                </a:lnTo>
                <a:lnTo>
                  <a:pt x="2078355" y="2147522"/>
                </a:lnTo>
                <a:lnTo>
                  <a:pt x="2036265" y="2168802"/>
                </a:lnTo>
                <a:lnTo>
                  <a:pt x="1993220" y="2188817"/>
                </a:lnTo>
                <a:lnTo>
                  <a:pt x="1949253" y="2207537"/>
                </a:lnTo>
                <a:lnTo>
                  <a:pt x="1904400" y="2224932"/>
                </a:lnTo>
                <a:lnTo>
                  <a:pt x="1858697" y="2240972"/>
                </a:lnTo>
                <a:lnTo>
                  <a:pt x="1812178" y="2255627"/>
                </a:lnTo>
                <a:lnTo>
                  <a:pt x="1764880" y="2268867"/>
                </a:lnTo>
                <a:lnTo>
                  <a:pt x="1716837" y="2280662"/>
                </a:lnTo>
                <a:lnTo>
                  <a:pt x="1668084" y="2290982"/>
                </a:lnTo>
                <a:lnTo>
                  <a:pt x="1618657" y="2299796"/>
                </a:lnTo>
                <a:lnTo>
                  <a:pt x="1568592" y="2307075"/>
                </a:lnTo>
                <a:lnTo>
                  <a:pt x="1517922" y="2312789"/>
                </a:lnTo>
                <a:lnTo>
                  <a:pt x="1466685" y="2316908"/>
                </a:lnTo>
                <a:lnTo>
                  <a:pt x="1414914" y="2319401"/>
                </a:lnTo>
                <a:lnTo>
                  <a:pt x="1362646" y="2320239"/>
                </a:lnTo>
                <a:lnTo>
                  <a:pt x="1310379" y="2319401"/>
                </a:lnTo>
                <a:lnTo>
                  <a:pt x="1258609" y="2316908"/>
                </a:lnTo>
                <a:lnTo>
                  <a:pt x="1207372" y="2312789"/>
                </a:lnTo>
                <a:lnTo>
                  <a:pt x="1156703" y="2307075"/>
                </a:lnTo>
                <a:lnTo>
                  <a:pt x="1106638" y="2299796"/>
                </a:lnTo>
                <a:lnTo>
                  <a:pt x="1057212" y="2290982"/>
                </a:lnTo>
                <a:lnTo>
                  <a:pt x="1008460" y="2280662"/>
                </a:lnTo>
                <a:lnTo>
                  <a:pt x="960417" y="2268867"/>
                </a:lnTo>
                <a:lnTo>
                  <a:pt x="913119" y="2255627"/>
                </a:lnTo>
                <a:lnTo>
                  <a:pt x="866600" y="2240972"/>
                </a:lnTo>
                <a:lnTo>
                  <a:pt x="820897" y="2224932"/>
                </a:lnTo>
                <a:lnTo>
                  <a:pt x="776045" y="2207537"/>
                </a:lnTo>
                <a:lnTo>
                  <a:pt x="732078" y="2188817"/>
                </a:lnTo>
                <a:lnTo>
                  <a:pt x="689032" y="2168802"/>
                </a:lnTo>
                <a:lnTo>
                  <a:pt x="646943" y="2147522"/>
                </a:lnTo>
                <a:lnTo>
                  <a:pt x="605845" y="2125008"/>
                </a:lnTo>
                <a:lnTo>
                  <a:pt x="565775" y="2101288"/>
                </a:lnTo>
                <a:lnTo>
                  <a:pt x="526766" y="2076394"/>
                </a:lnTo>
                <a:lnTo>
                  <a:pt x="488855" y="2050355"/>
                </a:lnTo>
                <a:lnTo>
                  <a:pt x="452077" y="2023202"/>
                </a:lnTo>
                <a:lnTo>
                  <a:pt x="416467" y="1994963"/>
                </a:lnTo>
                <a:lnTo>
                  <a:pt x="382061" y="1965671"/>
                </a:lnTo>
                <a:lnTo>
                  <a:pt x="348893" y="1935353"/>
                </a:lnTo>
                <a:lnTo>
                  <a:pt x="316999" y="1904042"/>
                </a:lnTo>
                <a:lnTo>
                  <a:pt x="286414" y="1871765"/>
                </a:lnTo>
                <a:lnTo>
                  <a:pt x="257174" y="1838555"/>
                </a:lnTo>
                <a:lnTo>
                  <a:pt x="229314" y="1804440"/>
                </a:lnTo>
                <a:lnTo>
                  <a:pt x="202868" y="1769450"/>
                </a:lnTo>
                <a:lnTo>
                  <a:pt x="177874" y="1733617"/>
                </a:lnTo>
                <a:lnTo>
                  <a:pt x="154364" y="1696969"/>
                </a:lnTo>
                <a:lnTo>
                  <a:pt x="132376" y="1659537"/>
                </a:lnTo>
                <a:lnTo>
                  <a:pt x="111944" y="1621350"/>
                </a:lnTo>
                <a:lnTo>
                  <a:pt x="93104" y="1582440"/>
                </a:lnTo>
                <a:lnTo>
                  <a:pt x="75891" y="1542835"/>
                </a:lnTo>
                <a:lnTo>
                  <a:pt x="60339" y="1502567"/>
                </a:lnTo>
                <a:lnTo>
                  <a:pt x="46485" y="1461665"/>
                </a:lnTo>
                <a:lnTo>
                  <a:pt x="34364" y="1420158"/>
                </a:lnTo>
                <a:lnTo>
                  <a:pt x="24011" y="1378078"/>
                </a:lnTo>
                <a:lnTo>
                  <a:pt x="15461" y="1335454"/>
                </a:lnTo>
                <a:lnTo>
                  <a:pt x="8749" y="1292316"/>
                </a:lnTo>
                <a:lnTo>
                  <a:pt x="3912" y="1248694"/>
                </a:lnTo>
                <a:lnTo>
                  <a:pt x="983" y="1204618"/>
                </a:lnTo>
                <a:lnTo>
                  <a:pt x="0" y="1160119"/>
                </a:lnTo>
                <a:close/>
              </a:path>
            </a:pathLst>
          </a:custGeom>
          <a:ln w="2857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21525" y="1118985"/>
            <a:ext cx="3610041" cy="25574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5865" y="5482950"/>
            <a:ext cx="1904364" cy="380365"/>
          </a:xfrm>
          <a:custGeom>
            <a:avLst/>
            <a:gdLst/>
            <a:ahLst/>
            <a:cxnLst/>
            <a:rect l="l" t="t" r="r" b="b"/>
            <a:pathLst>
              <a:path w="1904364" h="380364">
                <a:moveTo>
                  <a:pt x="0" y="379984"/>
                </a:moveTo>
                <a:lnTo>
                  <a:pt x="1903945" y="0"/>
                </a:lnTo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5948" y="5450689"/>
            <a:ext cx="93980" cy="98425"/>
          </a:xfrm>
          <a:custGeom>
            <a:avLst/>
            <a:gdLst/>
            <a:ahLst/>
            <a:cxnLst/>
            <a:rect l="l" t="t" r="r" b="b"/>
            <a:pathLst>
              <a:path w="93979" h="98425">
                <a:moveTo>
                  <a:pt x="19583" y="98082"/>
                </a:moveTo>
                <a:lnTo>
                  <a:pt x="93865" y="32257"/>
                </a:lnTo>
                <a:lnTo>
                  <a:pt x="0" y="0"/>
                </a:lnTo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20563" y="1032903"/>
            <a:ext cx="3109595" cy="400685"/>
          </a:xfrm>
          <a:custGeom>
            <a:avLst/>
            <a:gdLst/>
            <a:ahLst/>
            <a:cxnLst/>
            <a:rect l="l" t="t" r="r" b="b"/>
            <a:pathLst>
              <a:path w="3109595" h="400684">
                <a:moveTo>
                  <a:pt x="0" y="0"/>
                </a:moveTo>
                <a:lnTo>
                  <a:pt x="3109023" y="0"/>
                </a:lnTo>
                <a:lnTo>
                  <a:pt x="3109023" y="400113"/>
                </a:lnTo>
                <a:lnTo>
                  <a:pt x="0" y="4001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42047" y="1071517"/>
            <a:ext cx="286639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36699"/>
                </a:solidFill>
                <a:latin typeface="Arial"/>
                <a:cs typeface="Arial"/>
              </a:rPr>
              <a:t>Interior </a:t>
            </a:r>
            <a:r>
              <a:rPr sz="2000" b="1" spc="-15" dirty="0">
                <a:solidFill>
                  <a:srgbClr val="336699"/>
                </a:solidFill>
                <a:latin typeface="Arial"/>
                <a:cs typeface="Arial"/>
              </a:rPr>
              <a:t>View </a:t>
            </a:r>
            <a:r>
              <a:rPr sz="2000" b="1" spc="-5" dirty="0">
                <a:solidFill>
                  <a:srgbClr val="336699"/>
                </a:solidFill>
                <a:latin typeface="Arial"/>
                <a:cs typeface="Arial"/>
              </a:rPr>
              <a:t>of Bay</a:t>
            </a:r>
            <a:r>
              <a:rPr sz="2000" b="1" spc="-6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99"/>
                </a:solidFill>
                <a:latin typeface="Arial"/>
                <a:cs typeface="Arial"/>
              </a:rPr>
              <a:t>J-K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92141" y="3648062"/>
            <a:ext cx="3061335" cy="369570"/>
          </a:xfrm>
          <a:custGeom>
            <a:avLst/>
            <a:gdLst/>
            <a:ahLst/>
            <a:cxnLst/>
            <a:rect l="l" t="t" r="r" b="b"/>
            <a:pathLst>
              <a:path w="3061334" h="369570">
                <a:moveTo>
                  <a:pt x="0" y="0"/>
                </a:moveTo>
                <a:lnTo>
                  <a:pt x="3061258" y="0"/>
                </a:lnTo>
                <a:lnTo>
                  <a:pt x="3061258" y="369328"/>
                </a:lnTo>
                <a:lnTo>
                  <a:pt x="0" y="3693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91271" y="3687683"/>
            <a:ext cx="266382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36699"/>
                </a:solidFill>
                <a:latin typeface="Arial"/>
                <a:cs typeface="Arial"/>
              </a:rPr>
              <a:t>Exterior </a:t>
            </a:r>
            <a:r>
              <a:rPr sz="1800" b="1" spc="-10" dirty="0">
                <a:solidFill>
                  <a:srgbClr val="336699"/>
                </a:solidFill>
                <a:latin typeface="Arial"/>
                <a:cs typeface="Arial"/>
              </a:rPr>
              <a:t>View </a:t>
            </a:r>
            <a:r>
              <a:rPr sz="1800" b="1" spc="-5" dirty="0">
                <a:solidFill>
                  <a:srgbClr val="336699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Bay</a:t>
            </a:r>
            <a:r>
              <a:rPr sz="1800" b="1" spc="-6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J-K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434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NSTX Upgrade</vt:lpstr>
      <vt:lpstr>NSTX-U Mission Elements:</vt:lpstr>
      <vt:lpstr>NSTX-U will access new physics with 2 major new tools:</vt:lpstr>
      <vt:lpstr>NSTX-U will have major boost in performance</vt:lpstr>
      <vt:lpstr>Completed NSTX Upgrade Project</vt:lpstr>
      <vt:lpstr>Design studies show ST potentially attractive as Fusion Nuclear Science Facility (FNSF) or Pilot Plant</vt:lpstr>
      <vt:lpstr>NSTX-U = National Spherical Torus eXperiment - Upgrade Highly collaborative research program</vt:lpstr>
      <vt:lpstr>Central magnet construction was complex, multi-stage, multi-year effort</vt:lpstr>
      <vt:lpstr>Fabrication and installation of  central magnet ultimately successful</vt:lpstr>
      <vt:lpstr>Tangential neutral beam required major vacuum vessel modifications</vt:lpstr>
      <vt:lpstr>2nd beam (from TFTR DT campaign) required T decontamination, NSTX test-cell re-arrangement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492</cp:revision>
  <dcterms:created xsi:type="dcterms:W3CDTF">2015-07-16T16:59:24Z</dcterms:created>
  <dcterms:modified xsi:type="dcterms:W3CDTF">2016-04-22T13:45:15Z</dcterms:modified>
</cp:coreProperties>
</file>