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50" r:id="rId1"/>
  </p:sldMasterIdLst>
  <p:notesMasterIdLst>
    <p:notesMasterId r:id="rId21"/>
  </p:notesMasterIdLst>
  <p:handoutMasterIdLst>
    <p:handoutMasterId r:id="rId22"/>
  </p:handoutMasterIdLst>
  <p:sldIdLst>
    <p:sldId id="1217" r:id="rId2"/>
    <p:sldId id="1506" r:id="rId3"/>
    <p:sldId id="1507" r:id="rId4"/>
    <p:sldId id="1514" r:id="rId5"/>
    <p:sldId id="1508" r:id="rId6"/>
    <p:sldId id="1462" r:id="rId7"/>
    <p:sldId id="1463" r:id="rId8"/>
    <p:sldId id="1469" r:id="rId9"/>
    <p:sldId id="1464" r:id="rId10"/>
    <p:sldId id="1476" r:id="rId11"/>
    <p:sldId id="1509" r:id="rId12"/>
    <p:sldId id="1510" r:id="rId13"/>
    <p:sldId id="1480" r:id="rId14"/>
    <p:sldId id="1511" r:id="rId15"/>
    <p:sldId id="1482" r:id="rId16"/>
    <p:sldId id="1503" r:id="rId17"/>
    <p:sldId id="1512" r:id="rId18"/>
    <p:sldId id="1468" r:id="rId19"/>
    <p:sldId id="1513" r:id="rId20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b="1" i="1" kern="1200">
        <a:solidFill>
          <a:srgbClr val="1822CD"/>
        </a:solidFill>
        <a:latin typeface="Helvetica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1200" b="1" i="1" kern="1200">
        <a:solidFill>
          <a:srgbClr val="1822CD"/>
        </a:solidFill>
        <a:latin typeface="Helvetica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1200" b="1" i="1" kern="1200">
        <a:solidFill>
          <a:srgbClr val="1822CD"/>
        </a:solidFill>
        <a:latin typeface="Helvetica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1200" b="1" i="1" kern="1200">
        <a:solidFill>
          <a:srgbClr val="1822CD"/>
        </a:solidFill>
        <a:latin typeface="Helvetica" charset="0"/>
        <a:ea typeface="ＭＳ Ｐゴシック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4224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9933"/>
    <a:srgbClr val="9999FF"/>
    <a:srgbClr val="FF3300"/>
    <a:srgbClr val="FF0000"/>
    <a:srgbClr val="00CC66"/>
    <a:srgbClr val="FFCC00"/>
    <a:srgbClr val="FF33CC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744"/>
    <p:restoredTop sz="94635"/>
  </p:normalViewPr>
  <p:slideViewPr>
    <p:cSldViewPr>
      <p:cViewPr>
        <p:scale>
          <a:sx n="100" d="100"/>
          <a:sy n="100" d="100"/>
        </p:scale>
        <p:origin x="-1272" y="-1368"/>
      </p:cViewPr>
      <p:guideLst>
        <p:guide orient="horz" pos="4224"/>
        <p:guide pos="2880"/>
      </p:guideLst>
    </p:cSldViewPr>
  </p:slideViewPr>
  <p:outlineViewPr>
    <p:cViewPr>
      <p:scale>
        <a:sx n="33" d="100"/>
        <a:sy n="33" d="100"/>
      </p:scale>
      <p:origin x="0" y="54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1848" y="-8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711" tIns="48356" rIns="96711" bIns="48356" numCol="1" anchor="t" anchorCtr="0" compatLnSpc="1">
            <a:prstTxWarp prst="textNoShape">
              <a:avLst/>
            </a:prstTxWarp>
          </a:bodyPr>
          <a:lstStyle>
            <a:lvl1pPr defTabSz="967442" eaLnBrk="1" hangingPunct="1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711" tIns="48356" rIns="96711" bIns="48356" numCol="1" anchor="t" anchorCtr="0" compatLnSpc="1">
            <a:prstTxWarp prst="textNoShape">
              <a:avLst/>
            </a:prstTxWarp>
          </a:bodyPr>
          <a:lstStyle>
            <a:lvl1pPr algn="r" defTabSz="967442" eaLnBrk="1" hangingPunct="1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711" tIns="48356" rIns="96711" bIns="48356" numCol="1" anchor="b" anchorCtr="0" compatLnSpc="1">
            <a:prstTxWarp prst="textNoShape">
              <a:avLst/>
            </a:prstTxWarp>
          </a:bodyPr>
          <a:lstStyle>
            <a:lvl1pPr defTabSz="967442" eaLnBrk="1" hangingPunct="1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711" tIns="48356" rIns="96711" bIns="48356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b="0" i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2F005F49-D63D-9642-99F3-189604998B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39222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353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25" tIns="47863" rIns="95725" bIns="47863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79888" y="0"/>
            <a:ext cx="313531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25" tIns="47863" rIns="95725" bIns="47863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27138" y="712788"/>
            <a:ext cx="4860925" cy="3644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66788" y="4595813"/>
            <a:ext cx="5381625" cy="427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25" tIns="47863" rIns="95725" bIns="4786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2250"/>
            <a:ext cx="31353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25" tIns="47863" rIns="95725" bIns="47863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79888" y="9112250"/>
            <a:ext cx="313531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25" tIns="47863" rIns="95725" bIns="4786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b="0" i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6605C1B3-BCA8-7747-AB99-8E21D484A4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72723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" charset="0"/>
        <a:ea typeface="ＭＳ Ｐゴシック" pitchFamily="1" charset="-128"/>
        <a:cs typeface="ＭＳ Ｐゴシック" pitchFamily="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61277811-9BCA-E94D-B77A-8E5F983825B2}" type="slidenum">
              <a:rPr lang="en-US" altLang="en-US"/>
              <a:pPr>
                <a:spcBef>
                  <a:spcPct val="0"/>
                </a:spcBef>
              </a:pPr>
              <a:t>0</a:t>
            </a:fld>
            <a:endParaRPr lang="en-US" altLang="en-US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DF63A0F0-4D59-B444-A535-7D059ED3B0BB}" type="slidenum">
              <a:rPr lang="en-US" altLang="en-US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B468F886-BBFA-3B43-A9E7-AD2BC9F5651C}" type="slidenum">
              <a:rPr lang="en-US" altLang="en-US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A15276C0-99B5-7F4F-A2C0-644D434F17B4}" type="slidenum">
              <a:rPr lang="en-US" altLang="en-US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2E90BA99-0B79-E24D-9013-459AECD8C145}" type="slidenum">
              <a:rPr lang="en-US" altLang="en-US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BA599EB2-961A-7B41-93B5-EBAA1173766C}" type="slidenum">
              <a:rPr lang="en-US" altLang="en-US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05C1B3-BCA8-7747-AB99-8E21D484A4D6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572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1461D6-F5EE-C141-BE5D-F1569B1923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8503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1219200"/>
            <a:ext cx="8763000" cy="49530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4FE8D-9A10-9A4D-B311-F5B0040699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8489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72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C0E5E1-D48C-AD41-ADE9-989580CCB5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0700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14400"/>
            <a:ext cx="8763000" cy="495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2A2EFE-F14A-8E4C-979E-700BA135BC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7995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5E3CAA-AFCB-984A-8ABA-B381024650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0957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219200"/>
            <a:ext cx="4305300" cy="4953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219200"/>
            <a:ext cx="4305300" cy="4953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512A4-BB55-8042-A377-FF2F7F96FD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301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2169D-C793-2E40-9D46-86F9B6744F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1137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B21DA8-073F-BD4A-ADB4-624F06FB59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2189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FAEA7-8463-5B4F-9FCC-E2AD28B7AD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3152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2FD0AC-456E-224C-B73C-665C032E5B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1759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6EE85-42E7-4747-8091-7C6B74E9D5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9938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wmf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3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pic>
        <p:nvPicPr>
          <p:cNvPr id="1028" name="Picture 19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8600"/>
            <a:ext cx="9144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5415" name="Text Box 199"/>
          <p:cNvSpPr txBox="1">
            <a:spLocks noChangeArrowheads="1"/>
          </p:cNvSpPr>
          <p:nvPr/>
        </p:nvSpPr>
        <p:spPr bwMode="auto">
          <a:xfrm>
            <a:off x="273050" y="6635750"/>
            <a:ext cx="641350" cy="18415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r>
              <a:rPr lang="en-US" altLang="en-US" b="0" smtClean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NSTX-U</a:t>
            </a:r>
          </a:p>
        </p:txBody>
      </p:sp>
      <p:sp>
        <p:nvSpPr>
          <p:cNvPr id="905423" name="Rectangle 20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629400"/>
            <a:ext cx="762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900" i="0">
                <a:solidFill>
                  <a:schemeClr val="accent2"/>
                </a:solidFill>
                <a:latin typeface="Arial" charset="0"/>
              </a:defRPr>
            </a:lvl1pPr>
          </a:lstStyle>
          <a:p>
            <a:pPr>
              <a:defRPr/>
            </a:pPr>
            <a:fld id="{8FF1E558-BEA1-8140-A80A-24CBD3908E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1" name="Rectangle 208"/>
          <p:cNvSpPr>
            <a:spLocks noChangeArrowheads="1"/>
          </p:cNvSpPr>
          <p:nvPr/>
        </p:nvSpPr>
        <p:spPr bwMode="auto">
          <a:xfrm>
            <a:off x="6400800" y="6580188"/>
            <a:ext cx="19812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9pPr>
          </a:lstStyle>
          <a:p>
            <a:pPr algn="r" eaLnBrk="1" hangingPunct="1">
              <a:defRPr/>
            </a:pPr>
            <a:endParaRPr lang="en-US" altLang="en-US" sz="900" i="0" smtClean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032" name="TextBox 1"/>
          <p:cNvSpPr txBox="1">
            <a:spLocks noChangeArrowheads="1"/>
          </p:cNvSpPr>
          <p:nvPr userDrawn="1"/>
        </p:nvSpPr>
        <p:spPr bwMode="auto">
          <a:xfrm>
            <a:off x="3429000" y="6581001"/>
            <a:ext cx="2850585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US" altLang="en-US" b="0" i="0" dirty="0" smtClean="0"/>
              <a:t>Raman – KSTAR Conf-EPI-21Feb2018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+mj-lt"/>
          <a:ea typeface="ＭＳ Ｐゴシック" pitchFamily="1" charset="-128"/>
          <a:cs typeface="ＭＳ Ｐゴシック" pitchFamily="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  <a:ea typeface="ＭＳ Ｐゴシック" pitchFamily="1" charset="-128"/>
          <a:cs typeface="ＭＳ Ｐゴシック" pitchFamily="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  <a:ea typeface="ＭＳ Ｐゴシック" pitchFamily="1" charset="-128"/>
          <a:cs typeface="ＭＳ Ｐゴシック" pitchFamily="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  <a:ea typeface="ＭＳ Ｐゴシック" pitchFamily="1" charset="-128"/>
          <a:cs typeface="ＭＳ Ｐゴシック" pitchFamily="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  <a:ea typeface="ＭＳ Ｐゴシック" pitchFamily="1" charset="-128"/>
          <a:cs typeface="ＭＳ Ｐゴシック" pitchFamily="1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1" charset="-128"/>
          <a:cs typeface="ＭＳ Ｐゴシック" pitchFamily="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  <a:ea typeface="ＭＳ Ｐゴシック" pitchFamily="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FF0000"/>
          </a:solidFill>
          <a:latin typeface="+mn-lt"/>
          <a:ea typeface="ＭＳ Ｐゴシック" pitchFamily="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9999"/>
          </a:solidFill>
          <a:latin typeface="+mn-lt"/>
          <a:ea typeface="ＭＳ Ｐゴシック" pitchFamily="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1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Line 150"/>
          <p:cNvSpPr>
            <a:spLocks noChangeShapeType="1"/>
          </p:cNvSpPr>
          <p:nvPr/>
        </p:nv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5362" name="Line 131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5363" name="Rectangle 2"/>
          <p:cNvSpPr>
            <a:spLocks noChangeArrowheads="1"/>
          </p:cNvSpPr>
          <p:nvPr/>
        </p:nvSpPr>
        <p:spPr bwMode="auto">
          <a:xfrm>
            <a:off x="0" y="990600"/>
            <a:ext cx="9144000" cy="10668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2800" b="0" i="0" dirty="0" smtClean="0">
                <a:solidFill>
                  <a:schemeClr val="accent6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Fast Time Response Electromagnetic Particle Injection System for Disruption Mitigation</a:t>
            </a:r>
            <a:endParaRPr lang="en-US" sz="4000" b="0" i="0" dirty="0">
              <a:solidFill>
                <a:schemeClr val="accent6">
                  <a:lumMod val="75000"/>
                </a:schemeClr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5364" name="Line 132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5365" name="Text Box 9"/>
          <p:cNvSpPr txBox="1">
            <a:spLocks noChangeArrowheads="1"/>
          </p:cNvSpPr>
          <p:nvPr/>
        </p:nvSpPr>
        <p:spPr bwMode="auto">
          <a:xfrm>
            <a:off x="1295400" y="1981200"/>
            <a:ext cx="6629400" cy="52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1pPr>
            <a:lvl2pPr marL="742950" indent="-28575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2pPr>
            <a:lvl3pPr marL="11430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3pPr>
            <a:lvl4pPr marL="16002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4pPr>
            <a:lvl5pPr marL="20574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 sz="2000" i="0" baseline="30000" dirty="0">
              <a:solidFill>
                <a:schemeClr val="tx1"/>
              </a:solidFill>
            </a:endParaRPr>
          </a:p>
          <a:p>
            <a:pPr algn="ctr"/>
            <a:r>
              <a:rPr lang="en-US" altLang="en-US" sz="2000" b="0" i="0" dirty="0" smtClean="0">
                <a:solidFill>
                  <a:srgbClr val="262699"/>
                </a:solidFill>
              </a:rPr>
              <a:t>Roger Raman</a:t>
            </a:r>
            <a:r>
              <a:rPr lang="en-US" altLang="en-US" sz="2000" b="0" i="0" baseline="30000" dirty="0" smtClean="0">
                <a:solidFill>
                  <a:srgbClr val="262699"/>
                </a:solidFill>
              </a:rPr>
              <a:t>1</a:t>
            </a:r>
          </a:p>
          <a:p>
            <a:pPr algn="ctr"/>
            <a:r>
              <a:rPr lang="en-US" altLang="en-US" sz="2000" b="0" i="0" dirty="0" smtClean="0">
                <a:solidFill>
                  <a:srgbClr val="262699"/>
                </a:solidFill>
              </a:rPr>
              <a:t>R. Lunsford</a:t>
            </a:r>
            <a:r>
              <a:rPr lang="en-US" altLang="en-US" sz="2000" b="0" i="0" baseline="30000" dirty="0" smtClean="0">
                <a:solidFill>
                  <a:srgbClr val="262699"/>
                </a:solidFill>
              </a:rPr>
              <a:t>2</a:t>
            </a:r>
            <a:r>
              <a:rPr lang="en-US" altLang="en-US" sz="2000" b="0" i="0" dirty="0" smtClean="0">
                <a:solidFill>
                  <a:srgbClr val="262699"/>
                </a:solidFill>
              </a:rPr>
              <a:t>, T.R. Jarboe</a:t>
            </a:r>
            <a:r>
              <a:rPr lang="en-US" altLang="en-US" sz="2000" b="0" i="0" baseline="30000" dirty="0" smtClean="0">
                <a:solidFill>
                  <a:srgbClr val="262699"/>
                </a:solidFill>
              </a:rPr>
              <a:t>1</a:t>
            </a:r>
            <a:r>
              <a:rPr lang="en-US" altLang="en-US" sz="2000" b="0" i="0" dirty="0" smtClean="0">
                <a:solidFill>
                  <a:srgbClr val="262699"/>
                </a:solidFill>
              </a:rPr>
              <a:t>, R. Nazikian</a:t>
            </a:r>
            <a:r>
              <a:rPr lang="en-US" altLang="en-US" sz="2000" b="0" i="0" baseline="30000" dirty="0" smtClean="0">
                <a:solidFill>
                  <a:srgbClr val="262699"/>
                </a:solidFill>
              </a:rPr>
              <a:t>2</a:t>
            </a:r>
          </a:p>
          <a:p>
            <a:pPr algn="ctr"/>
            <a:endParaRPr lang="en-US" altLang="en-US" sz="2000" b="0" i="0" baseline="30000" dirty="0" smtClean="0">
              <a:solidFill>
                <a:srgbClr val="262699"/>
              </a:solidFill>
            </a:endParaRPr>
          </a:p>
          <a:p>
            <a:pPr algn="ctr"/>
            <a:r>
              <a:rPr lang="en-US" altLang="en-US" sz="2000" b="0" i="0" baseline="30000" dirty="0" smtClean="0">
                <a:solidFill>
                  <a:srgbClr val="262699"/>
                </a:solidFill>
              </a:rPr>
              <a:t>1</a:t>
            </a:r>
            <a:r>
              <a:rPr lang="en-US" altLang="en-US" sz="2000" b="0" i="0" dirty="0" smtClean="0">
                <a:solidFill>
                  <a:srgbClr val="262699"/>
                </a:solidFill>
              </a:rPr>
              <a:t>University of Washington, Seattle, WA, USA</a:t>
            </a:r>
          </a:p>
          <a:p>
            <a:pPr algn="ctr"/>
            <a:r>
              <a:rPr lang="en-US" altLang="en-US" sz="2000" b="0" i="0" baseline="30000" dirty="0" smtClean="0">
                <a:solidFill>
                  <a:srgbClr val="262699"/>
                </a:solidFill>
              </a:rPr>
              <a:t>2</a:t>
            </a:r>
            <a:r>
              <a:rPr lang="en-US" altLang="en-US" sz="2000" b="0" i="0" dirty="0" smtClean="0">
                <a:solidFill>
                  <a:srgbClr val="262699"/>
                </a:solidFill>
              </a:rPr>
              <a:t>Princeton Plasma Physics Laboratory</a:t>
            </a:r>
            <a:endParaRPr lang="en-US" altLang="en-US" sz="2000" b="0" i="0" dirty="0">
              <a:solidFill>
                <a:srgbClr val="262699"/>
              </a:solidFill>
            </a:endParaRPr>
          </a:p>
          <a:p>
            <a:pPr algn="ctr"/>
            <a:r>
              <a:rPr lang="en-US" altLang="en-US" sz="1600" b="0" i="0" dirty="0" smtClean="0">
                <a:solidFill>
                  <a:srgbClr val="262699"/>
                </a:solidFill>
              </a:rPr>
              <a:t>Acknowledgments</a:t>
            </a:r>
          </a:p>
          <a:p>
            <a:pPr algn="ctr"/>
            <a:r>
              <a:rPr lang="en-US" altLang="en-US" sz="1600" b="0" i="0" baseline="30000" dirty="0" smtClean="0">
                <a:solidFill>
                  <a:srgbClr val="262699"/>
                </a:solidFill>
              </a:rPr>
              <a:t>1</a:t>
            </a:r>
            <a:r>
              <a:rPr lang="en-US" altLang="en-US" sz="1600" b="0" i="0" dirty="0" smtClean="0">
                <a:solidFill>
                  <a:srgbClr val="262699"/>
                </a:solidFill>
              </a:rPr>
              <a:t>W</a:t>
            </a:r>
            <a:r>
              <a:rPr lang="en-US" altLang="en-US" sz="1600" b="0" i="0" dirty="0">
                <a:solidFill>
                  <a:srgbClr val="262699"/>
                </a:solidFill>
              </a:rPr>
              <a:t>-S. </a:t>
            </a:r>
            <a:r>
              <a:rPr lang="en-US" altLang="en-US" sz="1600" b="0" i="0" dirty="0" smtClean="0">
                <a:solidFill>
                  <a:srgbClr val="262699"/>
                </a:solidFill>
              </a:rPr>
              <a:t>Lay, </a:t>
            </a:r>
            <a:r>
              <a:rPr lang="en-US" altLang="en-US" sz="1600" b="0" i="0" baseline="30000" dirty="0" smtClean="0">
                <a:solidFill>
                  <a:srgbClr val="262699"/>
                </a:solidFill>
              </a:rPr>
              <a:t>2</a:t>
            </a:r>
            <a:r>
              <a:rPr lang="en-US" altLang="en-US" sz="1600" b="0" i="0" dirty="0" smtClean="0">
                <a:solidFill>
                  <a:srgbClr val="262699"/>
                </a:solidFill>
              </a:rPr>
              <a:t>J.E</a:t>
            </a:r>
            <a:r>
              <a:rPr lang="en-US" altLang="en-US" sz="1600" b="0" i="0" dirty="0">
                <a:solidFill>
                  <a:srgbClr val="262699"/>
                </a:solidFill>
              </a:rPr>
              <a:t>. Menard, </a:t>
            </a:r>
            <a:r>
              <a:rPr lang="en-US" altLang="en-US" sz="1600" b="0" i="0" baseline="30000" dirty="0">
                <a:solidFill>
                  <a:srgbClr val="262699"/>
                </a:solidFill>
              </a:rPr>
              <a:t>2</a:t>
            </a:r>
            <a:r>
              <a:rPr lang="en-US" altLang="en-US" sz="1600" b="0" i="0" dirty="0">
                <a:solidFill>
                  <a:srgbClr val="262699"/>
                </a:solidFill>
              </a:rPr>
              <a:t>M. </a:t>
            </a:r>
            <a:r>
              <a:rPr lang="en-US" altLang="en-US" sz="1600" b="0" i="0" dirty="0" smtClean="0">
                <a:solidFill>
                  <a:srgbClr val="262699"/>
                </a:solidFill>
              </a:rPr>
              <a:t>Ono</a:t>
            </a:r>
            <a:endParaRPr lang="en-US" altLang="en-US" sz="1600" b="0" i="0" dirty="0">
              <a:solidFill>
                <a:srgbClr val="262699"/>
              </a:solidFill>
            </a:endParaRPr>
          </a:p>
          <a:p>
            <a:pPr algn="ctr" eaLnBrk="1" hangingPunct="1"/>
            <a:endParaRPr lang="en-US" altLang="en-US" sz="2000" b="0" i="0" dirty="0">
              <a:solidFill>
                <a:srgbClr val="262699"/>
              </a:solidFill>
            </a:endParaRPr>
          </a:p>
          <a:p>
            <a:pPr algn="ctr" eaLnBrk="1" hangingPunct="1"/>
            <a:r>
              <a:rPr lang="en-US" altLang="en-US" sz="2000" b="0" i="0" dirty="0" smtClean="0">
                <a:solidFill>
                  <a:srgbClr val="262699"/>
                </a:solidFill>
              </a:rPr>
              <a:t>KSTAR Conference 2018</a:t>
            </a:r>
            <a:endParaRPr lang="en-US" altLang="en-US" sz="2000" b="0" i="0" dirty="0">
              <a:solidFill>
                <a:srgbClr val="262699"/>
              </a:solidFill>
            </a:endParaRPr>
          </a:p>
          <a:p>
            <a:pPr algn="ctr" eaLnBrk="1" hangingPunct="1"/>
            <a:r>
              <a:rPr lang="en-US" altLang="en-US" sz="2000" b="0" i="0" dirty="0" err="1" smtClean="0">
                <a:solidFill>
                  <a:srgbClr val="262699"/>
                </a:solidFill>
              </a:rPr>
              <a:t>Deogyusan</a:t>
            </a:r>
            <a:r>
              <a:rPr lang="en-US" altLang="en-US" sz="2000" b="0" i="0" dirty="0" smtClean="0">
                <a:solidFill>
                  <a:srgbClr val="262699"/>
                </a:solidFill>
              </a:rPr>
              <a:t> Resort, </a:t>
            </a:r>
            <a:r>
              <a:rPr lang="en-US" altLang="en-US" sz="2000" b="0" i="0" dirty="0" err="1" smtClean="0">
                <a:solidFill>
                  <a:srgbClr val="262699"/>
                </a:solidFill>
              </a:rPr>
              <a:t>Muju</a:t>
            </a:r>
            <a:r>
              <a:rPr lang="en-US" altLang="en-US" sz="2000" b="0" i="0" dirty="0" smtClean="0">
                <a:solidFill>
                  <a:srgbClr val="262699"/>
                </a:solidFill>
              </a:rPr>
              <a:t>, KOREA</a:t>
            </a:r>
          </a:p>
          <a:p>
            <a:pPr algn="ctr" eaLnBrk="1" hangingPunct="1"/>
            <a:r>
              <a:rPr lang="en-US" altLang="en-US" sz="2000" b="0" i="0" dirty="0" smtClean="0">
                <a:solidFill>
                  <a:srgbClr val="262699"/>
                </a:solidFill>
              </a:rPr>
              <a:t>February 21 to 23, 2018</a:t>
            </a:r>
          </a:p>
          <a:p>
            <a:pPr algn="ctr" eaLnBrk="1" hangingPunct="1"/>
            <a:endParaRPr lang="en-US" altLang="en-US" sz="2000" b="0" i="0" dirty="0" smtClean="0">
              <a:solidFill>
                <a:srgbClr val="262699"/>
              </a:solidFill>
            </a:endParaRPr>
          </a:p>
          <a:p>
            <a:pPr algn="ctr" eaLnBrk="1" hangingPunct="1"/>
            <a:endParaRPr lang="en-US" altLang="en-US" sz="2000" b="0" i="0" dirty="0">
              <a:solidFill>
                <a:srgbClr val="262699"/>
              </a:solidFill>
            </a:endParaRPr>
          </a:p>
          <a:p>
            <a:pPr algn="ctr" eaLnBrk="1" hangingPunct="1"/>
            <a:endParaRPr lang="en-US" altLang="en-US" sz="2000" b="0" i="0" dirty="0">
              <a:solidFill>
                <a:srgbClr val="262699"/>
              </a:solidFill>
            </a:endParaRPr>
          </a:p>
          <a:p>
            <a:pPr algn="ctr" eaLnBrk="1" hangingPunct="1"/>
            <a:r>
              <a:rPr lang="en-US" altLang="en-US" sz="2000" b="0" i="0" dirty="0">
                <a:solidFill>
                  <a:srgbClr val="262699"/>
                </a:solidFill>
              </a:rPr>
              <a:t> </a:t>
            </a:r>
          </a:p>
          <a:p>
            <a:pPr algn="ctr" eaLnBrk="1" hangingPunct="1"/>
            <a:endParaRPr lang="en-US" altLang="en-US" sz="2000" b="0" i="0" dirty="0">
              <a:solidFill>
                <a:srgbClr val="262699"/>
              </a:solidFill>
            </a:endParaRPr>
          </a:p>
          <a:p>
            <a:pPr algn="ctr" eaLnBrk="1" hangingPunct="1"/>
            <a:endParaRPr lang="en-US" altLang="en-US" sz="1800" b="0" i="0" dirty="0">
              <a:solidFill>
                <a:srgbClr val="262699"/>
              </a:solidFill>
            </a:endParaRPr>
          </a:p>
        </p:txBody>
      </p:sp>
      <p:sp>
        <p:nvSpPr>
          <p:cNvPr id="15366" name="Line 133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5367" name="Line 134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5368" name="Line 138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5369" name="Line 139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5370" name="Line 143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5371" name="Line 144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5372" name="Line 145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5373" name="Line 146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pic>
        <p:nvPicPr>
          <p:cNvPr id="15374" name="Picture 1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5" name="Line 147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525888" name="Text Box 128"/>
          <p:cNvSpPr txBox="1">
            <a:spLocks noChangeArrowheads="1"/>
          </p:cNvSpPr>
          <p:nvPr/>
        </p:nvSpPr>
        <p:spPr bwMode="auto">
          <a:xfrm>
            <a:off x="838200" y="109538"/>
            <a:ext cx="1831975" cy="554037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r>
              <a:rPr lang="en-US" altLang="en-US" sz="3600" b="0" smtClean="0">
                <a:solidFill>
                  <a:srgbClr val="262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NSTX-U</a:t>
            </a:r>
          </a:p>
        </p:txBody>
      </p:sp>
      <p:sp>
        <p:nvSpPr>
          <p:cNvPr id="15377" name="Line 148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5378" name="Rectangle 129"/>
          <p:cNvSpPr>
            <a:spLocks noChangeArrowheads="1"/>
          </p:cNvSpPr>
          <p:nvPr/>
        </p:nvSpPr>
        <p:spPr bwMode="auto">
          <a:xfrm>
            <a:off x="3651250" y="228600"/>
            <a:ext cx="15303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1pPr>
            <a:lvl2pPr marL="742950" indent="-28575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2pPr>
            <a:lvl3pPr marL="11430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3pPr>
            <a:lvl4pPr marL="16002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4pPr>
            <a:lvl5pPr marL="20574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9pPr>
          </a:lstStyle>
          <a:p>
            <a:pPr algn="r"/>
            <a:r>
              <a:rPr lang="en-US" altLang="en-US" sz="1800">
                <a:solidFill>
                  <a:schemeClr val="accent2"/>
                </a:solidFill>
                <a:latin typeface="Arial" charset="0"/>
              </a:rPr>
              <a:t>Supported by   </a:t>
            </a:r>
          </a:p>
        </p:txBody>
      </p:sp>
      <p:sp>
        <p:nvSpPr>
          <p:cNvPr id="15379" name="Line 149"/>
          <p:cNvSpPr>
            <a:spLocks noChangeShapeType="1"/>
          </p:cNvSpPr>
          <p:nvPr/>
        </p:nv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5380" name="Text Box 152"/>
          <p:cNvSpPr txBox="1">
            <a:spLocks noChangeArrowheads="1"/>
          </p:cNvSpPr>
          <p:nvPr/>
        </p:nvSpPr>
        <p:spPr bwMode="auto">
          <a:xfrm>
            <a:off x="76200" y="2209800"/>
            <a:ext cx="1333500" cy="4648200"/>
          </a:xfrm>
          <a:prstGeom prst="rect">
            <a:avLst/>
          </a:prstGeom>
          <a:gradFill rotWithShape="1">
            <a:gsLst>
              <a:gs pos="0">
                <a:srgbClr val="EAEAEA">
                  <a:alpha val="50998"/>
                </a:srgbClr>
              </a:gs>
              <a:gs pos="100000">
                <a:srgbClr val="B5B5B5">
                  <a:alpha val="50998"/>
                </a:srgbClr>
              </a:gs>
            </a:gsLst>
            <a:lin ang="0" scaled="1"/>
          </a:gradFill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>
            <a:lvl1pPr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1pPr>
            <a:lvl2pPr marL="742950" indent="-28575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2pPr>
            <a:lvl3pPr marL="11430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3pPr>
            <a:lvl4pPr marL="16002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4pPr>
            <a:lvl5pPr marL="20574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9pPr>
          </a:lstStyle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altLang="en-US" sz="900">
                <a:solidFill>
                  <a:srgbClr val="0000FF"/>
                </a:solidFill>
                <a:latin typeface="Arial" charset="0"/>
              </a:rPr>
              <a:t>College W&amp;M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altLang="en-US" sz="900">
                <a:solidFill>
                  <a:srgbClr val="0000FF"/>
                </a:solidFill>
                <a:latin typeface="Arial" charset="0"/>
              </a:rPr>
              <a:t>Colorado Sch Mines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altLang="en-US" sz="900">
                <a:solidFill>
                  <a:srgbClr val="0000FF"/>
                </a:solidFill>
                <a:latin typeface="Arial" charset="0"/>
              </a:rPr>
              <a:t>Columbia U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altLang="en-US" sz="900">
                <a:solidFill>
                  <a:srgbClr val="0000FF"/>
                </a:solidFill>
                <a:latin typeface="Arial" charset="0"/>
              </a:rPr>
              <a:t>Comp-X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altLang="en-US" sz="900">
                <a:solidFill>
                  <a:srgbClr val="0000FF"/>
                </a:solidFill>
                <a:latin typeface="Arial" charset="0"/>
              </a:rPr>
              <a:t>General Atomics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altLang="en-US" sz="900">
                <a:solidFill>
                  <a:srgbClr val="0000FF"/>
                </a:solidFill>
                <a:latin typeface="Arial" charset="0"/>
              </a:rPr>
              <a:t>INL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altLang="en-US" sz="900">
                <a:solidFill>
                  <a:srgbClr val="0000FF"/>
                </a:solidFill>
                <a:latin typeface="Arial" charset="0"/>
              </a:rPr>
              <a:t>Johns Hopkins U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altLang="en-US" sz="900">
                <a:solidFill>
                  <a:srgbClr val="0000FF"/>
                </a:solidFill>
                <a:latin typeface="Arial" charset="0"/>
              </a:rPr>
              <a:t>LANL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altLang="en-US" sz="900">
                <a:solidFill>
                  <a:srgbClr val="0000FF"/>
                </a:solidFill>
                <a:latin typeface="Arial" charset="0"/>
              </a:rPr>
              <a:t>LLNL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altLang="en-US" sz="900">
                <a:solidFill>
                  <a:srgbClr val="0000FF"/>
                </a:solidFill>
                <a:latin typeface="Arial" charset="0"/>
              </a:rPr>
              <a:t>Lodestar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altLang="en-US" sz="900">
                <a:solidFill>
                  <a:srgbClr val="0000FF"/>
                </a:solidFill>
                <a:latin typeface="Arial" charset="0"/>
              </a:rPr>
              <a:t>MIT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altLang="en-US" sz="900">
                <a:solidFill>
                  <a:srgbClr val="0000FF"/>
                </a:solidFill>
                <a:latin typeface="Arial" charset="0"/>
              </a:rPr>
              <a:t>Nova Photonics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altLang="en-US" sz="900">
                <a:solidFill>
                  <a:srgbClr val="0000FF"/>
                </a:solidFill>
                <a:latin typeface="Arial" charset="0"/>
              </a:rPr>
              <a:t>New York U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altLang="en-US" sz="900">
                <a:solidFill>
                  <a:srgbClr val="0000FF"/>
                </a:solidFill>
                <a:latin typeface="Arial" charset="0"/>
              </a:rPr>
              <a:t>Old Dominion U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altLang="en-US" sz="900">
                <a:solidFill>
                  <a:srgbClr val="0000FF"/>
                </a:solidFill>
                <a:latin typeface="Arial" charset="0"/>
              </a:rPr>
              <a:t>ORNL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altLang="en-US" sz="900">
                <a:solidFill>
                  <a:srgbClr val="0000FF"/>
                </a:solidFill>
                <a:latin typeface="Arial" charset="0"/>
              </a:rPr>
              <a:t>PPPL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altLang="en-US" sz="900">
                <a:solidFill>
                  <a:srgbClr val="0000FF"/>
                </a:solidFill>
                <a:latin typeface="Arial" charset="0"/>
              </a:rPr>
              <a:t>PSI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altLang="en-US" sz="900">
                <a:solidFill>
                  <a:srgbClr val="0000FF"/>
                </a:solidFill>
                <a:latin typeface="Arial" charset="0"/>
              </a:rPr>
              <a:t>Princeton U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altLang="en-US" sz="900">
                <a:solidFill>
                  <a:srgbClr val="0000FF"/>
                </a:solidFill>
                <a:latin typeface="Arial" charset="0"/>
              </a:rPr>
              <a:t>Purdue U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altLang="en-US" sz="900">
                <a:solidFill>
                  <a:srgbClr val="0000FF"/>
                </a:solidFill>
                <a:latin typeface="Arial" charset="0"/>
              </a:rPr>
              <a:t>SNL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altLang="en-US" sz="900">
                <a:solidFill>
                  <a:srgbClr val="0000FF"/>
                </a:solidFill>
                <a:latin typeface="Arial" charset="0"/>
              </a:rPr>
              <a:t>Think Tank, Inc.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altLang="en-US" sz="900">
                <a:solidFill>
                  <a:srgbClr val="0000FF"/>
                </a:solidFill>
                <a:latin typeface="Arial" charset="0"/>
              </a:rPr>
              <a:t>UC Davis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altLang="en-US" sz="900">
                <a:solidFill>
                  <a:srgbClr val="0000FF"/>
                </a:solidFill>
                <a:latin typeface="Arial" charset="0"/>
              </a:rPr>
              <a:t>UC Irvine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altLang="en-US" sz="900">
                <a:solidFill>
                  <a:srgbClr val="0000FF"/>
                </a:solidFill>
                <a:latin typeface="Arial" charset="0"/>
              </a:rPr>
              <a:t>UCLA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altLang="en-US" sz="900">
                <a:solidFill>
                  <a:srgbClr val="0000FF"/>
                </a:solidFill>
                <a:latin typeface="Arial" charset="0"/>
              </a:rPr>
              <a:t>UCSD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altLang="en-US" sz="900">
                <a:solidFill>
                  <a:srgbClr val="0000FF"/>
                </a:solidFill>
                <a:latin typeface="Arial" charset="0"/>
              </a:rPr>
              <a:t>U Colorado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altLang="en-US" sz="900">
                <a:solidFill>
                  <a:srgbClr val="0000FF"/>
                </a:solidFill>
                <a:latin typeface="Arial" charset="0"/>
              </a:rPr>
              <a:t>U Maryland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altLang="en-US" sz="900">
                <a:solidFill>
                  <a:srgbClr val="0000FF"/>
                </a:solidFill>
                <a:latin typeface="Arial" charset="0"/>
              </a:rPr>
              <a:t>U Rochester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altLang="en-US" sz="900">
                <a:solidFill>
                  <a:srgbClr val="0000FF"/>
                </a:solidFill>
                <a:latin typeface="Arial" charset="0"/>
              </a:rPr>
              <a:t>U Washington</a:t>
            </a:r>
          </a:p>
          <a:p>
            <a:pPr>
              <a:spcBef>
                <a:spcPct val="5000"/>
              </a:spcBef>
              <a:spcAft>
                <a:spcPct val="5000"/>
              </a:spcAft>
            </a:pPr>
            <a:r>
              <a:rPr lang="en-US" altLang="en-US" sz="900">
                <a:solidFill>
                  <a:srgbClr val="0000FF"/>
                </a:solidFill>
                <a:latin typeface="Arial" charset="0"/>
              </a:rPr>
              <a:t>U Wisconsin</a:t>
            </a:r>
            <a:endParaRPr lang="en-US" altLang="en-US" sz="9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5381" name="Text Box 153"/>
          <p:cNvSpPr txBox="1">
            <a:spLocks noChangeArrowheads="1"/>
          </p:cNvSpPr>
          <p:nvPr/>
        </p:nvSpPr>
        <p:spPr bwMode="auto">
          <a:xfrm>
            <a:off x="7772400" y="2254250"/>
            <a:ext cx="1284288" cy="4527550"/>
          </a:xfrm>
          <a:prstGeom prst="rect">
            <a:avLst/>
          </a:prstGeom>
          <a:gradFill rotWithShape="1">
            <a:gsLst>
              <a:gs pos="0">
                <a:srgbClr val="B3B3B3">
                  <a:alpha val="50998"/>
                </a:srgbClr>
              </a:gs>
              <a:gs pos="100000">
                <a:srgbClr val="EAEAEA">
                  <a:alpha val="50998"/>
                </a:srgbClr>
              </a:gs>
            </a:gsLst>
            <a:lin ang="0" scaled="1"/>
          </a:gra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lIns="91429" tIns="45714" rIns="91429" bIns="45714" anchor="b">
            <a:spAutoFit/>
          </a:bodyPr>
          <a:lstStyle>
            <a:lvl1pPr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1pPr>
            <a:lvl2pPr marL="742950" indent="-28575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2pPr>
            <a:lvl3pPr marL="11430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3pPr>
            <a:lvl4pPr marL="16002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4pPr>
            <a:lvl5pPr marL="20574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9pPr>
          </a:lstStyle>
          <a:p>
            <a:pPr algn="r">
              <a:spcBef>
                <a:spcPct val="8000"/>
              </a:spcBef>
              <a:spcAft>
                <a:spcPct val="8000"/>
              </a:spcAft>
            </a:pPr>
            <a:r>
              <a:rPr lang="en-US" altLang="en-US" sz="900">
                <a:solidFill>
                  <a:srgbClr val="FF0000"/>
                </a:solidFill>
                <a:latin typeface="Arial" charset="0"/>
              </a:rPr>
              <a:t>Culham Sci Ctr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</a:pPr>
            <a:r>
              <a:rPr lang="en-US" altLang="en-US" sz="900">
                <a:solidFill>
                  <a:srgbClr val="FF0000"/>
                </a:solidFill>
                <a:latin typeface="Arial" charset="0"/>
              </a:rPr>
              <a:t>U St. Andrews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</a:pPr>
            <a:r>
              <a:rPr lang="en-US" altLang="en-US" sz="900">
                <a:solidFill>
                  <a:srgbClr val="FF0000"/>
                </a:solidFill>
                <a:latin typeface="Arial" charset="0"/>
              </a:rPr>
              <a:t>York U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</a:pPr>
            <a:r>
              <a:rPr lang="en-US" altLang="en-US" sz="900">
                <a:solidFill>
                  <a:srgbClr val="FF0000"/>
                </a:solidFill>
                <a:latin typeface="Arial" charset="0"/>
              </a:rPr>
              <a:t>Chubu U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</a:pPr>
            <a:r>
              <a:rPr lang="en-US" altLang="en-US" sz="900">
                <a:solidFill>
                  <a:srgbClr val="FF0000"/>
                </a:solidFill>
                <a:latin typeface="Arial" charset="0"/>
              </a:rPr>
              <a:t>Fukui U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</a:pPr>
            <a:r>
              <a:rPr lang="en-US" altLang="en-US" sz="900">
                <a:solidFill>
                  <a:srgbClr val="FF0000"/>
                </a:solidFill>
                <a:latin typeface="Arial" charset="0"/>
              </a:rPr>
              <a:t>Hiroshima U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</a:pPr>
            <a:r>
              <a:rPr lang="en-US" altLang="en-US" sz="900">
                <a:solidFill>
                  <a:srgbClr val="FF0000"/>
                </a:solidFill>
                <a:latin typeface="Arial" charset="0"/>
              </a:rPr>
              <a:t>Hyogo U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</a:pPr>
            <a:r>
              <a:rPr lang="en-US" altLang="en-US" sz="900">
                <a:solidFill>
                  <a:srgbClr val="FF0000"/>
                </a:solidFill>
                <a:latin typeface="Arial" charset="0"/>
              </a:rPr>
              <a:t>Kyoto U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</a:pPr>
            <a:r>
              <a:rPr lang="en-US" altLang="en-US" sz="900">
                <a:solidFill>
                  <a:srgbClr val="FF0000"/>
                </a:solidFill>
                <a:latin typeface="Arial" charset="0"/>
              </a:rPr>
              <a:t>Kyushu U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</a:pPr>
            <a:r>
              <a:rPr lang="en-US" altLang="en-US" sz="900">
                <a:solidFill>
                  <a:srgbClr val="FF0000"/>
                </a:solidFill>
                <a:latin typeface="Arial" charset="0"/>
              </a:rPr>
              <a:t>Kyushu Tokai U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</a:pPr>
            <a:r>
              <a:rPr lang="en-US" altLang="en-US" sz="900">
                <a:solidFill>
                  <a:srgbClr val="FF0000"/>
                </a:solidFill>
                <a:latin typeface="Arial" charset="0"/>
              </a:rPr>
              <a:t>NIFS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</a:pPr>
            <a:r>
              <a:rPr lang="en-US" altLang="en-US" sz="900">
                <a:solidFill>
                  <a:srgbClr val="FF0000"/>
                </a:solidFill>
                <a:latin typeface="Arial" charset="0"/>
              </a:rPr>
              <a:t>Niigata U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</a:pPr>
            <a:r>
              <a:rPr lang="en-US" altLang="en-US" sz="900">
                <a:solidFill>
                  <a:srgbClr val="FF0000"/>
                </a:solidFill>
                <a:latin typeface="Arial" charset="0"/>
              </a:rPr>
              <a:t>U Tokyo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</a:pPr>
            <a:r>
              <a:rPr lang="en-US" altLang="en-US" sz="900">
                <a:solidFill>
                  <a:srgbClr val="FF0000"/>
                </a:solidFill>
                <a:latin typeface="Arial" charset="0"/>
              </a:rPr>
              <a:t>JAEA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</a:pPr>
            <a:r>
              <a:rPr lang="en-US" altLang="en-US" sz="900">
                <a:solidFill>
                  <a:srgbClr val="FF0000"/>
                </a:solidFill>
                <a:latin typeface="Arial" charset="0"/>
              </a:rPr>
              <a:t>Hebrew U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</a:pPr>
            <a:r>
              <a:rPr lang="en-US" altLang="en-US" sz="900">
                <a:solidFill>
                  <a:srgbClr val="FF0000"/>
                </a:solidFill>
                <a:latin typeface="Arial" charset="0"/>
              </a:rPr>
              <a:t>Ioffe Inst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</a:pPr>
            <a:r>
              <a:rPr lang="en-US" altLang="en-US" sz="900">
                <a:solidFill>
                  <a:srgbClr val="FF0000"/>
                </a:solidFill>
                <a:latin typeface="Arial" charset="0"/>
              </a:rPr>
              <a:t>RRC Kurchatov Inst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</a:pPr>
            <a:r>
              <a:rPr lang="en-US" altLang="en-US" sz="900">
                <a:solidFill>
                  <a:srgbClr val="FF0000"/>
                </a:solidFill>
                <a:latin typeface="Arial" charset="0"/>
              </a:rPr>
              <a:t>TRINITI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</a:pPr>
            <a:r>
              <a:rPr lang="en-US" altLang="en-US" sz="900">
                <a:solidFill>
                  <a:srgbClr val="FF0000"/>
                </a:solidFill>
                <a:latin typeface="Arial" charset="0"/>
              </a:rPr>
              <a:t>KBSI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</a:pPr>
            <a:r>
              <a:rPr lang="en-US" altLang="en-US" sz="900">
                <a:solidFill>
                  <a:srgbClr val="FF0000"/>
                </a:solidFill>
                <a:latin typeface="Arial" charset="0"/>
              </a:rPr>
              <a:t>KAIST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</a:pPr>
            <a:r>
              <a:rPr lang="en-US" altLang="en-US" sz="900">
                <a:solidFill>
                  <a:srgbClr val="FF0000"/>
                </a:solidFill>
                <a:latin typeface="Arial" charset="0"/>
              </a:rPr>
              <a:t>POSTECH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</a:pPr>
            <a:r>
              <a:rPr lang="en-US" altLang="en-US" sz="900">
                <a:solidFill>
                  <a:srgbClr val="FF0000"/>
                </a:solidFill>
                <a:latin typeface="Arial" charset="0"/>
              </a:rPr>
              <a:t>ASIPP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</a:pPr>
            <a:r>
              <a:rPr lang="en-US" altLang="en-US" sz="900">
                <a:solidFill>
                  <a:srgbClr val="FF0000"/>
                </a:solidFill>
                <a:latin typeface="Arial" charset="0"/>
              </a:rPr>
              <a:t>ENEA, Frascati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</a:pPr>
            <a:r>
              <a:rPr lang="en-US" altLang="en-US" sz="900">
                <a:solidFill>
                  <a:srgbClr val="FF0000"/>
                </a:solidFill>
                <a:latin typeface="Arial" charset="0"/>
              </a:rPr>
              <a:t>CEA, Cadarache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</a:pPr>
            <a:r>
              <a:rPr lang="en-US" altLang="en-US" sz="900">
                <a:solidFill>
                  <a:srgbClr val="FF0000"/>
                </a:solidFill>
                <a:latin typeface="Arial" charset="0"/>
              </a:rPr>
              <a:t>IPP, Jülich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</a:pPr>
            <a:r>
              <a:rPr lang="en-US" altLang="en-US" sz="900">
                <a:solidFill>
                  <a:srgbClr val="FF0000"/>
                </a:solidFill>
                <a:latin typeface="Arial" charset="0"/>
              </a:rPr>
              <a:t>IPP, Garching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</a:pPr>
            <a:r>
              <a:rPr lang="en-US" altLang="en-US" sz="900">
                <a:solidFill>
                  <a:srgbClr val="FF0000"/>
                </a:solidFill>
                <a:latin typeface="Arial" charset="0"/>
              </a:rPr>
              <a:t>ASCR, Czech Rep</a:t>
            </a:r>
          </a:p>
          <a:p>
            <a:pPr algn="r">
              <a:spcBef>
                <a:spcPct val="8000"/>
              </a:spcBef>
              <a:spcAft>
                <a:spcPct val="8000"/>
              </a:spcAft>
            </a:pPr>
            <a:r>
              <a:rPr lang="en-US" altLang="en-US" sz="900">
                <a:solidFill>
                  <a:srgbClr val="FF0000"/>
                </a:solidFill>
                <a:latin typeface="Arial" charset="0"/>
              </a:rPr>
              <a:t>U Quebec</a:t>
            </a:r>
          </a:p>
        </p:txBody>
      </p:sp>
      <p:sp>
        <p:nvSpPr>
          <p:cNvPr id="15382" name="Slide Number Placeholder 25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1pPr>
            <a:lvl2pPr marL="742950" indent="-28575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2pPr>
            <a:lvl3pPr marL="11430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3pPr>
            <a:lvl4pPr marL="16002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4pPr>
            <a:lvl5pPr marL="20574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9pPr>
          </a:lstStyle>
          <a:p>
            <a:fld id="{F44A8FD2-7F30-734A-A647-182FFEC88043}" type="slidenum">
              <a:rPr lang="en-US" altLang="en-US" sz="900" i="0">
                <a:solidFill>
                  <a:schemeClr val="accent2"/>
                </a:solidFill>
                <a:latin typeface="Arial" charset="0"/>
              </a:rPr>
              <a:pPr/>
              <a:t>0</a:t>
            </a:fld>
            <a:endParaRPr lang="en-US" altLang="en-US" sz="900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5383" name="TextBox 24"/>
          <p:cNvSpPr txBox="1">
            <a:spLocks noChangeArrowheads="1"/>
          </p:cNvSpPr>
          <p:nvPr/>
        </p:nvSpPr>
        <p:spPr bwMode="auto">
          <a:xfrm>
            <a:off x="1676400" y="5833004"/>
            <a:ext cx="6019800" cy="10334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r>
              <a:rPr lang="en-US" sz="1800" b="0" i="0" dirty="0" smtClean="0">
                <a:solidFill>
                  <a:schemeClr val="accent2">
                    <a:lumMod val="75000"/>
                  </a:schemeClr>
                </a:solidFill>
              </a:rPr>
              <a:t>This work is supported by US DOE contract numbers </a:t>
            </a:r>
          </a:p>
          <a:p>
            <a:pPr algn="ctr" eaLnBrk="1" hangingPunct="1">
              <a:spcBef>
                <a:spcPct val="20000"/>
              </a:spcBef>
              <a:defRPr/>
            </a:pPr>
            <a:r>
              <a:rPr lang="en-US" sz="1800" b="0" i="0" dirty="0" smtClean="0">
                <a:solidFill>
                  <a:schemeClr val="accent2">
                    <a:lumMod val="75000"/>
                  </a:schemeClr>
                </a:solidFill>
              </a:rPr>
              <a:t>DE-SC0006757 and DE-AC02-09CH11466</a:t>
            </a:r>
          </a:p>
          <a:p>
            <a:pPr eaLnBrk="1" hangingPunct="1">
              <a:spcBef>
                <a:spcPct val="20000"/>
              </a:spcBef>
              <a:defRPr/>
            </a:pPr>
            <a:endParaRPr lang="en-US" sz="1800" b="0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2800" b="0" dirty="0" smtClean="0">
                <a:solidFill>
                  <a:schemeClr val="accent6">
                    <a:lumMod val="75000"/>
                  </a:schemeClr>
                </a:solidFill>
                <a:ea typeface="ＭＳ Ｐゴシック" charset="-128"/>
              </a:rPr>
              <a:t>Small Scale System Built To Test Critical Parameters </a:t>
            </a:r>
            <a:r>
              <a:rPr lang="en-US" altLang="en-US" b="0" dirty="0" smtClean="0">
                <a:solidFill>
                  <a:schemeClr val="accent6">
                    <a:lumMod val="75000"/>
                  </a:schemeClr>
                </a:solidFill>
                <a:ea typeface="ＭＳ Ｐゴシック" charset="-128"/>
              </a:rPr>
              <a:t>(Sabot motion tracked using magnetic Probes)</a:t>
            </a:r>
            <a:endParaRPr lang="en-US" altLang="en-US" b="0" dirty="0">
              <a:solidFill>
                <a:schemeClr val="accent6">
                  <a:lumMod val="75000"/>
                </a:schemeClr>
              </a:solidFill>
              <a:ea typeface="ＭＳ Ｐゴシック" charset="-128"/>
            </a:endParaRPr>
          </a:p>
        </p:txBody>
      </p:sp>
      <p:sp>
        <p:nvSpPr>
          <p:cNvPr id="2969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1pPr>
            <a:lvl2pPr marL="742950" indent="-28575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2pPr>
            <a:lvl3pPr marL="11430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3pPr>
            <a:lvl4pPr marL="16002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4pPr>
            <a:lvl5pPr marL="20574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9pPr>
          </a:lstStyle>
          <a:p>
            <a:fld id="{F1375175-D3F6-E241-B6B4-DE1D6E59FBBC}" type="slidenum">
              <a:rPr lang="en-US" altLang="en-US" sz="900" i="0">
                <a:solidFill>
                  <a:schemeClr val="accent2"/>
                </a:solidFill>
                <a:latin typeface="Arial" charset="0"/>
              </a:rPr>
              <a:pPr/>
              <a:t>9</a:t>
            </a:fld>
            <a:endParaRPr lang="en-US" altLang="en-US" sz="900" i="0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3" name="Picture 2" descr="Screen Shot 2017-11-01 at 9.38.0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52488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2800" b="0" dirty="0" smtClean="0">
                <a:solidFill>
                  <a:schemeClr val="accent6">
                    <a:lumMod val="75000"/>
                  </a:schemeClr>
                </a:solidFill>
                <a:ea typeface="ＭＳ Ｐゴシック" charset="-128"/>
              </a:rPr>
              <a:t>Small Scale System Built To Test Critical Parameters </a:t>
            </a:r>
            <a:r>
              <a:rPr lang="en-US" altLang="en-US" b="0" dirty="0" smtClean="0">
                <a:solidFill>
                  <a:schemeClr val="accent6">
                    <a:lumMod val="75000"/>
                  </a:schemeClr>
                </a:solidFill>
                <a:ea typeface="ＭＳ Ｐゴシック" charset="-128"/>
              </a:rPr>
              <a:t>(Sabot motion tracked using magnetic Probes)</a:t>
            </a:r>
            <a:endParaRPr lang="en-US" altLang="en-US" b="0" dirty="0">
              <a:solidFill>
                <a:schemeClr val="accent6">
                  <a:lumMod val="75000"/>
                </a:schemeClr>
              </a:solidFill>
              <a:ea typeface="ＭＳ Ｐゴシック" charset="-128"/>
            </a:endParaRPr>
          </a:p>
        </p:txBody>
      </p:sp>
      <p:sp>
        <p:nvSpPr>
          <p:cNvPr id="2969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1pPr>
            <a:lvl2pPr marL="742950" indent="-28575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2pPr>
            <a:lvl3pPr marL="11430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3pPr>
            <a:lvl4pPr marL="16002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4pPr>
            <a:lvl5pPr marL="20574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9pPr>
          </a:lstStyle>
          <a:p>
            <a:fld id="{F1375175-D3F6-E241-B6B4-DE1D6E59FBBC}" type="slidenum">
              <a:rPr lang="en-US" altLang="en-US" sz="900" i="0">
                <a:solidFill>
                  <a:schemeClr val="accent2"/>
                </a:solidFill>
                <a:latin typeface="Arial" charset="0"/>
              </a:rPr>
              <a:pPr/>
              <a:t>10</a:t>
            </a:fld>
            <a:endParaRPr lang="en-US" altLang="en-US" sz="900" i="0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2" name="Shot4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430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599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0" dirty="0" smtClean="0">
                <a:solidFill>
                  <a:schemeClr val="accent6">
                    <a:lumMod val="75000"/>
                  </a:schemeClr>
                </a:solidFill>
              </a:rPr>
              <a:t>Magnetic Probes Located Below Rail Electrodes Track Sabot Motion &amp; Used to </a:t>
            </a:r>
            <a:r>
              <a:rPr lang="en-US" sz="2800" b="0" dirty="0">
                <a:solidFill>
                  <a:schemeClr val="accent6">
                    <a:lumMod val="75000"/>
                  </a:schemeClr>
                </a:solidFill>
              </a:rPr>
              <a:t>M</a:t>
            </a:r>
            <a:r>
              <a:rPr lang="en-US" sz="2800" b="0" dirty="0" smtClean="0">
                <a:solidFill>
                  <a:schemeClr val="accent6">
                    <a:lumMod val="75000"/>
                  </a:schemeClr>
                </a:solidFill>
              </a:rPr>
              <a:t>easure Velocity</a:t>
            </a:r>
            <a:endParaRPr lang="en-US" sz="2800" b="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2A2EFE-F14A-8E4C-979E-700BA135BC1C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pic>
        <p:nvPicPr>
          <p:cNvPr id="5" name="Picture 4" descr="Fig_magprobe-signal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066800"/>
            <a:ext cx="4284980" cy="541401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>
            <a:off x="3352800" y="3733800"/>
            <a:ext cx="609600" cy="160020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3505200" y="3657600"/>
            <a:ext cx="1393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0" dirty="0" smtClean="0">
                <a:solidFill>
                  <a:schemeClr val="tx1"/>
                </a:solidFill>
              </a:rPr>
              <a:t>Sabot motion</a:t>
            </a:r>
            <a:endParaRPr lang="en-US" sz="1600" b="0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2642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2800" b="0" dirty="0" smtClean="0">
                <a:solidFill>
                  <a:schemeClr val="accent6">
                    <a:lumMod val="75000"/>
                  </a:schemeClr>
                </a:solidFill>
                <a:ea typeface="ＭＳ Ｐゴシック" charset="-128"/>
              </a:rPr>
              <a:t>Sabot Motion </a:t>
            </a:r>
            <a:r>
              <a:rPr lang="en-US" altLang="en-US" sz="2800" b="0" dirty="0">
                <a:solidFill>
                  <a:schemeClr val="accent6">
                    <a:lumMod val="75000"/>
                  </a:schemeClr>
                </a:solidFill>
                <a:ea typeface="ＭＳ Ｐゴシック" charset="-128"/>
              </a:rPr>
              <a:t>a</a:t>
            </a:r>
            <a:r>
              <a:rPr lang="en-US" altLang="en-US" sz="2800" b="0" dirty="0" smtClean="0">
                <a:solidFill>
                  <a:schemeClr val="accent6">
                    <a:lumMod val="75000"/>
                  </a:schemeClr>
                </a:solidFill>
                <a:ea typeface="ＭＳ Ｐゴシック" charset="-128"/>
              </a:rPr>
              <a:t>lso Tracked Using Fast Video Camera</a:t>
            </a:r>
            <a:endParaRPr lang="en-US" altLang="en-US" sz="2800" b="0" dirty="0">
              <a:solidFill>
                <a:schemeClr val="accent6">
                  <a:lumMod val="75000"/>
                </a:schemeClr>
              </a:solidFill>
              <a:ea typeface="ＭＳ Ｐゴシック" charset="-128"/>
            </a:endParaRPr>
          </a:p>
        </p:txBody>
      </p:sp>
      <p:sp>
        <p:nvSpPr>
          <p:cNvPr id="3174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1pPr>
            <a:lvl2pPr marL="742950" indent="-28575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2pPr>
            <a:lvl3pPr marL="11430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3pPr>
            <a:lvl4pPr marL="16002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4pPr>
            <a:lvl5pPr marL="20574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9pPr>
          </a:lstStyle>
          <a:p>
            <a:fld id="{C08484C3-0B85-1249-A491-DDACCEAC62DD}" type="slidenum">
              <a:rPr lang="en-US" altLang="en-US" sz="900" i="0">
                <a:solidFill>
                  <a:schemeClr val="accent2"/>
                </a:solidFill>
                <a:latin typeface="Arial" charset="0"/>
              </a:rPr>
              <a:pPr/>
              <a:t>12</a:t>
            </a:fld>
            <a:endParaRPr lang="en-US" altLang="en-US" sz="900" i="0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2" name="shot45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600325"/>
            <a:ext cx="9144000" cy="1657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0" dirty="0" smtClean="0">
                <a:solidFill>
                  <a:schemeClr val="accent6">
                    <a:lumMod val="75000"/>
                  </a:schemeClr>
                </a:solidFill>
              </a:rPr>
              <a:t>Fast Camera Images Also Used to Measure Sabot Velocity</a:t>
            </a:r>
            <a:endParaRPr lang="en-US" sz="2800" b="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2A2EFE-F14A-8E4C-979E-700BA135BC1C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  <p:pic>
        <p:nvPicPr>
          <p:cNvPr id="5" name="Picture 4" descr="Fig2-fastcamera_imag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1809"/>
            <a:ext cx="9144000" cy="524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9141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b="0" dirty="0" smtClean="0">
                <a:solidFill>
                  <a:schemeClr val="accent6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Measured EPI system parameters with 0.3T B-field augmentation in agreement with simulation predictions</a:t>
            </a:r>
            <a:endParaRPr lang="en-US" sz="2800" b="0" dirty="0">
              <a:solidFill>
                <a:schemeClr val="accent6">
                  <a:lumMod val="75000"/>
                </a:schemeClr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277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1pPr>
            <a:lvl2pPr marL="742950" indent="-28575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2pPr>
            <a:lvl3pPr marL="11430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3pPr>
            <a:lvl4pPr marL="16002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4pPr>
            <a:lvl5pPr marL="20574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9pPr>
          </a:lstStyle>
          <a:p>
            <a:fld id="{855565F6-2A04-9241-956F-9533C28EE087}" type="slidenum">
              <a:rPr lang="en-US" altLang="en-US" sz="900" i="0">
                <a:solidFill>
                  <a:schemeClr val="accent2"/>
                </a:solidFill>
                <a:latin typeface="Arial" charset="0"/>
              </a:rPr>
              <a:pPr/>
              <a:t>14</a:t>
            </a:fld>
            <a:endParaRPr lang="en-US" altLang="en-US" sz="900" i="0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6" name="Picture 4" descr="ls:Users:rraman:Desktop:EPI syste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" y="960967"/>
            <a:ext cx="4883150" cy="542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933" y="6321623"/>
            <a:ext cx="23342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0" dirty="0" smtClean="0">
                <a:solidFill>
                  <a:schemeClr val="tx1"/>
                </a:solidFill>
              </a:rPr>
              <a:t>University of Washington</a:t>
            </a:r>
            <a:endParaRPr lang="en-US" sz="1400" i="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980149"/>
            <a:ext cx="3674556" cy="55835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b="0" dirty="0" smtClean="0">
                <a:solidFill>
                  <a:schemeClr val="accent6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Next Step is to Conduct an EPI Test on a Tokamak</a:t>
            </a:r>
            <a:r>
              <a:rPr lang="en-US" sz="2800" b="0" dirty="0">
                <a:solidFill>
                  <a:schemeClr val="accent6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/>
            </a:r>
            <a:br>
              <a:rPr lang="en-US" sz="2800" b="0" dirty="0">
                <a:solidFill>
                  <a:schemeClr val="accent6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</a:br>
            <a:r>
              <a:rPr lang="en-US" sz="2000" b="0" dirty="0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Vacuum Chamber Dimensions (1.5m x 0.6m x 0.5m)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379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1pPr>
            <a:lvl2pPr marL="742950" indent="-28575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2pPr>
            <a:lvl3pPr marL="11430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3pPr>
            <a:lvl4pPr marL="16002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4pPr>
            <a:lvl5pPr marL="20574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9pPr>
          </a:lstStyle>
          <a:p>
            <a:fld id="{D392E2E0-3FBA-9C41-AD4F-45F8A01DCF0C}" type="slidenum">
              <a:rPr lang="en-US" altLang="en-US" sz="900" i="0">
                <a:solidFill>
                  <a:schemeClr val="accent2"/>
                </a:solidFill>
                <a:latin typeface="Arial" charset="0"/>
              </a:rPr>
              <a:pPr/>
              <a:t>15</a:t>
            </a:fld>
            <a:endParaRPr lang="en-US" altLang="en-US" sz="900" i="0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3379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65200"/>
            <a:ext cx="75438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>
                <a:solidFill>
                  <a:schemeClr val="accent6">
                    <a:lumMod val="75000"/>
                  </a:schemeClr>
                </a:solidFill>
              </a:rPr>
              <a:t>Now Starting to Assemble EPI Core Region For Higher Velocity Tests in Ambient Atmosphere</a:t>
            </a:r>
            <a:endParaRPr lang="en-US" b="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2A2EFE-F14A-8E4C-979E-700BA135BC1C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  <p:pic>
        <p:nvPicPr>
          <p:cNvPr id="5" name="Picture 4" descr="Fig8_epi_core_j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143000"/>
            <a:ext cx="7066407" cy="510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0078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b="0" dirty="0">
                <a:solidFill>
                  <a:schemeClr val="accent6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EPI can Deliver </a:t>
            </a:r>
            <a:r>
              <a:rPr lang="en-US" sz="2800" b="0" dirty="0" smtClean="0">
                <a:solidFill>
                  <a:schemeClr val="accent6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Radiative Payload </a:t>
            </a:r>
            <a:r>
              <a:rPr lang="en-US" sz="2800" b="0" dirty="0">
                <a:solidFill>
                  <a:schemeClr val="accent6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Deep into the Tokamak Plasma on a Fast </a:t>
            </a:r>
            <a:r>
              <a:rPr lang="en-US" sz="2800" b="0" dirty="0" smtClean="0">
                <a:solidFill>
                  <a:schemeClr val="accent6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2-3 </a:t>
            </a:r>
            <a:r>
              <a:rPr lang="en-US" sz="2800" b="0" dirty="0" err="1" smtClean="0">
                <a:solidFill>
                  <a:schemeClr val="accent6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ms</a:t>
            </a:r>
            <a:r>
              <a:rPr lang="en-US" sz="2800" b="0" dirty="0" smtClean="0">
                <a:solidFill>
                  <a:schemeClr val="accent6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 Time-scale</a:t>
            </a:r>
            <a:endParaRPr lang="en-US" sz="2800" b="0" dirty="0">
              <a:solidFill>
                <a:schemeClr val="accent6">
                  <a:lumMod val="75000"/>
                </a:schemeClr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4818" name="Content Placeholder 2"/>
          <p:cNvSpPr>
            <a:spLocks noGrp="1"/>
          </p:cNvSpPr>
          <p:nvPr>
            <p:ph idx="1"/>
          </p:nvPr>
        </p:nvSpPr>
        <p:spPr bwMode="auto">
          <a:xfrm>
            <a:off x="8467" y="1172633"/>
            <a:ext cx="9144000" cy="5181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25000"/>
              </a:spcBef>
            </a:pPr>
            <a:r>
              <a:rPr lang="en-US" altLang="en-US" sz="1800" dirty="0" smtClean="0">
                <a:ea typeface="ＭＳ Ｐゴシック" charset="-128"/>
              </a:rPr>
              <a:t>EPI concept </a:t>
            </a:r>
            <a:r>
              <a:rPr lang="en-US" altLang="en-US" sz="1800" dirty="0">
                <a:ea typeface="ＭＳ Ｐゴシック" charset="-128"/>
              </a:rPr>
              <a:t>accelerates a metallic sabot to high velocity, which releases grains of particles of the required size and </a:t>
            </a:r>
            <a:r>
              <a:rPr lang="en-US" altLang="en-US" sz="1800" dirty="0" smtClean="0">
                <a:ea typeface="ＭＳ Ｐゴシック" charset="-128"/>
              </a:rPr>
              <a:t>velocity</a:t>
            </a:r>
          </a:p>
          <a:p>
            <a:pPr eaLnBrk="1" hangingPunct="1">
              <a:spcBef>
                <a:spcPct val="25000"/>
              </a:spcBef>
            </a:pPr>
            <a:endParaRPr lang="en-US" altLang="en-US" sz="1800" dirty="0">
              <a:ea typeface="ＭＳ Ｐゴシック" charset="-128"/>
            </a:endParaRPr>
          </a:p>
          <a:p>
            <a:pPr eaLnBrk="1" hangingPunct="1">
              <a:spcBef>
                <a:spcPct val="25000"/>
              </a:spcBef>
            </a:pPr>
            <a:r>
              <a:rPr lang="en-US" altLang="en-US" sz="1800" dirty="0">
                <a:ea typeface="ＭＳ Ｐゴシック" charset="-128"/>
              </a:rPr>
              <a:t>The EPI system has </a:t>
            </a:r>
            <a:r>
              <a:rPr lang="en-US" altLang="en-US" sz="1800" dirty="0" smtClean="0">
                <a:ea typeface="ＭＳ Ｐゴシック" charset="-128"/>
              </a:rPr>
              <a:t>features needed for a reactor DMS</a:t>
            </a:r>
            <a:endParaRPr lang="en-US" altLang="en-US" sz="1800" dirty="0">
              <a:ea typeface="ＭＳ Ｐゴシック" charset="-128"/>
            </a:endParaRPr>
          </a:p>
          <a:p>
            <a:pPr marL="800100" lvl="1" indent="-342900" eaLnBrk="1" hangingPunct="1">
              <a:spcBef>
                <a:spcPct val="25000"/>
              </a:spcBef>
              <a:buFontTx/>
              <a:buChar char="-"/>
            </a:pPr>
            <a:r>
              <a:rPr lang="en-US" altLang="en-US" sz="1800" dirty="0" smtClean="0">
                <a:solidFill>
                  <a:schemeClr val="tx1"/>
                </a:solidFill>
                <a:ea typeface="ＭＳ Ｐゴシック" charset="-128"/>
              </a:rPr>
              <a:t>Can </a:t>
            </a:r>
            <a:r>
              <a:rPr lang="en-US" altLang="en-US" sz="1800" dirty="0">
                <a:solidFill>
                  <a:schemeClr val="tx1"/>
                </a:solidFill>
                <a:ea typeface="ＭＳ Ｐゴシック" charset="-128"/>
              </a:rPr>
              <a:t>deposit payload </a:t>
            </a:r>
            <a:r>
              <a:rPr lang="en-US" altLang="en-US" sz="1800" dirty="0" smtClean="0">
                <a:solidFill>
                  <a:schemeClr val="tx1"/>
                </a:solidFill>
                <a:ea typeface="ＭＳ Ｐゴシック" charset="-128"/>
              </a:rPr>
              <a:t>in </a:t>
            </a:r>
            <a:r>
              <a:rPr lang="en-US" altLang="en-US" sz="1800" dirty="0">
                <a:solidFill>
                  <a:schemeClr val="tx1"/>
                </a:solidFill>
                <a:ea typeface="ＭＳ Ｐゴシック" charset="-128"/>
              </a:rPr>
              <a:t>the RE </a:t>
            </a:r>
            <a:r>
              <a:rPr lang="en-US" altLang="en-US" sz="1800" dirty="0" smtClean="0">
                <a:solidFill>
                  <a:schemeClr val="tx1"/>
                </a:solidFill>
                <a:ea typeface="ＭＳ Ｐゴシック" charset="-128"/>
              </a:rPr>
              <a:t>channel</a:t>
            </a:r>
            <a:r>
              <a:rPr lang="en-US" altLang="en-US" sz="1800" dirty="0">
                <a:solidFill>
                  <a:schemeClr val="tx1"/>
                </a:solidFill>
                <a:ea typeface="ＭＳ Ｐゴシック" charset="-128"/>
              </a:rPr>
              <a:t> </a:t>
            </a:r>
            <a:r>
              <a:rPr lang="mr-IN" altLang="en-US" sz="1800" dirty="0" smtClean="0">
                <a:solidFill>
                  <a:schemeClr val="tx1"/>
                </a:solidFill>
                <a:ea typeface="ＭＳ Ｐゴシック" charset="-128"/>
              </a:rPr>
              <a:t>–</a:t>
            </a:r>
            <a:r>
              <a:rPr lang="en-US" altLang="en-US" sz="1800" dirty="0" smtClean="0">
                <a:solidFill>
                  <a:schemeClr val="tx1"/>
                </a:solidFill>
                <a:ea typeface="ＭＳ Ｐゴシック" charset="-128"/>
              </a:rPr>
              <a:t> triggering an inside out thermal quench</a:t>
            </a:r>
            <a:endParaRPr lang="en-US" altLang="en-US" sz="1800" dirty="0">
              <a:solidFill>
                <a:schemeClr val="tx1"/>
              </a:solidFill>
              <a:ea typeface="ＭＳ Ｐゴシック" charset="-128"/>
            </a:endParaRPr>
          </a:p>
          <a:p>
            <a:pPr marL="800100" lvl="1" indent="-342900" eaLnBrk="1" hangingPunct="1">
              <a:spcBef>
                <a:spcPct val="25000"/>
              </a:spcBef>
              <a:buFontTx/>
              <a:buChar char="-"/>
            </a:pPr>
            <a:r>
              <a:rPr lang="en-US" altLang="en-US" sz="1800" dirty="0">
                <a:solidFill>
                  <a:schemeClr val="tx1"/>
                </a:solidFill>
                <a:ea typeface="ＭＳ Ｐゴシック" charset="-128"/>
              </a:rPr>
              <a:t>I</a:t>
            </a:r>
            <a:r>
              <a:rPr lang="en-US" altLang="en-US" sz="1800" dirty="0" smtClean="0">
                <a:solidFill>
                  <a:schemeClr val="tx1"/>
                </a:solidFill>
                <a:ea typeface="ＭＳ Ｐゴシック" charset="-128"/>
              </a:rPr>
              <a:t>t </a:t>
            </a:r>
            <a:r>
              <a:rPr lang="en-US" altLang="en-US" sz="1800" dirty="0">
                <a:solidFill>
                  <a:schemeClr val="tx1"/>
                </a:solidFill>
                <a:ea typeface="ＭＳ Ｐゴシック" charset="-128"/>
              </a:rPr>
              <a:t>uses a single reliable </a:t>
            </a:r>
            <a:r>
              <a:rPr lang="en-US" altLang="en-US" sz="1800" dirty="0" smtClean="0">
                <a:solidFill>
                  <a:schemeClr val="tx1"/>
                </a:solidFill>
                <a:ea typeface="ＭＳ Ｐゴシック" charset="-128"/>
              </a:rPr>
              <a:t>actuator, and payload that is solid at room temperature </a:t>
            </a:r>
            <a:r>
              <a:rPr lang="mr-IN" altLang="en-US" sz="1800" dirty="0" smtClean="0">
                <a:solidFill>
                  <a:schemeClr val="tx1"/>
                </a:solidFill>
                <a:ea typeface="ＭＳ Ｐゴシック" charset="-128"/>
              </a:rPr>
              <a:t>–</a:t>
            </a:r>
            <a:r>
              <a:rPr lang="en-US" altLang="en-US" sz="1800" dirty="0" smtClean="0">
                <a:solidFill>
                  <a:schemeClr val="tx1"/>
                </a:solidFill>
                <a:ea typeface="ＭＳ Ｐゴシック" charset="-128"/>
              </a:rPr>
              <a:t> so it should be very reliable</a:t>
            </a:r>
            <a:endParaRPr lang="en-US" altLang="en-US" sz="1800" dirty="0">
              <a:solidFill>
                <a:schemeClr val="tx1"/>
              </a:solidFill>
              <a:ea typeface="ＭＳ Ｐゴシック" charset="-128"/>
            </a:endParaRPr>
          </a:p>
          <a:p>
            <a:pPr marL="800100" lvl="1" indent="-342900" eaLnBrk="1" hangingPunct="1">
              <a:spcBef>
                <a:spcPct val="25000"/>
              </a:spcBef>
              <a:buFontTx/>
              <a:buChar char="-"/>
            </a:pPr>
            <a:r>
              <a:rPr lang="en-US" altLang="en-US" sz="1800" dirty="0">
                <a:solidFill>
                  <a:schemeClr val="tx1"/>
                </a:solidFill>
                <a:ea typeface="ＭＳ Ｐゴシック" charset="-128"/>
              </a:rPr>
              <a:t>It can be located close to vacuum vessel </a:t>
            </a:r>
            <a:r>
              <a:rPr lang="en-US" altLang="en-US" sz="1800" dirty="0" smtClean="0">
                <a:solidFill>
                  <a:schemeClr val="tx1"/>
                </a:solidFill>
                <a:ea typeface="ＭＳ Ｐゴシック" charset="-128"/>
              </a:rPr>
              <a:t>further improving response time</a:t>
            </a:r>
          </a:p>
          <a:p>
            <a:pPr marL="800100" lvl="1" indent="-342900" eaLnBrk="1" hangingPunct="1">
              <a:spcBef>
                <a:spcPct val="25000"/>
              </a:spcBef>
              <a:buFontTx/>
              <a:buChar char="-"/>
            </a:pPr>
            <a:endParaRPr lang="en-US" altLang="en-US" sz="1800" dirty="0" smtClean="0">
              <a:solidFill>
                <a:schemeClr val="tx1"/>
              </a:solidFill>
              <a:ea typeface="ＭＳ Ｐゴシック" charset="-128"/>
            </a:endParaRPr>
          </a:p>
          <a:p>
            <a:pPr eaLnBrk="1" hangingPunct="1">
              <a:spcBef>
                <a:spcPct val="25000"/>
              </a:spcBef>
            </a:pPr>
            <a:r>
              <a:rPr lang="en-US" altLang="en-US" sz="1800" dirty="0" smtClean="0">
                <a:solidFill>
                  <a:srgbClr val="FF0000"/>
                </a:solidFill>
                <a:ea typeface="ＭＳ Ｐゴシック" charset="-128"/>
              </a:rPr>
              <a:t>Off-line setup at U-Washington has demonstrated key aspects of concept, including 150-200 m/s velocities with 1.5ms response time consistent with calculations</a:t>
            </a:r>
          </a:p>
          <a:p>
            <a:pPr eaLnBrk="1" hangingPunct="1">
              <a:spcBef>
                <a:spcPct val="25000"/>
              </a:spcBef>
            </a:pPr>
            <a:endParaRPr lang="en-US" altLang="en-US" sz="1800" dirty="0" smtClean="0">
              <a:solidFill>
                <a:srgbClr val="FF0000"/>
              </a:solidFill>
              <a:ea typeface="ＭＳ Ｐゴシック" charset="-128"/>
            </a:endParaRPr>
          </a:p>
          <a:p>
            <a:pPr eaLnBrk="1" hangingPunct="1">
              <a:spcBef>
                <a:spcPct val="25000"/>
              </a:spcBef>
            </a:pPr>
            <a:r>
              <a:rPr lang="en-US" altLang="en-US" sz="1800" dirty="0" smtClean="0">
                <a:solidFill>
                  <a:srgbClr val="FF0000"/>
                </a:solidFill>
                <a:ea typeface="ＭＳ Ｐゴシック" charset="-128"/>
              </a:rPr>
              <a:t>Tokamak </a:t>
            </a:r>
            <a:r>
              <a:rPr lang="en-US" altLang="en-US" sz="1800" dirty="0">
                <a:solidFill>
                  <a:srgbClr val="FF0000"/>
                </a:solidFill>
                <a:ea typeface="ＭＳ Ｐゴシック" charset="-128"/>
              </a:rPr>
              <a:t>tests are the next logical next </a:t>
            </a:r>
            <a:r>
              <a:rPr lang="en-US" altLang="en-US" sz="1800" dirty="0" smtClean="0">
                <a:solidFill>
                  <a:srgbClr val="FF0000"/>
                </a:solidFill>
                <a:ea typeface="ＭＳ Ｐゴシック" charset="-128"/>
              </a:rPr>
              <a:t>step for concept development</a:t>
            </a:r>
          </a:p>
          <a:p>
            <a:pPr lvl="1" eaLnBrk="1" hangingPunct="1">
              <a:spcBef>
                <a:spcPct val="25000"/>
              </a:spcBef>
            </a:pPr>
            <a:r>
              <a:rPr lang="en-US" altLang="en-US" sz="1800" smtClean="0">
                <a:solidFill>
                  <a:srgbClr val="FF0000"/>
                </a:solidFill>
                <a:ea typeface="ＭＳ Ｐゴシック" charset="-128"/>
              </a:rPr>
              <a:t>Develop </a:t>
            </a:r>
            <a:r>
              <a:rPr lang="en-US" altLang="en-US" sz="1800" dirty="0" smtClean="0">
                <a:solidFill>
                  <a:srgbClr val="FF0000"/>
                </a:solidFill>
                <a:ea typeface="ＭＳ Ｐゴシック" charset="-128"/>
              </a:rPr>
              <a:t>experimental data base on solid particle injection for theory simulations</a:t>
            </a:r>
            <a:endParaRPr lang="en-US" altLang="en-US" sz="1800" dirty="0">
              <a:solidFill>
                <a:srgbClr val="FF0000"/>
              </a:solidFill>
              <a:ea typeface="ＭＳ Ｐゴシック" charset="-128"/>
            </a:endParaRPr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1pPr>
            <a:lvl2pPr marL="742950" indent="-28575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2pPr>
            <a:lvl3pPr marL="11430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3pPr>
            <a:lvl4pPr marL="16002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4pPr>
            <a:lvl5pPr marL="20574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9pPr>
          </a:lstStyle>
          <a:p>
            <a:fld id="{A798726C-1113-5043-B5FF-2260DA054632}" type="slidenum">
              <a:rPr lang="en-US" altLang="en-US" sz="900" i="0">
                <a:solidFill>
                  <a:schemeClr val="accent2"/>
                </a:solidFill>
                <a:latin typeface="Arial" charset="0"/>
              </a:rPr>
              <a:pPr/>
              <a:t>17</a:t>
            </a:fld>
            <a:endParaRPr lang="en-US" altLang="en-US" sz="900" i="0">
              <a:solidFill>
                <a:schemeClr val="accent2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b="0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Concept Discussed With ITER Groups During Concept Inception Phase</a:t>
            </a:r>
            <a:endParaRPr lang="en-US" sz="2800" b="0" dirty="0">
              <a:solidFill>
                <a:schemeClr val="accent2">
                  <a:lumMod val="75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01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8DFC3498-3789-154E-B9E4-EF91F180573E}" type="slidenum">
              <a:rPr lang="en-US" sz="900" i="0">
                <a:solidFill>
                  <a:schemeClr val="accent2"/>
                </a:solidFill>
                <a:latin typeface="Arial" charset="0"/>
              </a:rPr>
              <a:pPr/>
              <a:t>18</a:t>
            </a:fld>
            <a:endParaRPr lang="en-US" sz="900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38915" name="TextBox 6"/>
          <p:cNvSpPr txBox="1">
            <a:spLocks noChangeArrowheads="1"/>
          </p:cNvSpPr>
          <p:nvPr/>
        </p:nvSpPr>
        <p:spPr bwMode="auto">
          <a:xfrm>
            <a:off x="1371600" y="1371600"/>
            <a:ext cx="6022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 b="0" i="0" dirty="0" smtClean="0">
                <a:solidFill>
                  <a:schemeClr val="accent2">
                    <a:lumMod val="75000"/>
                  </a:schemeClr>
                </a:solidFill>
              </a:rPr>
              <a:t>Motivation and concept details are provided in this paper:</a:t>
            </a:r>
          </a:p>
        </p:txBody>
      </p:sp>
      <p:pic>
        <p:nvPicPr>
          <p:cNvPr id="43012" name="Picture 7" descr="FST 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5286375" cy="227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513" y="1981200"/>
            <a:ext cx="3756025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TextBox 10"/>
          <p:cNvSpPr txBox="1">
            <a:spLocks noChangeArrowheads="1"/>
          </p:cNvSpPr>
          <p:nvPr/>
        </p:nvSpPr>
        <p:spPr bwMode="auto">
          <a:xfrm>
            <a:off x="685800" y="4800600"/>
            <a:ext cx="7924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 b="0" i="0" dirty="0" smtClean="0">
                <a:solidFill>
                  <a:schemeClr val="accent2">
                    <a:lumMod val="75000"/>
                  </a:schemeClr>
                </a:solidFill>
              </a:rPr>
              <a:t>As part of the concept development we consulted with ORNL ITER Disruption Mitigation Group and with ITER Personnel</a:t>
            </a:r>
          </a:p>
          <a:p>
            <a:pPr eaLnBrk="1" hangingPunct="1">
              <a:defRPr/>
            </a:pPr>
            <a:endParaRPr lang="en-US" sz="1800" b="0" i="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eaLnBrk="1" hangingPunct="1">
              <a:defRPr/>
            </a:pPr>
            <a:r>
              <a:rPr lang="en-US" sz="1800" b="0" i="0" dirty="0" smtClean="0">
                <a:solidFill>
                  <a:schemeClr val="accent2">
                    <a:lumMod val="75000"/>
                  </a:schemeClr>
                </a:solidFill>
              </a:rPr>
              <a:t>Held three remote presentation meetings to inform ORNL ITER Group</a:t>
            </a:r>
          </a:p>
        </p:txBody>
      </p:sp>
    </p:spTree>
    <p:extLst>
      <p:ext uri="{BB962C8B-B14F-4D97-AF65-F5344CB8AC3E}">
        <p14:creationId xmlns:p14="http://schemas.microsoft.com/office/powerpoint/2010/main" val="814016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b="0" dirty="0" smtClean="0">
                <a:solidFill>
                  <a:schemeClr val="accent6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Limitations of Present DM Systems</a:t>
            </a:r>
            <a:endParaRPr lang="en-US" sz="2800" b="0" dirty="0">
              <a:solidFill>
                <a:schemeClr val="accent6">
                  <a:lumMod val="75000"/>
                </a:schemeClr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741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1pPr>
            <a:lvl2pPr marL="742950" indent="-28575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2pPr>
            <a:lvl3pPr marL="11430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3pPr>
            <a:lvl4pPr marL="16002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4pPr>
            <a:lvl5pPr marL="20574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9pPr>
          </a:lstStyle>
          <a:p>
            <a:fld id="{9E832E5E-EADE-7E46-AC4E-9DA648C77709}" type="slidenum">
              <a:rPr lang="en-US" altLang="en-US" sz="900" i="0">
                <a:solidFill>
                  <a:schemeClr val="accent2"/>
                </a:solidFill>
                <a:latin typeface="Arial" charset="0"/>
              </a:rPr>
              <a:pPr/>
              <a:t>1</a:t>
            </a:fld>
            <a:endParaRPr lang="en-US" altLang="en-US" sz="900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7411" name="Rectangle 3"/>
          <p:cNvSpPr txBox="1">
            <a:spLocks noChangeArrowheads="1"/>
          </p:cNvSpPr>
          <p:nvPr/>
        </p:nvSpPr>
        <p:spPr bwMode="auto">
          <a:xfrm>
            <a:off x="152400" y="1600200"/>
            <a:ext cx="86868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1pPr>
            <a:lvl2pPr marL="742950" indent="-28575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2pPr>
            <a:lvl3pPr marL="11430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3pPr>
            <a:lvl4pPr marL="16002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4pPr>
            <a:lvl5pPr marL="20574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en-US" altLang="en-US" sz="1800" i="0">
              <a:solidFill>
                <a:schemeClr val="tx1"/>
              </a:solidFill>
            </a:endParaRPr>
          </a:p>
        </p:txBody>
      </p:sp>
      <p:sp>
        <p:nvSpPr>
          <p:cNvPr id="17412" name="Rectangle 5"/>
          <p:cNvSpPr>
            <a:spLocks noChangeArrowheads="1"/>
          </p:cNvSpPr>
          <p:nvPr/>
        </p:nvSpPr>
        <p:spPr bwMode="auto">
          <a:xfrm>
            <a:off x="76200" y="1066800"/>
            <a:ext cx="8839200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1pPr>
            <a:lvl2pPr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2pPr>
            <a:lvl3pPr marL="11430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3pPr>
            <a:lvl4pPr marL="16002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4pPr>
            <a:lvl5pPr marL="20574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9pPr>
          </a:lstStyle>
          <a:p>
            <a:pPr eaLnBrk="1" hangingPunct="1">
              <a:buFont typeface="Arial" charset="0"/>
              <a:buAutoNum type="arabicPeriod"/>
              <a:defRPr/>
            </a:pPr>
            <a:endParaRPr lang="en-US" altLang="en-US" sz="2000" b="0" i="0" dirty="0" smtClean="0"/>
          </a:p>
          <a:p>
            <a:pPr marL="342900" indent="-342900" eaLnBrk="1" hangingPunct="1">
              <a:buFont typeface="Arial" charset="0"/>
              <a:buChar char="•"/>
              <a:defRPr/>
            </a:pPr>
            <a:r>
              <a:rPr lang="en-US" altLang="en-US" sz="2000" b="0" i="0" dirty="0" smtClean="0">
                <a:solidFill>
                  <a:srgbClr val="262699"/>
                </a:solidFill>
                <a:latin typeface="Arial" charset="0"/>
              </a:rPr>
              <a:t>Most of the DM databases is from MGI experiments, but MGI has been dropped by ITER due to its slow response time. </a:t>
            </a:r>
          </a:p>
          <a:p>
            <a:pPr marL="1028700" lvl="2" indent="-342900" eaLnBrk="1" hangingPunct="1">
              <a:buFont typeface="Wingdings" charset="2"/>
              <a:buChar char="Ø"/>
              <a:defRPr/>
            </a:pPr>
            <a:r>
              <a:rPr lang="en-US" altLang="en-US" sz="2000" b="0" i="0" dirty="0" smtClean="0">
                <a:solidFill>
                  <a:srgbClr val="262699"/>
                </a:solidFill>
                <a:latin typeface="Arial" charset="0"/>
              </a:rPr>
              <a:t>But, the MGI valve is still used to propel the SPI pellet</a:t>
            </a:r>
          </a:p>
          <a:p>
            <a:pPr marL="1028700" lvl="2" indent="-342900" eaLnBrk="1" hangingPunct="1">
              <a:buFont typeface="Arial" charset="0"/>
              <a:buChar char="•"/>
              <a:defRPr/>
            </a:pPr>
            <a:endParaRPr lang="en-US" altLang="en-US" sz="2000" b="0" i="0" dirty="0" smtClean="0">
              <a:solidFill>
                <a:srgbClr val="262699"/>
              </a:solidFill>
              <a:latin typeface="Arial" charset="0"/>
            </a:endParaRPr>
          </a:p>
          <a:p>
            <a:pPr marL="342900" indent="-342900" eaLnBrk="1" hangingPunct="1">
              <a:buFont typeface="Arial" charset="0"/>
              <a:buChar char="•"/>
              <a:defRPr/>
            </a:pPr>
            <a:r>
              <a:rPr lang="en-US" altLang="en-US" sz="2000" b="0" i="0" dirty="0" smtClean="0">
                <a:solidFill>
                  <a:srgbClr val="262699"/>
                </a:solidFill>
                <a:latin typeface="Arial" charset="0"/>
              </a:rPr>
              <a:t>The speed of the un-fragmented high-mass / high-Z SPI pellets is about 200-300 m/s due to the use of gas propellant </a:t>
            </a:r>
          </a:p>
          <a:p>
            <a:pPr marL="1028700" lvl="2" indent="-342900" eaLnBrk="1" hangingPunct="1">
              <a:buFont typeface="Wingdings" charset="2"/>
              <a:buChar char="Ø"/>
              <a:defRPr/>
            </a:pPr>
            <a:r>
              <a:rPr lang="en-US" altLang="en-US" sz="2000" b="0" i="0" dirty="0" smtClean="0">
                <a:solidFill>
                  <a:srgbClr val="262699"/>
                </a:solidFill>
                <a:latin typeface="Arial" charset="0"/>
              </a:rPr>
              <a:t>Shattering process further reduces fragment velocity</a:t>
            </a:r>
          </a:p>
          <a:p>
            <a:pPr marL="1028700" lvl="2" indent="-342900" eaLnBrk="1" hangingPunct="1">
              <a:buFont typeface="Arial" charset="0"/>
              <a:buChar char="•"/>
              <a:defRPr/>
            </a:pPr>
            <a:endParaRPr lang="en-US" altLang="en-US" sz="2000" b="0" i="0" dirty="0" smtClean="0">
              <a:solidFill>
                <a:srgbClr val="262699"/>
              </a:solidFill>
              <a:latin typeface="Arial" charset="0"/>
            </a:endParaRPr>
          </a:p>
          <a:p>
            <a:pPr marL="342900" indent="-342900" eaLnBrk="1" hangingPunct="1">
              <a:buFont typeface="Arial" charset="0"/>
              <a:buChar char="•"/>
              <a:defRPr/>
            </a:pPr>
            <a:r>
              <a:rPr lang="en-US" altLang="en-US" sz="2000" b="0" i="0" dirty="0" smtClean="0">
                <a:solidFill>
                  <a:srgbClr val="262699"/>
                </a:solidFill>
                <a:latin typeface="Arial" charset="0"/>
              </a:rPr>
              <a:t>Because of the slow speed and size of the fragmented particles, the penetration depth will be severely restricted in high power ITER discharges</a:t>
            </a:r>
          </a:p>
          <a:p>
            <a:pPr marL="342900" indent="-342900" eaLnBrk="1" hangingPunct="1">
              <a:buFont typeface="Arial" charset="0"/>
              <a:buChar char="•"/>
              <a:defRPr/>
            </a:pPr>
            <a:endParaRPr lang="en-US" altLang="en-US" sz="2000" b="0" i="0" dirty="0" smtClean="0">
              <a:solidFill>
                <a:srgbClr val="262699"/>
              </a:solidFill>
              <a:latin typeface="Arial" charset="0"/>
            </a:endParaRPr>
          </a:p>
          <a:p>
            <a:pPr marL="342900" indent="-342900" eaLnBrk="1" hangingPunct="1">
              <a:buFont typeface="Arial" charset="0"/>
              <a:buChar char="•"/>
              <a:defRPr/>
            </a:pPr>
            <a:r>
              <a:rPr lang="en-US" altLang="en-US" sz="2000" b="0" i="0" dirty="0" smtClean="0">
                <a:solidFill>
                  <a:schemeClr val="tx1"/>
                </a:solidFill>
                <a:latin typeface="Arial" charset="0"/>
              </a:rPr>
              <a:t>Will the SPI fragments penetrate sufficiently deep into the much more energetic ITER H-mode pedestal?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b="0" dirty="0" smtClean="0">
                <a:solidFill>
                  <a:schemeClr val="accent6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There is Dramatic Difference in SPI Penetration </a:t>
            </a:r>
            <a:br>
              <a:rPr lang="en-US" sz="2800" b="0" dirty="0" smtClean="0">
                <a:solidFill>
                  <a:schemeClr val="accent6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</a:br>
            <a:r>
              <a:rPr lang="en-US" sz="2800" b="0" dirty="0" smtClean="0">
                <a:solidFill>
                  <a:schemeClr val="accent6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in Low and High-Power DIII-D Plasmas </a:t>
            </a:r>
            <a:endParaRPr lang="en-US" sz="2800" dirty="0">
              <a:solidFill>
                <a:schemeClr val="accent6">
                  <a:lumMod val="75000"/>
                </a:schemeClr>
              </a:solidFill>
              <a:ea typeface="MS PGothic" charset="0"/>
            </a:endParaRPr>
          </a:p>
        </p:txBody>
      </p:sp>
      <p:sp>
        <p:nvSpPr>
          <p:cNvPr id="1945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1pPr>
            <a:lvl2pPr marL="742950" indent="-28575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2pPr>
            <a:lvl3pPr marL="11430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3pPr>
            <a:lvl4pPr marL="16002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4pPr>
            <a:lvl5pPr marL="20574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9pPr>
          </a:lstStyle>
          <a:p>
            <a:fld id="{D2731EA1-04C1-BE4D-B0F6-CB22787E60DF}" type="slidenum">
              <a:rPr lang="en-US" altLang="en-US" sz="900" i="0">
                <a:solidFill>
                  <a:schemeClr val="accent2"/>
                </a:solidFill>
                <a:latin typeface="Arial" charset="0"/>
                <a:ea typeface="MS PGothic" charset="-128"/>
              </a:rPr>
              <a:pPr/>
              <a:t>2</a:t>
            </a:fld>
            <a:endParaRPr lang="en-US" altLang="en-US" sz="900" i="0">
              <a:solidFill>
                <a:schemeClr val="accent2"/>
              </a:solidFill>
              <a:latin typeface="Arial" charset="0"/>
              <a:ea typeface="MS PGothic" charset="-128"/>
            </a:endParaRPr>
          </a:p>
        </p:txBody>
      </p:sp>
      <p:pic>
        <p:nvPicPr>
          <p:cNvPr id="1945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09650"/>
            <a:ext cx="6743700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0" y="6172200"/>
            <a:ext cx="3869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 smtClean="0">
                <a:solidFill>
                  <a:schemeClr val="tx1"/>
                </a:solidFill>
              </a:rPr>
              <a:t>From: R. Raman, et al., APS DPP 2017 Conference </a:t>
            </a:r>
          </a:p>
          <a:p>
            <a:r>
              <a:rPr lang="en-US" i="0" dirty="0" smtClean="0">
                <a:solidFill>
                  <a:schemeClr val="tx1"/>
                </a:solidFill>
              </a:rPr>
              <a:t>Presentation PO4.00003</a:t>
            </a:r>
            <a:endParaRPr lang="en-US" i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>
                <a:solidFill>
                  <a:schemeClr val="accent6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Internal Vessel View of DIII-D Vessel as Viewed from the SPI-2 Imaging Camera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2A2EFE-F14A-8E4C-979E-700BA135BC1C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  <p:pic>
        <p:nvPicPr>
          <p:cNvPr id="5" name="Picture 4" descr="D3D-Vessel-view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19200"/>
            <a:ext cx="4864100" cy="4876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562600" y="2514600"/>
            <a:ext cx="3581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0" i="0" dirty="0" smtClean="0">
                <a:solidFill>
                  <a:schemeClr val="tx1"/>
                </a:solidFill>
              </a:rPr>
              <a:t>SPI is injected from a port above the vessel mid-plane and directed towards the lower center stack of DIII-D</a:t>
            </a:r>
            <a:endParaRPr lang="en-US" sz="2400" b="0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363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2800" b="0" dirty="0">
                <a:solidFill>
                  <a:schemeClr val="accent6">
                    <a:lumMod val="75000"/>
                  </a:schemeClr>
                </a:solidFill>
                <a:ea typeface="ＭＳ Ｐゴシック" charset="-128"/>
                <a:cs typeface="+mj-cs"/>
              </a:rPr>
              <a:t>DIII-D SPI Injection Movies (R. Moyer </a:t>
            </a:r>
            <a:r>
              <a:rPr lang="mr-IN" altLang="en-US" sz="2800" b="0" dirty="0">
                <a:solidFill>
                  <a:schemeClr val="accent6">
                    <a:lumMod val="75000"/>
                  </a:schemeClr>
                </a:solidFill>
                <a:ea typeface="ＭＳ Ｐゴシック" charset="-128"/>
                <a:cs typeface="+mj-cs"/>
              </a:rPr>
              <a:t>–</a:t>
            </a:r>
            <a:r>
              <a:rPr lang="en-US" altLang="en-US" sz="2800" b="0" dirty="0">
                <a:solidFill>
                  <a:schemeClr val="accent6">
                    <a:lumMod val="75000"/>
                  </a:schemeClr>
                </a:solidFill>
                <a:ea typeface="ＭＳ Ｐゴシック" charset="-128"/>
                <a:cs typeface="+mj-cs"/>
              </a:rPr>
              <a:t> UCSD / DIII-D)</a:t>
            </a:r>
          </a:p>
        </p:txBody>
      </p:sp>
      <p:sp>
        <p:nvSpPr>
          <p:cNvPr id="2048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1pPr>
            <a:lvl2pPr marL="742950" indent="-28575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2pPr>
            <a:lvl3pPr marL="11430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3pPr>
            <a:lvl4pPr marL="16002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4pPr>
            <a:lvl5pPr marL="20574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9pPr>
          </a:lstStyle>
          <a:p>
            <a:fld id="{95B29E51-D8DA-A14F-946D-C0C209379BDE}" type="slidenum">
              <a:rPr lang="en-US" altLang="en-US" sz="900" i="0">
                <a:solidFill>
                  <a:schemeClr val="accent2"/>
                </a:solidFill>
                <a:latin typeface="Arial" charset="0"/>
              </a:rPr>
              <a:pPr/>
              <a:t>4</a:t>
            </a:fld>
            <a:endParaRPr lang="en-US" altLang="en-US" sz="900" i="0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2" name="SPI2_shutdown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8838"/>
            <a:ext cx="9144000" cy="51387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0" y="6172200"/>
            <a:ext cx="3869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 smtClean="0">
                <a:solidFill>
                  <a:schemeClr val="tx1"/>
                </a:solidFill>
              </a:rPr>
              <a:t>From: R. Raman, et al., APS DPP 2017 Conference </a:t>
            </a:r>
          </a:p>
          <a:p>
            <a:r>
              <a:rPr lang="en-US" i="0" dirty="0" smtClean="0">
                <a:solidFill>
                  <a:schemeClr val="tx1"/>
                </a:solidFill>
              </a:rPr>
              <a:t>Presentation PO4.00003</a:t>
            </a:r>
            <a:endParaRPr lang="en-US" i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b="0" dirty="0" smtClean="0">
                <a:solidFill>
                  <a:schemeClr val="accent6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How does the EPI concept address present limitations?</a:t>
            </a:r>
            <a:endParaRPr lang="en-US" sz="2800" b="0" dirty="0">
              <a:solidFill>
                <a:schemeClr val="accent6">
                  <a:lumMod val="75000"/>
                </a:schemeClr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150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1pPr>
            <a:lvl2pPr marL="742950" indent="-28575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2pPr>
            <a:lvl3pPr marL="11430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3pPr>
            <a:lvl4pPr marL="16002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4pPr>
            <a:lvl5pPr marL="20574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9pPr>
          </a:lstStyle>
          <a:p>
            <a:fld id="{E58C7B9D-6CC3-A14D-9E0F-21D9E25148AC}" type="slidenum">
              <a:rPr lang="en-US" altLang="en-US" sz="900" i="0">
                <a:solidFill>
                  <a:schemeClr val="accent2"/>
                </a:solidFill>
                <a:latin typeface="Arial" charset="0"/>
              </a:rPr>
              <a:pPr/>
              <a:t>5</a:t>
            </a:fld>
            <a:endParaRPr lang="en-US" altLang="en-US" sz="900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21507" name="Rectangle 3"/>
          <p:cNvSpPr txBox="1">
            <a:spLocks noChangeArrowheads="1"/>
          </p:cNvSpPr>
          <p:nvPr/>
        </p:nvSpPr>
        <p:spPr bwMode="auto">
          <a:xfrm>
            <a:off x="152400" y="3886200"/>
            <a:ext cx="8686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1pPr>
            <a:lvl2pPr marL="742950" indent="-28575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2pPr>
            <a:lvl3pPr marL="11430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3pPr>
            <a:lvl4pPr marL="16002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4pPr>
            <a:lvl5pPr marL="20574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en-US" altLang="en-US" sz="1800" i="0">
              <a:solidFill>
                <a:schemeClr val="tx1"/>
              </a:solidFill>
            </a:endParaRPr>
          </a:p>
        </p:txBody>
      </p:sp>
      <p:sp>
        <p:nvSpPr>
          <p:cNvPr id="21508" name="Rectangle 5"/>
          <p:cNvSpPr>
            <a:spLocks noChangeArrowheads="1"/>
          </p:cNvSpPr>
          <p:nvPr/>
        </p:nvSpPr>
        <p:spPr bwMode="auto">
          <a:xfrm>
            <a:off x="76200" y="1371600"/>
            <a:ext cx="88392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1pPr>
            <a:lvl2pPr marL="742950" indent="-28575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2pPr>
            <a:lvl3pPr marL="11430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3pPr>
            <a:lvl4pPr marL="16002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4pPr>
            <a:lvl5pPr marL="20574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9pPr>
          </a:lstStyle>
          <a:p>
            <a:pPr eaLnBrk="1" hangingPunct="1">
              <a:buFont typeface="Arial" charset="0"/>
              <a:buAutoNum type="arabicPeriod"/>
            </a:pPr>
            <a:endParaRPr lang="en-US" altLang="en-US" sz="2000" b="0" i="0" dirty="0"/>
          </a:p>
          <a:p>
            <a:pPr eaLnBrk="1" hangingPunct="1">
              <a:buFont typeface="Arial" charset="0"/>
              <a:buChar char="•"/>
            </a:pPr>
            <a:r>
              <a:rPr lang="en-US" altLang="en-US" sz="2000" b="0" i="0" dirty="0">
                <a:solidFill>
                  <a:srgbClr val="262699"/>
                </a:solidFill>
                <a:latin typeface="Arial" charset="0"/>
              </a:rPr>
              <a:t>The EPI concept injects grains of material (of the required size) and at the required velocity </a:t>
            </a:r>
            <a:r>
              <a:rPr lang="mr-IN" altLang="en-US" sz="2000" b="0" i="0" dirty="0">
                <a:solidFill>
                  <a:srgbClr val="262699"/>
                </a:solidFill>
              </a:rPr>
              <a:t>–</a:t>
            </a:r>
            <a:r>
              <a:rPr lang="en-US" altLang="en-US" sz="2000" b="0" i="0" dirty="0">
                <a:solidFill>
                  <a:srgbClr val="262699"/>
                </a:solidFill>
                <a:latin typeface="Arial" charset="0"/>
              </a:rPr>
              <a:t> &amp; it does this on a fast time scale (2-3ms)</a:t>
            </a:r>
            <a:endParaRPr lang="en-US" altLang="en-US" sz="1800" b="0" i="0" dirty="0">
              <a:solidFill>
                <a:srgbClr val="262699"/>
              </a:solidFill>
              <a:latin typeface="Arial" charset="0"/>
            </a:endParaRPr>
          </a:p>
          <a:p>
            <a:pPr eaLnBrk="1" hangingPunct="1">
              <a:buFontTx/>
              <a:buChar char="-"/>
            </a:pPr>
            <a:endParaRPr lang="en-US" altLang="en-US" sz="2000" b="0" i="0" dirty="0">
              <a:solidFill>
                <a:srgbClr val="262699"/>
              </a:solidFill>
              <a:latin typeface="Arial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altLang="en-US" sz="2000" b="0" i="0" dirty="0" smtClean="0">
                <a:solidFill>
                  <a:srgbClr val="262699"/>
                </a:solidFill>
                <a:latin typeface="Arial" charset="0"/>
              </a:rPr>
              <a:t>Because of this - </a:t>
            </a:r>
            <a:r>
              <a:rPr lang="en-US" altLang="en-US" sz="2000" b="0" i="0" dirty="0">
                <a:solidFill>
                  <a:srgbClr val="262699"/>
                </a:solidFill>
                <a:latin typeface="Arial" charset="0"/>
              </a:rPr>
              <a:t>o</a:t>
            </a:r>
            <a:r>
              <a:rPr lang="en-US" altLang="en-US" sz="2000" b="0" i="0" dirty="0" smtClean="0">
                <a:solidFill>
                  <a:srgbClr val="262699"/>
                </a:solidFill>
                <a:latin typeface="Arial" charset="0"/>
              </a:rPr>
              <a:t>ne </a:t>
            </a:r>
            <a:r>
              <a:rPr lang="en-US" altLang="en-US" sz="2000" b="0" i="0" dirty="0">
                <a:solidFill>
                  <a:srgbClr val="262699"/>
                </a:solidFill>
                <a:latin typeface="Arial" charset="0"/>
              </a:rPr>
              <a:t>can precisely calculate the needed size / velocity combination of a spherical particle for penetrating to the center of any given plasma, including the ITER plasma</a:t>
            </a:r>
          </a:p>
          <a:p>
            <a:pPr eaLnBrk="1" hangingPunct="1">
              <a:buFont typeface="Arial" charset="0"/>
              <a:buChar char="•"/>
            </a:pPr>
            <a:endParaRPr lang="en-US" altLang="en-US" sz="2000" b="0" i="0" dirty="0">
              <a:solidFill>
                <a:srgbClr val="262699"/>
              </a:solidFill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1000" y="4343400"/>
            <a:ext cx="8382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0" i="0" dirty="0">
                <a:solidFill>
                  <a:schemeClr val="tx1"/>
                </a:solidFill>
              </a:rPr>
              <a:t>The present understanding (based on the theoretical work of </a:t>
            </a:r>
            <a:r>
              <a:rPr lang="en-US" sz="1800" b="0" i="0" dirty="0" err="1">
                <a:solidFill>
                  <a:schemeClr val="tx1"/>
                </a:solidFill>
              </a:rPr>
              <a:t>Konavalov</a:t>
            </a:r>
            <a:r>
              <a:rPr lang="en-US" sz="1800" b="0" i="0" dirty="0">
                <a:solidFill>
                  <a:schemeClr val="tx1"/>
                </a:solidFill>
              </a:rPr>
              <a:t>, et al., proceedings of the IAEA-FEC 2012 conference, ITR/P1-38) is that as little as </a:t>
            </a:r>
            <a:r>
              <a:rPr lang="en-US" sz="1800" b="0" i="0" dirty="0" smtClean="0">
                <a:solidFill>
                  <a:schemeClr val="tx1"/>
                </a:solidFill>
              </a:rPr>
              <a:t>5g </a:t>
            </a:r>
            <a:r>
              <a:rPr lang="en-US" sz="1800" b="0" i="0" dirty="0">
                <a:solidFill>
                  <a:schemeClr val="tx1"/>
                </a:solidFill>
              </a:rPr>
              <a:t>of Be may be adequate for both thermal quench and runaway electron mitigation in ITER. This radiative payload must be deposited </a:t>
            </a:r>
            <a:r>
              <a:rPr lang="en-US" sz="1800" b="0" i="0" dirty="0" smtClean="0">
                <a:solidFill>
                  <a:schemeClr val="tx1"/>
                </a:solidFill>
              </a:rPr>
              <a:t>sufficiently deep inside the plasma. </a:t>
            </a:r>
            <a:endParaRPr lang="en-US" sz="1800" b="0" i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b="0" dirty="0" smtClean="0">
                <a:solidFill>
                  <a:schemeClr val="accent6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How Does the EPI System </a:t>
            </a:r>
            <a:r>
              <a:rPr lang="en-US" sz="2800" b="0" dirty="0">
                <a:solidFill>
                  <a:schemeClr val="accent6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A</a:t>
            </a:r>
            <a:r>
              <a:rPr lang="en-US" sz="2800" b="0" dirty="0" smtClean="0">
                <a:solidFill>
                  <a:schemeClr val="accent6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chieve </a:t>
            </a:r>
            <a:r>
              <a:rPr lang="en-US" sz="2800" b="0" dirty="0">
                <a:solidFill>
                  <a:schemeClr val="accent6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T</a:t>
            </a:r>
            <a:r>
              <a:rPr lang="en-US" sz="2800" b="0" dirty="0" smtClean="0">
                <a:solidFill>
                  <a:schemeClr val="accent6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hese Essential Parameters for a Reactor DMS?</a:t>
            </a:r>
            <a:endParaRPr lang="en-US" sz="2800" b="0" dirty="0">
              <a:solidFill>
                <a:schemeClr val="accent6">
                  <a:lumMod val="75000"/>
                </a:schemeClr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355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1pPr>
            <a:lvl2pPr marL="742950" indent="-28575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2pPr>
            <a:lvl3pPr marL="11430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3pPr>
            <a:lvl4pPr marL="16002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4pPr>
            <a:lvl5pPr marL="20574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9pPr>
          </a:lstStyle>
          <a:p>
            <a:fld id="{D1B6A571-AA80-0941-A940-BB20F363B1E4}" type="slidenum">
              <a:rPr lang="en-US" altLang="en-US" sz="900" i="0">
                <a:solidFill>
                  <a:schemeClr val="accent2"/>
                </a:solidFill>
                <a:latin typeface="Arial" charset="0"/>
              </a:rPr>
              <a:pPr/>
              <a:t>6</a:t>
            </a:fld>
            <a:endParaRPr lang="en-US" altLang="en-US" sz="900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23555" name="Rectangle 3"/>
          <p:cNvSpPr txBox="1">
            <a:spLocks noChangeArrowheads="1"/>
          </p:cNvSpPr>
          <p:nvPr/>
        </p:nvSpPr>
        <p:spPr bwMode="auto">
          <a:xfrm>
            <a:off x="152400" y="1600200"/>
            <a:ext cx="86868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1pPr>
            <a:lvl2pPr marL="742950" indent="-28575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2pPr>
            <a:lvl3pPr marL="11430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3pPr>
            <a:lvl4pPr marL="16002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4pPr>
            <a:lvl5pPr marL="20574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en-US" altLang="en-US" sz="1800" i="0">
              <a:solidFill>
                <a:schemeClr val="tx1"/>
              </a:solidFill>
            </a:endParaRPr>
          </a:p>
        </p:txBody>
      </p:sp>
      <p:sp>
        <p:nvSpPr>
          <p:cNvPr id="23556" name="Rectangle 5"/>
          <p:cNvSpPr>
            <a:spLocks noChangeArrowheads="1"/>
          </p:cNvSpPr>
          <p:nvPr/>
        </p:nvSpPr>
        <p:spPr bwMode="auto">
          <a:xfrm>
            <a:off x="152400" y="990600"/>
            <a:ext cx="8839200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1pPr>
            <a:lvl2pPr marL="742950" indent="-28575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2pPr>
            <a:lvl3pPr marL="11430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3pPr>
            <a:lvl4pPr marL="16002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4pPr>
            <a:lvl5pPr marL="20574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9pPr>
          </a:lstStyle>
          <a:p>
            <a:pPr eaLnBrk="1" hangingPunct="1">
              <a:buFont typeface="Arial" charset="0"/>
              <a:buAutoNum type="arabicPeriod"/>
            </a:pPr>
            <a:endParaRPr lang="en-US" altLang="en-US" sz="2000" b="0" i="0" dirty="0"/>
          </a:p>
          <a:p>
            <a:pPr eaLnBrk="1" hangingPunct="1">
              <a:buFont typeface="Arial" charset="0"/>
              <a:buChar char="•"/>
            </a:pPr>
            <a:r>
              <a:rPr lang="en-US" altLang="en-US" sz="2000" b="0" i="0" dirty="0">
                <a:solidFill>
                  <a:srgbClr val="262699"/>
                </a:solidFill>
                <a:latin typeface="Arial" charset="0"/>
              </a:rPr>
              <a:t>The EPI system accelerates </a:t>
            </a:r>
            <a:r>
              <a:rPr lang="en-US" altLang="en-US" sz="2000" b="0" i="0" dirty="0" smtClean="0">
                <a:solidFill>
                  <a:srgbClr val="262699"/>
                </a:solidFill>
                <a:latin typeface="Arial" charset="0"/>
              </a:rPr>
              <a:t>a sabot  </a:t>
            </a:r>
            <a:endParaRPr lang="en-US" altLang="en-US" sz="1800" b="0" i="0" dirty="0">
              <a:solidFill>
                <a:srgbClr val="262699"/>
              </a:solidFill>
              <a:latin typeface="Arial" charset="0"/>
            </a:endParaRPr>
          </a:p>
          <a:p>
            <a:pPr eaLnBrk="1" hangingPunct="1">
              <a:buFontTx/>
              <a:buChar char="-"/>
            </a:pPr>
            <a:endParaRPr lang="en-US" altLang="en-US" sz="2000" b="0" i="0" dirty="0">
              <a:solidFill>
                <a:srgbClr val="262699"/>
              </a:solidFill>
              <a:latin typeface="Arial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altLang="en-US" sz="2000" b="0" i="0" dirty="0">
                <a:solidFill>
                  <a:srgbClr val="262699"/>
                </a:solidFill>
                <a:latin typeface="Arial" charset="0"/>
              </a:rPr>
              <a:t>The sabot is a metallic capsule that can be accelerated to high-velocity using an electromagnetic impeller</a:t>
            </a:r>
          </a:p>
          <a:p>
            <a:pPr eaLnBrk="1" hangingPunct="1">
              <a:buFont typeface="Arial" charset="0"/>
              <a:buChar char="•"/>
            </a:pPr>
            <a:endParaRPr lang="en-US" altLang="en-US" sz="2000" b="0" i="0" dirty="0">
              <a:solidFill>
                <a:srgbClr val="262699"/>
              </a:solidFill>
              <a:latin typeface="Arial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altLang="en-US" sz="2000" b="0" i="0" dirty="0">
                <a:solidFill>
                  <a:srgbClr val="262699"/>
                </a:solidFill>
                <a:latin typeface="Arial" charset="0"/>
              </a:rPr>
              <a:t>At the end of the acceleration, within 2-3ms, the sabot will release granules of known velocity and distribution </a:t>
            </a:r>
            <a:r>
              <a:rPr lang="mr-IN" altLang="en-US" sz="2000" b="0" i="0" dirty="0">
                <a:solidFill>
                  <a:srgbClr val="262699"/>
                </a:solidFill>
              </a:rPr>
              <a:t>–</a:t>
            </a:r>
            <a:r>
              <a:rPr lang="en-US" altLang="en-US" sz="2000" b="0" i="0" dirty="0">
                <a:solidFill>
                  <a:srgbClr val="262699"/>
                </a:solidFill>
                <a:latin typeface="Arial" charset="0"/>
              </a:rPr>
              <a:t> or a Shell </a:t>
            </a:r>
            <a:r>
              <a:rPr lang="en-US" altLang="en-US" sz="2000" b="0" i="0" dirty="0" smtClean="0">
                <a:solidFill>
                  <a:srgbClr val="262699"/>
                </a:solidFill>
                <a:latin typeface="Arial" charset="0"/>
              </a:rPr>
              <a:t>Pellet</a:t>
            </a:r>
          </a:p>
          <a:p>
            <a:pPr eaLnBrk="1" hangingPunct="1">
              <a:buFont typeface="Arial" charset="0"/>
              <a:buChar char="•"/>
            </a:pPr>
            <a:endParaRPr lang="en-US" altLang="en-US" sz="2000" b="0" i="0" dirty="0">
              <a:solidFill>
                <a:srgbClr val="262699"/>
              </a:solidFill>
              <a:latin typeface="Arial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altLang="en-US" sz="2000" b="0" i="0" dirty="0">
                <a:solidFill>
                  <a:schemeClr val="tx1"/>
                </a:solidFill>
                <a:latin typeface="Arial" charset="0"/>
              </a:rPr>
              <a:t>The </a:t>
            </a:r>
            <a:r>
              <a:rPr lang="en-US" altLang="en-US" sz="2000" i="0" dirty="0">
                <a:solidFill>
                  <a:srgbClr val="FF0000"/>
                </a:solidFill>
                <a:latin typeface="Arial" charset="0"/>
              </a:rPr>
              <a:t>primary advantage </a:t>
            </a:r>
            <a:r>
              <a:rPr lang="en-US" altLang="en-US" sz="2000" b="0" i="0" dirty="0">
                <a:solidFill>
                  <a:schemeClr val="tx1"/>
                </a:solidFill>
                <a:latin typeface="Arial" charset="0"/>
              </a:rPr>
              <a:t>of the EPI concept over SPI and other gas propelled systems is its potential to meet </a:t>
            </a:r>
            <a:r>
              <a:rPr lang="en-US" altLang="en-US" sz="2000" i="0" u="sng" dirty="0">
                <a:solidFill>
                  <a:srgbClr val="FF0000"/>
                </a:solidFill>
                <a:latin typeface="Arial" charset="0"/>
              </a:rPr>
              <a:t>short warning time scales</a:t>
            </a:r>
            <a:r>
              <a:rPr lang="en-US" altLang="en-US" sz="2000" b="0" i="0" dirty="0">
                <a:solidFill>
                  <a:schemeClr val="tx1"/>
                </a:solidFill>
                <a:latin typeface="Arial" charset="0"/>
              </a:rPr>
              <a:t>, while accurately delivering the required particle size and materials at the velocities needed for achieving the required </a:t>
            </a:r>
            <a:r>
              <a:rPr lang="en-US" altLang="en-US" sz="2000" i="0" u="sng" dirty="0" smtClean="0">
                <a:solidFill>
                  <a:srgbClr val="FF0000"/>
                </a:solidFill>
                <a:latin typeface="Arial" charset="0"/>
              </a:rPr>
              <a:t>core penetration </a:t>
            </a:r>
            <a:r>
              <a:rPr lang="en-US" altLang="en-US" sz="2000" b="0" i="0" dirty="0" smtClean="0">
                <a:solidFill>
                  <a:schemeClr val="tx1"/>
                </a:solidFill>
                <a:latin typeface="Arial" charset="0"/>
              </a:rPr>
              <a:t>in </a:t>
            </a:r>
            <a:r>
              <a:rPr lang="en-US" altLang="en-US" sz="2000" b="0" i="0" dirty="0">
                <a:solidFill>
                  <a:schemeClr val="tx1"/>
                </a:solidFill>
                <a:latin typeface="Arial" charset="0"/>
              </a:rPr>
              <a:t>high power ITER discharges. </a:t>
            </a:r>
            <a:endParaRPr lang="en-US" altLang="en-US" sz="2000" b="0" i="0" dirty="0" smtClean="0">
              <a:solidFill>
                <a:schemeClr val="tx1"/>
              </a:solidFill>
              <a:latin typeface="Arial" charset="0"/>
            </a:endParaRPr>
          </a:p>
          <a:p>
            <a:pPr marL="800100" lvl="1" indent="-342900" eaLnBrk="1" hangingPunct="1">
              <a:buFont typeface="Wingdings" charset="2"/>
              <a:buChar char="Ø"/>
            </a:pPr>
            <a:r>
              <a:rPr lang="en-US" altLang="en-US" sz="2000" b="0" i="0" dirty="0" smtClean="0">
                <a:solidFill>
                  <a:schemeClr val="tx1"/>
                </a:solidFill>
                <a:latin typeface="Arial" charset="0"/>
              </a:rPr>
              <a:t>Delivers radiative payload to the the core where the RE channel is generated</a:t>
            </a:r>
            <a:endParaRPr lang="en-US" altLang="en-US" sz="2000" b="0" i="0" dirty="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b="0" dirty="0" smtClean="0">
                <a:solidFill>
                  <a:schemeClr val="accent6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The Ambient B-Field of a High-Field Tokamak such as ITER Can be Used to Improve Device Efficiency</a:t>
            </a:r>
            <a:endParaRPr lang="en-US" sz="2800" b="0" dirty="0">
              <a:solidFill>
                <a:schemeClr val="accent6">
                  <a:lumMod val="75000"/>
                </a:schemeClr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560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1pPr>
            <a:lvl2pPr marL="742950" indent="-28575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2pPr>
            <a:lvl3pPr marL="11430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3pPr>
            <a:lvl4pPr marL="16002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4pPr>
            <a:lvl5pPr marL="20574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9pPr>
          </a:lstStyle>
          <a:p>
            <a:fld id="{CE3ABC9C-53E5-B448-86DF-8AA8BB916A9C}" type="slidenum">
              <a:rPr lang="en-US" altLang="en-US" sz="900" i="0">
                <a:solidFill>
                  <a:schemeClr val="accent2"/>
                </a:solidFill>
                <a:latin typeface="Arial" charset="0"/>
              </a:rPr>
              <a:pPr/>
              <a:t>7</a:t>
            </a:fld>
            <a:endParaRPr lang="en-US" altLang="en-US" sz="900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20484" name="Rectangle 5"/>
          <p:cNvSpPr>
            <a:spLocks noChangeArrowheads="1"/>
          </p:cNvSpPr>
          <p:nvPr/>
        </p:nvSpPr>
        <p:spPr bwMode="auto">
          <a:xfrm>
            <a:off x="6629400" y="1635125"/>
            <a:ext cx="2503488" cy="409342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marL="342900" indent="-342900" eaLnBrk="1" hangingPunct="1">
              <a:buFont typeface="Arial" charset="0"/>
              <a:buChar char="•"/>
              <a:defRPr/>
            </a:pPr>
            <a:r>
              <a:rPr lang="en-US" sz="2000" b="0" i="0" dirty="0">
                <a:solidFill>
                  <a:schemeClr val="accent2">
                    <a:lumMod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rPr>
              <a:t>Injector can be positioned very close to the vessel, which further improves the system response </a:t>
            </a:r>
            <a:r>
              <a:rPr lang="en-US" sz="2000" b="0" i="0" dirty="0" smtClean="0">
                <a:solidFill>
                  <a:schemeClr val="accent2">
                    <a:lumMod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rPr>
              <a:t>time</a:t>
            </a:r>
          </a:p>
          <a:p>
            <a:pPr marL="342900" indent="-342900" eaLnBrk="1" hangingPunct="1">
              <a:buFont typeface="Arial" charset="0"/>
              <a:buChar char="•"/>
              <a:defRPr/>
            </a:pPr>
            <a:endParaRPr lang="en-US" sz="2000" b="0" i="0" dirty="0">
              <a:solidFill>
                <a:schemeClr val="accent2">
                  <a:lumMod val="75000"/>
                </a:schemeClr>
              </a:solidFill>
              <a:latin typeface="+mn-lt"/>
              <a:ea typeface="ＭＳ Ｐゴシック" charset="0"/>
              <a:cs typeface="ＭＳ Ｐゴシック" charset="0"/>
            </a:endParaRPr>
          </a:p>
          <a:p>
            <a:pPr marL="342900" indent="-342900" eaLnBrk="1" hangingPunct="1">
              <a:buFont typeface="Arial" charset="0"/>
              <a:buChar char="•"/>
              <a:defRPr/>
            </a:pPr>
            <a:endParaRPr lang="en-US" sz="2000" b="0" i="0" dirty="0">
              <a:solidFill>
                <a:schemeClr val="accent2">
                  <a:lumMod val="75000"/>
                </a:schemeClr>
              </a:solidFill>
              <a:latin typeface="+mn-lt"/>
              <a:ea typeface="ＭＳ Ｐゴシック" charset="0"/>
              <a:cs typeface="ＭＳ Ｐゴシック" charset="0"/>
            </a:endParaRPr>
          </a:p>
          <a:p>
            <a:pPr marL="342900" indent="-342900" eaLnBrk="1" hangingPunct="1">
              <a:buFont typeface="Arial" charset="0"/>
              <a:buChar char="•"/>
              <a:defRPr/>
            </a:pPr>
            <a:r>
              <a:rPr lang="en-US" sz="2000" b="0" i="0" dirty="0" smtClean="0">
                <a:solidFill>
                  <a:schemeClr val="accent2">
                    <a:lumMod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rPr>
              <a:t>Use high-field SC boost coils (&gt;8T) if located outside port plug</a:t>
            </a:r>
            <a:endParaRPr lang="en-US" sz="2000" b="0" i="0" dirty="0">
              <a:solidFill>
                <a:schemeClr val="accent2">
                  <a:lumMod val="75000"/>
                </a:schemeClr>
              </a:solidFill>
              <a:latin typeface="+mn-lt"/>
              <a:ea typeface="ＭＳ Ｐゴシック" charset="0"/>
              <a:cs typeface="ＭＳ Ｐゴシック" charset="0"/>
            </a:endParaRPr>
          </a:p>
        </p:txBody>
      </p:sp>
      <p:pic>
        <p:nvPicPr>
          <p:cNvPr id="2560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1114425"/>
            <a:ext cx="6370637" cy="236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3276600"/>
            <a:ext cx="6629400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867400" y="6096000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0" dirty="0" smtClean="0">
                <a:solidFill>
                  <a:schemeClr val="tx1"/>
                </a:solidFill>
              </a:rPr>
              <a:t>From: R. Raman, et al., Fusion Science &amp; Technology, Vol.68 (Nov 2015) 797</a:t>
            </a:r>
            <a:endParaRPr lang="en-US" i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b="0" dirty="0" smtClean="0">
                <a:solidFill>
                  <a:schemeClr val="accent6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ITER</a:t>
            </a:r>
            <a:r>
              <a:rPr lang="en-US" sz="2800" b="0" dirty="0">
                <a:solidFill>
                  <a:schemeClr val="accent6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800" b="0" dirty="0" smtClean="0">
                <a:solidFill>
                  <a:schemeClr val="accent6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Scale Injector Should Attain 1 km/s in ~1 </a:t>
            </a:r>
            <a:r>
              <a:rPr lang="en-US" sz="2800" b="0" dirty="0" err="1" smtClean="0">
                <a:solidFill>
                  <a:schemeClr val="accent6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ms</a:t>
            </a:r>
            <a:endParaRPr lang="en-US" sz="2800" b="0" dirty="0">
              <a:solidFill>
                <a:schemeClr val="accent6">
                  <a:lumMod val="75000"/>
                </a:schemeClr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765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1pPr>
            <a:lvl2pPr marL="742950" indent="-28575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2pPr>
            <a:lvl3pPr marL="11430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3pPr>
            <a:lvl4pPr marL="16002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4pPr>
            <a:lvl5pPr marL="20574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9pPr>
          </a:lstStyle>
          <a:p>
            <a:fld id="{C6804EB1-3DF8-AE49-B336-0E1542331B6B}" type="slidenum">
              <a:rPr lang="en-US" altLang="en-US" sz="900" i="0">
                <a:solidFill>
                  <a:schemeClr val="accent2"/>
                </a:solidFill>
                <a:latin typeface="Arial" charset="0"/>
              </a:rPr>
              <a:pPr/>
              <a:t>8</a:t>
            </a:fld>
            <a:endParaRPr lang="en-US" altLang="en-US" sz="900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27651" name="Rectangle 3"/>
          <p:cNvSpPr txBox="1">
            <a:spLocks noChangeArrowheads="1"/>
          </p:cNvSpPr>
          <p:nvPr/>
        </p:nvSpPr>
        <p:spPr bwMode="auto">
          <a:xfrm>
            <a:off x="152400" y="1600200"/>
            <a:ext cx="36576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1pPr>
            <a:lvl2pPr marL="742950" indent="-28575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2pPr>
            <a:lvl3pPr marL="11430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3pPr>
            <a:lvl4pPr marL="16002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4pPr>
            <a:lvl5pPr marL="2057400" indent="-22860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en-US" altLang="en-US" sz="1800" i="0">
              <a:solidFill>
                <a:schemeClr val="tx1"/>
              </a:solidFill>
            </a:endParaRPr>
          </a:p>
        </p:txBody>
      </p:sp>
      <p:pic>
        <p:nvPicPr>
          <p:cNvPr id="2765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57263"/>
            <a:ext cx="8037513" cy="560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65913" y="4648200"/>
            <a:ext cx="18118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@ 8T cap bank only 2x </a:t>
            </a:r>
          </a:p>
          <a:p>
            <a:r>
              <a:rPr lang="en-US" sz="1400" dirty="0" smtClean="0"/>
              <a:t>DIII-D-scale system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75086</TotalTime>
  <Words>1125</Words>
  <Application>Microsoft Macintosh PowerPoint</Application>
  <PresentationFormat>On-screen Show (4:3)</PresentationFormat>
  <Paragraphs>176</Paragraphs>
  <Slides>19</Slides>
  <Notes>7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Blank Presentation</vt:lpstr>
      <vt:lpstr>PowerPoint Presentation</vt:lpstr>
      <vt:lpstr>Limitations of Present DM Systems</vt:lpstr>
      <vt:lpstr>There is Dramatic Difference in SPI Penetration  in Low and High-Power DIII-D Plasmas </vt:lpstr>
      <vt:lpstr>Internal Vessel View of DIII-D Vessel as Viewed from the SPI-2 Imaging Camera </vt:lpstr>
      <vt:lpstr>DIII-D SPI Injection Movies (R. Moyer – UCSD / DIII-D)</vt:lpstr>
      <vt:lpstr>How does the EPI concept address present limitations?</vt:lpstr>
      <vt:lpstr>How Does the EPI System Achieve These Essential Parameters for a Reactor DMS?</vt:lpstr>
      <vt:lpstr>The Ambient B-Field of a High-Field Tokamak such as ITER Can be Used to Improve Device Efficiency</vt:lpstr>
      <vt:lpstr>ITER Scale Injector Should Attain 1 km/s in ~1 ms</vt:lpstr>
      <vt:lpstr>Small Scale System Built To Test Critical Parameters (Sabot motion tracked using magnetic Probes)</vt:lpstr>
      <vt:lpstr>Small Scale System Built To Test Critical Parameters (Sabot motion tracked using magnetic Probes)</vt:lpstr>
      <vt:lpstr>Magnetic Probes Located Below Rail Electrodes Track Sabot Motion &amp; Used to Measure Velocity</vt:lpstr>
      <vt:lpstr>Sabot Motion also Tracked Using Fast Video Camera</vt:lpstr>
      <vt:lpstr>Fast Camera Images Also Used to Measure Sabot Velocity</vt:lpstr>
      <vt:lpstr>Measured EPI system parameters with 0.3T B-field augmentation in agreement with simulation predictions</vt:lpstr>
      <vt:lpstr>Next Step is to Conduct an EPI Test on a Tokamak Vacuum Chamber Dimensions (1.5m x 0.6m x 0.5m)</vt:lpstr>
      <vt:lpstr>Now Starting to Assemble EPI Core Region For Higher Velocity Tests in Ambient Atmosphere</vt:lpstr>
      <vt:lpstr>EPI can Deliver Radiative Payload Deep into the Tokamak Plasma on a Fast 2-3 ms Time-scale</vt:lpstr>
      <vt:lpstr>Concept Discussed With ITER Groups During Concept Inception Phase</vt:lpstr>
    </vt:vector>
  </TitlesOfParts>
  <Company>Princeton Plasma Physics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Comparison of MA and Vphi Example of asymmetry</dc:title>
  <dc:creator>Jonathan Menard</dc:creator>
  <cp:lastModifiedBy>Roger Raman</cp:lastModifiedBy>
  <cp:revision>13191</cp:revision>
  <cp:lastPrinted>2016-10-12T20:20:56Z</cp:lastPrinted>
  <dcterms:created xsi:type="dcterms:W3CDTF">2012-03-13T04:07:44Z</dcterms:created>
  <dcterms:modified xsi:type="dcterms:W3CDTF">2018-02-07T21:39:10Z</dcterms:modified>
</cp:coreProperties>
</file>