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8" r:id="rId2"/>
    <p:sldId id="259" r:id="rId3"/>
    <p:sldId id="285" r:id="rId4"/>
    <p:sldId id="286" r:id="rId5"/>
    <p:sldId id="287" r:id="rId6"/>
    <p:sldId id="264" r:id="rId7"/>
    <p:sldId id="291" r:id="rId8"/>
    <p:sldId id="276" r:id="rId9"/>
    <p:sldId id="282" r:id="rId10"/>
    <p:sldId id="288" r:id="rId11"/>
    <p:sldId id="271" r:id="rId12"/>
    <p:sldId id="270" r:id="rId13"/>
    <p:sldId id="284" r:id="rId14"/>
    <p:sldId id="273" r:id="rId15"/>
    <p:sldId id="274" r:id="rId16"/>
    <p:sldId id="279" r:id="rId17"/>
    <p:sldId id="278" r:id="rId18"/>
    <p:sldId id="280" r:id="rId19"/>
    <p:sldId id="281" r:id="rId20"/>
    <p:sldId id="289" r:id="rId21"/>
    <p:sldId id="290" r:id="rId22"/>
    <p:sldId id="293" r:id="rId23"/>
    <p:sldId id="294" r:id="rId24"/>
    <p:sldId id="29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30" autoAdjust="0"/>
  </p:normalViewPr>
  <p:slideViewPr>
    <p:cSldViewPr>
      <p:cViewPr varScale="1">
        <p:scale>
          <a:sx n="95" d="100"/>
          <a:sy n="95" d="100"/>
        </p:scale>
        <p:origin x="1468" y="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FY16 initial in-vessel inspections</a:t>
            </a: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nstx.pppl.gov/DragNDrop/Operations/In_vessel_inspections/Post_run_2016/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F. Scotti, C. Skinner, S. Gifford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FY16 initial in vessel inspections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dirty="0" smtClean="0"/>
              <a:t>PPPL B318</a:t>
            </a:r>
            <a:endParaRPr lang="en-US" dirty="0"/>
          </a:p>
          <a:p>
            <a:pPr>
              <a:lnSpc>
                <a:spcPct val="85000"/>
              </a:lnSpc>
            </a:pPr>
            <a:r>
              <a:rPr lang="en-US" dirty="0" smtClean="0"/>
              <a:t>2:00 PM Thursday Sept 29</a:t>
            </a:r>
            <a:r>
              <a:rPr lang="en-US" baseline="30000" dirty="0" smtClean="0"/>
              <a:t>th</a:t>
            </a:r>
            <a:r>
              <a:rPr lang="en-US" dirty="0" smtClean="0"/>
              <a:t> 2016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Metrology of broken tile planned</a:t>
            </a:r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5149850" y="6028030"/>
            <a:ext cx="2984500" cy="241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Connector 10"/>
          <p:cNvCxnSpPr>
            <a:cxnSpLocks noChangeShapeType="1"/>
          </p:cNvCxnSpPr>
          <p:nvPr/>
        </p:nvCxnSpPr>
        <p:spPr bwMode="auto">
          <a:xfrm>
            <a:off x="0" y="160873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11" name="Straight Connector 110"/>
          <p:cNvCxnSpPr>
            <a:cxnSpLocks noChangeShapeType="1"/>
          </p:cNvCxnSpPr>
          <p:nvPr/>
        </p:nvCxnSpPr>
        <p:spPr bwMode="auto">
          <a:xfrm>
            <a:off x="0" y="160873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12" name="Straight Connector 6"/>
          <p:cNvCxnSpPr>
            <a:cxnSpLocks noChangeShapeType="1"/>
          </p:cNvCxnSpPr>
          <p:nvPr/>
        </p:nvCxnSpPr>
        <p:spPr bwMode="auto">
          <a:xfrm>
            <a:off x="0" y="160873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13" name="Straight Connector 7"/>
          <p:cNvCxnSpPr>
            <a:cxnSpLocks noChangeShapeType="1"/>
          </p:cNvCxnSpPr>
          <p:nvPr/>
        </p:nvCxnSpPr>
        <p:spPr bwMode="auto">
          <a:xfrm>
            <a:off x="0" y="160873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14" name="Straight Connector 8"/>
          <p:cNvCxnSpPr>
            <a:cxnSpLocks noChangeShapeType="1"/>
          </p:cNvCxnSpPr>
          <p:nvPr/>
        </p:nvCxnSpPr>
        <p:spPr bwMode="auto">
          <a:xfrm>
            <a:off x="0" y="160873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15" name="Straight Connector 9"/>
          <p:cNvCxnSpPr>
            <a:cxnSpLocks noChangeShapeType="1"/>
          </p:cNvCxnSpPr>
          <p:nvPr/>
        </p:nvCxnSpPr>
        <p:spPr bwMode="auto">
          <a:xfrm>
            <a:off x="0" y="160873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116" name="Picture 1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1" y="1473073"/>
            <a:ext cx="3119746" cy="508012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Rectangle 116"/>
          <p:cNvSpPr/>
          <p:nvPr/>
        </p:nvSpPr>
        <p:spPr>
          <a:xfrm>
            <a:off x="0" y="9465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Romer</a:t>
            </a:r>
            <a:r>
              <a:rPr lang="en-US" dirty="0"/>
              <a:t> arm measurements</a:t>
            </a:r>
          </a:p>
          <a:p>
            <a:r>
              <a:rPr lang="en-US" dirty="0"/>
              <a:t>Work Permit 2016277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3429000" y="969526"/>
            <a:ext cx="516301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i="1" dirty="0">
                <a:solidFill>
                  <a:srgbClr val="0000FF"/>
                </a:solidFill>
              </a:rPr>
              <a:t>Recommend engineering task to: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FF"/>
                </a:solidFill>
              </a:rPr>
              <a:t>Establishment of maximum permissible tile protrusion (related to design value of overlay/underlay gap).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i="1" dirty="0">
                <a:solidFill>
                  <a:srgbClr val="0000FF"/>
                </a:solidFill>
              </a:rPr>
              <a:t>Fabrication of specialized tool with feeler gauges for rapid detection of tile protrusion over limit.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i="1" dirty="0">
                <a:solidFill>
                  <a:srgbClr val="0000FF"/>
                </a:solidFill>
              </a:rPr>
              <a:t>In-vessel survey of all tiles and adjustment of any tiles over limit.</a:t>
            </a:r>
          </a:p>
          <a:p>
            <a:pPr>
              <a:spcBef>
                <a:spcPts val="1200"/>
              </a:spcBef>
            </a:pPr>
            <a:r>
              <a:rPr lang="en-US" i="1" dirty="0">
                <a:solidFill>
                  <a:srgbClr val="0000FF"/>
                </a:solidFill>
              </a:rPr>
              <a:t>Potential tool: 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5149850" y="4071879"/>
            <a:ext cx="2914650" cy="13970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5149850" y="5900679"/>
            <a:ext cx="2914650" cy="10795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1" name="Group 120"/>
          <p:cNvGrpSpPr/>
          <p:nvPr/>
        </p:nvGrpSpPr>
        <p:grpSpPr>
          <a:xfrm>
            <a:off x="5283200" y="3792479"/>
            <a:ext cx="457200" cy="838200"/>
            <a:chOff x="5283200" y="3708400"/>
            <a:chExt cx="457200" cy="838200"/>
          </a:xfrm>
        </p:grpSpPr>
        <p:sp>
          <p:nvSpPr>
            <p:cNvPr id="122" name="Oval 121"/>
            <p:cNvSpPr/>
            <p:nvPr/>
          </p:nvSpPr>
          <p:spPr>
            <a:xfrm>
              <a:off x="5283200" y="4089400"/>
              <a:ext cx="457200" cy="457200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Arrow Connector 122"/>
            <p:cNvCxnSpPr>
              <a:endCxn id="122" idx="7"/>
            </p:cNvCxnSpPr>
            <p:nvPr/>
          </p:nvCxnSpPr>
          <p:spPr>
            <a:xfrm flipV="1">
              <a:off x="5505450" y="4156355"/>
              <a:ext cx="167995" cy="1743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22" idx="0"/>
            </p:cNvCxnSpPr>
            <p:nvPr/>
          </p:nvCxnSpPr>
          <p:spPr>
            <a:xfrm flipH="1" flipV="1">
              <a:off x="5505450" y="3784600"/>
              <a:ext cx="6350" cy="304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Oval 124"/>
            <p:cNvSpPr/>
            <p:nvPr/>
          </p:nvSpPr>
          <p:spPr>
            <a:xfrm>
              <a:off x="5454650" y="3708400"/>
              <a:ext cx="91440" cy="914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5283200" y="4737944"/>
            <a:ext cx="1974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Flat plate with 4 feeler gauges</a:t>
            </a:r>
          </a:p>
        </p:txBody>
      </p:sp>
      <p:grpSp>
        <p:nvGrpSpPr>
          <p:cNvPr id="127" name="Group 126"/>
          <p:cNvGrpSpPr/>
          <p:nvPr/>
        </p:nvGrpSpPr>
        <p:grpSpPr>
          <a:xfrm>
            <a:off x="7120890" y="3744219"/>
            <a:ext cx="457200" cy="838200"/>
            <a:chOff x="5283200" y="3708400"/>
            <a:chExt cx="457200" cy="838200"/>
          </a:xfrm>
        </p:grpSpPr>
        <p:sp>
          <p:nvSpPr>
            <p:cNvPr id="128" name="Oval 127"/>
            <p:cNvSpPr/>
            <p:nvPr/>
          </p:nvSpPr>
          <p:spPr>
            <a:xfrm>
              <a:off x="5283200" y="4089400"/>
              <a:ext cx="457200" cy="457200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9" name="Straight Arrow Connector 128"/>
            <p:cNvCxnSpPr>
              <a:endCxn id="128" idx="7"/>
            </p:cNvCxnSpPr>
            <p:nvPr/>
          </p:nvCxnSpPr>
          <p:spPr>
            <a:xfrm flipV="1">
              <a:off x="5505450" y="4156355"/>
              <a:ext cx="167995" cy="1743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28" idx="0"/>
            </p:cNvCxnSpPr>
            <p:nvPr/>
          </p:nvCxnSpPr>
          <p:spPr>
            <a:xfrm flipH="1" flipV="1">
              <a:off x="5505450" y="3784600"/>
              <a:ext cx="6350" cy="304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Oval 130"/>
            <p:cNvSpPr/>
            <p:nvPr/>
          </p:nvSpPr>
          <p:spPr>
            <a:xfrm>
              <a:off x="5454650" y="3708400"/>
              <a:ext cx="91440" cy="914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/>
          <p:cNvGrpSpPr/>
          <p:nvPr/>
        </p:nvGrpSpPr>
        <p:grpSpPr>
          <a:xfrm rot="5400000">
            <a:off x="7766050" y="3934719"/>
            <a:ext cx="457200" cy="838200"/>
            <a:chOff x="5283200" y="3708400"/>
            <a:chExt cx="457200" cy="838200"/>
          </a:xfrm>
        </p:grpSpPr>
        <p:sp>
          <p:nvSpPr>
            <p:cNvPr id="133" name="Oval 132"/>
            <p:cNvSpPr/>
            <p:nvPr/>
          </p:nvSpPr>
          <p:spPr>
            <a:xfrm>
              <a:off x="5283200" y="4089400"/>
              <a:ext cx="457200" cy="457200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4" name="Straight Arrow Connector 133"/>
            <p:cNvCxnSpPr>
              <a:endCxn id="133" idx="7"/>
            </p:cNvCxnSpPr>
            <p:nvPr/>
          </p:nvCxnSpPr>
          <p:spPr>
            <a:xfrm flipV="1">
              <a:off x="5505450" y="4156355"/>
              <a:ext cx="167995" cy="1743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stCxn id="133" idx="0"/>
            </p:cNvCxnSpPr>
            <p:nvPr/>
          </p:nvCxnSpPr>
          <p:spPr>
            <a:xfrm flipH="1" flipV="1">
              <a:off x="5505450" y="3784600"/>
              <a:ext cx="6350" cy="304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Oval 135"/>
            <p:cNvSpPr/>
            <p:nvPr/>
          </p:nvSpPr>
          <p:spPr>
            <a:xfrm>
              <a:off x="5454650" y="3708400"/>
              <a:ext cx="91440" cy="914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 rot="5400000">
            <a:off x="7727950" y="4750644"/>
            <a:ext cx="457200" cy="838200"/>
            <a:chOff x="5283200" y="3708400"/>
            <a:chExt cx="457200" cy="838200"/>
          </a:xfrm>
        </p:grpSpPr>
        <p:sp>
          <p:nvSpPr>
            <p:cNvPr id="138" name="Oval 137"/>
            <p:cNvSpPr/>
            <p:nvPr/>
          </p:nvSpPr>
          <p:spPr>
            <a:xfrm>
              <a:off x="5283200" y="4089400"/>
              <a:ext cx="457200" cy="457200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Arrow Connector 138"/>
            <p:cNvCxnSpPr>
              <a:endCxn id="138" idx="7"/>
            </p:cNvCxnSpPr>
            <p:nvPr/>
          </p:nvCxnSpPr>
          <p:spPr>
            <a:xfrm flipV="1">
              <a:off x="5505450" y="4156355"/>
              <a:ext cx="167995" cy="1743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>
              <a:stCxn id="138" idx="0"/>
            </p:cNvCxnSpPr>
            <p:nvPr/>
          </p:nvCxnSpPr>
          <p:spPr>
            <a:xfrm flipH="1" flipV="1">
              <a:off x="5505450" y="3784600"/>
              <a:ext cx="6350" cy="304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Oval 140"/>
            <p:cNvSpPr/>
            <p:nvPr/>
          </p:nvSpPr>
          <p:spPr>
            <a:xfrm>
              <a:off x="5454650" y="3708400"/>
              <a:ext cx="91440" cy="914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7575550" y="5785764"/>
            <a:ext cx="457200" cy="10795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Straight Connector 142"/>
          <p:cNvCxnSpPr/>
          <p:nvPr/>
        </p:nvCxnSpPr>
        <p:spPr>
          <a:xfrm rot="18300000" flipH="1" flipV="1">
            <a:off x="8156235" y="5748279"/>
            <a:ext cx="6350" cy="304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Oval 143"/>
          <p:cNvSpPr/>
          <p:nvPr/>
        </p:nvSpPr>
        <p:spPr>
          <a:xfrm rot="18300000">
            <a:off x="8240350" y="5918634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/>
          <p:cNvSpPr txBox="1"/>
          <p:nvPr/>
        </p:nvSpPr>
        <p:spPr>
          <a:xfrm>
            <a:off x="7410451" y="5946243"/>
            <a:ext cx="62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tile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7965796" y="6141628"/>
            <a:ext cx="168554" cy="14005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" name="Group 146"/>
          <p:cNvGrpSpPr/>
          <p:nvPr/>
        </p:nvGrpSpPr>
        <p:grpSpPr>
          <a:xfrm>
            <a:off x="8016877" y="6002020"/>
            <a:ext cx="860423" cy="241300"/>
            <a:chOff x="7899402" y="6381750"/>
            <a:chExt cx="765173" cy="241300"/>
          </a:xfrm>
        </p:grpSpPr>
        <p:sp>
          <p:nvSpPr>
            <p:cNvPr id="148" name="Rectangle 147"/>
            <p:cNvSpPr/>
            <p:nvPr/>
          </p:nvSpPr>
          <p:spPr>
            <a:xfrm>
              <a:off x="7908925" y="6381750"/>
              <a:ext cx="755650" cy="241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7905750" y="6383896"/>
              <a:ext cx="180974" cy="14005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7899402" y="6381750"/>
              <a:ext cx="180974" cy="13299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1" name="Straight Connector 150"/>
          <p:cNvCxnSpPr/>
          <p:nvPr/>
        </p:nvCxnSpPr>
        <p:spPr>
          <a:xfrm>
            <a:off x="7962621" y="6141628"/>
            <a:ext cx="0" cy="127702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8109103" y="6018154"/>
            <a:ext cx="7138" cy="128016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rot="5400000">
            <a:off x="8041717" y="5946775"/>
            <a:ext cx="0" cy="14605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rot="5400000">
            <a:off x="8032547" y="6070240"/>
            <a:ext cx="0" cy="14605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8334376" y="5961856"/>
            <a:ext cx="62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tile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6789738" y="6248400"/>
            <a:ext cx="1363662" cy="374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Contact ? </a:t>
            </a:r>
          </a:p>
        </p:txBody>
      </p:sp>
      <p:cxnSp>
        <p:nvCxnSpPr>
          <p:cNvPr id="157" name="Straight Arrow Connector 156"/>
          <p:cNvCxnSpPr/>
          <p:nvPr/>
        </p:nvCxnSpPr>
        <p:spPr>
          <a:xfrm flipV="1">
            <a:off x="8134350" y="6249930"/>
            <a:ext cx="0" cy="3032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Rectangle 157"/>
          <p:cNvSpPr/>
          <p:nvPr/>
        </p:nvSpPr>
        <p:spPr>
          <a:xfrm>
            <a:off x="5467350" y="5785764"/>
            <a:ext cx="457200" cy="10795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7048500" y="5785764"/>
            <a:ext cx="457200" cy="10795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9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Asymmetric erosion also observed at other toroidal locations in the upper divertor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001000" cy="5410200"/>
          </a:xfrm>
        </p:spPr>
        <p:txBody>
          <a:bodyPr/>
          <a:lstStyle/>
          <a:p>
            <a:r>
              <a:rPr lang="en-US" dirty="0" smtClean="0"/>
              <a:t>Full image available in </a:t>
            </a:r>
            <a:r>
              <a:rPr lang="en-US" dirty="0" err="1" smtClean="0"/>
              <a:t>Drag&amp;Drop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03966"/>
            <a:ext cx="4953000" cy="498761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143000" y="3124200"/>
            <a:ext cx="2209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914400" y="4267200"/>
            <a:ext cx="2209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181600" y="1503966"/>
            <a:ext cx="1524000" cy="12026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715000" y="4800600"/>
            <a:ext cx="20955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59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 signs of misalignments in lower divertor tiles (both inner and outer)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28700"/>
            <a:ext cx="54178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5867400"/>
            <a:ext cx="94609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/>
              <a:t>Bay I</a:t>
            </a:r>
            <a:endParaRPr lang="en-US" sz="2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 fontScale="90000" lnSpcReduction="1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Aerodag</a:t>
            </a:r>
            <a:r>
              <a:rPr lang="en-US" dirty="0" smtClean="0"/>
              <a:t> coating on new I, J mid port covers  flaked off, accumulated at bottom of port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95300" y="1935480"/>
            <a:ext cx="4343399" cy="2895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864044"/>
            <a:ext cx="5486399" cy="36575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99152" y="5867400"/>
            <a:ext cx="10198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/>
              <a:t>Bay J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10270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Aerodag</a:t>
            </a:r>
            <a:r>
              <a:rPr lang="en-US" dirty="0" smtClean="0"/>
              <a:t> coating on new I, J mid port covers  flaked off, accumulated at bottom of 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15400" cy="5410200"/>
          </a:xfrm>
        </p:spPr>
        <p:txBody>
          <a:bodyPr/>
          <a:lstStyle/>
          <a:p>
            <a:r>
              <a:rPr lang="en-US" dirty="0" smtClean="0"/>
              <a:t>Although it’s carbon, dust/particulate can be an issue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7086600" cy="472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5029200"/>
            <a:ext cx="10198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/>
              <a:t>Bay J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62217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320800"/>
            <a:ext cx="7467600" cy="4978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5029200"/>
            <a:ext cx="10198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/>
              <a:t>Bay J</a:t>
            </a:r>
            <a:endParaRPr lang="en-US" sz="2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 fontScale="90000" lnSpcReduction="1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Aerodag</a:t>
            </a:r>
            <a:r>
              <a:rPr lang="en-US" dirty="0" smtClean="0"/>
              <a:t> coating on new I, J mid port covers  flaked off, accumulated at bottom of 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54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Four darker tiles observed on CS, baked differently before the run?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763000" cy="5410200"/>
          </a:xfrm>
        </p:spPr>
        <p:txBody>
          <a:bodyPr/>
          <a:lstStyle/>
          <a:p>
            <a:r>
              <a:rPr lang="en-US" dirty="0" smtClean="0"/>
              <a:t>Already observed during the run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614905"/>
            <a:ext cx="7239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9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 apparent on Bay I mid deposition monitor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686800" cy="5410200"/>
          </a:xfrm>
        </p:spPr>
        <p:txBody>
          <a:bodyPr/>
          <a:lstStyle/>
          <a:p>
            <a:r>
              <a:rPr lang="en-US" dirty="0" smtClean="0"/>
              <a:t>Needed to be disconnected during plasma ops to avoid ground fault (to be investigated)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2800"/>
            <a:ext cx="5334000" cy="355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082800"/>
            <a:ext cx="5334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8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Lithium carbonate dust still around in the vessel, as observed during plasma ops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1066800"/>
            <a:ext cx="78105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6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 tracks on CS shoulder and divertor tiles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15400" cy="5410200"/>
          </a:xfrm>
        </p:spPr>
        <p:txBody>
          <a:bodyPr/>
          <a:lstStyle/>
          <a:p>
            <a:r>
              <a:rPr lang="en-US" dirty="0" smtClean="0"/>
              <a:t>Consistent arcs </a:t>
            </a:r>
            <a:r>
              <a:rPr lang="en-US" dirty="0"/>
              <a:t>usually observed during disruptions on fast cameras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32000"/>
            <a:ext cx="66675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2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rmAutofit/>
          </a:bodyPr>
          <a:lstStyle/>
          <a:p>
            <a:r>
              <a:rPr lang="en-US" dirty="0" smtClean="0"/>
              <a:t>Purpose: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</p:spPr>
        <p:txBody>
          <a:bodyPr/>
          <a:lstStyle/>
          <a:p>
            <a:r>
              <a:rPr lang="en-US" dirty="0" smtClean="0"/>
              <a:t>Comparison of before/after in-vessel photos</a:t>
            </a:r>
          </a:p>
          <a:p>
            <a:r>
              <a:rPr lang="en-US" dirty="0"/>
              <a:t>Initial assessment of any corrective actions. </a:t>
            </a:r>
          </a:p>
          <a:p>
            <a:pPr lvl="1"/>
            <a:r>
              <a:rPr lang="en-US" dirty="0"/>
              <a:t>Any additional metrology </a:t>
            </a:r>
            <a:r>
              <a:rPr lang="en-US" dirty="0" smtClean="0"/>
              <a:t>request</a:t>
            </a:r>
          </a:p>
          <a:p>
            <a:r>
              <a:rPr lang="en-US" dirty="0" smtClean="0"/>
              <a:t>Unedited photo-survey available at:</a:t>
            </a:r>
          </a:p>
          <a:p>
            <a:pPr lvl="1"/>
            <a:r>
              <a:rPr lang="en-US" dirty="0"/>
              <a:t>smb://filesrv1.pppl.gov/photo-drop$/Drop Photos Here/Elle’s Folder/NSTXU ENTRY 09_16_2016</a:t>
            </a:r>
          </a:p>
          <a:p>
            <a:pPr lvl="1"/>
            <a:r>
              <a:rPr lang="en-US" dirty="0"/>
              <a:t>P:\Photo Drop\Drop Photos Here\Elle's Folder\NSTXU ENTRY </a:t>
            </a:r>
            <a:r>
              <a:rPr lang="en-US" dirty="0" smtClean="0"/>
              <a:t>09_16_2016</a:t>
            </a:r>
          </a:p>
          <a:p>
            <a:pPr lvl="1"/>
            <a:r>
              <a:rPr lang="en-US" dirty="0" smtClean="0"/>
              <a:t>Presentation and pictures from </a:t>
            </a:r>
            <a:r>
              <a:rPr lang="en-US" dirty="0"/>
              <a:t>this presentation at </a:t>
            </a:r>
            <a:r>
              <a:rPr lang="en-US" dirty="0">
                <a:hlinkClick r:id="rId2"/>
              </a:rPr>
              <a:t>http://nstx.pppl.gov/DragNDrop/Operations/In_vessel_inspections/Post_run_2016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3268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Drips evident on Bay J </a:t>
            </a:r>
            <a:r>
              <a:rPr lang="en-US" dirty="0" err="1" smtClean="0"/>
              <a:t>midplane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4" y="1032422"/>
            <a:ext cx="3258525" cy="5472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827" y="1002268"/>
            <a:ext cx="874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630" y="1032422"/>
            <a:ext cx="3797299" cy="3217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968" y="3986326"/>
            <a:ext cx="3797300" cy="25187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61000" y="1065649"/>
            <a:ext cx="901700" cy="38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After: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86862" y="5410200"/>
            <a:ext cx="1718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 ?  Leak sealant ? </a:t>
            </a:r>
          </a:p>
          <a:p>
            <a:r>
              <a:rPr lang="en-US" dirty="0"/>
              <a:t>Remedy ? </a:t>
            </a:r>
          </a:p>
        </p:txBody>
      </p:sp>
    </p:spTree>
    <p:extLst>
      <p:ext uri="{BB962C8B-B14F-4D97-AF65-F5344CB8AC3E}">
        <p14:creationId xmlns:p14="http://schemas.microsoft.com/office/powerpoint/2010/main" val="233534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Flaky coating evident on several structures at </a:t>
            </a:r>
            <a:r>
              <a:rPr lang="en-US" dirty="0" err="1" smtClean="0"/>
              <a:t>miplane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5638800"/>
            <a:ext cx="373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Flaky, greasy </a:t>
            </a:r>
            <a:r>
              <a:rPr lang="en-US" dirty="0"/>
              <a:t>like surface found on vessel entry</a:t>
            </a:r>
          </a:p>
          <a:p>
            <a:r>
              <a:rPr lang="en-US" dirty="0" smtClean="0"/>
              <a:t>Related </a:t>
            </a:r>
            <a:r>
              <a:rPr lang="en-US" dirty="0"/>
              <a:t>to use of </a:t>
            </a:r>
            <a:r>
              <a:rPr lang="en-US" dirty="0" err="1" smtClean="0"/>
              <a:t>Aerodag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84588"/>
            <a:ext cx="3013086" cy="44780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3332" y="1043739"/>
            <a:ext cx="2164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Bay </a:t>
            </a:r>
            <a:r>
              <a:rPr lang="en-US" dirty="0" smtClean="0">
                <a:solidFill>
                  <a:schemeClr val="bg1"/>
                </a:solidFill>
              </a:rPr>
              <a:t>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700" y="1158436"/>
            <a:ext cx="4940300" cy="3251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69887" y="4426106"/>
            <a:ext cx="507411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Recommend: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/>
              <a:t>Trials of </a:t>
            </a:r>
            <a:r>
              <a:rPr lang="en-US" dirty="0" err="1"/>
              <a:t>Aerodag</a:t>
            </a:r>
            <a:r>
              <a:rPr lang="en-US" dirty="0"/>
              <a:t> to see if it matches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/>
              <a:t>Restrictions and review of in-vessel surfaces after </a:t>
            </a:r>
            <a:r>
              <a:rPr lang="en-US" dirty="0" err="1"/>
              <a:t>Aerodag</a:t>
            </a:r>
            <a:r>
              <a:rPr lang="en-US" dirty="0"/>
              <a:t> </a:t>
            </a:r>
            <a:r>
              <a:rPr lang="en-US" dirty="0" smtClean="0"/>
              <a:t>use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Note Bay B QMB developed ground fault and needed to be disconnected during plasma ops</a:t>
            </a:r>
          </a:p>
        </p:txBody>
      </p:sp>
      <p:sp>
        <p:nvSpPr>
          <p:cNvPr id="9" name="Rectangle 8"/>
          <p:cNvSpPr/>
          <p:nvPr/>
        </p:nvSpPr>
        <p:spPr>
          <a:xfrm>
            <a:off x="4207711" y="1078468"/>
            <a:ext cx="2087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Bay B QMB shutter</a:t>
            </a:r>
          </a:p>
        </p:txBody>
      </p:sp>
    </p:spTree>
    <p:extLst>
      <p:ext uri="{BB962C8B-B14F-4D97-AF65-F5344CB8AC3E}">
        <p14:creationId xmlns:p14="http://schemas.microsoft.com/office/powerpoint/2010/main" val="301188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Flaky, ‘greasy’ coating evident on several structures at </a:t>
            </a:r>
            <a:r>
              <a:rPr lang="en-US" dirty="0" err="1" smtClean="0"/>
              <a:t>miplane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92200"/>
            <a:ext cx="8077200" cy="538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1219200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ME-SXR shutter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 </a:t>
            </a:r>
            <a:r>
              <a:rPr lang="en-US" dirty="0" err="1" smtClean="0">
                <a:solidFill>
                  <a:schemeClr val="bg1"/>
                </a:solidFill>
              </a:rPr>
              <a:t>aerodag</a:t>
            </a:r>
            <a:r>
              <a:rPr lang="en-US" dirty="0" smtClean="0">
                <a:solidFill>
                  <a:schemeClr val="bg1"/>
                </a:solidFill>
              </a:rPr>
              <a:t> used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2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Flaky, ‘greasy’ coating evident on several structures at </a:t>
            </a:r>
            <a:r>
              <a:rPr lang="en-US" dirty="0" err="1" smtClean="0"/>
              <a:t>miplane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66800"/>
            <a:ext cx="4175223" cy="5486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" y="1524000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Consider Evans East analysis like it was done for IGI granules?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24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NBI armor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06642"/>
            <a:ext cx="83058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rmAutofit fontScale="90000"/>
          </a:bodyPr>
          <a:lstStyle/>
          <a:p>
            <a:r>
              <a:rPr lang="en-US" dirty="0" smtClean="0"/>
              <a:t>Initial in-vessel inspections revealed vessel in good conditions, few minor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</p:spPr>
        <p:txBody>
          <a:bodyPr/>
          <a:lstStyle/>
          <a:p>
            <a:r>
              <a:rPr lang="en-US" dirty="0" smtClean="0"/>
              <a:t>Opportunity for post-plasma inspection without </a:t>
            </a:r>
            <a:r>
              <a:rPr lang="en-US" dirty="0" err="1" smtClean="0"/>
              <a:t>lithiumization</a:t>
            </a:r>
            <a:endParaRPr lang="en-US" dirty="0" smtClean="0"/>
          </a:p>
          <a:p>
            <a:r>
              <a:rPr lang="en-US" u="sng" dirty="0" smtClean="0"/>
              <a:t>Overall, no evident major issues</a:t>
            </a:r>
          </a:p>
          <a:p>
            <a:r>
              <a:rPr lang="en-US" dirty="0" smtClean="0"/>
              <a:t>A few things to be noted:</a:t>
            </a:r>
          </a:p>
          <a:p>
            <a:pPr lvl="1"/>
            <a:r>
              <a:rPr lang="en-US" dirty="0" smtClean="0"/>
              <a:t>One chipped tile: outboard divertor Row 2, I – top </a:t>
            </a:r>
          </a:p>
          <a:p>
            <a:pPr lvl="1"/>
            <a:r>
              <a:rPr lang="en-US" dirty="0" smtClean="0"/>
              <a:t>A few leading edges in upper divertor outboard tiles</a:t>
            </a:r>
          </a:p>
          <a:p>
            <a:pPr lvl="1"/>
            <a:r>
              <a:rPr lang="en-US" dirty="0" smtClean="0"/>
              <a:t>Flaking </a:t>
            </a:r>
            <a:r>
              <a:rPr lang="en-US" dirty="0" err="1" smtClean="0"/>
              <a:t>aerodag</a:t>
            </a:r>
            <a:r>
              <a:rPr lang="en-US" dirty="0" smtClean="0"/>
              <a:t> on new port covers (Bay I, J)</a:t>
            </a:r>
          </a:p>
          <a:p>
            <a:pPr lvl="1"/>
            <a:r>
              <a:rPr lang="en-US" dirty="0" smtClean="0"/>
              <a:t>Flaking </a:t>
            </a:r>
            <a:r>
              <a:rPr lang="en-US" dirty="0"/>
              <a:t>coatings </a:t>
            </a:r>
            <a:r>
              <a:rPr lang="en-US" dirty="0" smtClean="0"/>
              <a:t>on several </a:t>
            </a:r>
            <a:r>
              <a:rPr lang="en-US" dirty="0" err="1" smtClean="0"/>
              <a:t>midplane</a:t>
            </a:r>
            <a:r>
              <a:rPr lang="en-US" dirty="0" smtClean="0"/>
              <a:t> components</a:t>
            </a:r>
          </a:p>
          <a:p>
            <a:pPr lvl="1"/>
            <a:r>
              <a:rPr lang="en-US" dirty="0" smtClean="0"/>
              <a:t>Four “black tiles”</a:t>
            </a:r>
          </a:p>
          <a:p>
            <a:pPr lvl="1"/>
            <a:r>
              <a:rPr lang="en-US" dirty="0" smtClean="0"/>
              <a:t>Others misc.: arcs, lithium dust, …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5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rmAutofit fontScale="90000"/>
          </a:bodyPr>
          <a:lstStyle/>
          <a:p>
            <a:r>
              <a:rPr lang="en-US" dirty="0" smtClean="0"/>
              <a:t>In-vessel fisheye view before campaign 12/05/2014</a:t>
            </a:r>
            <a:endParaRPr lang="en-US" dirty="0"/>
          </a:p>
        </p:txBody>
      </p:sp>
      <p:pic>
        <p:nvPicPr>
          <p:cNvPr id="5" name="Picture 4" descr="Fisheye_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" y="1013460"/>
            <a:ext cx="8309610" cy="55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rmAutofit fontScale="90000"/>
          </a:bodyPr>
          <a:lstStyle/>
          <a:p>
            <a:r>
              <a:rPr lang="en-US" dirty="0" smtClean="0"/>
              <a:t>In-vessel fisheye </a:t>
            </a:r>
            <a:r>
              <a:rPr lang="en-US" smtClean="0"/>
              <a:t>view </a:t>
            </a:r>
            <a:r>
              <a:rPr lang="en-US" smtClean="0"/>
              <a:t>after </a:t>
            </a:r>
            <a:r>
              <a:rPr lang="en-US" dirty="0" smtClean="0"/>
              <a:t>campaign 09/19/2016</a:t>
            </a:r>
            <a:endParaRPr lang="en-US" dirty="0"/>
          </a:p>
        </p:txBody>
      </p:sp>
      <p:pic>
        <p:nvPicPr>
          <p:cNvPr id="4" name="Picture 3" descr="Fisheye HR6A5117*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1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Over-style row 2 tile cracked on non-leading edge in upper outboard divertor in Bay 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609" y="4150772"/>
            <a:ext cx="1936177" cy="15642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5570"/>
            <a:ext cx="4267200" cy="2825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083384"/>
            <a:ext cx="4038600" cy="24444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8373" y="3781440"/>
            <a:ext cx="1984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 leading edges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641601" y="4114800"/>
            <a:ext cx="5047" cy="1535668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101" y="1036320"/>
            <a:ext cx="4001600" cy="30784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79706" y="4278868"/>
            <a:ext cx="215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Stainless steel shard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400800" y="3564144"/>
            <a:ext cx="473765" cy="931656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57700" y="5629870"/>
            <a:ext cx="4686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Hypothesis: Heating / thermal expansion of protruding tile edge closed overlay/underlay gap and caused breakage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400800" y="4510992"/>
            <a:ext cx="609710" cy="137208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41601" y="4114800"/>
            <a:ext cx="1282699" cy="774700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88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Over-style row 2 tile cracked on non-leading edge in upper outboard divertor in Bay I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41400"/>
            <a:ext cx="81534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Metallic chip peaking from behind cracked tile also exposed to plasma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4" t="18519" r="15701" b="21929"/>
          <a:stretch/>
        </p:blipFill>
        <p:spPr>
          <a:xfrm>
            <a:off x="1015486" y="1451356"/>
            <a:ext cx="7420067" cy="48463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5029200" y="2286000"/>
            <a:ext cx="3810000" cy="1066800"/>
          </a:xfrm>
          <a:prstGeom prst="straightConnector1">
            <a:avLst/>
          </a:prstGeom>
          <a:ln w="76200" cmpd="sng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49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Tile edge shattered in three pieces, found in the CHI gap (between Bay G and Bay 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9067800" cy="5410200"/>
          </a:xfrm>
        </p:spPr>
        <p:txBody>
          <a:bodyPr/>
          <a:lstStyle/>
          <a:p>
            <a:r>
              <a:rPr lang="en-US" dirty="0" smtClean="0"/>
              <a:t>Continuity of arcs/deposition on tile suggest tile did not crack during initial </a:t>
            </a:r>
            <a:r>
              <a:rPr lang="en-US" dirty="0" err="1" smtClean="0"/>
              <a:t>bakeout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2028825"/>
            <a:ext cx="59055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6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641</Words>
  <Application>Microsoft Office PowerPoint</Application>
  <PresentationFormat>On-screen Show (4:3)</PresentationFormat>
  <Paragraphs>82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NSTX Upgrade</vt:lpstr>
      <vt:lpstr>Post FY16 initial in vessel inspections</vt:lpstr>
      <vt:lpstr>Purpose:</vt:lpstr>
      <vt:lpstr>Initial in-vessel inspections revealed vessel in good conditions, few minor issues</vt:lpstr>
      <vt:lpstr>In-vessel fisheye view before campaign 12/05/2014</vt:lpstr>
      <vt:lpstr>In-vessel fisheye view after campaign 09/19/2016</vt:lpstr>
      <vt:lpstr>Over-style row 2 tile cracked on non-leading edge in upper outboard divertor in Bay I</vt:lpstr>
      <vt:lpstr>Over-style row 2 tile cracked on non-leading edge in upper outboard divertor in Bay I</vt:lpstr>
      <vt:lpstr>Metallic chip peaking from behind cracked tile also exposed to plasma</vt:lpstr>
      <vt:lpstr>Tile edge shattered in three pieces, found in the CHI gap (between Bay G and Bay K)</vt:lpstr>
      <vt:lpstr>Metrology of broken tile planned</vt:lpstr>
      <vt:lpstr>Asymmetric erosion also observed at other toroidal locations in the upper divertor</vt:lpstr>
      <vt:lpstr>No signs of misalignments in lower divertor tiles (both inner and outer)</vt:lpstr>
      <vt:lpstr>PowerPoint Presentation</vt:lpstr>
      <vt:lpstr>Aerodag coating on new I, J mid port covers  flaked off, accumulated at bottom of port</vt:lpstr>
      <vt:lpstr>PowerPoint Presentation</vt:lpstr>
      <vt:lpstr>Four darker tiles observed on CS, baked differently before the run?</vt:lpstr>
      <vt:lpstr>Arc apparent on Bay I mid deposition monitor</vt:lpstr>
      <vt:lpstr>Lithium carbonate dust still around in the vessel, as observed during plasma ops</vt:lpstr>
      <vt:lpstr>Arc tracks on CS shoulder and divertor tiles</vt:lpstr>
      <vt:lpstr>Drips evident on Bay J midplane</vt:lpstr>
      <vt:lpstr>Flaky coating evident on several structures at miplane</vt:lpstr>
      <vt:lpstr>Flaky, ‘greasy’ coating evident on several structures at miplane</vt:lpstr>
      <vt:lpstr>Flaky, ‘greasy’ coating evident on several structures at miplane</vt:lpstr>
      <vt:lpstr>NBI armor</vt:lpstr>
    </vt:vector>
  </TitlesOfParts>
  <Company>PPPL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Filippo Scotti</cp:lastModifiedBy>
  <cp:revision>144</cp:revision>
  <dcterms:created xsi:type="dcterms:W3CDTF">2015-07-16T16:59:24Z</dcterms:created>
  <dcterms:modified xsi:type="dcterms:W3CDTF">2016-09-29T17:15:33Z</dcterms:modified>
</cp:coreProperties>
</file>