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8" r:id="rId2"/>
    <p:sldId id="270" r:id="rId3"/>
    <p:sldId id="271" r:id="rId4"/>
    <p:sldId id="272" r:id="rId5"/>
    <p:sldId id="273" r:id="rId6"/>
    <p:sldId id="291" r:id="rId7"/>
    <p:sldId id="305" r:id="rId8"/>
    <p:sldId id="277" r:id="rId9"/>
    <p:sldId id="280" r:id="rId10"/>
    <p:sldId id="281" r:id="rId11"/>
    <p:sldId id="279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74" r:id="rId33"/>
    <p:sldId id="275" r:id="rId34"/>
    <p:sldId id="303" r:id="rId35"/>
    <p:sldId id="30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 varScale="1">
        <p:scale>
          <a:sx n="100" d="100"/>
          <a:sy n="100" d="100"/>
        </p:scale>
        <p:origin x="-104" y="-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9/13/15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Operators Course, PCS Navigation, D.J. Battaglia,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15, 2015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nstx.pppl.gov/nstx/controls/pcs/PCS_doc/master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Devon Battaglia, </a:t>
            </a:r>
          </a:p>
          <a:p>
            <a:r>
              <a:rPr lang="en-US" dirty="0" smtClean="0"/>
              <a:t>Keith Erickson, Dennis Mueller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PCS Interface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Physics Operators Training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September 15,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phase runs one algorithm with unique parameters</a:t>
            </a:r>
          </a:p>
          <a:p>
            <a:pPr lvl="1"/>
            <a:r>
              <a:rPr lang="en-US" dirty="0" smtClean="0"/>
              <a:t>P.O. can add/delete phases, cannot add/delete algorithms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You could have multiple phases calling the same algorithm but with different control parameters</a:t>
            </a:r>
          </a:p>
          <a:p>
            <a:pPr lvl="1"/>
            <a:r>
              <a:rPr lang="en-US" dirty="0" smtClean="0"/>
              <a:t>Divide pulse into separate experiments where a number of algorithm parameters change</a:t>
            </a:r>
          </a:p>
          <a:p>
            <a:pPr lvl="1"/>
            <a:r>
              <a:rPr lang="en-US" dirty="0" smtClean="0"/>
              <a:t>Or save different settings for an algorithm </a:t>
            </a:r>
          </a:p>
          <a:p>
            <a:pPr lvl="2"/>
            <a:r>
              <a:rPr lang="en-US" dirty="0" smtClean="0"/>
              <a:t>For example “</a:t>
            </a:r>
            <a:r>
              <a:rPr lang="en-US" dirty="0" err="1" smtClean="0"/>
              <a:t>rampdown</a:t>
            </a:r>
            <a:r>
              <a:rPr lang="en-US" dirty="0" smtClean="0"/>
              <a:t>” and “fast </a:t>
            </a:r>
            <a:r>
              <a:rPr lang="en-US" dirty="0" err="1" smtClean="0"/>
              <a:t>rampdown</a:t>
            </a:r>
            <a:r>
              <a:rPr lang="en-US" dirty="0" smtClean="0"/>
              <a:t>” in the IP/OH category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Most categories have just one phase for each algorithm</a:t>
            </a:r>
            <a:endParaRPr lang="en-US" dirty="0" smtClean="0"/>
          </a:p>
          <a:p>
            <a:pPr lvl="1"/>
            <a:r>
              <a:rPr lang="en-US" dirty="0" smtClean="0"/>
              <a:t>For example, TF Control category has two Algorithms and Phases</a:t>
            </a:r>
          </a:p>
          <a:p>
            <a:pPr lvl="2"/>
            <a:r>
              <a:rPr lang="en-US" dirty="0" smtClean="0"/>
              <a:t>[Phase] </a:t>
            </a:r>
            <a:r>
              <a:rPr lang="en-US" dirty="0" err="1" smtClean="0"/>
              <a:t>ShotStart</a:t>
            </a:r>
            <a:r>
              <a:rPr lang="en-US" dirty="0" smtClean="0"/>
              <a:t> = TF current control [Algorithm]</a:t>
            </a:r>
          </a:p>
          <a:p>
            <a:pPr lvl="2"/>
            <a:r>
              <a:rPr lang="en-US" dirty="0" smtClean="0"/>
              <a:t>[Phase] </a:t>
            </a:r>
            <a:r>
              <a:rPr lang="en-US" dirty="0" err="1" smtClean="0"/>
              <a:t>Rampdown</a:t>
            </a:r>
            <a:r>
              <a:rPr lang="en-US" dirty="0" smtClean="0"/>
              <a:t> = TF </a:t>
            </a:r>
            <a:r>
              <a:rPr lang="en-US" dirty="0" err="1" smtClean="0"/>
              <a:t>rampdown</a:t>
            </a:r>
            <a:r>
              <a:rPr lang="en-US" dirty="0" smtClean="0"/>
              <a:t> control [Algorithm]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category has “Phases”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7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“Primary” phase sequence sets timing of the phases</a:t>
            </a:r>
          </a:p>
          <a:p>
            <a:pPr lvl="1"/>
            <a:r>
              <a:rPr lang="en-US" dirty="0" smtClean="0"/>
              <a:t>For example, TF Control Primary Phase Sequence:</a:t>
            </a:r>
          </a:p>
          <a:p>
            <a:pPr lvl="2"/>
            <a:r>
              <a:rPr lang="en-US" dirty="0" smtClean="0"/>
              <a:t>T = -5s   [</a:t>
            </a:r>
            <a:r>
              <a:rPr lang="en-US" dirty="0"/>
              <a:t>Phase] </a:t>
            </a:r>
            <a:r>
              <a:rPr lang="en-US" dirty="0" err="1"/>
              <a:t>ShotStart</a:t>
            </a:r>
            <a:r>
              <a:rPr lang="en-US" dirty="0"/>
              <a:t> = TF current control [Algorithm]</a:t>
            </a:r>
          </a:p>
          <a:p>
            <a:pPr lvl="2"/>
            <a:r>
              <a:rPr lang="en-US" dirty="0" smtClean="0"/>
              <a:t>T = +3s  [</a:t>
            </a:r>
            <a:r>
              <a:rPr lang="en-US" dirty="0"/>
              <a:t>Phase] </a:t>
            </a:r>
            <a:r>
              <a:rPr lang="en-US" dirty="0" err="1"/>
              <a:t>Rampdown</a:t>
            </a:r>
            <a:r>
              <a:rPr lang="en-US" dirty="0"/>
              <a:t> = TF </a:t>
            </a:r>
            <a:r>
              <a:rPr lang="en-US" dirty="0" err="1"/>
              <a:t>rampdown</a:t>
            </a:r>
            <a:r>
              <a:rPr lang="en-US" dirty="0"/>
              <a:t> control [Algorithm</a:t>
            </a:r>
            <a:r>
              <a:rPr lang="en-US" dirty="0" smtClean="0"/>
              <a:t>]</a:t>
            </a:r>
          </a:p>
          <a:p>
            <a:pPr lvl="3"/>
            <a:endParaRPr lang="en-US" dirty="0"/>
          </a:p>
          <a:p>
            <a:r>
              <a:rPr lang="en-US" dirty="0" smtClean="0"/>
              <a:t>Category may also have “Alternate” phase sequences</a:t>
            </a:r>
          </a:p>
          <a:p>
            <a:pPr lvl="1"/>
            <a:r>
              <a:rPr lang="en-US" dirty="0" smtClean="0"/>
              <a:t>P.O. cannot add/delete alternate phase sequences</a:t>
            </a:r>
          </a:p>
          <a:p>
            <a:pPr lvl="2"/>
            <a:r>
              <a:rPr lang="en-US" dirty="0" smtClean="0"/>
              <a:t>P.O. can change the phases in each alternative sequence</a:t>
            </a:r>
          </a:p>
          <a:p>
            <a:pPr lvl="1"/>
            <a:r>
              <a:rPr lang="en-US" dirty="0" smtClean="0"/>
              <a:t>Algorithms switch to these alternate phase sequences</a:t>
            </a:r>
          </a:p>
          <a:p>
            <a:pPr lvl="2"/>
            <a:r>
              <a:rPr lang="en-US" dirty="0" smtClean="0"/>
              <a:t>For example, IP/OH category has two alternate phases that are activated by the IP0 algorithm</a:t>
            </a:r>
          </a:p>
          <a:p>
            <a:pPr lvl="3"/>
            <a:r>
              <a:rPr lang="en-US" b="1" dirty="0" smtClean="0"/>
              <a:t>Insufficient Ip</a:t>
            </a:r>
            <a:r>
              <a:rPr lang="en-US" dirty="0" smtClean="0"/>
              <a:t>: Switch to this sequence if I</a:t>
            </a:r>
            <a:r>
              <a:rPr lang="en-US" baseline="-25000" dirty="0" smtClean="0"/>
              <a:t>p</a:t>
            </a:r>
            <a:r>
              <a:rPr lang="en-US" dirty="0" smtClean="0"/>
              <a:t> is below a threshold</a:t>
            </a:r>
          </a:p>
          <a:p>
            <a:pPr lvl="4"/>
            <a:r>
              <a:rPr lang="en-US" dirty="0" smtClean="0"/>
              <a:t>[Phase] </a:t>
            </a:r>
            <a:r>
              <a:rPr lang="en-US" dirty="0" err="1" smtClean="0"/>
              <a:t>Rampdown</a:t>
            </a:r>
            <a:r>
              <a:rPr lang="en-US" dirty="0" smtClean="0"/>
              <a:t> = IP1 [Algorithm]</a:t>
            </a:r>
          </a:p>
          <a:p>
            <a:pPr lvl="3"/>
            <a:r>
              <a:rPr lang="en-US" b="1" dirty="0" smtClean="0"/>
              <a:t>Ip LOC</a:t>
            </a:r>
            <a:r>
              <a:rPr lang="en-US" dirty="0" smtClean="0"/>
              <a:t>: Switch to this sequence if OH coil current exceeds bounds</a:t>
            </a:r>
          </a:p>
          <a:p>
            <a:pPr lvl="4"/>
            <a:r>
              <a:rPr lang="en-US" dirty="0" smtClean="0"/>
              <a:t>[Phase] Fast </a:t>
            </a:r>
            <a:r>
              <a:rPr lang="en-US" dirty="0" err="1" smtClean="0"/>
              <a:t>rampdown</a:t>
            </a:r>
            <a:r>
              <a:rPr lang="en-US" dirty="0" smtClean="0"/>
              <a:t> = IP1 [Algorithm]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 category has a “Primary”</a:t>
            </a:r>
            <a:br>
              <a:rPr lang="en-US" dirty="0" smtClean="0"/>
            </a:br>
            <a:r>
              <a:rPr lang="en-US" dirty="0" smtClean="0"/>
              <a:t>phase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5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PCS control is divided into categories</a:t>
            </a:r>
          </a:p>
          <a:p>
            <a:endParaRPr lang="en-US" dirty="0"/>
          </a:p>
          <a:p>
            <a:r>
              <a:rPr lang="en-US" dirty="0" smtClean="0"/>
              <a:t>Every category has a library of algorithms</a:t>
            </a:r>
          </a:p>
          <a:p>
            <a:endParaRPr lang="en-US" dirty="0"/>
          </a:p>
          <a:p>
            <a:r>
              <a:rPr lang="en-US" dirty="0" smtClean="0"/>
              <a:t>You create a library of phases</a:t>
            </a:r>
          </a:p>
          <a:p>
            <a:pPr lvl="1"/>
            <a:r>
              <a:rPr lang="en-US" dirty="0" smtClean="0"/>
              <a:t>Each phase uses a single algorithm</a:t>
            </a:r>
          </a:p>
          <a:p>
            <a:endParaRPr lang="en-US" dirty="0"/>
          </a:p>
          <a:p>
            <a:r>
              <a:rPr lang="en-US" dirty="0" smtClean="0"/>
              <a:t>You define the timing of phases in the Primary phase sequence</a:t>
            </a:r>
          </a:p>
          <a:p>
            <a:pPr lvl="1"/>
            <a:r>
              <a:rPr lang="en-US" dirty="0" smtClean="0"/>
              <a:t>You also define the timing of phases in any Alternative (dynamic) phase sequences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9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Inputs to algorithms are organized into subsets</a:t>
            </a:r>
          </a:p>
          <a:p>
            <a:pPr lvl="1"/>
            <a:r>
              <a:rPr lang="en-US" dirty="0" smtClean="0"/>
              <a:t>[Cat] TF Control, [Phase] </a:t>
            </a:r>
            <a:r>
              <a:rPr lang="en-US" dirty="0" err="1" smtClean="0"/>
              <a:t>ShotStart</a:t>
            </a:r>
            <a:r>
              <a:rPr lang="en-US" dirty="0" smtClean="0"/>
              <a:t>, [</a:t>
            </a:r>
            <a:r>
              <a:rPr lang="en-US" dirty="0" err="1" smtClean="0"/>
              <a:t>Alg</a:t>
            </a:r>
            <a:r>
              <a:rPr lang="en-US" dirty="0" smtClean="0"/>
              <a:t>] TF current control</a:t>
            </a:r>
          </a:p>
          <a:p>
            <a:pPr lvl="2"/>
            <a:r>
              <a:rPr lang="en-US" dirty="0" smtClean="0"/>
              <a:t>Coil Current</a:t>
            </a:r>
          </a:p>
          <a:p>
            <a:pPr lvl="3"/>
            <a:r>
              <a:rPr lang="en-US" dirty="0" smtClean="0"/>
              <a:t>TF Coil Current</a:t>
            </a:r>
          </a:p>
          <a:p>
            <a:pPr lvl="2"/>
            <a:r>
              <a:rPr lang="en-US" dirty="0" smtClean="0"/>
              <a:t>TF gains</a:t>
            </a:r>
          </a:p>
          <a:p>
            <a:pPr lvl="3"/>
            <a:r>
              <a:rPr lang="en-US" dirty="0" smtClean="0"/>
              <a:t>TF Gain, P</a:t>
            </a:r>
          </a:p>
          <a:p>
            <a:pPr lvl="3"/>
            <a:r>
              <a:rPr lang="en-US" dirty="0" smtClean="0"/>
              <a:t>TF Gain, I</a:t>
            </a:r>
          </a:p>
          <a:p>
            <a:pPr lvl="2"/>
            <a:r>
              <a:rPr lang="en-US" dirty="0" err="1" smtClean="0"/>
              <a:t>Rampdown</a:t>
            </a:r>
            <a:r>
              <a:rPr lang="en-US" dirty="0" smtClean="0"/>
              <a:t> Info</a:t>
            </a:r>
          </a:p>
          <a:p>
            <a:pPr lvl="3"/>
            <a:r>
              <a:rPr lang="en-US" dirty="0" smtClean="0"/>
              <a:t>Automatic </a:t>
            </a:r>
            <a:r>
              <a:rPr lang="en-US" dirty="0" err="1" smtClean="0"/>
              <a:t>Rampdown</a:t>
            </a:r>
            <a:endParaRPr lang="en-US" dirty="0" smtClean="0"/>
          </a:p>
          <a:p>
            <a:pPr lvl="3"/>
            <a:r>
              <a:rPr lang="en-US" dirty="0" smtClean="0"/>
              <a:t>Ip </a:t>
            </a:r>
            <a:r>
              <a:rPr lang="en-US" dirty="0" err="1" smtClean="0"/>
              <a:t>Rampdown</a:t>
            </a:r>
            <a:r>
              <a:rPr lang="en-US" dirty="0" smtClean="0"/>
              <a:t> Threshold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main task of a P.O. is to change the input parameters for control algorithms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2438400"/>
            <a:ext cx="27285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0000"/>
                </a:solidFill>
              </a:rPr>
              <a:t>Subset</a:t>
            </a:r>
          </a:p>
          <a:p>
            <a:r>
              <a:rPr lang="en-US" b="1" dirty="0" smtClean="0">
                <a:solidFill>
                  <a:srgbClr val="008080"/>
                </a:solidFill>
              </a:rPr>
              <a:t>Waveform, table or GUI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867400"/>
            <a:ext cx="464820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We aim to have specs for each algorithm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03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begin the tour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6030071" cy="55208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1066800"/>
            <a:ext cx="8839200" cy="3700523"/>
            <a:chOff x="228600" y="1066800"/>
            <a:chExt cx="8839200" cy="3700523"/>
          </a:xfrm>
        </p:grpSpPr>
        <p:sp>
          <p:nvSpPr>
            <p:cNvPr id="6" name="Oval 5"/>
            <p:cNvSpPr/>
            <p:nvPr/>
          </p:nvSpPr>
          <p:spPr>
            <a:xfrm>
              <a:off x="838200" y="1066800"/>
              <a:ext cx="762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1524000"/>
              <a:ext cx="609600" cy="3048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81800" y="1905000"/>
              <a:ext cx="2286000" cy="286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Open a category:</a:t>
              </a:r>
            </a:p>
            <a:p>
              <a:endParaRPr lang="en-US" dirty="0"/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Select from Category menu</a:t>
              </a:r>
            </a:p>
            <a:p>
              <a:pPr marL="285750" indent="-285750">
                <a:buFontTx/>
                <a:buChar char="-"/>
              </a:pPr>
              <a:endParaRPr lang="en-US" dirty="0" smtClean="0"/>
            </a:p>
            <a:p>
              <a:r>
                <a:rPr lang="en-US" dirty="0" smtClean="0"/>
                <a:t>--- or ---</a:t>
              </a:r>
              <a:endParaRPr lang="en-US" dirty="0"/>
            </a:p>
            <a:p>
              <a:pPr marL="285750" indent="-285750">
                <a:buFontTx/>
                <a:buChar char="-"/>
              </a:pPr>
              <a:endParaRPr lang="en-US" dirty="0"/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Click </a:t>
              </a:r>
              <a:r>
                <a:rPr lang="en-US" dirty="0" err="1" smtClean="0"/>
                <a:t>Ctgy</a:t>
              </a:r>
              <a:r>
                <a:rPr lang="en-US" dirty="0" smtClean="0"/>
                <a:t> </a:t>
              </a:r>
              <a:r>
                <a:rPr lang="en-US" dirty="0" smtClean="0"/>
                <a:t>radio </a:t>
              </a:r>
              <a:r>
                <a:rPr lang="en-US" dirty="0" smtClean="0"/>
                <a:t>button and select from menu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600200" y="1371600"/>
              <a:ext cx="5029200" cy="12954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28600" y="1905000"/>
              <a:ext cx="1295400" cy="2133600"/>
            </a:xfrm>
            <a:prstGeom prst="rect">
              <a:avLst/>
            </a:prstGeom>
            <a:noFill/>
            <a:ln w="381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990600" y="1752600"/>
              <a:ext cx="5791200" cy="21336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66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rgbClr val="BFBFBF"/>
            </a:solidFill>
          </a:ln>
        </p:spPr>
        <p:txBody>
          <a:bodyPr/>
          <a:lstStyle/>
          <a:p>
            <a:r>
              <a:rPr lang="en-US" dirty="0" smtClean="0"/>
              <a:t>Selecting a category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6030071" cy="5520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29400" y="12192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have selected “TF Control”</a:t>
            </a:r>
          </a:p>
          <a:p>
            <a:r>
              <a:rPr lang="en-US" dirty="0" smtClean="0"/>
              <a:t>Category</a:t>
            </a:r>
          </a:p>
          <a:p>
            <a:endParaRPr lang="en-US" dirty="0"/>
          </a:p>
          <a:p>
            <a:r>
              <a:rPr lang="en-US" dirty="0" smtClean="0"/>
              <a:t>Now we see the first waveform in the first subset of the algorithm in the first phase of the primary sequence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838200" y="1295400"/>
            <a:ext cx="26670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2133600"/>
            <a:ext cx="28194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419600"/>
            <a:ext cx="2189549" cy="1975934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355191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a waveform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990601"/>
            <a:ext cx="6042393" cy="5532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143000"/>
            <a:ext cx="2514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can… 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raw in points</a:t>
            </a:r>
          </a:p>
          <a:p>
            <a:endParaRPr lang="en-US" dirty="0"/>
          </a:p>
          <a:p>
            <a:r>
              <a:rPr lang="en-US" dirty="0" smtClean="0"/>
              <a:t>Type in points</a:t>
            </a:r>
          </a:p>
          <a:p>
            <a:endParaRPr lang="en-US" dirty="0"/>
          </a:p>
          <a:p>
            <a:r>
              <a:rPr lang="en-US" dirty="0" smtClean="0"/>
              <a:t>Restore points</a:t>
            </a:r>
          </a:p>
          <a:p>
            <a:endParaRPr lang="en-US" dirty="0"/>
          </a:p>
          <a:p>
            <a:r>
              <a:rPr lang="en-US" dirty="0" smtClean="0"/>
              <a:t>… more on this later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Yellow: bounds</a:t>
            </a:r>
          </a:p>
          <a:p>
            <a:endParaRPr lang="en-US" dirty="0"/>
          </a:p>
          <a:p>
            <a:r>
              <a:rPr lang="en-US" dirty="0" smtClean="0"/>
              <a:t>Blue: switch to new phase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57600" y="1905000"/>
            <a:ext cx="2971800" cy="5334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28600" y="2438400"/>
            <a:ext cx="6477000" cy="4114800"/>
            <a:chOff x="228600" y="2438400"/>
            <a:chExt cx="6477000" cy="411480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676400" y="2438400"/>
              <a:ext cx="5029200" cy="22098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28600" y="4267200"/>
              <a:ext cx="1447800" cy="22860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5200" y="990600"/>
            <a:ext cx="3124200" cy="1981200"/>
            <a:chOff x="3505200" y="990600"/>
            <a:chExt cx="3124200" cy="1981200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3962400" y="1371600"/>
              <a:ext cx="2667000" cy="16002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505200" y="990600"/>
              <a:ext cx="838200" cy="5334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302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to a new waveform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6042394" cy="5532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17526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Sub </a:t>
            </a:r>
            <a:r>
              <a:rPr lang="en-US" dirty="0" smtClean="0"/>
              <a:t>radio </a:t>
            </a:r>
            <a:r>
              <a:rPr lang="en-US" dirty="0" smtClean="0"/>
              <a:t>button</a:t>
            </a:r>
          </a:p>
          <a:p>
            <a:endParaRPr lang="en-US" dirty="0" smtClean="0"/>
          </a:p>
          <a:p>
            <a:r>
              <a:rPr lang="en-US" dirty="0" smtClean="0"/>
              <a:t>Subsets appear in menu window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9600" y="1752600"/>
            <a:ext cx="609600" cy="228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6"/>
          </p:cNvCxnSpPr>
          <p:nvPr/>
        </p:nvCxnSpPr>
        <p:spPr>
          <a:xfrm flipH="1" flipV="1">
            <a:off x="1219200" y="1866900"/>
            <a:ext cx="5410200" cy="1905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295400" y="2286000"/>
            <a:ext cx="5410200" cy="457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419600"/>
            <a:ext cx="2189549" cy="1975934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244992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values for a new waveform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21080"/>
            <a:ext cx="5532120" cy="5532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15240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selected TF Gains subset</a:t>
            </a:r>
          </a:p>
          <a:p>
            <a:endParaRPr lang="en-US" dirty="0"/>
          </a:p>
          <a:p>
            <a:r>
              <a:rPr lang="en-US" dirty="0" smtClean="0"/>
              <a:t>Now editing TF proportional gain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419600"/>
            <a:ext cx="2189549" cy="1975934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324352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to Phase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21080"/>
            <a:ext cx="6042394" cy="55321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5800" y="1600200"/>
            <a:ext cx="609600" cy="228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175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“</a:t>
            </a:r>
            <a:r>
              <a:rPr lang="en-US" dirty="0" err="1" smtClean="0"/>
              <a:t>Seq</a:t>
            </a:r>
            <a:r>
              <a:rPr lang="en-US" dirty="0" smtClean="0"/>
              <a:t>” </a:t>
            </a:r>
            <a:r>
              <a:rPr lang="en-US" dirty="0" smtClean="0"/>
              <a:t>radio </a:t>
            </a:r>
            <a:r>
              <a:rPr lang="en-US" dirty="0" smtClean="0"/>
              <a:t>button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  <a:endCxn id="5" idx="6"/>
          </p:cNvCxnSpPr>
          <p:nvPr/>
        </p:nvCxnSpPr>
        <p:spPr>
          <a:xfrm flipH="1" flipV="1">
            <a:off x="1295400" y="1714500"/>
            <a:ext cx="5410200" cy="3612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8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Become a member of PCS </a:t>
            </a:r>
            <a:r>
              <a:rPr lang="en-US" dirty="0"/>
              <a:t>U</a:t>
            </a:r>
            <a:r>
              <a:rPr lang="en-US" dirty="0" smtClean="0"/>
              <a:t>nix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Submit a ticket to helpdesk</a:t>
            </a:r>
          </a:p>
          <a:p>
            <a:pPr lvl="2"/>
            <a:endParaRPr lang="en-US" dirty="0"/>
          </a:p>
          <a:p>
            <a:r>
              <a:rPr lang="en-US" dirty="0" smtClean="0"/>
              <a:t>Log in to the real deal when sitting at the P.O. station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-Y user@pcs-rt-3   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-Y user@pcs-</a:t>
            </a:r>
            <a:r>
              <a:rPr lang="en-US" dirty="0" smtClean="0"/>
              <a:t>srv</a:t>
            </a:r>
            <a:r>
              <a:rPr lang="en-US" dirty="0" smtClean="0"/>
              <a:t>-3 (preferred once it is ready)</a:t>
            </a:r>
          </a:p>
          <a:p>
            <a:pPr lvl="1"/>
            <a:r>
              <a:rPr lang="en-US" dirty="0" smtClean="0"/>
              <a:t>Navigate to folder /opt/pcs/INTEL_DIR/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./</a:t>
            </a:r>
            <a:r>
              <a:rPr lang="en-US" dirty="0" err="1" smtClean="0"/>
              <a:t>run_wave</a:t>
            </a:r>
            <a:endParaRPr lang="en-US" dirty="0" smtClean="0"/>
          </a:p>
          <a:p>
            <a:pPr lvl="2"/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Or run stand-alone PCS anywhere</a:t>
            </a:r>
          </a:p>
          <a:p>
            <a:pPr lvl="1"/>
            <a:r>
              <a:rPr lang="en-US" dirty="0" smtClean="0"/>
              <a:t>Set up PCS for future shots or run simulations</a:t>
            </a:r>
          </a:p>
          <a:p>
            <a:pPr lvl="1"/>
            <a:r>
              <a:rPr lang="en-US" dirty="0" smtClean="0"/>
              <a:t>Keith or Roman can help you get this code in your area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-Y </a:t>
            </a:r>
            <a:r>
              <a:rPr lang="en-US" dirty="0" err="1" smtClean="0"/>
              <a:t>user@pcspool</a:t>
            </a:r>
            <a:endParaRPr lang="en-US" dirty="0" smtClean="0"/>
          </a:p>
          <a:p>
            <a:pPr lvl="1"/>
            <a:r>
              <a:rPr lang="en-US" dirty="0" smtClean="0"/>
              <a:t>Navigate to folder /trunk/INTEL_DIR/</a:t>
            </a:r>
          </a:p>
          <a:p>
            <a:pPr lvl="2"/>
            <a:r>
              <a:rPr lang="en-US" dirty="0" smtClean="0"/>
              <a:t>./</a:t>
            </a:r>
            <a:r>
              <a:rPr lang="en-US" dirty="0" err="1" smtClean="0"/>
              <a:t>runsa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PCS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6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sequence describes order and timing of phases within category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06" y="990600"/>
            <a:ext cx="6042394" cy="5532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1600200"/>
            <a:ext cx="2133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add/delete phases in the category using the phase menu</a:t>
            </a:r>
          </a:p>
          <a:p>
            <a:endParaRPr lang="en-US" dirty="0"/>
          </a:p>
          <a:p>
            <a:r>
              <a:rPr lang="en-US" dirty="0" smtClean="0"/>
              <a:t>The waveform describes timing of phase switching</a:t>
            </a:r>
          </a:p>
          <a:p>
            <a:endParaRPr lang="en-US" dirty="0"/>
          </a:p>
          <a:p>
            <a:r>
              <a:rPr lang="en-US" dirty="0" smtClean="0"/>
              <a:t>TF category has one alternative sequence called Shutdown. </a:t>
            </a:r>
          </a:p>
          <a:p>
            <a:endParaRPr lang="en-US" dirty="0"/>
          </a:p>
          <a:p>
            <a:r>
              <a:rPr lang="en-US" dirty="0" smtClean="0"/>
              <a:t>It is called if </a:t>
            </a:r>
          </a:p>
          <a:p>
            <a:r>
              <a:rPr lang="en-US" dirty="0" smtClean="0"/>
              <a:t>Ip &lt; threshold</a:t>
            </a:r>
          </a:p>
        </p:txBody>
      </p:sp>
      <p:sp>
        <p:nvSpPr>
          <p:cNvPr id="6" name="Oval 5"/>
          <p:cNvSpPr/>
          <p:nvPr/>
        </p:nvSpPr>
        <p:spPr>
          <a:xfrm>
            <a:off x="1524000" y="1066800"/>
            <a:ext cx="457200" cy="304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6"/>
          </p:cNvCxnSpPr>
          <p:nvPr/>
        </p:nvCxnSpPr>
        <p:spPr>
          <a:xfrm flipH="1" flipV="1">
            <a:off x="1981200" y="1219200"/>
            <a:ext cx="4724400" cy="838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25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24600" y="1066800"/>
            <a:ext cx="2743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Restore menu</a:t>
            </a:r>
          </a:p>
          <a:p>
            <a:pPr lvl="1"/>
            <a:r>
              <a:rPr lang="en-US" dirty="0" smtClean="0"/>
              <a:t>Reference plot</a:t>
            </a:r>
          </a:p>
          <a:p>
            <a:pPr lvl="2"/>
            <a:r>
              <a:rPr lang="en-US" dirty="0" smtClean="0"/>
              <a:t>Plot data from a shot to compare</a:t>
            </a:r>
          </a:p>
          <a:p>
            <a:pPr lvl="1"/>
            <a:r>
              <a:rPr lang="en-US" dirty="0" smtClean="0"/>
              <a:t>MDS archive</a:t>
            </a:r>
          </a:p>
          <a:p>
            <a:pPr lvl="2"/>
            <a:r>
              <a:rPr lang="en-US" dirty="0" smtClean="0"/>
              <a:t>Restore data from an old shot</a:t>
            </a:r>
          </a:p>
          <a:p>
            <a:pPr lvl="1"/>
            <a:r>
              <a:rPr lang="en-US" dirty="0" smtClean="0"/>
              <a:t>Prepared setup</a:t>
            </a:r>
          </a:p>
          <a:p>
            <a:pPr lvl="2"/>
            <a:r>
              <a:rPr lang="en-US" dirty="0" smtClean="0"/>
              <a:t>Restore data from a future shot</a:t>
            </a:r>
          </a:p>
          <a:p>
            <a:pPr lvl="1"/>
            <a:r>
              <a:rPr lang="en-US" dirty="0" smtClean="0"/>
              <a:t>Flush cache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Restoring data from older shots or prepared  shots is a common activity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00" y="1066800"/>
            <a:ext cx="5921400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1143000"/>
            <a:ext cx="1219200" cy="914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oading data from an old shot </a:t>
            </a:r>
            <a:br>
              <a:rPr lang="en-US" dirty="0" smtClean="0"/>
            </a:br>
            <a:r>
              <a:rPr lang="en-US" dirty="0" smtClean="0"/>
              <a:t>or prepared setup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1670947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76400"/>
            <a:ext cx="6248400" cy="3115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219200"/>
            <a:ext cx="223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data from shot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219200"/>
            <a:ext cx="354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data from a prepared setup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181600"/>
            <a:ext cx="5278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Load all categories</a:t>
            </a:r>
            <a:r>
              <a:rPr lang="en-US" dirty="0" smtClean="0"/>
              <a:t>: Reload everything it can</a:t>
            </a:r>
          </a:p>
          <a:p>
            <a:r>
              <a:rPr lang="en-US" b="1" dirty="0" smtClean="0"/>
              <a:t>Load </a:t>
            </a:r>
            <a:r>
              <a:rPr lang="en-US" b="1" dirty="0" err="1" smtClean="0"/>
              <a:t>sel</a:t>
            </a:r>
            <a:r>
              <a:rPr lang="en-US" b="1" dirty="0" smtClean="0"/>
              <a:t> category</a:t>
            </a:r>
            <a:r>
              <a:rPr lang="en-US" dirty="0" smtClean="0"/>
              <a:t>: Just reload selected category</a:t>
            </a:r>
          </a:p>
          <a:p>
            <a:r>
              <a:rPr lang="en-US" b="1" dirty="0" smtClean="0"/>
              <a:t>Select data to load</a:t>
            </a:r>
            <a:r>
              <a:rPr lang="en-US" dirty="0" smtClean="0"/>
              <a:t>: Opens a new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50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0" y="1066800"/>
            <a:ext cx="2971800" cy="5410200"/>
          </a:xfrm>
        </p:spPr>
        <p:txBody>
          <a:bodyPr/>
          <a:lstStyle/>
          <a:p>
            <a:r>
              <a:rPr lang="en-US" dirty="0" smtClean="0"/>
              <a:t>Load selected data item</a:t>
            </a:r>
          </a:p>
          <a:p>
            <a:pPr lvl="1"/>
            <a:r>
              <a:rPr lang="en-US" dirty="0" smtClean="0"/>
              <a:t>Loads that data item from the source </a:t>
            </a:r>
          </a:p>
          <a:p>
            <a:r>
              <a:rPr lang="en-US" dirty="0" smtClean="0"/>
              <a:t>Show selected data item</a:t>
            </a:r>
          </a:p>
          <a:p>
            <a:pPr lvl="1"/>
            <a:r>
              <a:rPr lang="en-US" dirty="0" smtClean="0"/>
              <a:t>Plots that data item for comparison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“Select data to load” gives full control over what to load and where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5678172" cy="45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48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9400" y="1066800"/>
            <a:ext cx="2438400" cy="541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Comparing the TF current request waveform (blue) to the TF request for shot 201085 (pink)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“Show selected data item” before restore is good practice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2999"/>
            <a:ext cx="5791200" cy="53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8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81800" y="1066800"/>
            <a:ext cx="2286000" cy="541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/>
              <a:t>radio </a:t>
            </a:r>
            <a:r>
              <a:rPr lang="en-US" sz="2000" dirty="0" smtClean="0"/>
              <a:t>button “show targets” is selected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Loading the PZV1 Flow Rate from shot 201085 into PZV2 Flow rate for the next shot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 a data item into a target with </a:t>
            </a:r>
            <a:br>
              <a:rPr lang="en-US" dirty="0" smtClean="0"/>
            </a:br>
            <a:r>
              <a:rPr lang="en-US" dirty="0" smtClean="0"/>
              <a:t>a different name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6287772" cy="50897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5334000"/>
            <a:ext cx="8382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172200" y="1752600"/>
            <a:ext cx="838200" cy="1524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48400" y="3962400"/>
            <a:ext cx="685800" cy="1524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2200" y="1066800"/>
            <a:ext cx="2895600" cy="5410200"/>
          </a:xfrm>
        </p:spPr>
        <p:txBody>
          <a:bodyPr/>
          <a:lstStyle/>
          <a:p>
            <a:r>
              <a:rPr lang="en-US" dirty="0" smtClean="0"/>
              <a:t>A point is added by entering the new x and new y coordinates and pressing “add”</a:t>
            </a:r>
          </a:p>
          <a:p>
            <a:endParaRPr lang="en-US" dirty="0"/>
          </a:p>
          <a:p>
            <a:r>
              <a:rPr lang="en-US" dirty="0" smtClean="0"/>
              <a:t>THE CHANGE IS NOT MADE UNTIL YOU PRESS APPLY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 waveform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5953871" cy="5451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905000"/>
            <a:ext cx="21336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962400"/>
            <a:ext cx="1295400" cy="2362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3886200"/>
            <a:ext cx="2057400" cy="12192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101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 apply and the change is made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799"/>
            <a:ext cx="5943600" cy="5441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667000"/>
            <a:ext cx="3594919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3886200"/>
            <a:ext cx="33528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1371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have until </a:t>
            </a:r>
            <a:r>
              <a:rPr lang="en-US" dirty="0" smtClean="0"/>
              <a:t>first lockout </a:t>
            </a:r>
            <a:r>
              <a:rPr lang="en-US" dirty="0" smtClean="0"/>
              <a:t>(t = </a:t>
            </a:r>
            <a:r>
              <a:rPr lang="en-US" dirty="0" smtClean="0"/>
              <a:t>-60s </a:t>
            </a:r>
            <a:r>
              <a:rPr lang="en-US" dirty="0" smtClean="0"/>
              <a:t>in countdown) </a:t>
            </a:r>
          </a:p>
          <a:p>
            <a:r>
              <a:rPr lang="en-US" dirty="0" smtClean="0"/>
              <a:t>to APPLY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86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 control lets you select points, add points, delete points, pan and zoom</a:t>
            </a:r>
          </a:p>
          <a:p>
            <a:endParaRPr lang="en-US" dirty="0"/>
          </a:p>
          <a:p>
            <a:r>
              <a:rPr lang="en-US" dirty="0" smtClean="0"/>
              <a:t>There is a clipboard for cutting, copying and pasting</a:t>
            </a:r>
          </a:p>
          <a:p>
            <a:endParaRPr lang="en-US" dirty="0"/>
          </a:p>
          <a:p>
            <a:r>
              <a:rPr lang="en-US" dirty="0" smtClean="0"/>
              <a:t>Scale or shift selected points</a:t>
            </a:r>
          </a:p>
          <a:p>
            <a:endParaRPr lang="en-US" dirty="0"/>
          </a:p>
          <a:p>
            <a:r>
              <a:rPr lang="en-US" dirty="0" err="1" smtClean="0"/>
              <a:t>Overplot</a:t>
            </a:r>
            <a:r>
              <a:rPr lang="en-US" dirty="0" smtClean="0"/>
              <a:t> references, proposed changes</a:t>
            </a:r>
          </a:p>
          <a:p>
            <a:endParaRPr lang="en-US" dirty="0"/>
          </a:p>
          <a:p>
            <a:r>
              <a:rPr lang="en-US" dirty="0" smtClean="0"/>
              <a:t>Load points from a text file or use a function generator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Entering and manipulating waveforms is best learned on the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21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data items are GUIs instead of waveforms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5872073" cy="5380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981200"/>
            <a:ext cx="1447800" cy="228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1" y="1219200"/>
            <a:ext cx="228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GUIs are indicated with “…” in the list of data items within a algorithm subset</a:t>
            </a:r>
          </a:p>
          <a:p>
            <a:endParaRPr lang="en-US" dirty="0"/>
          </a:p>
          <a:p>
            <a:r>
              <a:rPr lang="en-US" dirty="0" smtClean="0"/>
              <a:t>GUI could have a mix of menus, </a:t>
            </a:r>
            <a:r>
              <a:rPr lang="en-US" dirty="0" smtClean="0"/>
              <a:t>radio </a:t>
            </a:r>
            <a:r>
              <a:rPr lang="en-US" dirty="0" smtClean="0"/>
              <a:t>buttons, sliders and single number parameters</a:t>
            </a:r>
          </a:p>
          <a:p>
            <a:endParaRPr lang="en-US" dirty="0"/>
          </a:p>
          <a:p>
            <a:r>
              <a:rPr lang="en-US" dirty="0" smtClean="0"/>
              <a:t>Don’t forget to hit APPLY!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57600" y="4419600"/>
            <a:ext cx="2819400" cy="381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28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3200400" cy="5410200"/>
          </a:xfrm>
        </p:spPr>
        <p:txBody>
          <a:bodyPr/>
          <a:lstStyle/>
          <a:p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Version</a:t>
            </a:r>
          </a:p>
          <a:p>
            <a:pPr lvl="1"/>
            <a:r>
              <a:rPr lang="en-US" dirty="0" smtClean="0"/>
              <a:t>Quit</a:t>
            </a:r>
          </a:p>
          <a:p>
            <a:pPr lvl="1"/>
            <a:endParaRPr lang="en-US" dirty="0"/>
          </a:p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Next shot</a:t>
            </a:r>
          </a:p>
          <a:p>
            <a:pPr lvl="1"/>
            <a:r>
              <a:rPr lang="en-US" dirty="0" smtClean="0"/>
              <a:t>Future shot</a:t>
            </a:r>
          </a:p>
          <a:p>
            <a:pPr lvl="1"/>
            <a:r>
              <a:rPr lang="en-US" dirty="0" smtClean="0"/>
              <a:t>Shared shot</a:t>
            </a:r>
          </a:p>
          <a:p>
            <a:pPr lvl="1"/>
            <a:endParaRPr lang="en-US" dirty="0"/>
          </a:p>
          <a:p>
            <a:r>
              <a:rPr lang="en-US" dirty="0" smtClean="0"/>
              <a:t>Utilities</a:t>
            </a:r>
          </a:p>
          <a:p>
            <a:pPr lvl="1"/>
            <a:r>
              <a:rPr lang="en-US" dirty="0" smtClean="0"/>
              <a:t>View PCS log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get the purple box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19200"/>
            <a:ext cx="51054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GUIs can also be tables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64591"/>
            <a:ext cx="1752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Multiple versions of the table can exist (a waveform is used to select which table to use)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You can edit the same cell in multiple tables</a:t>
            </a:r>
          </a:p>
          <a:p>
            <a:endParaRPr lang="en-US" sz="1600" dirty="0"/>
          </a:p>
          <a:p>
            <a:r>
              <a:rPr lang="en-US" sz="1600" dirty="0" smtClean="0"/>
              <a:t>Don’t forget to hit APPLY!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200"/>
            <a:ext cx="6489700" cy="46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78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3416300" cy="16777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ISOFLUX GUIs deserve a separate talk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0" y="1359760"/>
            <a:ext cx="5075905" cy="51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22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on the PCS GUI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5801471" cy="5311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1037272"/>
            <a:ext cx="25908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title of the window. You could have multiple “Next shot” and “Future shot” GUIs open</a:t>
            </a:r>
          </a:p>
          <a:p>
            <a:endParaRPr lang="en-US" dirty="0"/>
          </a:p>
          <a:p>
            <a:r>
              <a:rPr lang="en-US" dirty="0"/>
              <a:t>Data light:</a:t>
            </a:r>
          </a:p>
          <a:p>
            <a:r>
              <a:rPr lang="en-US" dirty="0"/>
              <a:t>Green means all </a:t>
            </a:r>
            <a:r>
              <a:rPr lang="en-US" dirty="0" smtClean="0"/>
              <a:t>GUI parameters </a:t>
            </a:r>
            <a:r>
              <a:rPr lang="en-US" dirty="0"/>
              <a:t>are in a valid </a:t>
            </a:r>
            <a:r>
              <a:rPr lang="en-US" dirty="0" smtClean="0"/>
              <a:t>configuration</a:t>
            </a:r>
          </a:p>
          <a:p>
            <a:endParaRPr lang="en-US" dirty="0"/>
          </a:p>
          <a:p>
            <a:r>
              <a:rPr lang="en-US" dirty="0" smtClean="0"/>
              <a:t>Status light:</a:t>
            </a:r>
          </a:p>
          <a:p>
            <a:r>
              <a:rPr lang="en-US" dirty="0" smtClean="0"/>
              <a:t>Green means computer systems are running</a:t>
            </a:r>
          </a:p>
          <a:p>
            <a:endParaRPr lang="en-US" dirty="0"/>
          </a:p>
          <a:p>
            <a:r>
              <a:rPr lang="en-US" dirty="0" smtClean="0"/>
              <a:t>Shot will not run if either light is red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267200" y="1143000"/>
            <a:ext cx="2133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86400" y="1676400"/>
            <a:ext cx="914400" cy="259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867400" y="1676400"/>
            <a:ext cx="5334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59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971800"/>
            <a:ext cx="45720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Go to “Information” &gt; “Raw data problems”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indow shows the issue(s)</a:t>
            </a:r>
          </a:p>
          <a:p>
            <a:pPr lvl="1"/>
            <a:r>
              <a:rPr lang="en-US" dirty="0" smtClean="0"/>
              <a:t>Most likely to occur when restoring a shot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get a red or yellow Data light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9877"/>
          <a:stretch/>
        </p:blipFill>
        <p:spPr>
          <a:xfrm>
            <a:off x="533400" y="1143000"/>
            <a:ext cx="7490571" cy="694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0" y="2819400"/>
            <a:ext cx="3321050" cy="29591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257800" y="1219200"/>
            <a:ext cx="83820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7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</a:t>
            </a:r>
            <a:r>
              <a:rPr lang="en-US" dirty="0" smtClean="0"/>
              <a:t>in </a:t>
            </a:r>
            <a:r>
              <a:rPr lang="en-US" dirty="0" smtClean="0"/>
              <a:t>the PCS Unix </a:t>
            </a:r>
            <a:r>
              <a:rPr lang="en-US" dirty="0" smtClean="0"/>
              <a:t>group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Get the stand-alone PCS software</a:t>
            </a:r>
          </a:p>
          <a:p>
            <a:pPr lvl="1"/>
            <a:endParaRPr lang="en-US" dirty="0"/>
          </a:p>
          <a:p>
            <a:r>
              <a:rPr lang="en-US" dirty="0" smtClean="0"/>
              <a:t>Refer to:</a:t>
            </a:r>
          </a:p>
          <a:p>
            <a:pPr lvl="1"/>
            <a:r>
              <a:rPr lang="en-US" dirty="0" smtClean="0"/>
              <a:t>PCS </a:t>
            </a:r>
            <a:r>
              <a:rPr lang="en-US" dirty="0"/>
              <a:t>programmers manual: </a:t>
            </a:r>
            <a:endParaRPr lang="en-US" dirty="0" smtClean="0"/>
          </a:p>
          <a:p>
            <a:pPr marL="228600" lvl="1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://nstx.pppl.gov/nstx/controls/pcs/PCS_doc/</a:t>
            </a:r>
            <a:r>
              <a:rPr lang="en-US" dirty="0" smtClean="0">
                <a:hlinkClick r:id="rId2"/>
              </a:rPr>
              <a:t>master.pdf</a:t>
            </a:r>
            <a:endParaRPr lang="en-US" dirty="0" smtClean="0"/>
          </a:p>
          <a:p>
            <a:pPr lvl="1">
              <a:buFont typeface="Arial"/>
              <a:buChar char="–"/>
            </a:pPr>
            <a:r>
              <a:rPr lang="en-US" dirty="0" smtClean="0"/>
              <a:t>NSTX-U PCS specs in the NSTX PCS shared </a:t>
            </a:r>
            <a:r>
              <a:rPr lang="en-US" dirty="0" err="1" smtClean="0"/>
              <a:t>google</a:t>
            </a:r>
            <a:r>
              <a:rPr lang="en-US" dirty="0" smtClean="0"/>
              <a:t> folder</a:t>
            </a:r>
            <a:endParaRPr lang="en-US" dirty="0"/>
          </a:p>
          <a:p>
            <a:pPr lvl="1">
              <a:buFont typeface="Arial"/>
              <a:buChar char="–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Read the specs and navigate through the categories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Practice changing things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Ask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exploring the PCS GUI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16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PCS software is divided into Categories </a:t>
            </a:r>
          </a:p>
          <a:p>
            <a:pPr lvl="1"/>
            <a:r>
              <a:rPr lang="en-US" dirty="0" smtClean="0"/>
              <a:t>Each category has a library of control algorithms</a:t>
            </a:r>
          </a:p>
          <a:p>
            <a:endParaRPr lang="en-US" dirty="0"/>
          </a:p>
          <a:p>
            <a:r>
              <a:rPr lang="en-US" dirty="0" smtClean="0"/>
              <a:t>The PCS interface is used to set the sequence of phases where each phase runs a single algorithm</a:t>
            </a:r>
          </a:p>
          <a:p>
            <a:endParaRPr lang="en-US" dirty="0"/>
          </a:p>
          <a:p>
            <a:r>
              <a:rPr lang="en-US" dirty="0" smtClean="0"/>
              <a:t>Each algorithm has waveforms and GUIs that can be edited using the PCS interface</a:t>
            </a:r>
          </a:p>
          <a:p>
            <a:endParaRPr lang="en-US" dirty="0"/>
          </a:p>
          <a:p>
            <a:r>
              <a:rPr lang="en-US" dirty="0" smtClean="0"/>
              <a:t>Dennis: “With power and flexibility comes complexity”</a:t>
            </a:r>
          </a:p>
          <a:p>
            <a:pPr lvl="1"/>
            <a:r>
              <a:rPr lang="en-US" dirty="0" smtClean="0"/>
              <a:t>With </a:t>
            </a:r>
            <a:r>
              <a:rPr lang="en-US" dirty="0" smtClean="0"/>
              <a:t>time and practice, it all makes sense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2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Quit</a:t>
            </a:r>
          </a:p>
          <a:p>
            <a:pPr lvl="1"/>
            <a:endParaRPr lang="en-US" dirty="0"/>
          </a:p>
          <a:p>
            <a:r>
              <a:rPr lang="en-US" dirty="0" smtClean="0"/>
              <a:t>Utilities</a:t>
            </a:r>
          </a:p>
          <a:p>
            <a:pPr lvl="1"/>
            <a:r>
              <a:rPr lang="en-US" dirty="0" smtClean="0"/>
              <a:t>Show pcs log messages</a:t>
            </a:r>
          </a:p>
          <a:p>
            <a:pPr lvl="1"/>
            <a:r>
              <a:rPr lang="en-US" dirty="0" smtClean="0"/>
              <a:t>Hide pcs log messages</a:t>
            </a:r>
          </a:p>
          <a:p>
            <a:pPr lvl="2"/>
            <a:r>
              <a:rPr lang="en-US" dirty="0" smtClean="0"/>
              <a:t>This is the default</a:t>
            </a:r>
          </a:p>
          <a:p>
            <a:pPr lvl="1"/>
            <a:r>
              <a:rPr lang="en-US" dirty="0" smtClean="0"/>
              <a:t>PCS process table</a:t>
            </a:r>
          </a:p>
          <a:p>
            <a:pPr lvl="2"/>
            <a:r>
              <a:rPr lang="en-US" dirty="0" smtClean="0"/>
              <a:t>Shows what computers are up</a:t>
            </a:r>
          </a:p>
          <a:p>
            <a:pPr lvl="1"/>
            <a:r>
              <a:rPr lang="en-US" dirty="0" smtClean="0"/>
              <a:t>Show </a:t>
            </a:r>
            <a:r>
              <a:rPr lang="en-US" dirty="0" err="1" smtClean="0"/>
              <a:t>realtime</a:t>
            </a:r>
            <a:r>
              <a:rPr lang="en-US" dirty="0" smtClean="0"/>
              <a:t> errors only</a:t>
            </a:r>
          </a:p>
          <a:p>
            <a:pPr lvl="1"/>
            <a:endParaRPr lang="en-US" dirty="0"/>
          </a:p>
          <a:p>
            <a:r>
              <a:rPr lang="en-US" dirty="0" smtClean="0"/>
              <a:t>I like to keep this window open on the desktop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PCS log provides useful feedback on status and communication with </a:t>
            </a:r>
            <a:r>
              <a:rPr lang="en-US" dirty="0" err="1" smtClean="0"/>
              <a:t>realtime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5093190"/>
            <a:ext cx="3581400" cy="1275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066800"/>
            <a:ext cx="3612126" cy="382823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962400" y="28956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10000" y="3429000"/>
            <a:ext cx="12954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2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763000" cy="5410200"/>
          </a:xfrm>
        </p:spPr>
        <p:txBody>
          <a:bodyPr/>
          <a:lstStyle/>
          <a:p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Next shot</a:t>
            </a:r>
          </a:p>
          <a:p>
            <a:pPr lvl="2"/>
            <a:r>
              <a:rPr lang="en-US" dirty="0" smtClean="0"/>
              <a:t>Changes made in GUI are written to the </a:t>
            </a:r>
            <a:r>
              <a:rPr lang="en-US" dirty="0" err="1" smtClean="0"/>
              <a:t>realtime</a:t>
            </a:r>
            <a:r>
              <a:rPr lang="en-US" dirty="0" smtClean="0"/>
              <a:t> computer</a:t>
            </a:r>
          </a:p>
          <a:p>
            <a:pPr lvl="3"/>
            <a:r>
              <a:rPr lang="en-US" dirty="0" smtClean="0"/>
              <a:t>On </a:t>
            </a:r>
            <a:r>
              <a:rPr lang="en-US" dirty="0" err="1" smtClean="0"/>
              <a:t>pcspool</a:t>
            </a:r>
            <a:r>
              <a:rPr lang="en-US" dirty="0" smtClean="0"/>
              <a:t> … change parameters for next simulation</a:t>
            </a:r>
          </a:p>
          <a:p>
            <a:pPr lvl="3"/>
            <a:r>
              <a:rPr lang="en-US" dirty="0" smtClean="0"/>
              <a:t>On pcs-rt-3 … change parameters for next shot</a:t>
            </a:r>
          </a:p>
          <a:p>
            <a:pPr lvl="1"/>
            <a:r>
              <a:rPr lang="en-US" dirty="0" smtClean="0"/>
              <a:t>Future shot</a:t>
            </a:r>
          </a:p>
          <a:p>
            <a:pPr lvl="2"/>
            <a:r>
              <a:rPr lang="en-US" dirty="0" smtClean="0"/>
              <a:t>Set up a shot for restoring later</a:t>
            </a:r>
          </a:p>
          <a:p>
            <a:pPr lvl="1"/>
            <a:r>
              <a:rPr lang="en-US" dirty="0" smtClean="0"/>
              <a:t>Shared shot</a:t>
            </a:r>
          </a:p>
          <a:p>
            <a:pPr lvl="2"/>
            <a:r>
              <a:rPr lang="en-US" dirty="0" smtClean="0"/>
              <a:t>Change a future shot made by someone else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type of control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876800"/>
            <a:ext cx="2819400" cy="16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24600" y="1066800"/>
            <a:ext cx="2743200" cy="5410200"/>
          </a:xfrm>
        </p:spPr>
        <p:txBody>
          <a:bodyPr/>
          <a:lstStyle/>
          <a:p>
            <a:r>
              <a:rPr lang="en-US" dirty="0" smtClean="0"/>
              <a:t>Talk will now focus on navigating this window</a:t>
            </a:r>
          </a:p>
          <a:p>
            <a:pPr lvl="1"/>
            <a:r>
              <a:rPr lang="en-US" dirty="0" smtClean="0"/>
              <a:t>But first, let’s take a step back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“Next shot” opens the PCS GUI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5801471" cy="53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0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PCS baseline categories align with </a:t>
            </a:r>
            <a:br>
              <a:rPr lang="en-US" dirty="0" smtClean="0"/>
            </a:br>
            <a:r>
              <a:rPr lang="en-US" dirty="0" smtClean="0"/>
              <a:t>control actuators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194756"/>
            <a:ext cx="11430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PF Power supplies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19250" y="5194756"/>
            <a:ext cx="11049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</a:t>
            </a:r>
            <a:r>
              <a:rPr lang="en-US" sz="1600" dirty="0" smtClean="0"/>
              <a:t>F Power supplies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500" y="5194756"/>
            <a:ext cx="11430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OH Power supplies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676400"/>
            <a:ext cx="1143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Shape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1664732"/>
            <a:ext cx="1143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</a:t>
            </a:r>
            <a:r>
              <a:rPr lang="en-US" sz="1600" dirty="0" smtClean="0"/>
              <a:t>F Control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933700" y="1664732"/>
            <a:ext cx="9906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Ip/OH Control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5194756"/>
            <a:ext cx="1295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Gas valves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76900" y="1664732"/>
            <a:ext cx="10668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Gas Injection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4700" y="5194756"/>
            <a:ext cx="15240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Neutral beam blocks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1664732"/>
            <a:ext cx="16002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Neutral beam injection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29100" y="1664732"/>
            <a:ext cx="9906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RWM Control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5194756"/>
            <a:ext cx="12192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SPA Power supplies</a:t>
            </a:r>
            <a:endParaRPr lang="en-US" sz="1600" dirty="0"/>
          </a:p>
        </p:txBody>
      </p:sp>
      <p:cxnSp>
        <p:nvCxnSpPr>
          <p:cNvPr id="32" name="Straight Arrow Connector 31"/>
          <p:cNvCxnSpPr>
            <a:stCxn id="11" idx="2"/>
            <a:endCxn id="7" idx="0"/>
          </p:cNvCxnSpPr>
          <p:nvPr/>
        </p:nvCxnSpPr>
        <p:spPr>
          <a:xfrm>
            <a:off x="952500" y="2014954"/>
            <a:ext cx="0" cy="3179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2"/>
            <a:endCxn id="9" idx="0"/>
          </p:cNvCxnSpPr>
          <p:nvPr/>
        </p:nvCxnSpPr>
        <p:spPr>
          <a:xfrm>
            <a:off x="2171700" y="2003286"/>
            <a:ext cx="0" cy="3191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  <a:endCxn id="10" idx="0"/>
          </p:cNvCxnSpPr>
          <p:nvPr/>
        </p:nvCxnSpPr>
        <p:spPr>
          <a:xfrm>
            <a:off x="3429000" y="2249508"/>
            <a:ext cx="0" cy="2945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2"/>
            <a:endCxn id="20" idx="0"/>
          </p:cNvCxnSpPr>
          <p:nvPr/>
        </p:nvCxnSpPr>
        <p:spPr>
          <a:xfrm>
            <a:off x="4724400" y="2249508"/>
            <a:ext cx="0" cy="2945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3493532"/>
            <a:ext cx="4953000" cy="33855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Power Supply RT Control (PSRTC)</a:t>
            </a:r>
            <a:endParaRPr lang="en-US" sz="1600" dirty="0"/>
          </a:p>
        </p:txBody>
      </p:sp>
      <p:cxnSp>
        <p:nvCxnSpPr>
          <p:cNvPr id="40" name="Straight Arrow Connector 39"/>
          <p:cNvCxnSpPr>
            <a:stCxn id="16" idx="2"/>
            <a:endCxn id="14" idx="0"/>
          </p:cNvCxnSpPr>
          <p:nvPr/>
        </p:nvCxnSpPr>
        <p:spPr>
          <a:xfrm>
            <a:off x="6210300" y="2249508"/>
            <a:ext cx="0" cy="2945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3493532"/>
            <a:ext cx="1295400" cy="3385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PLC</a:t>
            </a:r>
            <a:endParaRPr lang="en-US" sz="1600" dirty="0"/>
          </a:p>
        </p:txBody>
      </p:sp>
      <p:cxnSp>
        <p:nvCxnSpPr>
          <p:cNvPr id="42" name="Straight Arrow Connector 41"/>
          <p:cNvCxnSpPr>
            <a:stCxn id="18" idx="2"/>
            <a:endCxn id="17" idx="0"/>
          </p:cNvCxnSpPr>
          <p:nvPr/>
        </p:nvCxnSpPr>
        <p:spPr>
          <a:xfrm>
            <a:off x="7886700" y="2249508"/>
            <a:ext cx="0" cy="2945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9000" y="3493532"/>
            <a:ext cx="1295400" cy="33855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138’ level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34250" y="1143000"/>
            <a:ext cx="849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0000"/>
                </a:solidFill>
              </a:rPr>
              <a:t>“Baseline Categories” provide control and/or control switches for a single actuator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6400" y="3950732"/>
            <a:ext cx="6096000" cy="369332"/>
          </a:xfrm>
          <a:prstGeom prst="rect">
            <a:avLst/>
          </a:prstGeom>
          <a:solidFill>
            <a:srgbClr val="FFFFFF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0000"/>
                </a:solidFill>
              </a:rPr>
              <a:t>Protection against out-of-bounds requests from PCS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86256" y="5943600"/>
            <a:ext cx="117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0000"/>
                </a:solidFill>
              </a:rPr>
              <a:t>Actuators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1000" y="2819400"/>
            <a:ext cx="8305800" cy="33855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712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level categories send requests to baseline categories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1143000"/>
            <a:ext cx="11430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Discharge Shape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752600" y="2979003"/>
            <a:ext cx="1143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Vertical Position Control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1828800"/>
            <a:ext cx="1143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ISOFLUX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05200" y="3505200"/>
            <a:ext cx="990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Mode ID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7400" y="1828800"/>
            <a:ext cx="1295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Equilibrium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066800" y="2252246"/>
            <a:ext cx="1143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Snowflake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0" y="3200400"/>
            <a:ext cx="9906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Density control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2310824"/>
            <a:ext cx="9906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Profile (DBC)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739824"/>
            <a:ext cx="11430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PF Power supplies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19250" y="5739824"/>
            <a:ext cx="11049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</a:t>
            </a:r>
            <a:r>
              <a:rPr lang="en-US" sz="1600" dirty="0" smtClean="0"/>
              <a:t>F Power supplies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500" y="5739824"/>
            <a:ext cx="11430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OH Power supplies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038600"/>
            <a:ext cx="1143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</a:t>
            </a:r>
            <a:r>
              <a:rPr lang="en-US" sz="1600" dirty="0" smtClean="0"/>
              <a:t>F Control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933700" y="4038600"/>
            <a:ext cx="9906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Ip/OH Control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5739824"/>
            <a:ext cx="1295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Gas valves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676900" y="4038600"/>
            <a:ext cx="10668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Gas Injection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4700" y="5739824"/>
            <a:ext cx="15240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Neutral beam blocks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4038600"/>
            <a:ext cx="16002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Neutral beam injection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29100" y="4038600"/>
            <a:ext cx="9906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RWM Control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5739824"/>
            <a:ext cx="12192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SPA Power supplies</a:t>
            </a:r>
            <a:endParaRPr lang="en-US" sz="1600" dirty="0"/>
          </a:p>
        </p:txBody>
      </p:sp>
      <p:cxnSp>
        <p:nvCxnSpPr>
          <p:cNvPr id="34" name="Straight Arrow Connector 33"/>
          <p:cNvCxnSpPr>
            <a:stCxn id="12" idx="2"/>
            <a:endCxn id="9" idx="0"/>
          </p:cNvCxnSpPr>
          <p:nvPr/>
        </p:nvCxnSpPr>
        <p:spPr>
          <a:xfrm>
            <a:off x="2171700" y="4377154"/>
            <a:ext cx="0" cy="1362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2"/>
            <a:endCxn id="10" idx="0"/>
          </p:cNvCxnSpPr>
          <p:nvPr/>
        </p:nvCxnSpPr>
        <p:spPr>
          <a:xfrm>
            <a:off x="3429000" y="4623376"/>
            <a:ext cx="0" cy="1116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2"/>
            <a:endCxn id="20" idx="0"/>
          </p:cNvCxnSpPr>
          <p:nvPr/>
        </p:nvCxnSpPr>
        <p:spPr>
          <a:xfrm>
            <a:off x="4724400" y="4623376"/>
            <a:ext cx="0" cy="1116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5206424"/>
            <a:ext cx="4953000" cy="33855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Power Supply RT Control (PSRTC)</a:t>
            </a:r>
            <a:endParaRPr lang="en-US" sz="1600" dirty="0"/>
          </a:p>
        </p:txBody>
      </p:sp>
      <p:cxnSp>
        <p:nvCxnSpPr>
          <p:cNvPr id="40" name="Straight Arrow Connector 39"/>
          <p:cNvCxnSpPr>
            <a:stCxn id="16" idx="2"/>
            <a:endCxn id="14" idx="0"/>
          </p:cNvCxnSpPr>
          <p:nvPr/>
        </p:nvCxnSpPr>
        <p:spPr>
          <a:xfrm>
            <a:off x="6210300" y="4623376"/>
            <a:ext cx="0" cy="1116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5206424"/>
            <a:ext cx="1295400" cy="3385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EPICS</a:t>
            </a:r>
            <a:endParaRPr lang="en-US" sz="1600" dirty="0"/>
          </a:p>
        </p:txBody>
      </p:sp>
      <p:cxnSp>
        <p:nvCxnSpPr>
          <p:cNvPr id="42" name="Straight Arrow Connector 41"/>
          <p:cNvCxnSpPr>
            <a:stCxn id="18" idx="2"/>
            <a:endCxn id="17" idx="0"/>
          </p:cNvCxnSpPr>
          <p:nvPr/>
        </p:nvCxnSpPr>
        <p:spPr>
          <a:xfrm>
            <a:off x="7886700" y="4623376"/>
            <a:ext cx="0" cy="1116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9000" y="5206424"/>
            <a:ext cx="1295400" cy="33855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138’ level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" y="1752600"/>
            <a:ext cx="0" cy="3048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8200" y="2133600"/>
            <a:ext cx="0" cy="2667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143000" y="2590800"/>
            <a:ext cx="0" cy="2209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3" idx="1"/>
          </p:cNvCxnSpPr>
          <p:nvPr/>
        </p:nvCxnSpPr>
        <p:spPr>
          <a:xfrm rot="10800000" flipV="1">
            <a:off x="1447800" y="3394502"/>
            <a:ext cx="304800" cy="1406098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3" idx="3"/>
            <a:endCxn id="19" idx="0"/>
          </p:cNvCxnSpPr>
          <p:nvPr/>
        </p:nvCxnSpPr>
        <p:spPr>
          <a:xfrm>
            <a:off x="2895600" y="3394502"/>
            <a:ext cx="1828800" cy="644098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1"/>
            <a:endCxn id="24" idx="3"/>
          </p:cNvCxnSpPr>
          <p:nvPr/>
        </p:nvCxnSpPr>
        <p:spPr>
          <a:xfrm flipH="1">
            <a:off x="1828800" y="1998077"/>
            <a:ext cx="2286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419600" y="3810000"/>
            <a:ext cx="0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0800000" flipV="1">
            <a:off x="1295400" y="2755612"/>
            <a:ext cx="4724400" cy="2044988"/>
          </a:xfrm>
          <a:prstGeom prst="bentConnector3">
            <a:avLst>
              <a:gd name="adj1" fmla="val 99731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8" idx="2"/>
            <a:endCxn id="16" idx="0"/>
          </p:cNvCxnSpPr>
          <p:nvPr/>
        </p:nvCxnSpPr>
        <p:spPr>
          <a:xfrm>
            <a:off x="6210300" y="3785176"/>
            <a:ext cx="0" cy="2534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0" idx="3"/>
            <a:endCxn id="18" idx="0"/>
          </p:cNvCxnSpPr>
          <p:nvPr/>
        </p:nvCxnSpPr>
        <p:spPr>
          <a:xfrm>
            <a:off x="7010400" y="2603212"/>
            <a:ext cx="876300" cy="1435388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657600" y="1295400"/>
            <a:ext cx="523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illustrative, not complete and still changing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914400" y="5029200"/>
            <a:ext cx="0" cy="728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4766846"/>
            <a:ext cx="8153400" cy="338554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688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TF </a:t>
            </a:r>
            <a:r>
              <a:rPr lang="en-US" dirty="0" smtClean="0"/>
              <a:t>control has two Algorithms</a:t>
            </a:r>
          </a:p>
          <a:p>
            <a:pPr lvl="1"/>
            <a:r>
              <a:rPr lang="en-US" b="1" dirty="0" smtClean="0"/>
              <a:t>TF current control</a:t>
            </a:r>
            <a:r>
              <a:rPr lang="en-US" dirty="0" smtClean="0"/>
              <a:t>: request TF coil current versus time</a:t>
            </a:r>
          </a:p>
          <a:p>
            <a:pPr lvl="1"/>
            <a:r>
              <a:rPr lang="en-US" b="1" dirty="0" smtClean="0"/>
              <a:t>TF </a:t>
            </a:r>
            <a:r>
              <a:rPr lang="en-US" b="1" dirty="0" err="1" smtClean="0"/>
              <a:t>rampdown</a:t>
            </a:r>
            <a:r>
              <a:rPr lang="en-US" b="1" dirty="0" smtClean="0"/>
              <a:t> control</a:t>
            </a:r>
            <a:r>
              <a:rPr lang="en-US" dirty="0" smtClean="0"/>
              <a:t>: ramp TF current from initial value to zero over a specified time interval</a:t>
            </a:r>
          </a:p>
          <a:p>
            <a:pPr marL="457200" lvl="2" indent="0">
              <a:buNone/>
            </a:pPr>
            <a:endParaRPr lang="en-US" dirty="0"/>
          </a:p>
          <a:p>
            <a:r>
              <a:rPr lang="en-US" dirty="0" smtClean="0"/>
              <a:t>Discharge </a:t>
            </a:r>
            <a:r>
              <a:rPr lang="en-US" dirty="0" smtClean="0"/>
              <a:t>Shape has three Algorithms</a:t>
            </a:r>
          </a:p>
          <a:p>
            <a:pPr lvl="1"/>
            <a:r>
              <a:rPr lang="en-US" b="1" dirty="0" smtClean="0"/>
              <a:t>Do Nothing</a:t>
            </a:r>
            <a:r>
              <a:rPr lang="en-US" dirty="0" smtClean="0"/>
              <a:t>: category is disabled</a:t>
            </a:r>
          </a:p>
          <a:p>
            <a:pPr lvl="1"/>
            <a:r>
              <a:rPr lang="en-US" b="1" dirty="0" smtClean="0"/>
              <a:t>Day0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lang="en-US" dirty="0" smtClean="0"/>
              <a:t>urrent control of PF coils</a:t>
            </a:r>
          </a:p>
          <a:p>
            <a:pPr lvl="1"/>
            <a:r>
              <a:rPr lang="en-US" b="1" dirty="0" smtClean="0"/>
              <a:t>PCC</a:t>
            </a:r>
            <a:r>
              <a:rPr lang="en-US" dirty="0" smtClean="0"/>
              <a:t>: Day0 capability plus I</a:t>
            </a:r>
            <a:r>
              <a:rPr lang="en-US" baseline="-25000" dirty="0" smtClean="0"/>
              <a:t>PF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I</a:t>
            </a:r>
            <a:r>
              <a:rPr lang="en-US" baseline="-25000" dirty="0" smtClean="0"/>
              <a:t>OH</a:t>
            </a:r>
            <a:r>
              <a:rPr lang="en-US" dirty="0" smtClean="0"/>
              <a:t>, I</a:t>
            </a:r>
            <a:r>
              <a:rPr lang="en-US" baseline="-25000" dirty="0" smtClean="0"/>
              <a:t>PF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I</a:t>
            </a:r>
            <a:r>
              <a:rPr lang="en-US" baseline="-25000" dirty="0" smtClean="0"/>
              <a:t>P</a:t>
            </a:r>
            <a:r>
              <a:rPr lang="en-US" dirty="0" smtClean="0"/>
              <a:t>, outer gap</a:t>
            </a:r>
          </a:p>
          <a:p>
            <a:pPr lvl="2"/>
            <a:r>
              <a:rPr lang="en-US" dirty="0" smtClean="0"/>
              <a:t>Categories accrue algorithms as new versions come along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category has “Algorithms”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 cmpd="sng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6213</TotalTime>
  <Words>1659</Words>
  <Application>Microsoft Macintosh PowerPoint</Application>
  <PresentationFormat>On-screen Show (4:3)</PresentationFormat>
  <Paragraphs>311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NSTX Upgrade</vt:lpstr>
      <vt:lpstr>Navigating the PCS Interface</vt:lpstr>
      <vt:lpstr>Starting the PCS Interface</vt:lpstr>
      <vt:lpstr>You get the purple box</vt:lpstr>
      <vt:lpstr>PCS log provides useful feedback on status and communication with realtime system</vt:lpstr>
      <vt:lpstr>Choose the type of control</vt:lpstr>
      <vt:lpstr>Choosing “Next shot” opens the PCS GUI</vt:lpstr>
      <vt:lpstr>PCS baseline categories align with  control actuators</vt:lpstr>
      <vt:lpstr>Upper level categories send requests to baseline categories</vt:lpstr>
      <vt:lpstr>Every category has “Algorithms”</vt:lpstr>
      <vt:lpstr>Every category has “Phases”</vt:lpstr>
      <vt:lpstr>Every category has a “Primary” phase sequence</vt:lpstr>
      <vt:lpstr>Let’s review</vt:lpstr>
      <vt:lpstr>The main task of a P.O. is to change the input parameters for control algorithms</vt:lpstr>
      <vt:lpstr>Let’s begin the tour</vt:lpstr>
      <vt:lpstr>Selecting a category</vt:lpstr>
      <vt:lpstr>Enter a waveform</vt:lpstr>
      <vt:lpstr>Navigate to a new waveform</vt:lpstr>
      <vt:lpstr>Enter values for a new waveform</vt:lpstr>
      <vt:lpstr>Navigate to Phase sequence</vt:lpstr>
      <vt:lpstr>Primary sequence describes order and timing of phases within category</vt:lpstr>
      <vt:lpstr>Restoring data from older shots or prepared  shots is a common activity</vt:lpstr>
      <vt:lpstr>Loading data from an old shot  or prepared setup</vt:lpstr>
      <vt:lpstr>“Select data to load” gives full control over what to load and where</vt:lpstr>
      <vt:lpstr>Using “Show selected data item” before restore is good practice</vt:lpstr>
      <vt:lpstr>Load a data item into a target with  a different name </vt:lpstr>
      <vt:lpstr>Changing a waveform</vt:lpstr>
      <vt:lpstr>Press apply and the change is made</vt:lpstr>
      <vt:lpstr>Entering and manipulating waveforms is best learned on the job</vt:lpstr>
      <vt:lpstr>Some data items are GUIs instead of waveforms</vt:lpstr>
      <vt:lpstr>GUIs can also be tables</vt:lpstr>
      <vt:lpstr>The ISOFLUX GUIs deserve a separate talk</vt:lpstr>
      <vt:lpstr>Indicators on the PCS GUI</vt:lpstr>
      <vt:lpstr>If you get a red or yellow Data light …</vt:lpstr>
      <vt:lpstr>Start exploring the PCS GUI</vt:lpstr>
      <vt:lpstr>Summary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Devon Battaglia</cp:lastModifiedBy>
  <cp:revision>206</cp:revision>
  <dcterms:created xsi:type="dcterms:W3CDTF">2015-07-16T16:59:24Z</dcterms:created>
  <dcterms:modified xsi:type="dcterms:W3CDTF">2015-09-15T13:32:16Z</dcterms:modified>
</cp:coreProperties>
</file>