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8" r:id="rId2"/>
    <p:sldId id="302" r:id="rId3"/>
    <p:sldId id="303" r:id="rId4"/>
    <p:sldId id="270" r:id="rId5"/>
    <p:sldId id="284" r:id="rId6"/>
    <p:sldId id="285" r:id="rId7"/>
    <p:sldId id="294" r:id="rId8"/>
    <p:sldId id="301" r:id="rId9"/>
    <p:sldId id="286" r:id="rId10"/>
    <p:sldId id="287" r:id="rId11"/>
    <p:sldId id="311" r:id="rId12"/>
    <p:sldId id="272" r:id="rId13"/>
    <p:sldId id="288" r:id="rId14"/>
    <p:sldId id="289" r:id="rId15"/>
    <p:sldId id="290" r:id="rId16"/>
    <p:sldId id="300" r:id="rId17"/>
    <p:sldId id="271" r:id="rId18"/>
    <p:sldId id="291" r:id="rId19"/>
    <p:sldId id="274" r:id="rId20"/>
    <p:sldId id="299" r:id="rId21"/>
    <p:sldId id="273" r:id="rId22"/>
    <p:sldId id="275" r:id="rId23"/>
    <p:sldId id="276" r:id="rId24"/>
    <p:sldId id="277" r:id="rId25"/>
    <p:sldId id="278" r:id="rId26"/>
    <p:sldId id="305" r:id="rId27"/>
    <p:sldId id="309" r:id="rId28"/>
    <p:sldId id="310" r:id="rId29"/>
    <p:sldId id="306" r:id="rId30"/>
    <p:sldId id="307" r:id="rId31"/>
    <p:sldId id="308" r:id="rId32"/>
    <p:sldId id="281" r:id="rId33"/>
    <p:sldId id="282" r:id="rId34"/>
    <p:sldId id="312" r:id="rId35"/>
    <p:sldId id="298" r:id="rId36"/>
    <p:sldId id="292" r:id="rId37"/>
    <p:sldId id="283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30" autoAdjust="0"/>
  </p:normalViewPr>
  <p:slideViewPr>
    <p:cSldViewPr>
      <p:cViewPr>
        <p:scale>
          <a:sx n="100" d="100"/>
          <a:sy n="100" d="100"/>
        </p:scale>
        <p:origin x="-1504" y="-2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10/13/15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75F23C-4248-CD4B-A59A-6D4855705E9A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52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75F23C-4248-CD4B-A59A-6D4855705E9A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52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75F23C-4248-CD4B-A59A-6D4855705E9A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152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75F23C-4248-CD4B-A59A-6D4855705E9A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152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75F23C-4248-CD4B-A59A-6D4855705E9A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52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75F23C-4248-CD4B-A59A-6D4855705E9A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152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Phys. Ops. Course-3D Fields (Gerhardt)</a:t>
            </a: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65" r:id="rId4"/>
    <p:sldLayoutId id="2147483666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0.e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21.emf"/><Relationship Id="rId7" Type="http://schemas.openxmlformats.org/officeDocument/2006/relationships/oleObject" Target="../embeddings/oleObject7.bin"/><Relationship Id="rId8" Type="http://schemas.openxmlformats.org/officeDocument/2006/relationships/image" Target="../media/image22.emf"/><Relationship Id="rId9" Type="http://schemas.openxmlformats.org/officeDocument/2006/relationships/oleObject" Target="../embeddings/oleObject8.bin"/><Relationship Id="rId10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Stefan Gerhardt, Eric Fredrickson, Clayton Myers, Steve Sabbagh, Weiguo Que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3D Fields: Detection and Application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 smtClean="0"/>
              <a:t>Phys. Ops. Course 2015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066800"/>
            <a:ext cx="3429000" cy="5410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SPAs are H-bridge power Supplies</a:t>
            </a:r>
          </a:p>
          <a:p>
            <a:pPr lvl="1"/>
            <a:r>
              <a:rPr lang="en-US" dirty="0" smtClean="0"/>
              <a:t>Capacitor bank is a constant voltage</a:t>
            </a:r>
          </a:p>
          <a:p>
            <a:pPr lvl="1"/>
            <a:r>
              <a:rPr lang="en-US" dirty="0" smtClean="0"/>
              <a:t>If G1 and G4 conduct, then load voltage is one polarity</a:t>
            </a:r>
          </a:p>
          <a:p>
            <a:pPr lvl="1"/>
            <a:r>
              <a:rPr lang="en-US" dirty="0" smtClean="0"/>
              <a:t>If G2 and G3 conduct, load voltage has the other polarity.</a:t>
            </a:r>
          </a:p>
          <a:p>
            <a:pPr lvl="1"/>
            <a:r>
              <a:rPr lang="en-US" dirty="0" smtClean="0"/>
              <a:t>Rapidly switch which IGBT conduct. This leads to regulation of the current.</a:t>
            </a:r>
          </a:p>
          <a:p>
            <a:r>
              <a:rPr lang="en-US" dirty="0" smtClean="0"/>
              <a:t>We rely on the on-board controller, and only issue a current request to the SPA.</a:t>
            </a:r>
          </a:p>
          <a:p>
            <a:r>
              <a:rPr lang="en-US" dirty="0" smtClean="0"/>
              <a:t>SPA cap bank is charged by “HF Supply”</a:t>
            </a:r>
          </a:p>
          <a:p>
            <a:pPr lvl="1"/>
            <a:r>
              <a:rPr lang="en-US" dirty="0" smtClean="0"/>
              <a:t>If HF supply doesn’t work, then neither will the SPAs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RWM Coil Current is Provided by the SPAs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3048000" cy="458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r="9009"/>
          <a:stretch/>
        </p:blipFill>
        <p:spPr bwMode="auto">
          <a:xfrm>
            <a:off x="6629400" y="1905000"/>
            <a:ext cx="24130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24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Previously: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>Each SPA in Connected To </a:t>
            </a:r>
            <a:r>
              <a:rPr lang="en-US" sz="3200" dirty="0" smtClean="0"/>
              <a:t>Two </a:t>
            </a:r>
            <a:r>
              <a:rPr lang="en-US" sz="3200" dirty="0"/>
              <a:t>RWM </a:t>
            </a:r>
            <a:r>
              <a:rPr lang="en-US" sz="3200" dirty="0" smtClean="0"/>
              <a:t>Coils</a:t>
            </a:r>
            <a:endParaRPr lang="en-US" sz="3200" dirty="0"/>
          </a:p>
        </p:txBody>
      </p:sp>
      <p:sp>
        <p:nvSpPr>
          <p:cNvPr id="4" name="Oval 4"/>
          <p:cNvSpPr>
            <a:spLocks noChangeAspect="1" noChangeArrowheads="1"/>
          </p:cNvSpPr>
          <p:nvPr/>
        </p:nvSpPr>
        <p:spPr bwMode="auto">
          <a:xfrm>
            <a:off x="228600" y="1219200"/>
            <a:ext cx="5486400" cy="54864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5" name="Text Box 7"/>
          <p:cNvSpPr txBox="1">
            <a:spLocks noChangeAspect="1" noChangeArrowheads="1"/>
          </p:cNvSpPr>
          <p:nvPr/>
        </p:nvSpPr>
        <p:spPr bwMode="auto">
          <a:xfrm>
            <a:off x="4953000" y="25908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6" name="Text Box 8"/>
          <p:cNvSpPr txBox="1">
            <a:spLocks noChangeAspect="1" noChangeArrowheads="1"/>
          </p:cNvSpPr>
          <p:nvPr/>
        </p:nvSpPr>
        <p:spPr bwMode="auto">
          <a:xfrm>
            <a:off x="4953000" y="4953000"/>
            <a:ext cx="323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7" name="Text Box 9"/>
          <p:cNvSpPr txBox="1">
            <a:spLocks noChangeAspect="1" noChangeArrowheads="1"/>
          </p:cNvSpPr>
          <p:nvPr/>
        </p:nvSpPr>
        <p:spPr bwMode="auto">
          <a:xfrm>
            <a:off x="2781300" y="61722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8" name="Text Box 10"/>
          <p:cNvSpPr txBox="1">
            <a:spLocks noChangeAspect="1" noChangeArrowheads="1"/>
          </p:cNvSpPr>
          <p:nvPr/>
        </p:nvSpPr>
        <p:spPr bwMode="auto">
          <a:xfrm>
            <a:off x="609600" y="49530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9" name="Text Box 11"/>
          <p:cNvSpPr txBox="1">
            <a:spLocks noChangeAspect="1" noChangeArrowheads="1"/>
          </p:cNvSpPr>
          <p:nvPr/>
        </p:nvSpPr>
        <p:spPr bwMode="auto">
          <a:xfrm>
            <a:off x="533400" y="2528888"/>
            <a:ext cx="3762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3300"/>
                </a:solidFill>
              </a:rPr>
              <a:t>6</a:t>
            </a:r>
          </a:p>
        </p:txBody>
      </p:sp>
      <p:sp>
        <p:nvSpPr>
          <p:cNvPr id="10" name="Text Box 12"/>
          <p:cNvSpPr txBox="1">
            <a:spLocks noChangeAspect="1" noChangeArrowheads="1"/>
          </p:cNvSpPr>
          <p:nvPr/>
        </p:nvSpPr>
        <p:spPr bwMode="auto">
          <a:xfrm>
            <a:off x="3733800" y="914400"/>
            <a:ext cx="1066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dirty="0"/>
              <a:t>Bay A</a:t>
            </a:r>
          </a:p>
        </p:txBody>
      </p:sp>
      <p:sp>
        <p:nvSpPr>
          <p:cNvPr id="11" name="Text Box 17"/>
          <p:cNvSpPr txBox="1">
            <a:spLocks noChangeAspect="1" noChangeArrowheads="1"/>
          </p:cNvSpPr>
          <p:nvPr/>
        </p:nvSpPr>
        <p:spPr bwMode="auto">
          <a:xfrm>
            <a:off x="1295400" y="914400"/>
            <a:ext cx="1066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dirty="0"/>
              <a:t>Bay L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1143000" y="2593975"/>
            <a:ext cx="1065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2"/>
                </a:solidFill>
              </a:rPr>
              <a:t>SPA 1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2971800" y="5562600"/>
            <a:ext cx="1065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2"/>
                </a:solidFill>
              </a:rPr>
              <a:t>SPA 2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219200" y="4953000"/>
            <a:ext cx="1065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2"/>
                </a:solidFill>
              </a:rPr>
              <a:t>SPA 3</a:t>
            </a:r>
          </a:p>
        </p:txBody>
      </p:sp>
      <p:sp>
        <p:nvSpPr>
          <p:cNvPr id="15" name="Line 24"/>
          <p:cNvSpPr>
            <a:spLocks noChangeShapeType="1"/>
          </p:cNvSpPr>
          <p:nvPr/>
        </p:nvSpPr>
        <p:spPr bwMode="auto">
          <a:xfrm flipV="1">
            <a:off x="2971800" y="152400"/>
            <a:ext cx="0" cy="38100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 flipH="1">
            <a:off x="2971800" y="381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Line 30"/>
          <p:cNvSpPr>
            <a:spLocks noChangeShapeType="1"/>
          </p:cNvSpPr>
          <p:nvPr/>
        </p:nvSpPr>
        <p:spPr bwMode="auto">
          <a:xfrm flipH="1" flipV="1">
            <a:off x="5867400" y="39624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" name="Line 38"/>
          <p:cNvSpPr>
            <a:spLocks noChangeShapeType="1"/>
          </p:cNvSpPr>
          <p:nvPr/>
        </p:nvSpPr>
        <p:spPr bwMode="auto">
          <a:xfrm rot="4500000" flipV="1">
            <a:off x="1104900" y="2552700"/>
            <a:ext cx="29718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Line 39"/>
          <p:cNvSpPr>
            <a:spLocks noChangeShapeType="1"/>
          </p:cNvSpPr>
          <p:nvPr/>
        </p:nvSpPr>
        <p:spPr bwMode="auto">
          <a:xfrm rot="17100000" flipV="1">
            <a:off x="1866900" y="2552700"/>
            <a:ext cx="29718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Line 40"/>
          <p:cNvSpPr>
            <a:spLocks noChangeShapeType="1"/>
          </p:cNvSpPr>
          <p:nvPr/>
        </p:nvSpPr>
        <p:spPr bwMode="auto">
          <a:xfrm flipV="1">
            <a:off x="2971800" y="3962400"/>
            <a:ext cx="30480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AutoShape 41"/>
          <p:cNvSpPr>
            <a:spLocks noChangeAspect="1" noChangeArrowheads="1"/>
          </p:cNvSpPr>
          <p:nvPr/>
        </p:nvSpPr>
        <p:spPr bwMode="auto">
          <a:xfrm rot="12600000">
            <a:off x="914400" y="3657600"/>
            <a:ext cx="3810000" cy="457200"/>
          </a:xfrm>
          <a:prstGeom prst="rightArrow">
            <a:avLst>
              <a:gd name="adj1" fmla="val 50000"/>
              <a:gd name="adj2" fmla="val 208333"/>
            </a:avLst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AutoShape 42"/>
          <p:cNvSpPr>
            <a:spLocks noChangeAspect="1" noChangeArrowheads="1"/>
          </p:cNvSpPr>
          <p:nvPr/>
        </p:nvSpPr>
        <p:spPr bwMode="auto">
          <a:xfrm rot="5400000">
            <a:off x="1066800" y="3810000"/>
            <a:ext cx="3810000" cy="457200"/>
          </a:xfrm>
          <a:prstGeom prst="rightArrow">
            <a:avLst>
              <a:gd name="adj1" fmla="val 50000"/>
              <a:gd name="adj2" fmla="val 20833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3" name="AutoShape 43"/>
          <p:cNvSpPr>
            <a:spLocks noChangeAspect="1" noChangeArrowheads="1"/>
          </p:cNvSpPr>
          <p:nvPr/>
        </p:nvSpPr>
        <p:spPr bwMode="auto">
          <a:xfrm rot="9000000">
            <a:off x="914400" y="3886200"/>
            <a:ext cx="3810000" cy="457200"/>
          </a:xfrm>
          <a:prstGeom prst="rightArrow">
            <a:avLst>
              <a:gd name="adj1" fmla="val 50000"/>
              <a:gd name="adj2" fmla="val 208333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Line 44"/>
          <p:cNvSpPr>
            <a:spLocks noChangeShapeType="1"/>
          </p:cNvSpPr>
          <p:nvPr/>
        </p:nvSpPr>
        <p:spPr bwMode="auto">
          <a:xfrm flipH="1">
            <a:off x="5257800" y="2514600"/>
            <a:ext cx="76200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6019800" y="2260600"/>
            <a:ext cx="193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3300"/>
                </a:solidFill>
              </a:rPr>
              <a:t>RWM/EF coil #</a:t>
            </a:r>
          </a:p>
        </p:txBody>
      </p:sp>
      <p:sp>
        <p:nvSpPr>
          <p:cNvPr id="26" name="Text Box 47"/>
          <p:cNvSpPr txBox="1">
            <a:spLocks noChangeAspect="1" noChangeArrowheads="1"/>
          </p:cNvSpPr>
          <p:nvPr/>
        </p:nvSpPr>
        <p:spPr bwMode="auto">
          <a:xfrm>
            <a:off x="2819400" y="1295400"/>
            <a:ext cx="304800" cy="3810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28" name="Line 53"/>
          <p:cNvSpPr>
            <a:spLocks noChangeShapeType="1"/>
          </p:cNvSpPr>
          <p:nvPr/>
        </p:nvSpPr>
        <p:spPr bwMode="auto">
          <a:xfrm flipH="1">
            <a:off x="1676400" y="21336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9" name="Text Box 54"/>
          <p:cNvSpPr txBox="1">
            <a:spLocks noChangeArrowheads="1"/>
          </p:cNvSpPr>
          <p:nvPr/>
        </p:nvSpPr>
        <p:spPr bwMode="auto">
          <a:xfrm>
            <a:off x="1676400" y="1828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/>
              <a:t>I</a:t>
            </a:r>
            <a:r>
              <a:rPr lang="en-US" sz="1800" baseline="-25000" dirty="0"/>
              <a:t>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45759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Now:</a:t>
            </a:r>
            <a:br>
              <a:rPr lang="en-US" sz="3200" dirty="0" smtClean="0"/>
            </a:br>
            <a:r>
              <a:rPr lang="en-US" sz="3200" dirty="0" smtClean="0"/>
              <a:t>Each </a:t>
            </a:r>
            <a:r>
              <a:rPr lang="en-US" sz="3200" dirty="0"/>
              <a:t>SPA </a:t>
            </a:r>
            <a:r>
              <a:rPr lang="en-US" sz="3200" dirty="0" smtClean="0"/>
              <a:t>in Connected To a Single RWM Coil</a:t>
            </a:r>
            <a:endParaRPr lang="en-US" sz="3200" dirty="0"/>
          </a:p>
        </p:txBody>
      </p:sp>
      <p:sp>
        <p:nvSpPr>
          <p:cNvPr id="31" name="Oval 4"/>
          <p:cNvSpPr>
            <a:spLocks noChangeAspect="1" noChangeArrowheads="1"/>
          </p:cNvSpPr>
          <p:nvPr/>
        </p:nvSpPr>
        <p:spPr bwMode="auto">
          <a:xfrm>
            <a:off x="457200" y="1219200"/>
            <a:ext cx="5486400" cy="54864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32" name="Text Box 7"/>
          <p:cNvSpPr txBox="1">
            <a:spLocks noChangeAspect="1" noChangeArrowheads="1"/>
          </p:cNvSpPr>
          <p:nvPr/>
        </p:nvSpPr>
        <p:spPr bwMode="auto">
          <a:xfrm>
            <a:off x="5181600" y="25908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33" name="Text Box 8"/>
          <p:cNvSpPr txBox="1">
            <a:spLocks noChangeAspect="1" noChangeArrowheads="1"/>
          </p:cNvSpPr>
          <p:nvPr/>
        </p:nvSpPr>
        <p:spPr bwMode="auto">
          <a:xfrm>
            <a:off x="5181600" y="4953000"/>
            <a:ext cx="323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34" name="Text Box 9"/>
          <p:cNvSpPr txBox="1">
            <a:spLocks noChangeAspect="1" noChangeArrowheads="1"/>
          </p:cNvSpPr>
          <p:nvPr/>
        </p:nvSpPr>
        <p:spPr bwMode="auto">
          <a:xfrm>
            <a:off x="3009900" y="6172200"/>
            <a:ext cx="38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35" name="Text Box 10"/>
          <p:cNvSpPr txBox="1">
            <a:spLocks noChangeAspect="1" noChangeArrowheads="1"/>
          </p:cNvSpPr>
          <p:nvPr/>
        </p:nvSpPr>
        <p:spPr bwMode="auto">
          <a:xfrm>
            <a:off x="838200" y="49530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36" name="Text Box 11"/>
          <p:cNvSpPr txBox="1">
            <a:spLocks noChangeAspect="1" noChangeArrowheads="1"/>
          </p:cNvSpPr>
          <p:nvPr/>
        </p:nvSpPr>
        <p:spPr bwMode="auto">
          <a:xfrm>
            <a:off x="762000" y="2528888"/>
            <a:ext cx="376238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FF3300"/>
                </a:solidFill>
              </a:rPr>
              <a:t>6</a:t>
            </a:r>
          </a:p>
        </p:txBody>
      </p:sp>
      <p:sp>
        <p:nvSpPr>
          <p:cNvPr id="37" name="Text Box 12"/>
          <p:cNvSpPr txBox="1">
            <a:spLocks noChangeAspect="1" noChangeArrowheads="1"/>
          </p:cNvSpPr>
          <p:nvPr/>
        </p:nvSpPr>
        <p:spPr bwMode="auto">
          <a:xfrm>
            <a:off x="3962400" y="914400"/>
            <a:ext cx="1066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dirty="0"/>
              <a:t>Bay A</a:t>
            </a:r>
          </a:p>
        </p:txBody>
      </p:sp>
      <p:sp>
        <p:nvSpPr>
          <p:cNvPr id="38" name="Text Box 17"/>
          <p:cNvSpPr txBox="1">
            <a:spLocks noChangeAspect="1" noChangeArrowheads="1"/>
          </p:cNvSpPr>
          <p:nvPr/>
        </p:nvSpPr>
        <p:spPr bwMode="auto">
          <a:xfrm>
            <a:off x="1524000" y="914400"/>
            <a:ext cx="10668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dirty="0"/>
              <a:t>Bay L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2074863" y="1652588"/>
            <a:ext cx="1065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2"/>
                </a:solidFill>
              </a:rPr>
              <a:t>SPA 1</a:t>
            </a: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4106863" y="2398713"/>
            <a:ext cx="1065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2"/>
                </a:solidFill>
              </a:rPr>
              <a:t>SPA 2</a:t>
            </a: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4679950" y="4397375"/>
            <a:ext cx="1065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2"/>
                </a:solidFill>
              </a:rPr>
              <a:t>SPA 3</a:t>
            </a:r>
          </a:p>
        </p:txBody>
      </p:sp>
      <p:sp>
        <p:nvSpPr>
          <p:cNvPr id="42" name="Line 38"/>
          <p:cNvSpPr>
            <a:spLocks noChangeShapeType="1"/>
          </p:cNvSpPr>
          <p:nvPr/>
        </p:nvSpPr>
        <p:spPr bwMode="auto">
          <a:xfrm rot="4500000" flipV="1">
            <a:off x="1333500" y="2552700"/>
            <a:ext cx="29718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3" name="Line 39"/>
          <p:cNvSpPr>
            <a:spLocks noChangeShapeType="1"/>
          </p:cNvSpPr>
          <p:nvPr/>
        </p:nvSpPr>
        <p:spPr bwMode="auto">
          <a:xfrm rot="17100000" flipV="1">
            <a:off x="2095500" y="2552700"/>
            <a:ext cx="29718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 flipV="1">
            <a:off x="3200400" y="3962400"/>
            <a:ext cx="3048000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5" name="Text Box 47"/>
          <p:cNvSpPr txBox="1">
            <a:spLocks noChangeAspect="1" noChangeArrowheads="1"/>
          </p:cNvSpPr>
          <p:nvPr/>
        </p:nvSpPr>
        <p:spPr bwMode="auto">
          <a:xfrm>
            <a:off x="3048000" y="1295400"/>
            <a:ext cx="304800" cy="3810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47" name="Line 53"/>
          <p:cNvSpPr>
            <a:spLocks noChangeShapeType="1"/>
          </p:cNvSpPr>
          <p:nvPr/>
        </p:nvSpPr>
        <p:spPr bwMode="auto">
          <a:xfrm flipH="1">
            <a:off x="1905000" y="2303463"/>
            <a:ext cx="30480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8" name="Text Box 54"/>
          <p:cNvSpPr txBox="1">
            <a:spLocks noChangeArrowheads="1"/>
          </p:cNvSpPr>
          <p:nvPr/>
        </p:nvSpPr>
        <p:spPr bwMode="auto">
          <a:xfrm>
            <a:off x="1724025" y="1998663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="1" dirty="0"/>
              <a:t>I</a:t>
            </a:r>
            <a:r>
              <a:rPr lang="en-US" b="1" baseline="-25000" dirty="0"/>
              <a:t>P</a:t>
            </a:r>
            <a:endParaRPr lang="en-US" b="1" dirty="0"/>
          </a:p>
        </p:txBody>
      </p:sp>
      <p:sp>
        <p:nvSpPr>
          <p:cNvPr id="49" name="Line 44"/>
          <p:cNvSpPr>
            <a:spLocks noChangeShapeType="1"/>
          </p:cNvSpPr>
          <p:nvPr/>
        </p:nvSpPr>
        <p:spPr bwMode="auto">
          <a:xfrm flipH="1">
            <a:off x="5418138" y="1757363"/>
            <a:ext cx="423862" cy="9493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0" name="Text Box 45"/>
          <p:cNvSpPr txBox="1">
            <a:spLocks noChangeArrowheads="1"/>
          </p:cNvSpPr>
          <p:nvPr/>
        </p:nvSpPr>
        <p:spPr bwMode="auto">
          <a:xfrm>
            <a:off x="4762500" y="1354138"/>
            <a:ext cx="193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3300"/>
                </a:solidFill>
              </a:rPr>
              <a:t>RWM/EF coil #</a:t>
            </a:r>
          </a:p>
        </p:txBody>
      </p:sp>
      <p:sp>
        <p:nvSpPr>
          <p:cNvPr id="51" name="Down Arrow 50"/>
          <p:cNvSpPr/>
          <p:nvPr/>
        </p:nvSpPr>
        <p:spPr>
          <a:xfrm>
            <a:off x="3108325" y="1701800"/>
            <a:ext cx="193675" cy="668338"/>
          </a:xfrm>
          <a:prstGeom prst="downArrow">
            <a:avLst/>
          </a:prstGeom>
          <a:solidFill>
            <a:srgbClr val="0000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2" name="Down Arrow 51"/>
          <p:cNvSpPr/>
          <p:nvPr/>
        </p:nvSpPr>
        <p:spPr>
          <a:xfrm rot="10800000">
            <a:off x="3113088" y="5527675"/>
            <a:ext cx="193675" cy="668338"/>
          </a:xfrm>
          <a:prstGeom prst="downArrow">
            <a:avLst/>
          </a:prstGeom>
          <a:solidFill>
            <a:srgbClr val="0000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3" name="Text Box 19"/>
          <p:cNvSpPr txBox="1">
            <a:spLocks noChangeArrowheads="1"/>
          </p:cNvSpPr>
          <p:nvPr/>
        </p:nvSpPr>
        <p:spPr bwMode="auto">
          <a:xfrm>
            <a:off x="1981200" y="5715000"/>
            <a:ext cx="1065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2"/>
                </a:solidFill>
              </a:rPr>
              <a:t>SPA 4</a:t>
            </a: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896938" y="4381500"/>
            <a:ext cx="1065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2"/>
                </a:solidFill>
              </a:rPr>
              <a:t>SPA 5</a:t>
            </a:r>
          </a:p>
        </p:txBody>
      </p: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720725" y="3162300"/>
            <a:ext cx="1065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2"/>
                </a:solidFill>
              </a:rPr>
              <a:t>SPA 6</a:t>
            </a:r>
          </a:p>
        </p:txBody>
      </p:sp>
      <p:sp>
        <p:nvSpPr>
          <p:cNvPr id="56" name="Down Arrow 55"/>
          <p:cNvSpPr/>
          <p:nvPr/>
        </p:nvSpPr>
        <p:spPr>
          <a:xfrm rot="14400000">
            <a:off x="1412875" y="4654550"/>
            <a:ext cx="192088" cy="668338"/>
          </a:xfrm>
          <a:prstGeom prst="downArrow">
            <a:avLst/>
          </a:prstGeom>
          <a:solidFill>
            <a:srgbClr val="0000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7" name="Down Arrow 56"/>
          <p:cNvSpPr/>
          <p:nvPr/>
        </p:nvSpPr>
        <p:spPr>
          <a:xfrm rot="18000000">
            <a:off x="1349375" y="2708275"/>
            <a:ext cx="193675" cy="669925"/>
          </a:xfrm>
          <a:prstGeom prst="downArrow">
            <a:avLst/>
          </a:prstGeom>
          <a:solidFill>
            <a:srgbClr val="0000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8" name="Down Arrow 57"/>
          <p:cNvSpPr/>
          <p:nvPr/>
        </p:nvSpPr>
        <p:spPr>
          <a:xfrm rot="7200000">
            <a:off x="4808538" y="4648200"/>
            <a:ext cx="192088" cy="668337"/>
          </a:xfrm>
          <a:prstGeom prst="downArrow">
            <a:avLst/>
          </a:prstGeom>
          <a:solidFill>
            <a:srgbClr val="0000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9" name="Down Arrow 58"/>
          <p:cNvSpPr/>
          <p:nvPr/>
        </p:nvSpPr>
        <p:spPr>
          <a:xfrm rot="3600000">
            <a:off x="4745832" y="2747169"/>
            <a:ext cx="192087" cy="669925"/>
          </a:xfrm>
          <a:prstGeom prst="downArrow">
            <a:avLst/>
          </a:prstGeom>
          <a:solidFill>
            <a:srgbClr val="0000FF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0" name="Line 53"/>
          <p:cNvSpPr>
            <a:spLocks noChangeShapeType="1"/>
          </p:cNvSpPr>
          <p:nvPr/>
        </p:nvSpPr>
        <p:spPr bwMode="auto">
          <a:xfrm flipH="1" flipV="1">
            <a:off x="1862138" y="5318125"/>
            <a:ext cx="271462" cy="31750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" name="Text Box 54"/>
          <p:cNvSpPr txBox="1">
            <a:spLocks noChangeArrowheads="1"/>
          </p:cNvSpPr>
          <p:nvPr/>
        </p:nvSpPr>
        <p:spPr bwMode="auto">
          <a:xfrm>
            <a:off x="1978025" y="5065713"/>
            <a:ext cx="544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FF"/>
                </a:solidFill>
              </a:rPr>
              <a:t>B</a:t>
            </a:r>
            <a:r>
              <a:rPr lang="en-US" b="1" baseline="-25000" dirty="0">
                <a:solidFill>
                  <a:srgbClr val="FF00FF"/>
                </a:solidFill>
              </a:rPr>
              <a:t>T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48401" y="2057400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SPA current makes: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Field flowing CW in the RWM coil as you face the coil.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This makes field pointing into the vessel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03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dirty="0"/>
              <a:t>Positive SPA </a:t>
            </a:r>
            <a:r>
              <a:rPr lang="en-US" i="1" u="sng" dirty="0"/>
              <a:t>supply current</a:t>
            </a:r>
            <a:r>
              <a:rPr lang="en-US" dirty="0"/>
              <a:t> makes current flowing clockwise when viewed from outside NSTX-U.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dirty="0">
                <a:solidFill>
                  <a:schemeClr val="accent2"/>
                </a:solidFill>
              </a:rPr>
              <a:t>This makes field that points into the vessel.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dirty="0">
                <a:solidFill>
                  <a:schemeClr val="accent2"/>
                </a:solidFill>
              </a:rPr>
              <a:t>Hence, positive supply current makes field pointing into the vessel.</a:t>
            </a:r>
          </a:p>
          <a:p>
            <a:pPr marL="742950" lvl="1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The PCS requests </a:t>
            </a:r>
            <a:r>
              <a:rPr lang="en-US" dirty="0" smtClean="0"/>
              <a:t>are always </a:t>
            </a:r>
            <a:r>
              <a:rPr lang="en-US" dirty="0"/>
              <a:t>supply current.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dirty="0">
                <a:solidFill>
                  <a:schemeClr val="accent2"/>
                </a:solidFill>
              </a:rPr>
              <a:t>So a positive PCS request will make field pointing into the vessel for the associated coil</a:t>
            </a:r>
            <a:r>
              <a:rPr lang="en-US" dirty="0" smtClean="0">
                <a:solidFill>
                  <a:schemeClr val="accent2"/>
                </a:solidFill>
              </a:rPr>
              <a:t>.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This is a bit different than for the PF/TF coils, where the requests are the coil current.</a:t>
            </a:r>
            <a:endParaRPr lang="en-US" dirty="0">
              <a:solidFill>
                <a:schemeClr val="accent2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The SPA currents are recorded multiple ways.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dirty="0">
                <a:solidFill>
                  <a:srgbClr val="333399"/>
                </a:solidFill>
              </a:rPr>
              <a:t>\pc_spa_SUX_IY, X={1:6} &amp; Y={1:2}, are the 2 DCCTs on the SPAs themselves. They have the polarity of the supply current</a:t>
            </a:r>
            <a:r>
              <a:rPr lang="en-US" dirty="0" smtClean="0">
                <a:solidFill>
                  <a:srgbClr val="333399"/>
                </a:solidFill>
              </a:rPr>
              <a:t>.</a:t>
            </a:r>
          </a:p>
          <a:p>
            <a:pPr marL="742950" lvl="1" indent="-285750">
              <a:buFont typeface="Arial"/>
              <a:buChar char="•"/>
              <a:defRPr/>
            </a:pPr>
            <a:endParaRPr lang="en-US" dirty="0">
              <a:solidFill>
                <a:srgbClr val="333399"/>
              </a:solidFill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en-US" dirty="0">
                <a:solidFill>
                  <a:srgbClr val="333399"/>
                </a:solidFill>
              </a:rPr>
              <a:t>The \IRWMX, X={1:6} are the subunit currents mapped to the coils and corrected for signs so that positive current corresponds to positive radial field</a:t>
            </a:r>
            <a:r>
              <a:rPr lang="en-US" dirty="0" smtClean="0">
                <a:solidFill>
                  <a:srgbClr val="333399"/>
                </a:solidFill>
              </a:rPr>
              <a:t>.</a:t>
            </a:r>
          </a:p>
          <a:p>
            <a:pPr marL="742950" lvl="1" indent="-285750">
              <a:buFont typeface="Arial"/>
              <a:buChar char="•"/>
              <a:defRPr/>
            </a:pPr>
            <a:endParaRPr lang="en-US" dirty="0">
              <a:solidFill>
                <a:srgbClr val="333399"/>
              </a:solidFill>
            </a:endParaRPr>
          </a:p>
          <a:p>
            <a:pPr marL="742950" lvl="1" indent="-285750">
              <a:buFont typeface="Arial"/>
              <a:buChar char="•"/>
              <a:defRPr/>
            </a:pPr>
            <a:r>
              <a:rPr lang="en-US" dirty="0">
                <a:solidFill>
                  <a:srgbClr val="333399"/>
                </a:solidFill>
              </a:rPr>
              <a:t>The \RWMX_I, X={1:6}, are current measurements on the coil leads, but with the engineering convention. </a:t>
            </a:r>
          </a:p>
          <a:p>
            <a:pPr marL="1200150" lvl="2" indent="-28575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Positive values correspond to clockwise currents and inward pointing field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Signal Polarities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405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Typical Application is to Make n=1 Traveling Waves</a:t>
            </a:r>
            <a:endParaRPr lang="en-US" sz="2800" dirty="0"/>
          </a:p>
        </p:txBody>
      </p:sp>
      <p:pic>
        <p:nvPicPr>
          <p:cNvPr id="4" name="Picture 1" descr="Screen Shot 2015-07-27 at 10.06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686800" cy="581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818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Will Use the PCS Waveform Generator Function to Produce Traveling Waves</a:t>
            </a:r>
            <a:endParaRPr 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0" y="1752600"/>
            <a:ext cx="35052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FF0000"/>
                </a:solidFill>
              </a:rPr>
              <a:t>PCS Sine Wave Generator</a:t>
            </a:r>
          </a:p>
          <a:p>
            <a:pPr algn="ctr" eaLnBrk="1" hangingPunct="1"/>
            <a:r>
              <a:rPr lang="en-US" sz="1800" dirty="0"/>
              <a:t>Determined by Parameters</a:t>
            </a:r>
          </a:p>
          <a:p>
            <a:pPr eaLnBrk="1" hangingPunct="1"/>
            <a:r>
              <a:rPr lang="en-US" sz="1800" dirty="0" smtClean="0"/>
              <a:t>1: offset</a:t>
            </a:r>
            <a:r>
              <a:rPr lang="en-US" sz="1800" dirty="0"/>
              <a:t>, 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2: amp</a:t>
            </a:r>
            <a:r>
              <a:rPr lang="en-US" sz="1800" dirty="0"/>
              <a:t>, 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3: period </a:t>
            </a:r>
            <a:r>
              <a:rPr lang="en-US" sz="1800" dirty="0"/>
              <a:t>[seconds], 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4: # </a:t>
            </a:r>
            <a:r>
              <a:rPr lang="en-US" sz="1800" dirty="0"/>
              <a:t>of periods, </a:t>
            </a:r>
            <a:endParaRPr lang="en-US" sz="1800" dirty="0" smtClean="0"/>
          </a:p>
          <a:p>
            <a:pPr eaLnBrk="1" hangingPunct="1"/>
            <a:r>
              <a:rPr lang="en-US" sz="1800" dirty="0" smtClean="0"/>
              <a:t>5: start </a:t>
            </a:r>
            <a:r>
              <a:rPr lang="en-US" sz="1800" dirty="0"/>
              <a:t>phase [degrees]}</a:t>
            </a:r>
          </a:p>
          <a:p>
            <a:pPr algn="ctr" eaLnBrk="1" hangingPunct="1"/>
            <a:r>
              <a:rPr lang="en-US" sz="1800" dirty="0" smtClean="0"/>
              <a:t>Or</a:t>
            </a:r>
            <a:endParaRPr lang="en-US" sz="1800" dirty="0"/>
          </a:p>
          <a:p>
            <a:pPr algn="ctr" eaLnBrk="1" hangingPunct="1"/>
            <a:r>
              <a:rPr lang="en-US" sz="1600" dirty="0" smtClean="0"/>
              <a:t>[Y</a:t>
            </a:r>
            <a:r>
              <a:rPr lang="en-US" sz="1600" baseline="-25000" dirty="0" smtClean="0"/>
              <a:t>DC</a:t>
            </a:r>
            <a:r>
              <a:rPr lang="en-US" sz="1600" dirty="0"/>
              <a:t>,Y</a:t>
            </a:r>
            <a:r>
              <a:rPr lang="en-US" sz="1600" baseline="-25000" dirty="0"/>
              <a:t>amp</a:t>
            </a:r>
            <a:r>
              <a:rPr lang="en-US" sz="1600" dirty="0"/>
              <a:t>,T</a:t>
            </a:r>
            <a:r>
              <a:rPr lang="en-US" sz="1600" baseline="-25000" dirty="0"/>
              <a:t>cycle</a:t>
            </a:r>
            <a:r>
              <a:rPr lang="en-US" sz="1600" dirty="0"/>
              <a:t>, # of periods, </a:t>
            </a:r>
            <a:r>
              <a:rPr lang="en-US" sz="1600" dirty="0" smtClean="0">
                <a:latin typeface="Symbol" charset="0"/>
                <a:cs typeface="Symbol" charset="0"/>
              </a:rPr>
              <a:t>f</a:t>
            </a:r>
            <a:r>
              <a:rPr lang="en-US" sz="1600" baseline="-25000" dirty="0" smtClean="0"/>
              <a:t>start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5" name="TextBox 16"/>
          <p:cNvSpPr txBox="1">
            <a:spLocks noChangeArrowheads="1"/>
          </p:cNvSpPr>
          <p:nvPr/>
        </p:nvSpPr>
        <p:spPr bwMode="auto">
          <a:xfrm>
            <a:off x="76200" y="5638800"/>
            <a:ext cx="4316413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I</a:t>
            </a:r>
            <a:r>
              <a:rPr lang="en-US" sz="1800" baseline="-25000" dirty="0">
                <a:solidFill>
                  <a:srgbClr val="FF0000"/>
                </a:solidFill>
              </a:rPr>
              <a:t>SPA</a:t>
            </a:r>
            <a:r>
              <a:rPr lang="en-US" sz="1800" dirty="0">
                <a:solidFill>
                  <a:srgbClr val="FF0000"/>
                </a:solidFill>
              </a:rPr>
              <a:t>=Y</a:t>
            </a:r>
            <a:r>
              <a:rPr lang="en-US" sz="1800" baseline="-25000" dirty="0">
                <a:solidFill>
                  <a:srgbClr val="FF0000"/>
                </a:solidFill>
              </a:rPr>
              <a:t>DC</a:t>
            </a:r>
            <a:r>
              <a:rPr lang="en-US" sz="1800" dirty="0">
                <a:solidFill>
                  <a:srgbClr val="FF0000"/>
                </a:solidFill>
              </a:rPr>
              <a:t>+Y</a:t>
            </a:r>
            <a:r>
              <a:rPr lang="en-US" sz="1800" baseline="-25000" dirty="0">
                <a:solidFill>
                  <a:srgbClr val="FF0000"/>
                </a:solidFill>
              </a:rPr>
              <a:t>AMP</a:t>
            </a:r>
            <a:r>
              <a:rPr lang="en-US" sz="1800" dirty="0">
                <a:solidFill>
                  <a:srgbClr val="FF0000"/>
                </a:solidFill>
              </a:rPr>
              <a:t>sin(2</a:t>
            </a:r>
            <a:r>
              <a:rPr lang="en-US" sz="1800" dirty="0">
                <a:solidFill>
                  <a:srgbClr val="FF0000"/>
                </a:solidFill>
                <a:latin typeface="Symbol" charset="0"/>
                <a:cs typeface="Symbol" charset="0"/>
              </a:rPr>
              <a:t>p</a:t>
            </a:r>
            <a:r>
              <a:rPr lang="en-US" sz="1800" dirty="0">
                <a:solidFill>
                  <a:srgbClr val="FF0000"/>
                </a:solidFill>
              </a:rPr>
              <a:t>t/T</a:t>
            </a:r>
            <a:r>
              <a:rPr lang="en-US" sz="1800" baseline="-25000" dirty="0">
                <a:solidFill>
                  <a:srgbClr val="FF0000"/>
                </a:solidFill>
              </a:rPr>
              <a:t>cycle </a:t>
            </a:r>
            <a:r>
              <a:rPr lang="en-US" sz="1800" dirty="0">
                <a:solidFill>
                  <a:srgbClr val="FF0000"/>
                </a:solidFill>
              </a:rPr>
              <a:t>+ </a:t>
            </a:r>
            <a:r>
              <a:rPr lang="en-US" sz="1800" dirty="0">
                <a:solidFill>
                  <a:srgbClr val="FF0000"/>
                </a:solidFill>
                <a:latin typeface="Symbol" charset="0"/>
                <a:cs typeface="Symbol" charset="0"/>
              </a:rPr>
              <a:t>pf</a:t>
            </a:r>
            <a:r>
              <a:rPr lang="en-US" sz="1800" baseline="-25000" dirty="0">
                <a:solidFill>
                  <a:srgbClr val="FF0000"/>
                </a:solidFill>
              </a:rPr>
              <a:t>start</a:t>
            </a:r>
            <a:r>
              <a:rPr lang="en-US" sz="1800" dirty="0">
                <a:solidFill>
                  <a:srgbClr val="FF0000"/>
                </a:solidFill>
              </a:rPr>
              <a:t>/180))</a:t>
            </a:r>
          </a:p>
        </p:txBody>
      </p:sp>
      <p:pic>
        <p:nvPicPr>
          <p:cNvPr id="6" name="Picture 3" descr="Screen Shot 2015-07-27 at 8.22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1143000"/>
            <a:ext cx="5344781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35978" y="5638800"/>
            <a:ext cx="4508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XP authors/forms should know exactly the parameters to get the correct traveling wave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50999"/>
                      </a:srgbClr>
                    </a:gs>
                    <a:gs pos="100000">
                      <a:srgbClr val="F8F8F8">
                        <a:gamma/>
                        <a:shade val="71765"/>
                        <a:invGamma/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Topics</a:t>
            </a:r>
          </a:p>
        </p:txBody>
      </p:sp>
      <p:sp>
        <p:nvSpPr>
          <p:cNvPr id="152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305800" cy="510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Motivation </a:t>
            </a:r>
            <a:r>
              <a:rPr lang="en-US" sz="3600" dirty="0"/>
              <a:t>for low-frequency 3-D field sensors and coils.</a:t>
            </a:r>
          </a:p>
          <a:p>
            <a:r>
              <a:rPr lang="en-US" sz="3600" dirty="0" smtClean="0"/>
              <a:t>Application of low-frequency 3D fields</a:t>
            </a:r>
            <a:endParaRPr lang="en-US" sz="3600" dirty="0"/>
          </a:p>
          <a:p>
            <a:r>
              <a:rPr lang="en-US" sz="3600" dirty="0" smtClean="0">
                <a:solidFill>
                  <a:srgbClr val="FF0000"/>
                </a:solidFill>
              </a:rPr>
              <a:t>Detection </a:t>
            </a:r>
            <a:r>
              <a:rPr lang="en-US" sz="3600" dirty="0">
                <a:solidFill>
                  <a:srgbClr val="FF0000"/>
                </a:solidFill>
              </a:rPr>
              <a:t>of low-frequency 3D </a:t>
            </a:r>
            <a:r>
              <a:rPr lang="en-US" sz="3600" dirty="0" smtClean="0">
                <a:solidFill>
                  <a:srgbClr val="FF0000"/>
                </a:solidFill>
              </a:rPr>
              <a:t>fields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smtClean="0"/>
              <a:t>Determination of the currents in the RWM coils</a:t>
            </a:r>
            <a:endParaRPr lang="en-US" sz="3600" dirty="0"/>
          </a:p>
          <a:p>
            <a:r>
              <a:rPr lang="en-US" sz="3600" dirty="0"/>
              <a:t>High-frequency rotating MHD detection.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8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NSTX-U</a:t>
            </a:r>
            <a:r>
              <a:rPr lang="en-US" sz="2800" dirty="0"/>
              <a:t> </a:t>
            </a:r>
            <a:r>
              <a:rPr lang="en-US" sz="2800" dirty="0" smtClean="0"/>
              <a:t>has Off</a:t>
            </a:r>
            <a:r>
              <a:rPr lang="en-US" sz="2800" dirty="0"/>
              <a:t>-Midplane Internal </a:t>
            </a:r>
            <a:r>
              <a:rPr lang="en-US" sz="2800" dirty="0" smtClean="0"/>
              <a:t>3D Field Sensors</a:t>
            </a:r>
            <a:endParaRPr lang="en-US" sz="2800" dirty="0"/>
          </a:p>
        </p:txBody>
      </p:sp>
      <p:pic>
        <p:nvPicPr>
          <p:cNvPr id="1541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350837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41125" name="Line 5"/>
          <p:cNvSpPr>
            <a:spLocks noChangeShapeType="1"/>
          </p:cNvSpPr>
          <p:nvPr/>
        </p:nvSpPr>
        <p:spPr bwMode="auto">
          <a:xfrm flipH="1" flipV="1">
            <a:off x="4646613" y="3335338"/>
            <a:ext cx="239712" cy="1635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41126" name="Line 6"/>
          <p:cNvSpPr>
            <a:spLocks noChangeShapeType="1"/>
          </p:cNvSpPr>
          <p:nvPr/>
        </p:nvSpPr>
        <p:spPr bwMode="auto">
          <a:xfrm flipH="1" flipV="1">
            <a:off x="4886325" y="3498850"/>
            <a:ext cx="0" cy="18732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41127" name="Text Box 7"/>
          <p:cNvSpPr txBox="1">
            <a:spLocks noChangeArrowheads="1"/>
          </p:cNvSpPr>
          <p:nvPr/>
        </p:nvSpPr>
        <p:spPr bwMode="auto">
          <a:xfrm>
            <a:off x="1592263" y="5913438"/>
            <a:ext cx="25908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000" dirty="0">
                <a:solidFill>
                  <a:schemeClr val="tx1"/>
                </a:solidFill>
                <a:latin typeface="Arial" charset="0"/>
              </a:rPr>
              <a:t>VALEN Model of NSTX (Columbia Univ.)</a:t>
            </a:r>
          </a:p>
        </p:txBody>
      </p:sp>
      <p:sp>
        <p:nvSpPr>
          <p:cNvPr id="1541128" name="Text Box 8"/>
          <p:cNvSpPr txBox="1">
            <a:spLocks noChangeArrowheads="1"/>
          </p:cNvSpPr>
          <p:nvPr/>
        </p:nvSpPr>
        <p:spPr bwMode="auto">
          <a:xfrm>
            <a:off x="601663" y="5470525"/>
            <a:ext cx="4144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rgbClr val="FF0000"/>
                </a:solidFill>
                <a:latin typeface="Arial" charset="0"/>
              </a:rPr>
              <a:t>6 ex-vessel midplane control coils</a:t>
            </a:r>
          </a:p>
        </p:txBody>
      </p:sp>
      <p:sp>
        <p:nvSpPr>
          <p:cNvPr id="1541129" name="Line 9"/>
          <p:cNvSpPr>
            <a:spLocks noChangeShapeType="1"/>
          </p:cNvSpPr>
          <p:nvPr/>
        </p:nvSpPr>
        <p:spPr bwMode="auto">
          <a:xfrm flipV="1">
            <a:off x="4567238" y="5372100"/>
            <a:ext cx="319087" cy="2444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41130" name="Line 10"/>
          <p:cNvSpPr>
            <a:spLocks noChangeShapeType="1"/>
          </p:cNvSpPr>
          <p:nvPr/>
        </p:nvSpPr>
        <p:spPr bwMode="auto">
          <a:xfrm>
            <a:off x="3849688" y="1544638"/>
            <a:ext cx="153987" cy="4889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541131" name="Text Box 11"/>
          <p:cNvSpPr txBox="1">
            <a:spLocks noChangeArrowheads="1"/>
          </p:cNvSpPr>
          <p:nvPr/>
        </p:nvSpPr>
        <p:spPr bwMode="auto">
          <a:xfrm>
            <a:off x="3335338" y="1166813"/>
            <a:ext cx="977900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1400" dirty="0">
                <a:latin typeface="Helvetica" charset="0"/>
              </a:rPr>
              <a:t>SS Vacuum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1400" dirty="0">
                <a:latin typeface="Helvetica" charset="0"/>
              </a:rPr>
              <a:t>Vessel</a:t>
            </a:r>
          </a:p>
        </p:txBody>
      </p:sp>
      <p:sp>
        <p:nvSpPr>
          <p:cNvPr id="1541132" name="Text Box 12"/>
          <p:cNvSpPr txBox="1">
            <a:spLocks noChangeArrowheads="1"/>
          </p:cNvSpPr>
          <p:nvPr/>
        </p:nvSpPr>
        <p:spPr bwMode="auto">
          <a:xfrm>
            <a:off x="827088" y="1198563"/>
            <a:ext cx="1431925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1400" dirty="0">
                <a:latin typeface="Helvetica" charset="0"/>
              </a:rPr>
              <a:t>Copper passive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1400" dirty="0">
                <a:latin typeface="Helvetica" charset="0"/>
              </a:rPr>
              <a:t>conductor plates</a:t>
            </a:r>
          </a:p>
        </p:txBody>
      </p:sp>
      <p:sp>
        <p:nvSpPr>
          <p:cNvPr id="1541133" name="Line 13"/>
          <p:cNvSpPr>
            <a:spLocks noChangeShapeType="1"/>
          </p:cNvSpPr>
          <p:nvPr/>
        </p:nvSpPr>
        <p:spPr bwMode="auto">
          <a:xfrm>
            <a:off x="1560513" y="1585913"/>
            <a:ext cx="268287" cy="108108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541134" name="Line 14"/>
          <p:cNvSpPr>
            <a:spLocks noChangeShapeType="1"/>
          </p:cNvSpPr>
          <p:nvPr/>
        </p:nvSpPr>
        <p:spPr bwMode="auto">
          <a:xfrm>
            <a:off x="990600" y="3276600"/>
            <a:ext cx="685800" cy="381000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541135" name="Text Box 15"/>
          <p:cNvSpPr txBox="1">
            <a:spLocks noChangeArrowheads="1"/>
          </p:cNvSpPr>
          <p:nvPr/>
        </p:nvSpPr>
        <p:spPr bwMode="auto">
          <a:xfrm>
            <a:off x="677863" y="2941638"/>
            <a:ext cx="2746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dirty="0">
                <a:solidFill>
                  <a:srgbClr val="1822CD"/>
                </a:solidFill>
                <a:latin typeface="Helvetica" charset="0"/>
              </a:rPr>
              <a:t>B</a:t>
            </a:r>
            <a:r>
              <a:rPr lang="en-US" sz="1800" baseline="-25000" dirty="0">
                <a:solidFill>
                  <a:srgbClr val="1822CD"/>
                </a:solidFill>
                <a:latin typeface="Helvetica" charset="0"/>
              </a:rPr>
              <a:t>R</a:t>
            </a:r>
            <a:endParaRPr lang="en-US" sz="1800" dirty="0">
              <a:solidFill>
                <a:srgbClr val="1822CD"/>
              </a:solidFill>
              <a:latin typeface="Helvetica" charset="0"/>
            </a:endParaRPr>
          </a:p>
        </p:txBody>
      </p:sp>
      <p:sp>
        <p:nvSpPr>
          <p:cNvPr id="1541136" name="Text Box 16"/>
          <p:cNvSpPr txBox="1">
            <a:spLocks noChangeArrowheads="1"/>
          </p:cNvSpPr>
          <p:nvPr/>
        </p:nvSpPr>
        <p:spPr bwMode="auto">
          <a:xfrm>
            <a:off x="749300" y="4751388"/>
            <a:ext cx="10795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dirty="0">
                <a:solidFill>
                  <a:srgbClr val="1822CD"/>
                </a:solidFill>
                <a:latin typeface="Helvetica" charset="0"/>
              </a:rPr>
              <a:t>B</a:t>
            </a:r>
            <a:r>
              <a:rPr lang="en-US" sz="1800" baseline="-25000" dirty="0">
                <a:solidFill>
                  <a:srgbClr val="1822CD"/>
                </a:solidFill>
                <a:latin typeface="Helvetica" charset="0"/>
              </a:rPr>
              <a:t>P</a:t>
            </a:r>
            <a:r>
              <a:rPr lang="en-US" sz="1800" dirty="0">
                <a:solidFill>
                  <a:srgbClr val="1822CD"/>
                </a:solidFill>
                <a:latin typeface="Helvetica" charset="0"/>
              </a:rPr>
              <a:t> sensor</a:t>
            </a:r>
          </a:p>
        </p:txBody>
      </p:sp>
      <p:sp>
        <p:nvSpPr>
          <p:cNvPr id="1541162" name="Line 42"/>
          <p:cNvSpPr>
            <a:spLocks noChangeShapeType="1"/>
          </p:cNvSpPr>
          <p:nvPr/>
        </p:nvSpPr>
        <p:spPr bwMode="auto">
          <a:xfrm flipV="1">
            <a:off x="1219200" y="4176713"/>
            <a:ext cx="481013" cy="547687"/>
          </a:xfrm>
          <a:prstGeom prst="line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1541163" name="Picture 43" descr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363537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1164" name="Text Box 44"/>
          <p:cNvSpPr txBox="1">
            <a:spLocks noChangeArrowheads="1"/>
          </p:cNvSpPr>
          <p:nvPr/>
        </p:nvSpPr>
        <p:spPr bwMode="auto">
          <a:xfrm>
            <a:off x="5257800" y="1219200"/>
            <a:ext cx="350678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b="0" i="0" dirty="0">
                <a:solidFill>
                  <a:srgbClr val="1822CD"/>
                </a:solidFill>
                <a:latin typeface="Helvetica" charset="0"/>
              </a:rPr>
              <a:t>Sontag et al., Physics of Plasmas </a:t>
            </a:r>
            <a:r>
              <a:rPr lang="en-US" sz="1200" i="0" dirty="0">
                <a:solidFill>
                  <a:srgbClr val="1822CD"/>
                </a:solidFill>
                <a:latin typeface="Helvetica" charset="0"/>
              </a:rPr>
              <a:t>12</a:t>
            </a:r>
            <a:r>
              <a:rPr lang="en-US" sz="1200" b="0" i="0" dirty="0">
                <a:solidFill>
                  <a:srgbClr val="1822CD"/>
                </a:solidFill>
                <a:latin typeface="Helvetica" charset="0"/>
              </a:rPr>
              <a:t> 056112 (2005)</a:t>
            </a:r>
          </a:p>
        </p:txBody>
      </p:sp>
      <p:sp>
        <p:nvSpPr>
          <p:cNvPr id="1541165" name="Text Box 45"/>
          <p:cNvSpPr txBox="1">
            <a:spLocks noChangeArrowheads="1"/>
          </p:cNvSpPr>
          <p:nvPr/>
        </p:nvSpPr>
        <p:spPr bwMode="auto">
          <a:xfrm>
            <a:off x="5257800" y="4905375"/>
            <a:ext cx="2781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dirty="0">
                <a:solidFill>
                  <a:srgbClr val="1822CD"/>
                </a:solidFill>
                <a:latin typeface="Helvetica" charset="0"/>
              </a:rPr>
              <a:t>B</a:t>
            </a:r>
            <a:r>
              <a:rPr lang="en-US" sz="1600" baseline="-25000" dirty="0">
                <a:solidFill>
                  <a:srgbClr val="1822CD"/>
                </a:solidFill>
                <a:latin typeface="Helvetica" charset="0"/>
              </a:rPr>
              <a:t>P</a:t>
            </a:r>
            <a:r>
              <a:rPr lang="en-US" sz="1600" dirty="0">
                <a:solidFill>
                  <a:srgbClr val="1822CD"/>
                </a:solidFill>
                <a:latin typeface="Helvetica" charset="0"/>
              </a:rPr>
              <a:t> Sensor in a Stainless Box</a:t>
            </a:r>
          </a:p>
        </p:txBody>
      </p:sp>
      <p:sp>
        <p:nvSpPr>
          <p:cNvPr id="1541166" name="Text Box 46"/>
          <p:cNvSpPr txBox="1">
            <a:spLocks noChangeArrowheads="1"/>
          </p:cNvSpPr>
          <p:nvPr/>
        </p:nvSpPr>
        <p:spPr bwMode="auto">
          <a:xfrm>
            <a:off x="5486400" y="5410200"/>
            <a:ext cx="3352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Helvetica" charset="0"/>
              </a:rPr>
              <a:t>B</a:t>
            </a:r>
            <a:r>
              <a:rPr lang="en-US" sz="1600" baseline="-25000" dirty="0">
                <a:solidFill>
                  <a:srgbClr val="FF0000"/>
                </a:solidFill>
                <a:latin typeface="Helvetica" charset="0"/>
              </a:rPr>
              <a:t>R</a:t>
            </a:r>
            <a:r>
              <a:rPr lang="en-US" sz="1600" dirty="0">
                <a:solidFill>
                  <a:srgbClr val="FF0000"/>
                </a:solidFill>
                <a:latin typeface="Helvetica" charset="0"/>
              </a:rPr>
              <a:t> sensor is a loop behind the tiles, but in front of the plate.</a:t>
            </a:r>
          </a:p>
        </p:txBody>
      </p:sp>
      <p:sp>
        <p:nvSpPr>
          <p:cNvPr id="1541167" name="Line 47"/>
          <p:cNvSpPr>
            <a:spLocks noChangeShapeType="1"/>
          </p:cNvSpPr>
          <p:nvPr/>
        </p:nvSpPr>
        <p:spPr bwMode="auto">
          <a:xfrm flipH="1" flipV="1">
            <a:off x="7696200" y="3581400"/>
            <a:ext cx="838200" cy="1828800"/>
          </a:xfrm>
          <a:prstGeom prst="line">
            <a:avLst/>
          </a:prstGeom>
          <a:noFill/>
          <a:ln w="158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41168" name="Line 48"/>
          <p:cNvSpPr>
            <a:spLocks noChangeShapeType="1"/>
          </p:cNvSpPr>
          <p:nvPr/>
        </p:nvSpPr>
        <p:spPr bwMode="auto">
          <a:xfrm flipV="1">
            <a:off x="6629400" y="4343400"/>
            <a:ext cx="228600" cy="533400"/>
          </a:xfrm>
          <a:prstGeom prst="line">
            <a:avLst/>
          </a:prstGeom>
          <a:noFill/>
          <a:ln w="15875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515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 Actually Integrate Sensor Sums and Differences</a:t>
            </a:r>
            <a:endParaRPr lang="en-US" sz="2800" dirty="0"/>
          </a:p>
        </p:txBody>
      </p:sp>
      <p:pic>
        <p:nvPicPr>
          <p:cNvPr id="4" name="Picture 3" descr="Screen Shot 2015-09-11 at 9.26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599"/>
            <a:ext cx="7315200" cy="552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76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PCS Signal </a:t>
            </a:r>
            <a:r>
              <a:rPr lang="en-US" dirty="0"/>
              <a:t>Compensation For RWM Coils</a:t>
            </a:r>
          </a:p>
        </p:txBody>
      </p:sp>
      <p:sp>
        <p:nvSpPr>
          <p:cNvPr id="154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1828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Any given sensor detects the field from the plasma perturbation, plus other sources.</a:t>
            </a:r>
          </a:p>
          <a:p>
            <a:pPr lvl="1">
              <a:lnSpc>
                <a:spcPct val="90000"/>
              </a:lnSpc>
            </a:pPr>
            <a:r>
              <a:rPr lang="ja-JP" altLang="en-US" sz="1800" dirty="0">
                <a:latin typeface="Arial"/>
              </a:rPr>
              <a:t>“</a:t>
            </a:r>
            <a:r>
              <a:rPr lang="en-US" sz="1800" dirty="0"/>
              <a:t>Other sources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include direct coil </a:t>
            </a:r>
            <a:r>
              <a:rPr lang="en-US" sz="1800" dirty="0" smtClean="0"/>
              <a:t>pickup, </a:t>
            </a:r>
            <a:r>
              <a:rPr lang="en-US" sz="1800" dirty="0"/>
              <a:t>eddy currents.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Subtract non-plasma pickup from each signal.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Many </a:t>
            </a:r>
            <a:r>
              <a:rPr lang="en-US" sz="2000" dirty="0" smtClean="0"/>
              <a:t>coefficients </a:t>
            </a:r>
            <a:r>
              <a:rPr lang="en-US" sz="2000" dirty="0"/>
              <a:t>involved, all in model tree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1540100" name="Rectangle 4"/>
          <p:cNvSpPr>
            <a:spLocks noChangeArrowheads="1"/>
          </p:cNvSpPr>
          <p:nvPr/>
        </p:nvSpPr>
        <p:spPr bwMode="auto">
          <a:xfrm>
            <a:off x="1981200" y="5181600"/>
            <a:ext cx="4800600" cy="990600"/>
          </a:xfrm>
          <a:prstGeom prst="rect">
            <a:avLst/>
          </a:prstGeom>
          <a:solidFill>
            <a:srgbClr val="CCFFCC"/>
          </a:solidFill>
          <a:ln w="158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40101" name="Rectangle 5"/>
          <p:cNvSpPr>
            <a:spLocks noChangeArrowheads="1"/>
          </p:cNvSpPr>
          <p:nvPr/>
        </p:nvSpPr>
        <p:spPr bwMode="auto">
          <a:xfrm>
            <a:off x="4495800" y="2819400"/>
            <a:ext cx="4343400" cy="2286000"/>
          </a:xfrm>
          <a:prstGeom prst="rect">
            <a:avLst/>
          </a:prstGeom>
          <a:solidFill>
            <a:srgbClr val="CCFFCC"/>
          </a:solidFill>
          <a:ln w="158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40103" name="Rectangle 7"/>
          <p:cNvSpPr>
            <a:spLocks noChangeArrowheads="1"/>
          </p:cNvSpPr>
          <p:nvPr/>
        </p:nvSpPr>
        <p:spPr bwMode="auto">
          <a:xfrm>
            <a:off x="838200" y="3048000"/>
            <a:ext cx="3048000" cy="1905000"/>
          </a:xfrm>
          <a:prstGeom prst="rect">
            <a:avLst/>
          </a:prstGeom>
          <a:solidFill>
            <a:srgbClr val="CCFFCC"/>
          </a:solidFill>
          <a:ln w="158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40104" name="Text Box 8"/>
          <p:cNvSpPr txBox="1">
            <a:spLocks noChangeArrowheads="1"/>
          </p:cNvSpPr>
          <p:nvPr/>
        </p:nvSpPr>
        <p:spPr bwMode="auto">
          <a:xfrm>
            <a:off x="762000" y="3200400"/>
            <a:ext cx="2743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1600" dirty="0">
                <a:solidFill>
                  <a:srgbClr val="1822CD"/>
                </a:solidFill>
                <a:latin typeface="Helvetica" charset="0"/>
              </a:rPr>
              <a:t>Static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sz="1200" dirty="0">
                <a:solidFill>
                  <a:srgbClr val="1822CD"/>
                </a:solidFill>
                <a:latin typeface="Helvetica" charset="0"/>
              </a:rPr>
              <a:t>Direct pickup between coil and sensor. P</a:t>
            </a:r>
            <a:r>
              <a:rPr lang="en-US" sz="1200" baseline="-25000" dirty="0">
                <a:solidFill>
                  <a:srgbClr val="1822CD"/>
                </a:solidFill>
                <a:latin typeface="Helvetica" charset="0"/>
              </a:rPr>
              <a:t>i,j</a:t>
            </a:r>
            <a:r>
              <a:rPr lang="en-US" sz="1200" dirty="0">
                <a:solidFill>
                  <a:srgbClr val="1822CD"/>
                </a:solidFill>
                <a:latin typeface="Helvetica" charset="0"/>
              </a:rPr>
              <a:t> are mutual inductances</a:t>
            </a:r>
            <a:endParaRPr lang="en-US" sz="1600" dirty="0">
              <a:solidFill>
                <a:srgbClr val="1822CD"/>
              </a:solidFill>
              <a:latin typeface="Helvetica" charset="0"/>
            </a:endParaRPr>
          </a:p>
        </p:txBody>
      </p:sp>
      <p:sp>
        <p:nvSpPr>
          <p:cNvPr id="1540106" name="Text Box 10"/>
          <p:cNvSpPr txBox="1">
            <a:spLocks noChangeArrowheads="1"/>
          </p:cNvSpPr>
          <p:nvPr/>
        </p:nvSpPr>
        <p:spPr bwMode="auto">
          <a:xfrm>
            <a:off x="5486400" y="3048000"/>
            <a:ext cx="3048000" cy="8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FontTx/>
              <a:buNone/>
            </a:pPr>
            <a:r>
              <a:rPr lang="en-US" sz="1600" dirty="0">
                <a:solidFill>
                  <a:srgbClr val="1822CD"/>
                </a:solidFill>
                <a:latin typeface="Helvetica" charset="0"/>
              </a:rPr>
              <a:t>AC Compensation For Fluctuating RWM Coil Currents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Tx/>
              <a:buNone/>
            </a:pPr>
            <a:r>
              <a:rPr lang="en-US" sz="1200" dirty="0">
                <a:solidFill>
                  <a:srgbClr val="1822CD"/>
                </a:solidFill>
                <a:latin typeface="Helvetica" charset="0"/>
              </a:rPr>
              <a:t>Eddy currents driven by RWM coils make fields…subtract these out. </a:t>
            </a:r>
          </a:p>
        </p:txBody>
      </p:sp>
      <p:graphicFrame>
        <p:nvGraphicFramePr>
          <p:cNvPr id="15401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878999"/>
              </p:ext>
            </p:extLst>
          </p:nvPr>
        </p:nvGraphicFramePr>
        <p:xfrm>
          <a:off x="1371600" y="3760896"/>
          <a:ext cx="2057400" cy="80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Equation" r:id="rId3" imgW="1168400" imgH="457200" progId="Equation.3">
                  <p:embed/>
                </p:oleObj>
              </mc:Choice>
              <mc:Fallback>
                <p:oleObj name="Equation" r:id="rId3" imgW="11684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760896"/>
                        <a:ext cx="2057400" cy="8079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010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269675"/>
              </p:ext>
            </p:extLst>
          </p:nvPr>
        </p:nvGraphicFramePr>
        <p:xfrm>
          <a:off x="4800600" y="3810000"/>
          <a:ext cx="38945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Equation" r:id="rId5" imgW="2667000" imgH="469900" progId="Equation.3">
                  <p:embed/>
                </p:oleObj>
              </mc:Choice>
              <mc:Fallback>
                <p:oleObj name="Equation" r:id="rId5" imgW="2667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810000"/>
                        <a:ext cx="389456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01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616422"/>
              </p:ext>
            </p:extLst>
          </p:nvPr>
        </p:nvGraphicFramePr>
        <p:xfrm>
          <a:off x="3324225" y="5694363"/>
          <a:ext cx="2570163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2" name="Equation" r:id="rId7" imgW="1612900" imgH="228600" progId="Equation.3">
                  <p:embed/>
                </p:oleObj>
              </mc:Choice>
              <mc:Fallback>
                <p:oleObj name="Equation" r:id="rId7" imgW="1612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4225" y="5694363"/>
                        <a:ext cx="2570163" cy="36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0111" name="Text Box 15"/>
          <p:cNvSpPr txBox="1">
            <a:spLocks noChangeArrowheads="1"/>
          </p:cNvSpPr>
          <p:nvPr/>
        </p:nvSpPr>
        <p:spPr bwMode="auto">
          <a:xfrm>
            <a:off x="5334000" y="4724400"/>
            <a:ext cx="304800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FontTx/>
              <a:buNone/>
            </a:pPr>
            <a:r>
              <a:rPr lang="en-US" sz="1600" dirty="0">
                <a:solidFill>
                  <a:srgbClr val="1822CD"/>
                </a:solidFill>
                <a:latin typeface="Helvetica" charset="0"/>
              </a:rPr>
              <a:t>504 Coefficients</a:t>
            </a:r>
          </a:p>
        </p:txBody>
      </p:sp>
      <p:sp>
        <p:nvSpPr>
          <p:cNvPr id="1540113" name="Text Box 17"/>
          <p:cNvSpPr txBox="1">
            <a:spLocks noChangeArrowheads="1"/>
          </p:cNvSpPr>
          <p:nvPr/>
        </p:nvSpPr>
        <p:spPr bwMode="auto">
          <a:xfrm>
            <a:off x="1143000" y="4648200"/>
            <a:ext cx="213360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FontTx/>
              <a:buNone/>
            </a:pPr>
            <a:r>
              <a:rPr lang="en-US" sz="1600" dirty="0">
                <a:solidFill>
                  <a:srgbClr val="1822CD"/>
                </a:solidFill>
                <a:latin typeface="Helvetica" charset="0"/>
              </a:rPr>
              <a:t>816 Coefficients</a:t>
            </a:r>
          </a:p>
        </p:txBody>
      </p:sp>
      <p:sp>
        <p:nvSpPr>
          <p:cNvPr id="1540114" name="Text Box 18"/>
          <p:cNvSpPr txBox="1">
            <a:spLocks noChangeArrowheads="1"/>
          </p:cNvSpPr>
          <p:nvPr/>
        </p:nvSpPr>
        <p:spPr bwMode="auto">
          <a:xfrm>
            <a:off x="2590800" y="5410200"/>
            <a:ext cx="406400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20000"/>
              </a:spcBef>
              <a:buFontTx/>
              <a:buNone/>
            </a:pPr>
            <a:r>
              <a:rPr lang="en-US" sz="1600" dirty="0">
                <a:solidFill>
                  <a:srgbClr val="1822CD"/>
                </a:solidFill>
                <a:latin typeface="Helvetica" charset="0"/>
              </a:rPr>
              <a:t>Final Field For Plasma Mode Identification</a:t>
            </a:r>
          </a:p>
        </p:txBody>
      </p:sp>
      <p:sp>
        <p:nvSpPr>
          <p:cNvPr id="1540116" name="Text Box 20"/>
          <p:cNvSpPr txBox="1">
            <a:spLocks noChangeArrowheads="1"/>
          </p:cNvSpPr>
          <p:nvPr/>
        </p:nvSpPr>
        <p:spPr bwMode="auto">
          <a:xfrm>
            <a:off x="3124200" y="6324600"/>
            <a:ext cx="515938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dirty="0">
                <a:latin typeface="Helvetica" charset="0"/>
              </a:rPr>
              <a:t>In ACQ</a:t>
            </a:r>
          </a:p>
        </p:txBody>
      </p:sp>
      <p:sp>
        <p:nvSpPr>
          <p:cNvPr id="1540117" name="Text Box 21"/>
          <p:cNvSpPr txBox="1">
            <a:spLocks noChangeArrowheads="1"/>
          </p:cNvSpPr>
          <p:nvPr/>
        </p:nvSpPr>
        <p:spPr bwMode="auto">
          <a:xfrm>
            <a:off x="6172200" y="6324600"/>
            <a:ext cx="16859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dirty="0">
                <a:latin typeface="Helvetica" charset="0"/>
              </a:rPr>
              <a:t>In the modeID category</a:t>
            </a:r>
          </a:p>
        </p:txBody>
      </p:sp>
      <p:sp>
        <p:nvSpPr>
          <p:cNvPr id="1540118" name="Line 22"/>
          <p:cNvSpPr>
            <a:spLocks noChangeShapeType="1"/>
          </p:cNvSpPr>
          <p:nvPr/>
        </p:nvSpPr>
        <p:spPr bwMode="auto">
          <a:xfrm flipV="1">
            <a:off x="3733800" y="6019800"/>
            <a:ext cx="99060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40119" name="Line 23"/>
          <p:cNvSpPr>
            <a:spLocks noChangeShapeType="1"/>
          </p:cNvSpPr>
          <p:nvPr/>
        </p:nvSpPr>
        <p:spPr bwMode="auto">
          <a:xfrm flipH="1" flipV="1">
            <a:off x="5486400" y="6019800"/>
            <a:ext cx="76200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93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50999"/>
                      </a:srgbClr>
                    </a:gs>
                    <a:gs pos="100000">
                      <a:srgbClr val="F8F8F8">
                        <a:gamma/>
                        <a:shade val="71765"/>
                        <a:invGamma/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Topics</a:t>
            </a:r>
          </a:p>
        </p:txBody>
      </p:sp>
      <p:sp>
        <p:nvSpPr>
          <p:cNvPr id="152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305800" cy="510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Motivation </a:t>
            </a:r>
            <a:r>
              <a:rPr lang="en-US" sz="3600" dirty="0"/>
              <a:t>for low-frequency 3-D field sensors and coils.</a:t>
            </a:r>
          </a:p>
          <a:p>
            <a:r>
              <a:rPr lang="en-US" sz="3600" dirty="0" smtClean="0"/>
              <a:t>Application of low-frequency 3D fields</a:t>
            </a:r>
            <a:endParaRPr lang="en-US" sz="3600" dirty="0"/>
          </a:p>
          <a:p>
            <a:r>
              <a:rPr lang="en-US" sz="3600" dirty="0" smtClean="0"/>
              <a:t>Detection </a:t>
            </a:r>
            <a:r>
              <a:rPr lang="en-US" sz="3600" dirty="0"/>
              <a:t>of low-frequency 3D </a:t>
            </a:r>
            <a:r>
              <a:rPr lang="en-US" sz="3600" dirty="0" smtClean="0"/>
              <a:t>fields</a:t>
            </a:r>
            <a:endParaRPr lang="en-US" sz="3600" dirty="0"/>
          </a:p>
          <a:p>
            <a:r>
              <a:rPr lang="en-US" sz="3600" dirty="0" smtClean="0"/>
              <a:t>Determination of the currents in the RWM coils</a:t>
            </a:r>
            <a:endParaRPr lang="en-US" sz="3600" dirty="0"/>
          </a:p>
          <a:p>
            <a:r>
              <a:rPr lang="en-US" sz="3600" dirty="0"/>
              <a:t>High-frequency rotating MHD detection.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8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50999"/>
                      </a:srgbClr>
                    </a:gs>
                    <a:gs pos="100000">
                      <a:srgbClr val="F8F8F8">
                        <a:gamma/>
                        <a:shade val="71765"/>
                        <a:invGamma/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Topics</a:t>
            </a:r>
          </a:p>
        </p:txBody>
      </p:sp>
      <p:sp>
        <p:nvSpPr>
          <p:cNvPr id="152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305800" cy="510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Motivation </a:t>
            </a:r>
            <a:r>
              <a:rPr lang="en-US" sz="3600" dirty="0"/>
              <a:t>for low-frequency 3-D field sensors and coils.</a:t>
            </a:r>
          </a:p>
          <a:p>
            <a:r>
              <a:rPr lang="en-US" sz="3600" dirty="0" smtClean="0"/>
              <a:t>Application of low-frequency 3D fields</a:t>
            </a:r>
            <a:endParaRPr lang="en-US" sz="3600" dirty="0"/>
          </a:p>
          <a:p>
            <a:r>
              <a:rPr lang="en-US" sz="3600" dirty="0" smtClean="0"/>
              <a:t>Detection </a:t>
            </a:r>
            <a:r>
              <a:rPr lang="en-US" sz="3600" dirty="0"/>
              <a:t>of low-frequency 3D </a:t>
            </a:r>
            <a:r>
              <a:rPr lang="en-US" sz="3600" dirty="0" smtClean="0"/>
              <a:t>fields</a:t>
            </a:r>
            <a:endParaRPr lang="en-US" sz="3600" dirty="0"/>
          </a:p>
          <a:p>
            <a:r>
              <a:rPr lang="en-US" sz="3600" dirty="0" smtClean="0">
                <a:solidFill>
                  <a:srgbClr val="FF0000"/>
                </a:solidFill>
              </a:rPr>
              <a:t>Determination of the currents in the RWM coils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/>
              <a:t>High-frequency rotating MHD detection.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8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</a:t>
            </a:r>
            <a:r>
              <a:rPr lang="en-US" dirty="0" smtClean="0"/>
              <a:t>Scheme for Control</a:t>
            </a:r>
            <a:endParaRPr lang="en-US" dirty="0"/>
          </a:p>
        </p:txBody>
      </p:sp>
      <p:sp>
        <p:nvSpPr>
          <p:cNvPr id="1536004" name="Text Box 4"/>
          <p:cNvSpPr txBox="1">
            <a:spLocks noChangeArrowheads="1"/>
          </p:cNvSpPr>
          <p:nvPr/>
        </p:nvSpPr>
        <p:spPr bwMode="auto">
          <a:xfrm>
            <a:off x="228600" y="1066800"/>
            <a:ext cx="1219200" cy="969496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400" dirty="0">
                <a:solidFill>
                  <a:srgbClr val="1822CD"/>
                </a:solidFill>
                <a:latin typeface="Helvetica" charset="0"/>
              </a:rPr>
              <a:t>Data from 48 RWM </a:t>
            </a:r>
            <a:r>
              <a:rPr lang="en-US" sz="1400" dirty="0" smtClean="0">
                <a:solidFill>
                  <a:srgbClr val="1822CD"/>
                </a:solidFill>
                <a:latin typeface="Helvetica" charset="0"/>
              </a:rPr>
              <a:t>Sensors</a:t>
            </a:r>
            <a:endParaRPr lang="en-US" sz="1400" dirty="0">
              <a:solidFill>
                <a:srgbClr val="1822CD"/>
              </a:solidFill>
              <a:latin typeface="Helvetica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sz="1400" dirty="0" smtClean="0">
                <a:solidFill>
                  <a:srgbClr val="FF0000"/>
                </a:solidFill>
                <a:latin typeface="Helvetica" charset="0"/>
              </a:rPr>
              <a:t>Comes in on FPDP Stream</a:t>
            </a:r>
            <a:endParaRPr lang="en-US" sz="14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536005" name="Text Box 5"/>
          <p:cNvSpPr txBox="1">
            <a:spLocks noChangeArrowheads="1"/>
          </p:cNvSpPr>
          <p:nvPr/>
        </p:nvSpPr>
        <p:spPr bwMode="auto">
          <a:xfrm>
            <a:off x="2286000" y="1447800"/>
            <a:ext cx="2133600" cy="137883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US" sz="1400" dirty="0">
                <a:solidFill>
                  <a:srgbClr val="1822CD"/>
                </a:solidFill>
                <a:latin typeface="Helvetica" charset="0"/>
              </a:rPr>
              <a:t>Signal Processing To Remove Pickup From All Non-Plasma Field Sources (</a:t>
            </a:r>
            <a:r>
              <a:rPr lang="ja-JP" altLang="en-US" sz="1400" dirty="0">
                <a:solidFill>
                  <a:srgbClr val="1822CD"/>
                </a:solidFill>
                <a:latin typeface="Arial"/>
              </a:rPr>
              <a:t>“</a:t>
            </a:r>
            <a:r>
              <a:rPr lang="en-US" sz="1400" dirty="0">
                <a:solidFill>
                  <a:srgbClr val="1822CD"/>
                </a:solidFill>
                <a:latin typeface="Helvetica" charset="0"/>
              </a:rPr>
              <a:t>Compensation</a:t>
            </a:r>
            <a:r>
              <a:rPr lang="ja-JP" altLang="en-US" sz="1400" dirty="0">
                <a:solidFill>
                  <a:srgbClr val="1822CD"/>
                </a:solidFill>
                <a:latin typeface="Arial"/>
              </a:rPr>
              <a:t>”</a:t>
            </a:r>
            <a:r>
              <a:rPr lang="en-US" sz="1400" dirty="0" smtClean="0">
                <a:solidFill>
                  <a:srgbClr val="1822CD"/>
                </a:solidFill>
                <a:latin typeface="Helvetica" charset="0"/>
              </a:rPr>
              <a:t>)</a:t>
            </a:r>
          </a:p>
          <a:p>
            <a:pPr algn="ctr">
              <a:spcBef>
                <a:spcPct val="20000"/>
              </a:spcBef>
              <a:buFontTx/>
              <a:buNone/>
            </a:pPr>
            <a:endParaRPr lang="en-US" sz="1400" dirty="0">
              <a:solidFill>
                <a:srgbClr val="1822CD"/>
              </a:solidFill>
              <a:latin typeface="Helvetica" charset="0"/>
            </a:endParaRP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US" sz="1400" dirty="0" smtClean="0">
                <a:solidFill>
                  <a:srgbClr val="FF0000"/>
                </a:solidFill>
                <a:latin typeface="Helvetica" charset="0"/>
              </a:rPr>
              <a:t>Done in ACQ and ModeID</a:t>
            </a:r>
            <a:endParaRPr lang="en-US" sz="14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536006" name="Text Box 6"/>
          <p:cNvSpPr txBox="1">
            <a:spLocks noChangeArrowheads="1"/>
          </p:cNvSpPr>
          <p:nvPr/>
        </p:nvSpPr>
        <p:spPr bwMode="auto">
          <a:xfrm>
            <a:off x="5638800" y="1066800"/>
            <a:ext cx="2514600" cy="116339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US" sz="1400" dirty="0">
                <a:solidFill>
                  <a:srgbClr val="1822CD"/>
                </a:solidFill>
                <a:latin typeface="Helvetica" charset="0"/>
              </a:rPr>
              <a:t>Combine signals to form an amplitude and phase of the plasma 3-D </a:t>
            </a:r>
            <a:r>
              <a:rPr lang="en-US" sz="1400" dirty="0" smtClean="0">
                <a:solidFill>
                  <a:srgbClr val="1822CD"/>
                </a:solidFill>
                <a:latin typeface="Helvetica" charset="0"/>
              </a:rPr>
              <a:t>perturbation</a:t>
            </a:r>
          </a:p>
          <a:p>
            <a:pPr algn="ctr">
              <a:spcBef>
                <a:spcPct val="20000"/>
              </a:spcBef>
              <a:buFontTx/>
              <a:buNone/>
            </a:pPr>
            <a:endParaRPr lang="en-US" sz="1400" dirty="0">
              <a:solidFill>
                <a:srgbClr val="1822CD"/>
              </a:solidFill>
              <a:latin typeface="Helvetica" charset="0"/>
            </a:endParaRP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US" sz="1400" dirty="0" smtClean="0">
                <a:solidFill>
                  <a:srgbClr val="FF0000"/>
                </a:solidFill>
                <a:latin typeface="Helvetica" charset="0"/>
              </a:rPr>
              <a:t>Done in ModeID Algorithms</a:t>
            </a:r>
            <a:endParaRPr lang="en-US" sz="14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536007" name="Text Box 7"/>
          <p:cNvSpPr txBox="1">
            <a:spLocks noChangeArrowheads="1"/>
          </p:cNvSpPr>
          <p:nvPr/>
        </p:nvSpPr>
        <p:spPr bwMode="auto">
          <a:xfrm>
            <a:off x="3352800" y="4038600"/>
            <a:ext cx="2514600" cy="146501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FontTx/>
              <a:buNone/>
            </a:pPr>
            <a:r>
              <a:rPr lang="en-US" sz="1400" dirty="0">
                <a:solidFill>
                  <a:srgbClr val="1822CD"/>
                </a:solidFill>
                <a:latin typeface="Helvetica" charset="0"/>
              </a:rPr>
              <a:t>Form Request For SPA </a:t>
            </a:r>
            <a:r>
              <a:rPr lang="en-US" sz="1400" dirty="0" smtClean="0">
                <a:solidFill>
                  <a:srgbClr val="1822CD"/>
                </a:solidFill>
                <a:latin typeface="Helvetica" charset="0"/>
              </a:rPr>
              <a:t>Current From RWM Category</a:t>
            </a:r>
            <a:endParaRPr lang="en-US" sz="1400" dirty="0">
              <a:solidFill>
                <a:srgbClr val="1822CD"/>
              </a:solidFill>
              <a:latin typeface="Helvetica" charset="0"/>
            </a:endParaRP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US" sz="1400" dirty="0">
                <a:solidFill>
                  <a:srgbClr val="1822CD"/>
                </a:solidFill>
                <a:latin typeface="Helvetica" charset="0"/>
              </a:rPr>
              <a:t>1: Preprogrammed Part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US" sz="1400" dirty="0">
                <a:solidFill>
                  <a:srgbClr val="1822CD"/>
                </a:solidFill>
                <a:latin typeface="Helvetica" charset="0"/>
              </a:rPr>
              <a:t>2: RWM Feedback </a:t>
            </a:r>
            <a:r>
              <a:rPr lang="en-US" sz="1400" dirty="0" smtClean="0">
                <a:solidFill>
                  <a:srgbClr val="1822CD"/>
                </a:solidFill>
                <a:latin typeface="Helvetica" charset="0"/>
              </a:rPr>
              <a:t>Part</a:t>
            </a:r>
          </a:p>
          <a:p>
            <a:pPr algn="ctr">
              <a:spcBef>
                <a:spcPct val="20000"/>
              </a:spcBef>
              <a:buFontTx/>
              <a:buNone/>
            </a:pPr>
            <a:endParaRPr lang="en-US" sz="1400" dirty="0">
              <a:solidFill>
                <a:srgbClr val="1822CD"/>
              </a:solidFill>
              <a:latin typeface="Helvetica" charset="0"/>
            </a:endParaRPr>
          </a:p>
          <a:p>
            <a:pPr algn="ctr">
              <a:spcBef>
                <a:spcPct val="20000"/>
              </a:spcBef>
              <a:buFontTx/>
              <a:buNone/>
            </a:pPr>
            <a:r>
              <a:rPr lang="en-US" sz="1400" dirty="0" smtClean="0">
                <a:solidFill>
                  <a:srgbClr val="FF0000"/>
                </a:solidFill>
                <a:latin typeface="Helvetica" charset="0"/>
              </a:rPr>
              <a:t>Done in RWM Category</a:t>
            </a:r>
            <a:endParaRPr lang="en-US" sz="14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536008" name="Text Box 8"/>
          <p:cNvSpPr txBox="1">
            <a:spLocks noChangeArrowheads="1"/>
          </p:cNvSpPr>
          <p:nvPr/>
        </p:nvSpPr>
        <p:spPr bwMode="auto">
          <a:xfrm>
            <a:off x="152400" y="4953000"/>
            <a:ext cx="2133600" cy="150810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400" dirty="0">
                <a:solidFill>
                  <a:srgbClr val="1822CD"/>
                </a:solidFill>
                <a:latin typeface="Helvetica" charset="0"/>
              </a:rPr>
              <a:t>Pre-Programmed Requests for Current in Individual SPA </a:t>
            </a:r>
            <a:r>
              <a:rPr lang="en-US" sz="1400" dirty="0" smtClean="0">
                <a:solidFill>
                  <a:srgbClr val="1822CD"/>
                </a:solidFill>
                <a:latin typeface="Helvetica" charset="0"/>
              </a:rPr>
              <a:t>Subunits</a:t>
            </a:r>
          </a:p>
          <a:p>
            <a:pPr algn="ctr">
              <a:spcBef>
                <a:spcPct val="50000"/>
              </a:spcBef>
              <a:buFontTx/>
              <a:buNone/>
            </a:pPr>
            <a:endParaRPr lang="en-US" sz="1400" dirty="0">
              <a:solidFill>
                <a:srgbClr val="1822CD"/>
              </a:solidFill>
              <a:latin typeface="Helvetica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sz="1400" dirty="0" smtClean="0">
                <a:solidFill>
                  <a:srgbClr val="FF0000"/>
                </a:solidFill>
                <a:latin typeface="Helvetica" charset="0"/>
              </a:rPr>
              <a:t>Done in RWM Category Algorithms</a:t>
            </a:r>
            <a:endParaRPr lang="en-US" sz="14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536009" name="Line 9"/>
          <p:cNvSpPr>
            <a:spLocks noChangeShapeType="1"/>
          </p:cNvSpPr>
          <p:nvPr/>
        </p:nvSpPr>
        <p:spPr bwMode="auto">
          <a:xfrm>
            <a:off x="1447800" y="1524000"/>
            <a:ext cx="762000" cy="38100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36010" name="Line 10"/>
          <p:cNvSpPr>
            <a:spLocks noChangeShapeType="1"/>
          </p:cNvSpPr>
          <p:nvPr/>
        </p:nvSpPr>
        <p:spPr bwMode="auto">
          <a:xfrm>
            <a:off x="4419600" y="1676400"/>
            <a:ext cx="1219200" cy="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36011" name="Line 11"/>
          <p:cNvSpPr>
            <a:spLocks noChangeShapeType="1"/>
          </p:cNvSpPr>
          <p:nvPr/>
        </p:nvSpPr>
        <p:spPr bwMode="auto">
          <a:xfrm flipV="1">
            <a:off x="2286000" y="4648200"/>
            <a:ext cx="1066800" cy="106680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36012" name="Line 12"/>
          <p:cNvSpPr>
            <a:spLocks noChangeShapeType="1"/>
          </p:cNvSpPr>
          <p:nvPr/>
        </p:nvSpPr>
        <p:spPr bwMode="auto">
          <a:xfrm flipH="1">
            <a:off x="4724400" y="2438400"/>
            <a:ext cx="2514600" cy="152400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36013" name="Line 13"/>
          <p:cNvSpPr>
            <a:spLocks noChangeShapeType="1"/>
          </p:cNvSpPr>
          <p:nvPr/>
        </p:nvSpPr>
        <p:spPr bwMode="auto">
          <a:xfrm flipV="1">
            <a:off x="5943600" y="4724400"/>
            <a:ext cx="914400" cy="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1536014" name="Text Box 14"/>
          <p:cNvSpPr txBox="1">
            <a:spLocks noChangeArrowheads="1"/>
          </p:cNvSpPr>
          <p:nvPr/>
        </p:nvSpPr>
        <p:spPr bwMode="auto">
          <a:xfrm>
            <a:off x="7010400" y="4191000"/>
            <a:ext cx="1905000" cy="75405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400" dirty="0" smtClean="0">
                <a:solidFill>
                  <a:srgbClr val="1822CD"/>
                </a:solidFill>
                <a:latin typeface="Helvetica" charset="0"/>
              </a:rPr>
              <a:t>SPA Request Summer</a:t>
            </a:r>
            <a:endParaRPr lang="en-US" sz="1400" dirty="0">
              <a:solidFill>
                <a:srgbClr val="1822CD"/>
              </a:solidFill>
              <a:latin typeface="Helvetica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sz="1400" dirty="0" smtClean="0">
                <a:solidFill>
                  <a:srgbClr val="FF0000"/>
                </a:solidFill>
                <a:latin typeface="Helvetica" charset="0"/>
              </a:rPr>
              <a:t>Done in System Category</a:t>
            </a:r>
            <a:endParaRPr lang="en-US" sz="14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1536015" name="Text Box 15"/>
          <p:cNvSpPr txBox="1">
            <a:spLocks noChangeArrowheads="1"/>
          </p:cNvSpPr>
          <p:nvPr/>
        </p:nvSpPr>
        <p:spPr bwMode="auto">
          <a:xfrm>
            <a:off x="1600200" y="1295400"/>
            <a:ext cx="609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dirty="0">
                <a:solidFill>
                  <a:srgbClr val="008000"/>
                </a:solidFill>
                <a:latin typeface="Helvetica" charset="0"/>
              </a:rPr>
              <a:t>Raw Data</a:t>
            </a:r>
          </a:p>
        </p:txBody>
      </p:sp>
      <p:sp>
        <p:nvSpPr>
          <p:cNvPr id="1536016" name="Text Box 16"/>
          <p:cNvSpPr txBox="1">
            <a:spLocks noChangeArrowheads="1"/>
          </p:cNvSpPr>
          <p:nvPr/>
        </p:nvSpPr>
        <p:spPr bwMode="auto">
          <a:xfrm>
            <a:off x="4191000" y="1828800"/>
            <a:ext cx="1219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  <a:buFontTx/>
              <a:buNone/>
            </a:pPr>
            <a:r>
              <a:rPr lang="en-US" sz="1200" dirty="0">
                <a:solidFill>
                  <a:srgbClr val="008000"/>
                </a:solidFill>
                <a:latin typeface="Helvetica" charset="0"/>
              </a:rPr>
              <a:t>Compensated Data</a:t>
            </a:r>
          </a:p>
        </p:txBody>
      </p:sp>
      <p:sp>
        <p:nvSpPr>
          <p:cNvPr id="1536017" name="Text Box 17"/>
          <p:cNvSpPr txBox="1">
            <a:spLocks noChangeArrowheads="1"/>
          </p:cNvSpPr>
          <p:nvPr/>
        </p:nvSpPr>
        <p:spPr bwMode="auto">
          <a:xfrm>
            <a:off x="5181600" y="2590800"/>
            <a:ext cx="1371600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dirty="0" smtClean="0">
                <a:solidFill>
                  <a:srgbClr val="008000"/>
                </a:solidFill>
                <a:latin typeface="Helvetica" charset="0"/>
              </a:rPr>
              <a:t>     Mode amplitude</a:t>
            </a:r>
          </a:p>
          <a:p>
            <a:pPr>
              <a:spcBef>
                <a:spcPct val="20000"/>
              </a:spcBef>
              <a:buFontTx/>
              <a:buNone/>
            </a:pPr>
            <a:r>
              <a:rPr lang="en-US" sz="1200" dirty="0" smtClean="0">
                <a:solidFill>
                  <a:srgbClr val="008000"/>
                </a:solidFill>
                <a:latin typeface="Helvetica" charset="0"/>
              </a:rPr>
              <a:t>and </a:t>
            </a:r>
            <a:r>
              <a:rPr lang="en-US" sz="1200" dirty="0">
                <a:solidFill>
                  <a:srgbClr val="008000"/>
                </a:solidFill>
                <a:latin typeface="Helvetica" charset="0"/>
              </a:rPr>
              <a:t>phase</a:t>
            </a:r>
          </a:p>
        </p:txBody>
      </p:sp>
      <p:sp>
        <p:nvSpPr>
          <p:cNvPr id="1536018" name="Text Box 18"/>
          <p:cNvSpPr txBox="1">
            <a:spLocks noChangeArrowheads="1"/>
          </p:cNvSpPr>
          <p:nvPr/>
        </p:nvSpPr>
        <p:spPr bwMode="auto">
          <a:xfrm>
            <a:off x="1676400" y="4541838"/>
            <a:ext cx="1219200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  <a:buFontTx/>
              <a:buNone/>
            </a:pPr>
            <a:r>
              <a:rPr lang="en-US" sz="1200" dirty="0">
                <a:solidFill>
                  <a:srgbClr val="008000"/>
                </a:solidFill>
                <a:latin typeface="Helvetica" charset="0"/>
              </a:rPr>
              <a:t>PCS Waveforms</a:t>
            </a: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3276600" y="2895600"/>
            <a:ext cx="1219200" cy="106680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124200" y="2971800"/>
            <a:ext cx="1371600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  <a:buFontTx/>
              <a:buNone/>
            </a:pPr>
            <a:r>
              <a:rPr lang="en-US" sz="1200" dirty="0" smtClean="0">
                <a:solidFill>
                  <a:srgbClr val="008000"/>
                </a:solidFill>
                <a:latin typeface="Helvetica" charset="0"/>
              </a:rPr>
              <a:t>Compensated         </a:t>
            </a:r>
          </a:p>
          <a:p>
            <a:pPr algn="r">
              <a:spcBef>
                <a:spcPct val="20000"/>
              </a:spcBef>
              <a:buFontTx/>
              <a:buNone/>
            </a:pPr>
            <a:r>
              <a:rPr lang="en-US" sz="1200" dirty="0" smtClean="0">
                <a:solidFill>
                  <a:srgbClr val="008000"/>
                </a:solidFill>
                <a:latin typeface="Helvetica" charset="0"/>
              </a:rPr>
              <a:t>Data</a:t>
            </a:r>
            <a:endParaRPr lang="en-US" sz="1200" dirty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5867400" y="4267200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  <a:buFontTx/>
              <a:buNone/>
            </a:pPr>
            <a:r>
              <a:rPr lang="en-US" sz="1200" dirty="0" smtClean="0">
                <a:solidFill>
                  <a:srgbClr val="008000"/>
                </a:solidFill>
                <a:latin typeface="Helvetica" charset="0"/>
              </a:rPr>
              <a:t>6 SPA Current Requests</a:t>
            </a:r>
            <a:endParaRPr lang="en-US" sz="1200" dirty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696200" y="3124200"/>
            <a:ext cx="137160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400" dirty="0" smtClean="0">
                <a:solidFill>
                  <a:srgbClr val="1822CD"/>
                </a:solidFill>
                <a:latin typeface="Helvetica" charset="0"/>
              </a:rPr>
              <a:t>Other Category Making SPA Request</a:t>
            </a:r>
            <a:endParaRPr lang="en-US" sz="1400" dirty="0">
              <a:solidFill>
                <a:srgbClr val="1822CD"/>
              </a:solidFill>
              <a:latin typeface="Helvetica" charset="0"/>
            </a:endParaRP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248400" y="3200400"/>
            <a:ext cx="1371600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400" dirty="0" smtClean="0">
                <a:solidFill>
                  <a:srgbClr val="1822CD"/>
                </a:solidFill>
                <a:latin typeface="Helvetica" charset="0"/>
              </a:rPr>
              <a:t>Vertical Control Category</a:t>
            </a:r>
            <a:endParaRPr lang="en-US" sz="1400" dirty="0">
              <a:solidFill>
                <a:srgbClr val="1822CD"/>
              </a:solidFill>
              <a:latin typeface="Helvetica" charset="0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>
            <a:off x="6934200" y="3657600"/>
            <a:ext cx="457200" cy="45720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 flipH="1">
            <a:off x="8382000" y="3810000"/>
            <a:ext cx="304800" cy="30480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6934200" y="5562600"/>
            <a:ext cx="1905000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mpd="sng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400" dirty="0" smtClean="0">
                <a:solidFill>
                  <a:srgbClr val="FF0000"/>
                </a:solidFill>
                <a:latin typeface="Helvetica" charset="0"/>
              </a:rPr>
              <a:t>PSRTC (clamping)</a:t>
            </a:r>
            <a:endParaRPr lang="en-US" sz="1400" dirty="0">
              <a:solidFill>
                <a:srgbClr val="FF0000"/>
              </a:solidFill>
              <a:latin typeface="Helvetica" charset="0"/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H="1">
            <a:off x="7924800" y="4953000"/>
            <a:ext cx="0" cy="60960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 flipH="1">
            <a:off x="7924800" y="5867400"/>
            <a:ext cx="0" cy="609600"/>
          </a:xfrm>
          <a:prstGeom prst="line">
            <a:avLst/>
          </a:prstGeom>
          <a:noFill/>
          <a:ln w="28575" cmpd="sng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 dirty="0"/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6553200" y="5943600"/>
            <a:ext cx="12954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  <a:buFontTx/>
              <a:buNone/>
            </a:pPr>
            <a:r>
              <a:rPr lang="en-US" sz="1200" dirty="0" smtClean="0">
                <a:solidFill>
                  <a:srgbClr val="008000"/>
                </a:solidFill>
                <a:latin typeface="Helvetica" charset="0"/>
              </a:rPr>
              <a:t>To SPA On-Board Controller Via  FPDP</a:t>
            </a:r>
            <a:endParaRPr lang="en-US" sz="1200" dirty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8001000" y="5029200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  <a:buFontTx/>
              <a:buNone/>
            </a:pPr>
            <a:r>
              <a:rPr lang="en-US" sz="1200" dirty="0" smtClean="0">
                <a:solidFill>
                  <a:srgbClr val="008000"/>
                </a:solidFill>
                <a:latin typeface="Helvetica" charset="0"/>
              </a:rPr>
              <a:t>6 SPA Current Requests</a:t>
            </a:r>
            <a:endParaRPr lang="en-US" sz="1200" dirty="0">
              <a:solidFill>
                <a:srgbClr val="008000"/>
              </a:solidFill>
              <a:latin typeface="Helvetica" charset="0"/>
            </a:endParaRP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7315200" y="3810000"/>
            <a:ext cx="990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177800" indent="-1778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ct val="20000"/>
              </a:spcBef>
              <a:buFontTx/>
              <a:buNone/>
            </a:pPr>
            <a:r>
              <a:rPr lang="en-US" sz="1200" dirty="0" smtClean="0">
                <a:solidFill>
                  <a:srgbClr val="008000"/>
                </a:solidFill>
                <a:latin typeface="Helvetica" charset="0"/>
              </a:rPr>
              <a:t>6 SPA Current Requests</a:t>
            </a:r>
            <a:endParaRPr lang="en-US" sz="1200" dirty="0">
              <a:solidFill>
                <a:srgbClr val="008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3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4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for Mode Identification</a:t>
            </a:r>
          </a:p>
        </p:txBody>
      </p:sp>
      <p:sp>
        <p:nvSpPr>
          <p:cNvPr id="1555460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8915400" cy="55626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The actual magnetic perturbation has an amplitude (A</a:t>
            </a:r>
            <a:r>
              <a:rPr lang="en-US" sz="1800" baseline="-25000" dirty="0"/>
              <a:t>RWM</a:t>
            </a:r>
            <a:r>
              <a:rPr lang="en-US" sz="1800" dirty="0"/>
              <a:t>) and phase (</a:t>
            </a:r>
            <a:r>
              <a:rPr lang="en-US" sz="1800" dirty="0">
                <a:latin typeface="Symbol" charset="0"/>
                <a:sym typeface="Symbol" charset="0"/>
              </a:rPr>
              <a:t></a:t>
            </a:r>
            <a:r>
              <a:rPr lang="en-US" sz="1800" baseline="-25000" dirty="0"/>
              <a:t>RWM</a:t>
            </a:r>
            <a:r>
              <a:rPr lang="en-US" sz="1800" dirty="0"/>
              <a:t>)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How to determine A</a:t>
            </a:r>
            <a:r>
              <a:rPr lang="en-US" sz="1600" baseline="-25000" dirty="0"/>
              <a:t>RWM </a:t>
            </a:r>
            <a:r>
              <a:rPr lang="en-US" sz="1600" dirty="0"/>
              <a:t>&amp;</a:t>
            </a:r>
            <a:r>
              <a:rPr lang="en-US" sz="1600" baseline="-25000" dirty="0"/>
              <a:t> </a:t>
            </a:r>
            <a:r>
              <a:rPr lang="en-US" sz="1600" dirty="0">
                <a:latin typeface="Symbol" charset="0"/>
                <a:sym typeface="Symbol" charset="0"/>
              </a:rPr>
              <a:t></a:t>
            </a:r>
            <a:r>
              <a:rPr lang="en-US" sz="1600" baseline="-25000" dirty="0"/>
              <a:t>RWM</a:t>
            </a:r>
            <a:r>
              <a:rPr lang="en-US" sz="1600" dirty="0"/>
              <a:t>?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800" dirty="0"/>
              <a:t>We measure the plasma field: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Above and below the midplane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With B</a:t>
            </a:r>
            <a:r>
              <a:rPr lang="en-US" sz="1600" baseline="-25000" dirty="0"/>
              <a:t>R</a:t>
            </a:r>
            <a:r>
              <a:rPr lang="en-US" sz="1600" dirty="0"/>
              <a:t> and B</a:t>
            </a:r>
            <a:r>
              <a:rPr lang="en-US" sz="1600" baseline="-25000" dirty="0"/>
              <a:t>P</a:t>
            </a:r>
            <a:r>
              <a:rPr lang="en-US" sz="1600" dirty="0"/>
              <a:t> sensors </a:t>
            </a:r>
          </a:p>
          <a:p>
            <a:pPr>
              <a:lnSpc>
                <a:spcPct val="7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Convert the sensor fields at each time point to amplitude and phase.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Assemble all the measured fields in a column vector  [24x1].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Construct the </a:t>
            </a:r>
            <a:r>
              <a:rPr lang="en-US" sz="1600" u="sng" dirty="0"/>
              <a:t>mode-ID matrix </a:t>
            </a:r>
            <a:r>
              <a:rPr lang="en-US" sz="1600" dirty="0"/>
              <a:t>[2 x 24]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Multiply these together…resulting [2 x 1] array contains (essentially) A</a:t>
            </a:r>
            <a:r>
              <a:rPr lang="en-US" sz="1600" baseline="-25000" dirty="0"/>
              <a:t>RWM </a:t>
            </a:r>
            <a:r>
              <a:rPr lang="en-US" sz="1600" dirty="0"/>
              <a:t>&amp;</a:t>
            </a:r>
            <a:r>
              <a:rPr lang="en-US" sz="1600" baseline="-25000" dirty="0"/>
              <a:t> </a:t>
            </a:r>
            <a:r>
              <a:rPr lang="en-US" sz="1600" dirty="0">
                <a:latin typeface="Symbol" charset="0"/>
                <a:sym typeface="Symbol" charset="0"/>
              </a:rPr>
              <a:t></a:t>
            </a:r>
            <a:r>
              <a:rPr lang="en-US" sz="1600" baseline="-25000" dirty="0"/>
              <a:t>RWM</a:t>
            </a:r>
            <a:endParaRPr lang="en-US" sz="1600" dirty="0"/>
          </a:p>
          <a:p>
            <a:pPr>
              <a:lnSpc>
                <a:spcPct val="7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Matrix elements are a/the primary input to the algorithm.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Stored as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parameter data</a:t>
            </a:r>
            <a:r>
              <a:rPr lang="ja-JP" altLang="en-US" sz="1600" dirty="0">
                <a:latin typeface="Arial"/>
              </a:rPr>
              <a:t>”</a:t>
            </a:r>
            <a:endParaRPr lang="en-US" sz="16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Restored with the shot.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GUI matrix editor for changing the values.</a:t>
            </a:r>
          </a:p>
          <a:p>
            <a:pPr lvl="1">
              <a:lnSpc>
                <a:spcPct val="7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800" dirty="0"/>
              <a:t>Contents of matrix generally come from SPG, SAS, </a:t>
            </a:r>
            <a:r>
              <a:rPr lang="en-US" sz="1800" dirty="0" smtClean="0"/>
              <a:t>CEM, or </a:t>
            </a:r>
            <a:r>
              <a:rPr lang="en-US" sz="1800" dirty="0"/>
              <a:t>JEM.</a:t>
            </a:r>
            <a:endParaRPr lang="en-US" sz="1600" dirty="0"/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graphicFrame>
        <p:nvGraphicFramePr>
          <p:cNvPr id="1555461" name="Object 10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160146"/>
              </p:ext>
            </p:extLst>
          </p:nvPr>
        </p:nvGraphicFramePr>
        <p:xfrm>
          <a:off x="2590800" y="1371600"/>
          <a:ext cx="3352801" cy="40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Equation" r:id="rId3" imgW="1663700" imgH="203200" progId="Equation.3">
                  <p:embed/>
                </p:oleObj>
              </mc:Choice>
              <mc:Fallback>
                <p:oleObj name="Equation" r:id="rId3" imgW="1663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371600"/>
                        <a:ext cx="3352801" cy="4093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8723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mode-ID matrix?</a:t>
            </a:r>
          </a:p>
        </p:txBody>
      </p:sp>
      <p:sp>
        <p:nvSpPr>
          <p:cNvPr id="153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9067800" cy="55626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 mode has an amplitude (A</a:t>
            </a:r>
            <a:r>
              <a:rPr lang="en-US" sz="2000" baseline="-25000" dirty="0"/>
              <a:t>RWM</a:t>
            </a:r>
            <a:r>
              <a:rPr lang="en-US" sz="2000" dirty="0"/>
              <a:t>) and phase (</a:t>
            </a:r>
            <a:r>
              <a:rPr lang="en-US" sz="2000" dirty="0">
                <a:latin typeface="Symbol" charset="0"/>
                <a:sym typeface="Symbol" charset="0"/>
              </a:rPr>
              <a:t></a:t>
            </a:r>
            <a:r>
              <a:rPr lang="en-US" sz="2000" baseline="-25000" dirty="0"/>
              <a:t>RWM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At the i</a:t>
            </a:r>
            <a:r>
              <a:rPr lang="en-US" sz="2000" baseline="30000" dirty="0"/>
              <a:t>th</a:t>
            </a:r>
            <a:r>
              <a:rPr lang="en-US" sz="2000" dirty="0"/>
              <a:t> sensor, the measured amplitude is:</a:t>
            </a:r>
          </a:p>
          <a:p>
            <a:endParaRPr lang="en-US" sz="2000" dirty="0"/>
          </a:p>
          <a:p>
            <a:pPr>
              <a:buFontTx/>
              <a:buNone/>
            </a:pP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Many sensors…build a matrix and invert it!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Matrix elements are a/the primary input to the algorithm.</a:t>
            </a:r>
          </a:p>
          <a:p>
            <a:r>
              <a:rPr lang="en-US" sz="2000" dirty="0"/>
              <a:t>Many more details in reality, but this is the idea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Big gotcha: Sometimes sensors fail. The mode-ID matrix must use only the good sensors.</a:t>
            </a:r>
          </a:p>
          <a:p>
            <a:pPr lvl="1"/>
            <a:r>
              <a:rPr lang="en-US" sz="1600" dirty="0" smtClean="0"/>
              <a:t>Beware reloading! Consult CEM and SPG if in doubt.</a:t>
            </a:r>
            <a:endParaRPr lang="en-US" sz="1600" dirty="0"/>
          </a:p>
        </p:txBody>
      </p:sp>
      <p:graphicFrame>
        <p:nvGraphicFramePr>
          <p:cNvPr id="15319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897313"/>
              </p:ext>
            </p:extLst>
          </p:nvPr>
        </p:nvGraphicFramePr>
        <p:xfrm>
          <a:off x="3429000" y="1447800"/>
          <a:ext cx="1752600" cy="241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6" name="Equation" r:id="rId3" imgW="1473200" imgH="203200" progId="Equation.3">
                  <p:embed/>
                </p:oleObj>
              </mc:Choice>
              <mc:Fallback>
                <p:oleObj name="Equation" r:id="rId3" imgW="1473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1447800"/>
                        <a:ext cx="1752600" cy="2417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190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282033"/>
              </p:ext>
            </p:extLst>
          </p:nvPr>
        </p:nvGraphicFramePr>
        <p:xfrm>
          <a:off x="1600200" y="2133601"/>
          <a:ext cx="3886200" cy="806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7" name="Equation" r:id="rId5" imgW="3416300" imgH="711200" progId="Equation.3">
                  <p:embed/>
                </p:oleObj>
              </mc:Choice>
              <mc:Fallback>
                <p:oleObj name="Equation" r:id="rId5" imgW="34163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133601"/>
                        <a:ext cx="3886200" cy="8066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19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148055"/>
              </p:ext>
            </p:extLst>
          </p:nvPr>
        </p:nvGraphicFramePr>
        <p:xfrm>
          <a:off x="5867400" y="2535942"/>
          <a:ext cx="3276600" cy="2209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" name="Equation" r:id="rId7" imgW="2743200" imgH="1854200" progId="Equation.3">
                  <p:embed/>
                </p:oleObj>
              </mc:Choice>
              <mc:Fallback>
                <p:oleObj name="Equation" r:id="rId7" imgW="2743200" imgH="1854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535942"/>
                        <a:ext cx="3276600" cy="22093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19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729617"/>
              </p:ext>
            </p:extLst>
          </p:nvPr>
        </p:nvGraphicFramePr>
        <p:xfrm>
          <a:off x="6781800" y="4800600"/>
          <a:ext cx="2078038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" name="Equation" r:id="rId9" imgW="1612900" imgH="558800" progId="Equation.3">
                  <p:embed/>
                </p:oleObj>
              </mc:Choice>
              <mc:Fallback>
                <p:oleObj name="Equation" r:id="rId9" imgW="1612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4800600"/>
                        <a:ext cx="2078038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4807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Algorithms for Mode Identification: mid</a:t>
            </a:r>
          </a:p>
        </p:txBody>
      </p:sp>
      <p:sp>
        <p:nvSpPr>
          <p:cNvPr id="153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763000" cy="4953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mid=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Mode Identification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(modeid Category)</a:t>
            </a:r>
          </a:p>
          <a:p>
            <a:r>
              <a:rPr lang="en-US" dirty="0" smtClean="0"/>
              <a:t>Uses </a:t>
            </a:r>
            <a:r>
              <a:rPr lang="en-US" dirty="0"/>
              <a:t>static compensation only.</a:t>
            </a:r>
          </a:p>
          <a:p>
            <a:r>
              <a:rPr lang="en-US" dirty="0"/>
              <a:t>Inputs: </a:t>
            </a:r>
          </a:p>
          <a:p>
            <a:pPr lvl="1"/>
            <a:r>
              <a:rPr lang="en-US" dirty="0"/>
              <a:t>Rezeroing time (time at end of I</a:t>
            </a:r>
            <a:r>
              <a:rPr lang="en-US" baseline="-25000" dirty="0"/>
              <a:t>p</a:t>
            </a:r>
            <a:r>
              <a:rPr lang="en-US" dirty="0"/>
              <a:t> flat top where sensor values are reset to zero).</a:t>
            </a:r>
          </a:p>
          <a:p>
            <a:pPr lvl="1"/>
            <a:r>
              <a:rPr lang="en-US" dirty="0"/>
              <a:t>The mode-ID matrix (2x24): see previous slide.</a:t>
            </a:r>
          </a:p>
          <a:p>
            <a:r>
              <a:rPr lang="en-US" dirty="0"/>
              <a:t>Outputs passed within PCS to RWM feedback algorithms.</a:t>
            </a:r>
          </a:p>
          <a:p>
            <a:pPr lvl="1"/>
            <a:r>
              <a:rPr lang="en-US" dirty="0"/>
              <a:t>Amplitude and phase of mode as detected by B</a:t>
            </a:r>
            <a:r>
              <a:rPr lang="en-US" baseline="-25000" dirty="0"/>
              <a:t>P</a:t>
            </a:r>
            <a:r>
              <a:rPr lang="en-US" dirty="0"/>
              <a:t> sensors.</a:t>
            </a:r>
          </a:p>
          <a:p>
            <a:pPr lvl="1"/>
            <a:r>
              <a:rPr lang="en-US" dirty="0"/>
              <a:t>Amplitude and phase of mode as detected by B</a:t>
            </a:r>
            <a:r>
              <a:rPr lang="en-US" baseline="-25000" dirty="0"/>
              <a:t>R</a:t>
            </a:r>
            <a:r>
              <a:rPr lang="en-US" dirty="0"/>
              <a:t> sensors.</a:t>
            </a:r>
          </a:p>
          <a:p>
            <a:pPr lvl="1"/>
            <a:r>
              <a:rPr lang="en-US" dirty="0"/>
              <a:t>Amplitude and phase of mode as detected by B</a:t>
            </a:r>
            <a:r>
              <a:rPr lang="en-US" baseline="-25000" dirty="0"/>
              <a:t>R</a:t>
            </a:r>
            <a:r>
              <a:rPr lang="en-US" dirty="0"/>
              <a:t> + B</a:t>
            </a:r>
            <a:r>
              <a:rPr lang="en-US" baseline="-25000" dirty="0"/>
              <a:t>P</a:t>
            </a:r>
            <a:r>
              <a:rPr lang="en-US" dirty="0"/>
              <a:t> sensors.</a:t>
            </a:r>
          </a:p>
        </p:txBody>
      </p:sp>
    </p:spTree>
    <p:extLst>
      <p:ext uri="{BB962C8B-B14F-4D97-AF65-F5344CB8AC3E}">
        <p14:creationId xmlns:p14="http://schemas.microsoft.com/office/powerpoint/2010/main" val="1617668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9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Algorithms for Mode Identification: </a:t>
            </a:r>
            <a:r>
              <a:rPr lang="en-US" dirty="0" smtClean="0"/>
              <a:t>miu</a:t>
            </a:r>
            <a:endParaRPr lang="en-US" dirty="0"/>
          </a:p>
        </p:txBody>
      </p:sp>
      <p:sp>
        <p:nvSpPr>
          <p:cNvPr id="153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495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miu=</a:t>
            </a:r>
            <a:r>
              <a:rPr lang="ja-JP" altLang="en-US" sz="2400" dirty="0">
                <a:latin typeface="Arial"/>
              </a:rPr>
              <a:t>“</a:t>
            </a:r>
            <a:r>
              <a:rPr lang="en-US" sz="2400" dirty="0"/>
              <a:t>Mode Identification Upgrade</a:t>
            </a:r>
            <a:r>
              <a:rPr lang="ja-JP" altLang="en-US" sz="2400" dirty="0">
                <a:latin typeface="Arial"/>
              </a:rPr>
              <a:t>”</a:t>
            </a:r>
            <a:r>
              <a:rPr lang="en-US" sz="2400" dirty="0"/>
              <a:t> (modeid Category)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Applies </a:t>
            </a:r>
            <a:r>
              <a:rPr lang="en-US" sz="2400" dirty="0" smtClean="0"/>
              <a:t>AC </a:t>
            </a:r>
            <a:r>
              <a:rPr lang="en-US" sz="2400" dirty="0"/>
              <a:t>compensation (with an on/off switches).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Inputs: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Rezeroing time (time at end of I</a:t>
            </a:r>
            <a:r>
              <a:rPr lang="en-US" sz="2000" baseline="-25000" dirty="0"/>
              <a:t>p</a:t>
            </a:r>
            <a:r>
              <a:rPr lang="en-US" sz="2000" dirty="0"/>
              <a:t> flat top where sensor values are reset to zero).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Switches to turn off various compensations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The Matrix (2x24): see previous slides.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Outputs passed within PCS to RWM feedback algorithms.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Amplitude and phase of mode as detected by B</a:t>
            </a:r>
            <a:r>
              <a:rPr lang="en-US" sz="2000" baseline="-25000" dirty="0"/>
              <a:t>P</a:t>
            </a:r>
            <a:r>
              <a:rPr lang="en-US" sz="2000" dirty="0"/>
              <a:t> sensors.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Amplitude and phase of mode as detected by B</a:t>
            </a:r>
            <a:r>
              <a:rPr lang="en-US" sz="2000" baseline="-25000" dirty="0"/>
              <a:t>R</a:t>
            </a:r>
            <a:r>
              <a:rPr lang="en-US" sz="2000" dirty="0"/>
              <a:t> sensors.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Amplitude and phase of mode as detected by B</a:t>
            </a:r>
            <a:r>
              <a:rPr lang="en-US" sz="2000" baseline="-25000" dirty="0"/>
              <a:t>R</a:t>
            </a:r>
            <a:r>
              <a:rPr lang="en-US" sz="2000" dirty="0"/>
              <a:t> + B</a:t>
            </a:r>
            <a:r>
              <a:rPr lang="en-US" sz="2000" baseline="-25000" dirty="0"/>
              <a:t>P</a:t>
            </a:r>
            <a:r>
              <a:rPr lang="en-US" sz="2000" dirty="0"/>
              <a:t> sensors.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Compensated sensor data for the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advanced controller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7611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RWM/DEFC Feedback Methodology in the </a:t>
            </a:r>
            <a:r>
              <a:rPr lang="ja-JP" altLang="en-US" dirty="0" smtClean="0">
                <a:latin typeface="Arial"/>
              </a:rPr>
              <a:t>“</a:t>
            </a:r>
            <a:r>
              <a:rPr lang="en-US" dirty="0" smtClean="0"/>
              <a:t>tmf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Algorithm</a:t>
            </a:r>
          </a:p>
        </p:txBody>
      </p:sp>
      <p:sp>
        <p:nvSpPr>
          <p:cNvPr id="153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137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We know the amplitude B</a:t>
            </a:r>
            <a:r>
              <a:rPr lang="en-US" sz="2000" baseline="-25000" dirty="0"/>
              <a:t>1</a:t>
            </a:r>
            <a:r>
              <a:rPr lang="en-US" sz="2000" dirty="0"/>
              <a:t>(t) and phase </a:t>
            </a:r>
            <a:r>
              <a:rPr lang="en-US" sz="2000" dirty="0">
                <a:latin typeface="Symbol" charset="0"/>
                <a:sym typeface="Symbol" charset="0"/>
              </a:rPr>
              <a:t></a:t>
            </a:r>
            <a:r>
              <a:rPr lang="en-US" sz="2000" baseline="-25000" dirty="0"/>
              <a:t>1</a:t>
            </a:r>
            <a:r>
              <a:rPr lang="en-US" sz="2000" dirty="0"/>
              <a:t>(t) of the </a:t>
            </a:r>
            <a:r>
              <a:rPr lang="en-US" sz="2000" dirty="0" smtClean="0"/>
              <a:t>detected 3D field, from both B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 and B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sensors.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Apply an n=1 field with: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Amplitude proportional to the </a:t>
            </a:r>
            <a:r>
              <a:rPr lang="en-US" sz="1800" dirty="0" smtClean="0"/>
              <a:t>detected 3</a:t>
            </a:r>
            <a:r>
              <a:rPr lang="en-US" sz="1800" dirty="0"/>
              <a:t>-D field 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Fixed </a:t>
            </a:r>
            <a:r>
              <a:rPr lang="en-US" sz="1800" dirty="0"/>
              <a:t>phase </a:t>
            </a:r>
            <a:r>
              <a:rPr lang="en-US" sz="1800" dirty="0" smtClean="0"/>
              <a:t>shift from the detected 3-D field.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4" name="Picture 3" descr="Screen Shot 2015-09-11 at 12.0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2362200"/>
            <a:ext cx="3682999" cy="762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00" y="2590800"/>
            <a:ext cx="8839200" cy="3962400"/>
            <a:chOff x="152400" y="2590800"/>
            <a:chExt cx="8839200" cy="3962400"/>
          </a:xfrm>
        </p:grpSpPr>
        <p:pic>
          <p:nvPicPr>
            <p:cNvPr id="3" name="Picture 2" descr="Screen Shot 2015-09-11 at 12.05.0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" r="1805" b="3438"/>
            <a:stretch/>
          </p:blipFill>
          <p:spPr>
            <a:xfrm>
              <a:off x="190500" y="2986266"/>
              <a:ext cx="8788400" cy="356693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791200" y="2590800"/>
              <a:ext cx="3200400" cy="388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0" y="3581400"/>
              <a:ext cx="6096000" cy="289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1000" y="3200400"/>
              <a:ext cx="2895600" cy="289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66800" y="3124200"/>
              <a:ext cx="4572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28800" y="2743200"/>
              <a:ext cx="3657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82275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RWM/DEFC Feedback Methodology in the </a:t>
            </a:r>
            <a:r>
              <a:rPr lang="ja-JP" altLang="en-US" dirty="0" smtClean="0">
                <a:latin typeface="Arial"/>
              </a:rPr>
              <a:t>“</a:t>
            </a:r>
            <a:r>
              <a:rPr lang="en-US" dirty="0" smtClean="0"/>
              <a:t>tmf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Algorithm</a:t>
            </a:r>
          </a:p>
        </p:txBody>
      </p:sp>
      <p:sp>
        <p:nvSpPr>
          <p:cNvPr id="153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137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We know the amplitude B</a:t>
            </a:r>
            <a:r>
              <a:rPr lang="en-US" sz="2000" baseline="-25000" dirty="0"/>
              <a:t>1</a:t>
            </a:r>
            <a:r>
              <a:rPr lang="en-US" sz="2000" dirty="0"/>
              <a:t>(t) and phase </a:t>
            </a:r>
            <a:r>
              <a:rPr lang="en-US" sz="2000" dirty="0">
                <a:latin typeface="Symbol" charset="0"/>
                <a:sym typeface="Symbol" charset="0"/>
              </a:rPr>
              <a:t></a:t>
            </a:r>
            <a:r>
              <a:rPr lang="en-US" sz="2000" baseline="-25000" dirty="0"/>
              <a:t>1</a:t>
            </a:r>
            <a:r>
              <a:rPr lang="en-US" sz="2000" dirty="0"/>
              <a:t>(t) of the </a:t>
            </a:r>
            <a:r>
              <a:rPr lang="en-US" sz="2000" dirty="0" smtClean="0"/>
              <a:t>detected 3D field, from both B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 and B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sensors.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Apply an n=1 field with: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Amplitude proportional to the </a:t>
            </a:r>
            <a:r>
              <a:rPr lang="en-US" sz="1800" dirty="0" smtClean="0"/>
              <a:t>detected 3</a:t>
            </a:r>
            <a:r>
              <a:rPr lang="en-US" sz="1800" dirty="0"/>
              <a:t>-D field 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Fixed </a:t>
            </a:r>
            <a:r>
              <a:rPr lang="en-US" sz="1800" dirty="0"/>
              <a:t>phase </a:t>
            </a:r>
            <a:r>
              <a:rPr lang="en-US" sz="1800" dirty="0" smtClean="0"/>
              <a:t>shift from the detected 3-D field.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4" name="Picture 3" descr="Screen Shot 2015-09-11 at 12.0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2362200"/>
            <a:ext cx="3682999" cy="762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00" y="2590800"/>
            <a:ext cx="8839200" cy="3962400"/>
            <a:chOff x="152400" y="2590800"/>
            <a:chExt cx="8839200" cy="3962400"/>
          </a:xfrm>
        </p:grpSpPr>
        <p:pic>
          <p:nvPicPr>
            <p:cNvPr id="3" name="Picture 2" descr="Screen Shot 2015-09-11 at 12.05.0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" r="1805" b="3438"/>
            <a:stretch/>
          </p:blipFill>
          <p:spPr>
            <a:xfrm>
              <a:off x="190500" y="2986266"/>
              <a:ext cx="8788400" cy="356693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791200" y="2590800"/>
              <a:ext cx="3200400" cy="388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0" y="3581400"/>
              <a:ext cx="6096000" cy="289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1000" y="3200400"/>
              <a:ext cx="2895600" cy="289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66800" y="3124200"/>
              <a:ext cx="4572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28800" y="2743200"/>
              <a:ext cx="3657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029200" y="3200400"/>
            <a:ext cx="2684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Detected Mode Amplitude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(From Mode ID)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800600" y="2743200"/>
            <a:ext cx="927383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14400" y="2819400"/>
            <a:ext cx="314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Feedback Gain (PCS Waveform)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6" idx="0"/>
          </p:cNvCxnSpPr>
          <p:nvPr/>
        </p:nvCxnSpPr>
        <p:spPr>
          <a:xfrm flipV="1">
            <a:off x="2486180" y="2667000"/>
            <a:ext cx="94282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585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RWM/DEFC Feedback Methodology in the </a:t>
            </a:r>
            <a:r>
              <a:rPr lang="ja-JP" altLang="en-US" dirty="0" smtClean="0">
                <a:latin typeface="Arial"/>
              </a:rPr>
              <a:t>“</a:t>
            </a:r>
            <a:r>
              <a:rPr lang="en-US" dirty="0" smtClean="0"/>
              <a:t>tmf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Algorithm</a:t>
            </a:r>
          </a:p>
        </p:txBody>
      </p:sp>
      <p:sp>
        <p:nvSpPr>
          <p:cNvPr id="153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137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We know the amplitude B</a:t>
            </a:r>
            <a:r>
              <a:rPr lang="en-US" sz="2000" baseline="-25000" dirty="0"/>
              <a:t>1</a:t>
            </a:r>
            <a:r>
              <a:rPr lang="en-US" sz="2000" dirty="0"/>
              <a:t>(t) and phase </a:t>
            </a:r>
            <a:r>
              <a:rPr lang="en-US" sz="2000" dirty="0">
                <a:latin typeface="Symbol" charset="0"/>
                <a:sym typeface="Symbol" charset="0"/>
              </a:rPr>
              <a:t></a:t>
            </a:r>
            <a:r>
              <a:rPr lang="en-US" sz="2000" baseline="-25000" dirty="0"/>
              <a:t>1</a:t>
            </a:r>
            <a:r>
              <a:rPr lang="en-US" sz="2000" dirty="0"/>
              <a:t>(t) of the </a:t>
            </a:r>
            <a:r>
              <a:rPr lang="en-US" sz="2000" dirty="0" smtClean="0"/>
              <a:t>detected 3D field, from both B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 and B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sensors.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Apply an n=1 field with: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Amplitude proportional to the </a:t>
            </a:r>
            <a:r>
              <a:rPr lang="en-US" sz="1800" dirty="0" smtClean="0"/>
              <a:t>detected 3</a:t>
            </a:r>
            <a:r>
              <a:rPr lang="en-US" sz="1800" dirty="0"/>
              <a:t>-D field 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Fixed </a:t>
            </a:r>
            <a:r>
              <a:rPr lang="en-US" sz="1800" dirty="0"/>
              <a:t>phase </a:t>
            </a:r>
            <a:r>
              <a:rPr lang="en-US" sz="1800" dirty="0" smtClean="0"/>
              <a:t>shift from the detected 3-D field.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4" name="Picture 3" descr="Screen Shot 2015-09-11 at 12.06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2362200"/>
            <a:ext cx="3682999" cy="762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00" y="2590800"/>
            <a:ext cx="8839200" cy="3962400"/>
            <a:chOff x="152400" y="2590800"/>
            <a:chExt cx="8839200" cy="3962400"/>
          </a:xfrm>
        </p:grpSpPr>
        <p:pic>
          <p:nvPicPr>
            <p:cNvPr id="3" name="Picture 2" descr="Screen Shot 2015-09-11 at 12.05.06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" r="1805" b="3438"/>
            <a:stretch/>
          </p:blipFill>
          <p:spPr>
            <a:xfrm>
              <a:off x="190500" y="2986266"/>
              <a:ext cx="8788400" cy="356693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791200" y="2590800"/>
              <a:ext cx="3200400" cy="388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0" y="3581400"/>
              <a:ext cx="6096000" cy="289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91000" y="3200400"/>
              <a:ext cx="2895600" cy="2895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66800" y="3124200"/>
              <a:ext cx="4572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28800" y="2743200"/>
              <a:ext cx="3657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09600" y="4038600"/>
            <a:ext cx="1945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Coil Toroidal Angle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(Hard Coded)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0" y="4800600"/>
            <a:ext cx="226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Detected Mode Phase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(From Mode-ID)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4038600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Feedback Phase Shift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(PCS Waveform)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9200" y="3200400"/>
            <a:ext cx="2684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Detected Mode Amplitude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(From Mode ID)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600200" y="3505200"/>
            <a:ext cx="9906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0"/>
          </p:cNvCxnSpPr>
          <p:nvPr/>
        </p:nvCxnSpPr>
        <p:spPr>
          <a:xfrm flipH="1" flipV="1">
            <a:off x="3048000" y="3581400"/>
            <a:ext cx="44449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0"/>
          </p:cNvCxnSpPr>
          <p:nvPr/>
        </p:nvCxnSpPr>
        <p:spPr>
          <a:xfrm flipH="1" flipV="1">
            <a:off x="3886200" y="3505200"/>
            <a:ext cx="927383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4800600" y="2743200"/>
            <a:ext cx="927383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14400" y="2819400"/>
            <a:ext cx="314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Feedback Gain (PCS Waveform)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6" idx="0"/>
          </p:cNvCxnSpPr>
          <p:nvPr/>
        </p:nvCxnSpPr>
        <p:spPr>
          <a:xfrm flipV="1">
            <a:off x="2486180" y="2667000"/>
            <a:ext cx="94282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585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RWM/DEFC Feedback Methodology in the </a:t>
            </a:r>
            <a:r>
              <a:rPr lang="ja-JP" altLang="en-US" dirty="0" smtClean="0">
                <a:latin typeface="Arial"/>
              </a:rPr>
              <a:t>“</a:t>
            </a:r>
            <a:r>
              <a:rPr lang="en-US" dirty="0" smtClean="0"/>
              <a:t>tmf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Algorithm</a:t>
            </a:r>
          </a:p>
        </p:txBody>
      </p:sp>
      <p:sp>
        <p:nvSpPr>
          <p:cNvPr id="153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137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We know the amplitude B</a:t>
            </a:r>
            <a:r>
              <a:rPr lang="en-US" sz="2000" baseline="-25000" dirty="0"/>
              <a:t>1</a:t>
            </a:r>
            <a:r>
              <a:rPr lang="en-US" sz="2000" dirty="0"/>
              <a:t>(t) and phase </a:t>
            </a:r>
            <a:r>
              <a:rPr lang="en-US" sz="2000" dirty="0">
                <a:latin typeface="Symbol" charset="0"/>
                <a:sym typeface="Symbol" charset="0"/>
              </a:rPr>
              <a:t></a:t>
            </a:r>
            <a:r>
              <a:rPr lang="en-US" sz="2000" baseline="-25000" dirty="0"/>
              <a:t>1</a:t>
            </a:r>
            <a:r>
              <a:rPr lang="en-US" sz="2000" dirty="0"/>
              <a:t>(t) of the </a:t>
            </a:r>
            <a:r>
              <a:rPr lang="en-US" sz="2000" dirty="0" smtClean="0"/>
              <a:t>detected 3D field, from both B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 and B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sensors.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Apply an n=1 field with: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Amplitude proportional to the </a:t>
            </a:r>
            <a:r>
              <a:rPr lang="en-US" sz="1800" dirty="0" smtClean="0"/>
              <a:t>detected 3</a:t>
            </a:r>
            <a:r>
              <a:rPr lang="en-US" sz="1800" dirty="0"/>
              <a:t>-D field 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Fixed </a:t>
            </a:r>
            <a:r>
              <a:rPr lang="en-US" sz="1800" dirty="0"/>
              <a:t>phase </a:t>
            </a:r>
            <a:r>
              <a:rPr lang="en-US" sz="1800" dirty="0" smtClean="0"/>
              <a:t>shift from the detected 3-D field.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" name="Picture 2" descr="Screen Shot 2015-09-11 at 12.05.0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r="1805" b="3438"/>
          <a:stretch/>
        </p:blipFill>
        <p:spPr>
          <a:xfrm>
            <a:off x="190500" y="2986266"/>
            <a:ext cx="8788400" cy="3566934"/>
          </a:xfrm>
          <a:prstGeom prst="rect">
            <a:avLst/>
          </a:prstGeom>
        </p:spPr>
      </p:pic>
      <p:pic>
        <p:nvPicPr>
          <p:cNvPr id="4" name="Picture 3" descr="Screen Shot 2015-09-11 at 12.06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2362200"/>
            <a:ext cx="3682999" cy="76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91200" y="2590800"/>
            <a:ext cx="3200400" cy="388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3581400"/>
            <a:ext cx="60960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48200" y="3200400"/>
            <a:ext cx="28956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28800" y="2743200"/>
            <a:ext cx="3657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15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50999"/>
                      </a:srgbClr>
                    </a:gs>
                    <a:gs pos="100000">
                      <a:srgbClr val="F8F8F8">
                        <a:gamma/>
                        <a:shade val="71765"/>
                        <a:invGamma/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Topics</a:t>
            </a:r>
          </a:p>
        </p:txBody>
      </p:sp>
      <p:sp>
        <p:nvSpPr>
          <p:cNvPr id="152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305800" cy="5105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Motivation </a:t>
            </a:r>
            <a:r>
              <a:rPr lang="en-US" sz="3600" dirty="0">
                <a:solidFill>
                  <a:srgbClr val="FF0000"/>
                </a:solidFill>
              </a:rPr>
              <a:t>for low-frequency 3-D field sensors and coils.</a:t>
            </a:r>
          </a:p>
          <a:p>
            <a:r>
              <a:rPr lang="en-US" sz="3600" dirty="0" smtClean="0"/>
              <a:t>Application of low-frequency 3D fields</a:t>
            </a:r>
            <a:endParaRPr lang="en-US" sz="3600" dirty="0"/>
          </a:p>
          <a:p>
            <a:r>
              <a:rPr lang="en-US" sz="3600" dirty="0" smtClean="0"/>
              <a:t>Detection </a:t>
            </a:r>
            <a:r>
              <a:rPr lang="en-US" sz="3600" dirty="0"/>
              <a:t>of low-frequency 3D </a:t>
            </a:r>
            <a:r>
              <a:rPr lang="en-US" sz="3600" dirty="0" smtClean="0"/>
              <a:t>fields</a:t>
            </a:r>
            <a:endParaRPr lang="en-US" sz="3600" dirty="0"/>
          </a:p>
          <a:p>
            <a:r>
              <a:rPr lang="en-US" sz="3600" dirty="0" smtClean="0"/>
              <a:t>Determination of the currents in the RWM coils</a:t>
            </a:r>
            <a:endParaRPr lang="en-US" sz="3600" dirty="0"/>
          </a:p>
          <a:p>
            <a:r>
              <a:rPr lang="en-US" sz="3600" dirty="0"/>
              <a:t>High-frequency rotating MHD detection.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8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RWM/DEFC Feedback Methodology in the </a:t>
            </a:r>
            <a:r>
              <a:rPr lang="ja-JP" altLang="en-US" dirty="0" smtClean="0">
                <a:latin typeface="Arial"/>
              </a:rPr>
              <a:t>“</a:t>
            </a:r>
            <a:r>
              <a:rPr lang="en-US" dirty="0" smtClean="0"/>
              <a:t>tmf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Algorithm</a:t>
            </a:r>
          </a:p>
        </p:txBody>
      </p:sp>
      <p:sp>
        <p:nvSpPr>
          <p:cNvPr id="153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137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We know the amplitude B</a:t>
            </a:r>
            <a:r>
              <a:rPr lang="en-US" sz="2000" baseline="-25000" dirty="0"/>
              <a:t>1</a:t>
            </a:r>
            <a:r>
              <a:rPr lang="en-US" sz="2000" dirty="0"/>
              <a:t>(t) and phase </a:t>
            </a:r>
            <a:r>
              <a:rPr lang="en-US" sz="2000" dirty="0">
                <a:latin typeface="Symbol" charset="0"/>
                <a:sym typeface="Symbol" charset="0"/>
              </a:rPr>
              <a:t></a:t>
            </a:r>
            <a:r>
              <a:rPr lang="en-US" sz="2000" baseline="-25000" dirty="0"/>
              <a:t>1</a:t>
            </a:r>
            <a:r>
              <a:rPr lang="en-US" sz="2000" dirty="0"/>
              <a:t>(t) of the </a:t>
            </a:r>
            <a:r>
              <a:rPr lang="en-US" sz="2000" dirty="0" smtClean="0"/>
              <a:t>detected 3D field, from both B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 and B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sensors.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Apply an n=1 field with: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Amplitude proportional to the </a:t>
            </a:r>
            <a:r>
              <a:rPr lang="en-US" sz="1800" dirty="0" smtClean="0"/>
              <a:t>detected 3</a:t>
            </a:r>
            <a:r>
              <a:rPr lang="en-US" sz="1800" dirty="0"/>
              <a:t>-D field 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Fixed </a:t>
            </a:r>
            <a:r>
              <a:rPr lang="en-US" sz="1800" dirty="0"/>
              <a:t>phase </a:t>
            </a:r>
            <a:r>
              <a:rPr lang="en-US" sz="1800" dirty="0" smtClean="0"/>
              <a:t>shift from the detected 3-D field.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" name="Picture 2" descr="Screen Shot 2015-09-11 at 12.05.0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r="1805" b="3438"/>
          <a:stretch/>
        </p:blipFill>
        <p:spPr>
          <a:xfrm>
            <a:off x="190500" y="2986266"/>
            <a:ext cx="8788400" cy="3566934"/>
          </a:xfrm>
          <a:prstGeom prst="rect">
            <a:avLst/>
          </a:prstGeom>
        </p:spPr>
      </p:pic>
      <p:pic>
        <p:nvPicPr>
          <p:cNvPr id="4" name="Picture 3" descr="Screen Shot 2015-09-11 at 12.06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2362200"/>
            <a:ext cx="3682999" cy="76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91200" y="3505200"/>
            <a:ext cx="3200400" cy="297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3581400"/>
            <a:ext cx="6096000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48200" y="3657600"/>
            <a:ext cx="28956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345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9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RWM/DEFC Feedback Methodology in the </a:t>
            </a:r>
            <a:r>
              <a:rPr lang="ja-JP" altLang="en-US" dirty="0" smtClean="0">
                <a:latin typeface="Arial"/>
              </a:rPr>
              <a:t>“</a:t>
            </a:r>
            <a:r>
              <a:rPr lang="en-US" dirty="0" smtClean="0"/>
              <a:t>tmf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Algorithm</a:t>
            </a:r>
          </a:p>
        </p:txBody>
      </p:sp>
      <p:sp>
        <p:nvSpPr>
          <p:cNvPr id="153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763000" cy="1371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We know the amplitude B</a:t>
            </a:r>
            <a:r>
              <a:rPr lang="en-US" sz="2000" baseline="-25000" dirty="0"/>
              <a:t>1</a:t>
            </a:r>
            <a:r>
              <a:rPr lang="en-US" sz="2000" dirty="0"/>
              <a:t>(t) and phase </a:t>
            </a:r>
            <a:r>
              <a:rPr lang="en-US" sz="2000" dirty="0">
                <a:latin typeface="Symbol" charset="0"/>
                <a:sym typeface="Symbol" charset="0"/>
              </a:rPr>
              <a:t></a:t>
            </a:r>
            <a:r>
              <a:rPr lang="en-US" sz="2000" baseline="-25000" dirty="0"/>
              <a:t>1</a:t>
            </a:r>
            <a:r>
              <a:rPr lang="en-US" sz="2000" dirty="0"/>
              <a:t>(t) of the </a:t>
            </a:r>
            <a:r>
              <a:rPr lang="en-US" sz="2000" dirty="0" smtClean="0"/>
              <a:t>detected 3D field, from both B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 and B</a:t>
            </a:r>
            <a:r>
              <a:rPr lang="en-US" sz="2000" baseline="-25000" dirty="0" smtClean="0"/>
              <a:t>P</a:t>
            </a:r>
            <a:r>
              <a:rPr lang="en-US" sz="2000" dirty="0" smtClean="0"/>
              <a:t> sensors.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Apply an n=1 field with: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Amplitude proportional to the </a:t>
            </a:r>
            <a:r>
              <a:rPr lang="en-US" sz="1800" dirty="0" smtClean="0"/>
              <a:t>detected 3</a:t>
            </a:r>
            <a:r>
              <a:rPr lang="en-US" sz="1800" dirty="0"/>
              <a:t>-D field 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Fixed </a:t>
            </a:r>
            <a:r>
              <a:rPr lang="en-US" sz="1800" dirty="0"/>
              <a:t>phase </a:t>
            </a:r>
            <a:r>
              <a:rPr lang="en-US" sz="1800" dirty="0" smtClean="0"/>
              <a:t>shift from the detected 3-D field.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" name="Picture 2" descr="Screen Shot 2015-09-11 at 12.05.0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r="1805" b="3438"/>
          <a:stretch/>
        </p:blipFill>
        <p:spPr>
          <a:xfrm>
            <a:off x="190500" y="2986266"/>
            <a:ext cx="8788400" cy="3566934"/>
          </a:xfrm>
          <a:prstGeom prst="rect">
            <a:avLst/>
          </a:prstGeom>
        </p:spPr>
      </p:pic>
      <p:pic>
        <p:nvPicPr>
          <p:cNvPr id="4" name="Picture 3" descr="Screen Shot 2015-09-11 at 12.06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2362200"/>
            <a:ext cx="3682999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77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Are </a:t>
            </a:r>
            <a:r>
              <a:rPr lang="en-US" dirty="0" smtClean="0"/>
              <a:t>Other Algorithms </a:t>
            </a:r>
            <a:r>
              <a:rPr lang="en-US" dirty="0"/>
              <a:t>in the RWM Category</a:t>
            </a:r>
          </a:p>
        </p:txBody>
      </p:sp>
      <p:sp>
        <p:nvSpPr>
          <p:cNvPr id="155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ja-JP" altLang="en-US" sz="3200" dirty="0">
                <a:latin typeface="Arial"/>
              </a:rPr>
              <a:t>“</a:t>
            </a:r>
            <a:r>
              <a:rPr lang="en-US" sz="3200" dirty="0" smtClean="0"/>
              <a:t>ssp</a:t>
            </a:r>
            <a:r>
              <a:rPr lang="ja-JP" altLang="en-US" sz="3200" dirty="0" smtClean="0">
                <a:latin typeface="Arial"/>
              </a:rPr>
              <a:t>”</a:t>
            </a:r>
            <a:r>
              <a:rPr lang="en-US" sz="3200" dirty="0" smtClean="0"/>
              <a:t>=“six subunit control”</a:t>
            </a:r>
            <a:endParaRPr lang="en-US" sz="3200" dirty="0"/>
          </a:p>
          <a:p>
            <a:pPr lvl="1">
              <a:lnSpc>
                <a:spcPct val="90000"/>
              </a:lnSpc>
            </a:pPr>
            <a:r>
              <a:rPr lang="en-US" sz="2800" dirty="0"/>
              <a:t>Pre-programmed EFC coil currents only</a:t>
            </a:r>
            <a:r>
              <a:rPr lang="en-US" sz="2800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No real reason for you to use this.</a:t>
            </a:r>
          </a:p>
          <a:p>
            <a:pPr>
              <a:lnSpc>
                <a:spcPct val="90000"/>
              </a:lnSpc>
            </a:pPr>
            <a:r>
              <a:rPr lang="en-US" sz="3200" dirty="0" smtClean="0"/>
              <a:t>“LQG” = “Linear Quadratic Gaussian”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State-Space feedback</a:t>
            </a:r>
          </a:p>
          <a:p>
            <a:pPr lvl="1">
              <a:lnSpc>
                <a:spcPct val="90000"/>
              </a:lnSpc>
            </a:pPr>
            <a:r>
              <a:rPr lang="en-US" sz="2800" dirty="0" smtClean="0"/>
              <a:t>Next slide.</a:t>
            </a:r>
          </a:p>
          <a:p>
            <a:pPr>
              <a:lnSpc>
                <a:spcPct val="90000"/>
              </a:lnSpc>
            </a:pPr>
            <a:r>
              <a:rPr lang="en-US" sz="3200" dirty="0" smtClean="0"/>
              <a:t>Old defunct algorithms that have vanished</a:t>
            </a:r>
            <a:endParaRPr lang="en-US" sz="3200" dirty="0"/>
          </a:p>
          <a:p>
            <a:pPr lvl="1">
              <a:lnSpc>
                <a:spcPct val="90000"/>
              </a:lnSpc>
            </a:pPr>
            <a:r>
              <a:rPr lang="en-US" altLang="ja-JP" sz="2800" dirty="0" smtClean="0">
                <a:latin typeface="Arial"/>
              </a:rPr>
              <a:t>“spa”: pre-programmed control of 3 sub-units</a:t>
            </a:r>
          </a:p>
          <a:p>
            <a:pPr lvl="1">
              <a:lnSpc>
                <a:spcPct val="90000"/>
              </a:lnSpc>
            </a:pPr>
            <a:r>
              <a:rPr lang="ja-JP" altLang="en-US" sz="2800" dirty="0" smtClean="0">
                <a:latin typeface="Arial"/>
              </a:rPr>
              <a:t>“</a:t>
            </a:r>
            <a:r>
              <a:rPr lang="en-US" sz="2800" dirty="0"/>
              <a:t>fec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: Field Error Correction</a:t>
            </a:r>
          </a:p>
          <a:p>
            <a:pPr lvl="1">
              <a:lnSpc>
                <a:spcPct val="90000"/>
              </a:lnSpc>
            </a:pPr>
            <a:r>
              <a:rPr lang="ja-JP" altLang="en-US" sz="2800" dirty="0" smtClean="0">
                <a:latin typeface="Arial"/>
              </a:rPr>
              <a:t>“</a:t>
            </a:r>
            <a:r>
              <a:rPr lang="en-US" sz="2800" dirty="0"/>
              <a:t>imf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=Initial Mode Feedback</a:t>
            </a:r>
          </a:p>
          <a:p>
            <a:pPr lvl="1">
              <a:lnSpc>
                <a:spcPct val="90000"/>
              </a:lnSpc>
            </a:pPr>
            <a:r>
              <a:rPr lang="ja-JP" altLang="en-US" sz="2800" dirty="0" smtClean="0">
                <a:latin typeface="Arial"/>
              </a:rPr>
              <a:t>“</a:t>
            </a:r>
            <a:r>
              <a:rPr lang="en-US" sz="2800" dirty="0"/>
              <a:t>smf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=Second Mode Feedback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9353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RWM Controller</a:t>
            </a:r>
          </a:p>
        </p:txBody>
      </p:sp>
      <p:sp>
        <p:nvSpPr>
          <p:cNvPr id="154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Effort lead by Columbia University collaborators</a:t>
            </a:r>
            <a:endParaRPr lang="en-US" sz="2000" dirty="0"/>
          </a:p>
          <a:p>
            <a:r>
              <a:rPr lang="en-US" sz="2400" dirty="0"/>
              <a:t>State-Space implementation of RWM feedback.</a:t>
            </a:r>
          </a:p>
          <a:p>
            <a:pPr lvl="1"/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State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is a mathematic representation of the system status</a:t>
            </a:r>
          </a:p>
          <a:p>
            <a:pPr lvl="2"/>
            <a:r>
              <a:rPr lang="en-US" sz="1800" dirty="0"/>
              <a:t>Plasma surface currents to represent the RWM.</a:t>
            </a:r>
          </a:p>
          <a:p>
            <a:pPr lvl="2"/>
            <a:r>
              <a:rPr lang="en-US" sz="1800" dirty="0"/>
              <a:t>Vessel and plate currents (VALEN EM model).</a:t>
            </a:r>
          </a:p>
          <a:p>
            <a:pPr lvl="2"/>
            <a:r>
              <a:rPr lang="en-US" sz="1800" dirty="0"/>
              <a:t>Coil currents.</a:t>
            </a:r>
          </a:p>
          <a:p>
            <a:pPr lvl="1"/>
            <a:r>
              <a:rPr lang="en-US" sz="2000" dirty="0"/>
              <a:t>Solve a linearized version of the dynamical system equations to determine optimal correction currents.</a:t>
            </a:r>
          </a:p>
          <a:p>
            <a:pPr lvl="2"/>
            <a:r>
              <a:rPr lang="en-US" sz="1800" dirty="0"/>
              <a:t>A </a:t>
            </a:r>
            <a:r>
              <a:rPr lang="en-US" sz="1800" dirty="0" smtClean="0"/>
              <a:t>simple </a:t>
            </a:r>
            <a:r>
              <a:rPr lang="en-US" sz="1800" dirty="0"/>
              <a:t>model of the RWM is built into the controller.</a:t>
            </a:r>
          </a:p>
          <a:p>
            <a:pPr lvl="2"/>
            <a:r>
              <a:rPr lang="en-US" sz="1800" dirty="0"/>
              <a:t>No PID…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Gains</a:t>
            </a:r>
            <a:r>
              <a:rPr lang="ja-JP" altLang="en-US" sz="1800" dirty="0">
                <a:latin typeface="Arial"/>
              </a:rPr>
              <a:t>”</a:t>
            </a:r>
            <a:r>
              <a:rPr lang="en-US" sz="1800" dirty="0"/>
              <a:t> are numbers in a bunch of matrices.</a:t>
            </a:r>
          </a:p>
          <a:p>
            <a:pPr lvl="1"/>
            <a:r>
              <a:rPr lang="en-US" sz="2000" dirty="0"/>
              <a:t>Will generate requests for currents:</a:t>
            </a:r>
          </a:p>
          <a:p>
            <a:r>
              <a:rPr lang="en-US" sz="2400" dirty="0"/>
              <a:t>Add the optimal controller request to other requests.</a:t>
            </a:r>
          </a:p>
          <a:p>
            <a:pPr lvl="1"/>
            <a:r>
              <a:rPr lang="en-US" sz="2000" dirty="0"/>
              <a:t>Preprogrammed, Proportional feedback,…</a:t>
            </a:r>
          </a:p>
          <a:p>
            <a:r>
              <a:rPr lang="en-US" sz="2400" dirty="0" smtClean="0"/>
              <a:t>Tested in 2010 run, will be used again in 2016 run.</a:t>
            </a:r>
            <a:endParaRPr lang="en-US" sz="2400" dirty="0"/>
          </a:p>
        </p:txBody>
      </p:sp>
      <p:graphicFrame>
        <p:nvGraphicFramePr>
          <p:cNvPr id="1544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838142"/>
              </p:ext>
            </p:extLst>
          </p:nvPr>
        </p:nvGraphicFramePr>
        <p:xfrm>
          <a:off x="4648200" y="4648200"/>
          <a:ext cx="4181475" cy="27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name="Equation" r:id="rId3" imgW="3073400" imgH="203200" progId="Equation.3">
                  <p:embed/>
                </p:oleObj>
              </mc:Choice>
              <mc:Fallback>
                <p:oleObj name="Equation" r:id="rId3" imgW="3073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648200"/>
                        <a:ext cx="4181475" cy="27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4922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plasma shots ever taken were in the 3 subunit configuration.</a:t>
            </a:r>
          </a:p>
          <a:p>
            <a:pPr lvl="1"/>
            <a:r>
              <a:rPr lang="en-US" dirty="0" smtClean="0"/>
              <a:t>A few engineering test shots taken with 6 subunits.</a:t>
            </a:r>
          </a:p>
          <a:p>
            <a:r>
              <a:rPr lang="en-US" dirty="0" smtClean="0"/>
              <a:t>Therefore, you should never reload the entire RWM category from ShotNumber&lt;200000.</a:t>
            </a:r>
          </a:p>
          <a:p>
            <a:pPr lvl="1"/>
            <a:r>
              <a:rPr lang="en-US" dirty="0" smtClean="0"/>
              <a:t>OK to reload specific waveforms after consideration.</a:t>
            </a:r>
          </a:p>
          <a:p>
            <a:r>
              <a:rPr lang="en-US" dirty="0" smtClean="0"/>
              <a:t>Due to changes in the RWM sensor availability, you should never reload the ModeID category from ShotNumber&lt;200000</a:t>
            </a:r>
          </a:p>
          <a:p>
            <a:pPr lvl="1"/>
            <a:r>
              <a:rPr lang="en-US" dirty="0" smtClean="0"/>
              <a:t>Again, OK to reload specific waveforms after consideration.</a:t>
            </a:r>
          </a:p>
          <a:p>
            <a:r>
              <a:rPr lang="en-US" dirty="0" smtClean="0"/>
              <a:t>No use of these categories until they have been qualified by XMPs (Gerhardt, et al)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Reloading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834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50999"/>
                      </a:srgbClr>
                    </a:gs>
                    <a:gs pos="100000">
                      <a:srgbClr val="F8F8F8">
                        <a:gamma/>
                        <a:shade val="71765"/>
                        <a:invGamma/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Topics</a:t>
            </a:r>
          </a:p>
        </p:txBody>
      </p:sp>
      <p:sp>
        <p:nvSpPr>
          <p:cNvPr id="152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305800" cy="510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Motivation </a:t>
            </a:r>
            <a:r>
              <a:rPr lang="en-US" sz="3600" dirty="0"/>
              <a:t>for low-frequency 3-D field sensors and coils.</a:t>
            </a:r>
          </a:p>
          <a:p>
            <a:r>
              <a:rPr lang="en-US" sz="3600" dirty="0" smtClean="0"/>
              <a:t>Application of low-frequency 3D fields</a:t>
            </a:r>
            <a:endParaRPr lang="en-US" sz="3600" dirty="0"/>
          </a:p>
          <a:p>
            <a:r>
              <a:rPr lang="en-US" sz="3600" dirty="0" smtClean="0"/>
              <a:t>Detection </a:t>
            </a:r>
            <a:r>
              <a:rPr lang="en-US" sz="3600" dirty="0"/>
              <a:t>of low-frequency 3D </a:t>
            </a:r>
            <a:r>
              <a:rPr lang="en-US" sz="3600" dirty="0" smtClean="0"/>
              <a:t>fields</a:t>
            </a:r>
            <a:endParaRPr lang="en-US" sz="3600" dirty="0"/>
          </a:p>
          <a:p>
            <a:r>
              <a:rPr lang="en-US" sz="3600" dirty="0" smtClean="0"/>
              <a:t>Determination of the currents in the RWM coils</a:t>
            </a:r>
            <a:endParaRPr lang="en-US" sz="3600" dirty="0"/>
          </a:p>
          <a:p>
            <a:r>
              <a:rPr lang="en-US" sz="3600" dirty="0">
                <a:solidFill>
                  <a:srgbClr val="FF0000"/>
                </a:solidFill>
              </a:rPr>
              <a:t>High-frequency rotating MHD detection.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75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High-Frequency 3D Fields Detected by In-Vessel Sensors</a:t>
            </a:r>
            <a:br>
              <a:rPr lang="en-US" sz="2600" dirty="0" smtClean="0"/>
            </a:br>
            <a:r>
              <a:rPr lang="en-US" sz="2600" dirty="0" smtClean="0"/>
              <a:t>(NSTX, not NSTX-U, but Conceptually Identical)</a:t>
            </a:r>
            <a:endParaRPr lang="en-US" sz="2600" dirty="0"/>
          </a:p>
        </p:txBody>
      </p:sp>
      <p:pic>
        <p:nvPicPr>
          <p:cNvPr id="4" name="Picture 3" descr="Screen Shot 2015-09-11 at 9.59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799"/>
            <a:ext cx="7924800" cy="54186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16764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High-f B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P</a:t>
            </a:r>
            <a:r>
              <a:rPr lang="en-US" sz="2000" b="1" dirty="0" smtClean="0">
                <a:solidFill>
                  <a:srgbClr val="FFFF00"/>
                </a:solidFill>
              </a:rPr>
              <a:t> Sensors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1524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High-f B</a:t>
            </a:r>
            <a:r>
              <a:rPr lang="en-US" sz="2000" b="1" baseline="-25000" dirty="0">
                <a:solidFill>
                  <a:srgbClr val="FFFF00"/>
                </a:solidFill>
              </a:rPr>
              <a:t>T</a:t>
            </a:r>
            <a:r>
              <a:rPr lang="en-US" sz="2000" b="1" dirty="0" smtClean="0">
                <a:solidFill>
                  <a:srgbClr val="FFFF00"/>
                </a:solidFill>
              </a:rPr>
              <a:t> Sensor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5715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RWM B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P</a:t>
            </a:r>
            <a:r>
              <a:rPr lang="en-US" sz="2000" b="1" dirty="0" smtClean="0">
                <a:solidFill>
                  <a:srgbClr val="FFFF00"/>
                </a:solidFill>
              </a:rPr>
              <a:t> Sensor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5715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High-n B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P</a:t>
            </a:r>
            <a:r>
              <a:rPr lang="en-US" sz="2000" b="1" dirty="0" smtClean="0">
                <a:solidFill>
                  <a:srgbClr val="FFFF00"/>
                </a:solidFill>
              </a:rPr>
              <a:t> Sensors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1143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RWM B</a:t>
            </a:r>
            <a:r>
              <a:rPr lang="en-US" sz="2000" b="1" baseline="-25000" dirty="0" smtClean="0">
                <a:solidFill>
                  <a:srgbClr val="FFFF00"/>
                </a:solidFill>
              </a:rPr>
              <a:t>P</a:t>
            </a:r>
            <a:r>
              <a:rPr lang="en-US" sz="2000" b="1" dirty="0" smtClean="0">
                <a:solidFill>
                  <a:srgbClr val="FFFF00"/>
                </a:solidFill>
              </a:rPr>
              <a:t> Sensors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>
            <a:stCxn id="5" idx="2"/>
          </p:cNvCxnSpPr>
          <p:nvPr/>
        </p:nvCxnSpPr>
        <p:spPr>
          <a:xfrm>
            <a:off x="6477000" y="2384286"/>
            <a:ext cx="228600" cy="435114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2"/>
          </p:cNvCxnSpPr>
          <p:nvPr/>
        </p:nvCxnSpPr>
        <p:spPr>
          <a:xfrm>
            <a:off x="6477000" y="2384286"/>
            <a:ext cx="838200" cy="435114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620000" y="2209800"/>
            <a:ext cx="381000" cy="6858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048000" y="1828800"/>
            <a:ext cx="990600" cy="4572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819400" y="1828800"/>
            <a:ext cx="228600" cy="1524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1"/>
          </p:cNvCxnSpPr>
          <p:nvPr/>
        </p:nvCxnSpPr>
        <p:spPr>
          <a:xfrm flipH="1" flipV="1">
            <a:off x="4114800" y="5867400"/>
            <a:ext cx="457200" cy="201543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629400" y="5638800"/>
            <a:ext cx="76200" cy="152400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Left Brace 29"/>
          <p:cNvSpPr/>
          <p:nvPr/>
        </p:nvSpPr>
        <p:spPr>
          <a:xfrm rot="15698533">
            <a:off x="3899759" y="4953257"/>
            <a:ext cx="324669" cy="1445169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Left Brace 30"/>
          <p:cNvSpPr/>
          <p:nvPr/>
        </p:nvSpPr>
        <p:spPr>
          <a:xfrm rot="15303121">
            <a:off x="2527065" y="5324722"/>
            <a:ext cx="324669" cy="1063853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stCxn id="8" idx="1"/>
          </p:cNvCxnSpPr>
          <p:nvPr/>
        </p:nvCxnSpPr>
        <p:spPr>
          <a:xfrm flipH="1" flipV="1">
            <a:off x="2743200" y="6019800"/>
            <a:ext cx="1828800" cy="49143"/>
          </a:xfrm>
          <a:prstGeom prst="straightConnector1">
            <a:avLst/>
          </a:prstGeom>
          <a:ln w="28575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969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8533" name="Picture 5" descr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67125"/>
            <a:ext cx="403860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8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Analysis Methods For High-Frequency Perturbations</a:t>
            </a:r>
            <a:endParaRPr lang="en-US" dirty="0"/>
          </a:p>
        </p:txBody>
      </p:sp>
      <p:sp>
        <p:nvSpPr>
          <p:cNvPr id="155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4800600" cy="2743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1800" dirty="0" smtClean="0"/>
              <a:t>Pick </a:t>
            </a:r>
            <a:r>
              <a:rPr lang="en-US" sz="1800" dirty="0"/>
              <a:t>2 sensors 180º apart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Add the signals: Even-n magnetic signature.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Subtract the signals: Odd-n magnetic signature.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These signals written to the tree on every shot.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Or, do a full decomposition in n-number….type in idl: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@/u/sgerhard/NSTX/idl/startup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Mirnovgui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Or Eric Fredrickson has lots of routines.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1300" dirty="0"/>
          </a:p>
        </p:txBody>
      </p:sp>
      <p:pic>
        <p:nvPicPr>
          <p:cNvPr id="1558532" name="Picture 4" descr="Picture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1"/>
          <a:stretch>
            <a:fillRect/>
          </a:stretch>
        </p:blipFill>
        <p:spPr bwMode="auto">
          <a:xfrm>
            <a:off x="4806950" y="1143000"/>
            <a:ext cx="426085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02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SPAs: Weiguo Que, Bob Mozulay, Raki Ramakrishnan</a:t>
            </a:r>
          </a:p>
          <a:p>
            <a:r>
              <a:rPr lang="en-US" dirty="0" smtClean="0"/>
              <a:t>RWM Coils: George Labik, Steve Raftopoulos</a:t>
            </a:r>
          </a:p>
          <a:p>
            <a:r>
              <a:rPr lang="en-US" dirty="0" smtClean="0"/>
              <a:t>RWM Sensors: Stefan, Clayton</a:t>
            </a:r>
          </a:p>
          <a:p>
            <a:r>
              <a:rPr lang="en-US" dirty="0" smtClean="0"/>
              <a:t>Mode-ID Software: Stefan, Clayton</a:t>
            </a:r>
          </a:p>
          <a:p>
            <a:r>
              <a:rPr lang="en-US" dirty="0" smtClean="0"/>
              <a:t>RWM Control Codes: Stefan, Steve Sabbagh, Clayton</a:t>
            </a:r>
          </a:p>
          <a:p>
            <a:r>
              <a:rPr lang="en-US" dirty="0" smtClean="0"/>
              <a:t>High-n array: Eric Fredrickson and Stefan Gerhardt</a:t>
            </a:r>
          </a:p>
          <a:p>
            <a:r>
              <a:rPr lang="en-US" dirty="0" smtClean="0"/>
              <a:t>High-f array: Eric Fredrickson</a:t>
            </a:r>
          </a:p>
          <a:p>
            <a:r>
              <a:rPr lang="en-US" dirty="0" smtClean="0"/>
              <a:t>Magnetic Braking: S. Sabbagh, J.-K. Park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Who’s Who For 3D 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886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Why Do We Have 3-D Field Detection and Application</a:t>
            </a:r>
            <a:r>
              <a:rPr lang="en-US" sz="2800" dirty="0" smtClean="0"/>
              <a:t>?</a:t>
            </a:r>
            <a:br>
              <a:rPr lang="en-US" sz="2800" dirty="0" smtClean="0"/>
            </a:br>
            <a:r>
              <a:rPr lang="en-US" sz="2800" dirty="0" smtClean="0"/>
              <a:t>(I)</a:t>
            </a:r>
            <a:endParaRPr lang="en-US" sz="2800" dirty="0"/>
          </a:p>
        </p:txBody>
      </p:sp>
      <p:sp>
        <p:nvSpPr>
          <p:cNvPr id="153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991600" cy="5486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Deliberately apply fields as perturbations: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Locked mode thresholds vs. density, field,…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Magnetic braking to study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stuff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as a function of rotation.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(N)RMP for modifications to pedestal transport &amp; ELM suppression.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or ELM triggering.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Strike-point splitting, 3-D effects on divertor loading, </a:t>
            </a:r>
            <a:r>
              <a:rPr lang="ja-JP" altLang="en-US" dirty="0"/>
              <a:t>“</a:t>
            </a:r>
            <a:r>
              <a:rPr lang="en-US" dirty="0"/>
              <a:t>homoclinic tangles</a:t>
            </a:r>
            <a:r>
              <a:rPr lang="ja-JP" altLang="en-US" dirty="0"/>
              <a:t>”</a:t>
            </a:r>
            <a:endParaRPr lang="en-US" dirty="0"/>
          </a:p>
          <a:p>
            <a:pPr lvl="1">
              <a:lnSpc>
                <a:spcPct val="9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77080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Why Do We Have 3-D Field Detection and Application</a:t>
            </a:r>
            <a:r>
              <a:rPr lang="en-US" sz="2800" dirty="0" smtClean="0"/>
              <a:t>?</a:t>
            </a:r>
            <a:br>
              <a:rPr lang="en-US" sz="2800" dirty="0" smtClean="0"/>
            </a:br>
            <a:r>
              <a:rPr lang="en-US" sz="2800" dirty="0" smtClean="0"/>
              <a:t>(II)</a:t>
            </a:r>
            <a:endParaRPr lang="en-US" sz="2800" dirty="0"/>
          </a:p>
        </p:txBody>
      </p:sp>
      <p:sp>
        <p:nvSpPr>
          <p:cNvPr id="153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991600" cy="5486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Control </a:t>
            </a:r>
            <a:r>
              <a:rPr lang="en-US" dirty="0"/>
              <a:t>of Error Fields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Small non-axisymmetries in machine construction lead to error fields.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Plasma can amplify the error field (RFA), causing their effect to become stronger….effect is stronger at higher </a:t>
            </a:r>
            <a:r>
              <a:rPr lang="en-US" dirty="0">
                <a:latin typeface="Symbol" charset="0"/>
                <a:sym typeface="Symbol" charset="0"/>
              </a:rPr>
              <a:t></a:t>
            </a:r>
            <a:r>
              <a:rPr lang="en-US" dirty="0"/>
              <a:t>.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Detect the amplified error field and suppress it with feedback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Called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dynamic error field correction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(DEFC).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4743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Why Do We Have 3-D Field Detection and Application</a:t>
            </a:r>
            <a:r>
              <a:rPr lang="en-US" sz="2800" dirty="0" smtClean="0"/>
              <a:t>?</a:t>
            </a:r>
            <a:br>
              <a:rPr lang="en-US" sz="2800" dirty="0" smtClean="0"/>
            </a:br>
            <a:r>
              <a:rPr lang="en-US" sz="2800" dirty="0" smtClean="0"/>
              <a:t>(III)</a:t>
            </a:r>
            <a:endParaRPr lang="en-US" sz="2800" dirty="0"/>
          </a:p>
        </p:txBody>
      </p:sp>
      <p:sp>
        <p:nvSpPr>
          <p:cNvPr id="153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991600" cy="5486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Suppression </a:t>
            </a:r>
            <a:r>
              <a:rPr lang="en-US" dirty="0"/>
              <a:t>of Resistive Wall Modes.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RWM=external kink instability modified by the resistive wall.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Both pressure and current driven kinks can become RWMs.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Grows on the scale of the wall time=L/R time for dominant eddy current patterns. </a:t>
            </a:r>
            <a:r>
              <a:rPr lang="en-US" dirty="0" smtClean="0"/>
              <a:t>(~2-5 </a:t>
            </a:r>
            <a:r>
              <a:rPr lang="en-US" dirty="0"/>
              <a:t>msec).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Detect and suppress it.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Call this </a:t>
            </a:r>
            <a:r>
              <a:rPr lang="ja-JP" altLang="en-US" dirty="0"/>
              <a:t>“</a:t>
            </a:r>
            <a:r>
              <a:rPr lang="en-US" dirty="0"/>
              <a:t>fast</a:t>
            </a:r>
            <a:r>
              <a:rPr lang="ja-JP" altLang="en-US" dirty="0"/>
              <a:t>”</a:t>
            </a:r>
            <a:r>
              <a:rPr lang="en-US" dirty="0"/>
              <a:t> n=1 feedback.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47430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Why Do We Have 3-D Field Detection and Application</a:t>
            </a:r>
            <a:r>
              <a:rPr lang="en-US" sz="2800" dirty="0" smtClean="0"/>
              <a:t>?</a:t>
            </a:r>
            <a:br>
              <a:rPr lang="en-US" sz="2800" dirty="0" smtClean="0"/>
            </a:br>
            <a:r>
              <a:rPr lang="en-US" sz="2800" dirty="0" smtClean="0"/>
              <a:t>(IV)</a:t>
            </a:r>
            <a:endParaRPr lang="en-US" sz="2800" dirty="0"/>
          </a:p>
        </p:txBody>
      </p:sp>
      <p:sp>
        <p:nvSpPr>
          <p:cNvPr id="153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991600" cy="54864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Kink, Tearing, *AE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smtClean="0"/>
              <a:t>These show up as rapidly rotating/varying 3D perturbations.</a:t>
            </a:r>
          </a:p>
          <a:p>
            <a:pPr lvl="2">
              <a:lnSpc>
                <a:spcPct val="80000"/>
              </a:lnSpc>
            </a:pPr>
            <a:r>
              <a:rPr lang="en-US" dirty="0" smtClean="0"/>
              <a:t>5 kHz -&gt; 1s of MHz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Can only be detected with sensors inside the vessel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Tearing modes and kinks can degrade thermal confinement, stop the plasma rotation, modify the fast ion confinement and current drive.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 smtClean="0"/>
              <a:t>Bursting TAE modes can eject (or steal energy from) fast ions, changing beam current drive.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GAE/CAE modes lead to PRLs.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27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0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50999"/>
                      </a:srgbClr>
                    </a:gs>
                    <a:gs pos="100000">
                      <a:srgbClr val="F8F8F8">
                        <a:gamma/>
                        <a:shade val="71765"/>
                        <a:invGamma/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Topics</a:t>
            </a:r>
          </a:p>
        </p:txBody>
      </p:sp>
      <p:sp>
        <p:nvSpPr>
          <p:cNvPr id="152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305800" cy="5105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Motivation </a:t>
            </a:r>
            <a:r>
              <a:rPr lang="en-US" sz="3600" dirty="0"/>
              <a:t>for low-frequency 3-D field sensors and coils.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Application of low-frequency 3D fields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 smtClean="0"/>
              <a:t>Detection </a:t>
            </a:r>
            <a:r>
              <a:rPr lang="en-US" sz="3600" dirty="0"/>
              <a:t>of low-frequency 3D </a:t>
            </a:r>
            <a:r>
              <a:rPr lang="en-US" sz="3600" dirty="0" smtClean="0"/>
              <a:t>fields</a:t>
            </a:r>
            <a:endParaRPr lang="en-US" sz="3600" dirty="0"/>
          </a:p>
          <a:p>
            <a:r>
              <a:rPr lang="en-US" sz="3600" dirty="0" smtClean="0"/>
              <a:t>Determination of the currents in the RWM coils</a:t>
            </a:r>
            <a:endParaRPr lang="en-US" sz="3600" dirty="0"/>
          </a:p>
          <a:p>
            <a:r>
              <a:rPr lang="en-US" sz="3600" dirty="0"/>
              <a:t>High-frequency rotating MHD detection.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98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4724400" cy="9601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Fields Are Applied by the RWM Coils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50837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 flipH="1" flipV="1">
            <a:off x="4265613" y="2878138"/>
            <a:ext cx="239712" cy="16351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H="1" flipV="1">
            <a:off x="4505325" y="3041650"/>
            <a:ext cx="0" cy="18732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11263" y="5456238"/>
            <a:ext cx="25908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000" dirty="0">
                <a:solidFill>
                  <a:schemeClr val="tx1"/>
                </a:solidFill>
                <a:latin typeface="Arial" charset="0"/>
              </a:rPr>
              <a:t>VALEN Model of NSTX (Columbia Univ.)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0663" y="5013325"/>
            <a:ext cx="41449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rgbClr val="FF0000"/>
                </a:solidFill>
                <a:latin typeface="Arial" charset="0"/>
              </a:rPr>
              <a:t>6 ex-vessel midplane control coils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4186238" y="4914900"/>
            <a:ext cx="319087" cy="2444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 descr="Screen Shot 2015-09-11 at 4.52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8100"/>
            <a:ext cx="4046553" cy="3048000"/>
          </a:xfrm>
          <a:prstGeom prst="rect">
            <a:avLst/>
          </a:prstGeom>
        </p:spPr>
      </p:pic>
      <p:pic>
        <p:nvPicPr>
          <p:cNvPr id="11" name="Picture 10" descr="Screen Shot 2015-09-11 at 4.54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24200"/>
            <a:ext cx="4419600" cy="330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92809"/>
      </p:ext>
    </p:extLst>
  </p:cSld>
  <p:clrMapOvr>
    <a:masterClrMapping/>
  </p:clrMapOvr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2629</TotalTime>
  <Words>2855</Words>
  <Application>Microsoft Macintosh PowerPoint</Application>
  <PresentationFormat>On-screen Show (4:3)</PresentationFormat>
  <Paragraphs>370</Paragraphs>
  <Slides>38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NSTX Upgrade</vt:lpstr>
      <vt:lpstr>Equation</vt:lpstr>
      <vt:lpstr>3D Fields: Detection and Application</vt:lpstr>
      <vt:lpstr>Topics</vt:lpstr>
      <vt:lpstr>Topics</vt:lpstr>
      <vt:lpstr>Why Do We Have 3-D Field Detection and Application? (I)</vt:lpstr>
      <vt:lpstr>Why Do We Have 3-D Field Detection and Application? (II)</vt:lpstr>
      <vt:lpstr>Why Do We Have 3-D Field Detection and Application? (III)</vt:lpstr>
      <vt:lpstr>Why Do We Have 3-D Field Detection and Application? (IV)</vt:lpstr>
      <vt:lpstr>Topics</vt:lpstr>
      <vt:lpstr>3D Fields Are Applied by the RWM Coils</vt:lpstr>
      <vt:lpstr>RWM Coil Current is Provided by the SPAs</vt:lpstr>
      <vt:lpstr>Previously: Each SPA in Connected To Two RWM Coils</vt:lpstr>
      <vt:lpstr>Now: Each SPA in Connected To a Single RWM Coil</vt:lpstr>
      <vt:lpstr>More on Signal Polarities</vt:lpstr>
      <vt:lpstr>Typical Application is to Make n=1 Traveling Waves</vt:lpstr>
      <vt:lpstr>You Will Use the PCS Waveform Generator Function to Produce Traveling Waves</vt:lpstr>
      <vt:lpstr>Topics</vt:lpstr>
      <vt:lpstr>NSTX-U has Off-Midplane Internal 3D Field Sensors</vt:lpstr>
      <vt:lpstr>We Actually Integrate Sensor Sums and Differences</vt:lpstr>
      <vt:lpstr>PCS Signal Compensation For RWM Coils</vt:lpstr>
      <vt:lpstr>Topics</vt:lpstr>
      <vt:lpstr>Overall Scheme for Control</vt:lpstr>
      <vt:lpstr>Process for Mode Identification</vt:lpstr>
      <vt:lpstr>What is the mode-ID matrix?</vt:lpstr>
      <vt:lpstr>Algorithms for Mode Identification: mid</vt:lpstr>
      <vt:lpstr>Algorithms for Mode Identification: miu</vt:lpstr>
      <vt:lpstr>RWM/DEFC Feedback Methodology in the “tmf” Algorithm</vt:lpstr>
      <vt:lpstr>RWM/DEFC Feedback Methodology in the “tmf” Algorithm</vt:lpstr>
      <vt:lpstr>RWM/DEFC Feedback Methodology in the “tmf” Algorithm</vt:lpstr>
      <vt:lpstr>RWM/DEFC Feedback Methodology in the “tmf” Algorithm</vt:lpstr>
      <vt:lpstr>RWM/DEFC Feedback Methodology in the “tmf” Algorithm</vt:lpstr>
      <vt:lpstr>RWM/DEFC Feedback Methodology in the “tmf” Algorithm</vt:lpstr>
      <vt:lpstr>There Are Other Algorithms in the RWM Category</vt:lpstr>
      <vt:lpstr>Advanced RWM Controller</vt:lpstr>
      <vt:lpstr>About Reloading</vt:lpstr>
      <vt:lpstr>Topics</vt:lpstr>
      <vt:lpstr>High-Frequency 3D Fields Detected by In-Vessel Sensors (NSTX, not NSTX-U, but Conceptually Identical)</vt:lpstr>
      <vt:lpstr>Analysis Methods For High-Frequency Perturbations</vt:lpstr>
      <vt:lpstr>Who’s Who For 3D Fields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Stefan Gerhardt</cp:lastModifiedBy>
  <cp:revision>123</cp:revision>
  <dcterms:created xsi:type="dcterms:W3CDTF">2015-07-16T16:59:24Z</dcterms:created>
  <dcterms:modified xsi:type="dcterms:W3CDTF">2015-10-13T17:36:44Z</dcterms:modified>
</cp:coreProperties>
</file>