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8" r:id="rId2"/>
    <p:sldId id="294" r:id="rId3"/>
    <p:sldId id="275" r:id="rId4"/>
    <p:sldId id="276" r:id="rId5"/>
    <p:sldId id="269" r:id="rId6"/>
    <p:sldId id="274" r:id="rId7"/>
    <p:sldId id="270" r:id="rId8"/>
    <p:sldId id="271" r:id="rId9"/>
    <p:sldId id="305" r:id="rId10"/>
    <p:sldId id="295" r:id="rId11"/>
    <p:sldId id="299" r:id="rId12"/>
    <p:sldId id="277" r:id="rId13"/>
    <p:sldId id="292" r:id="rId14"/>
    <p:sldId id="273" r:id="rId15"/>
    <p:sldId id="283" r:id="rId16"/>
    <p:sldId id="284" r:id="rId17"/>
    <p:sldId id="286" r:id="rId18"/>
    <p:sldId id="296" r:id="rId19"/>
    <p:sldId id="287" r:id="rId20"/>
    <p:sldId id="288" r:id="rId21"/>
    <p:sldId id="289" r:id="rId22"/>
    <p:sldId id="290" r:id="rId23"/>
    <p:sldId id="291" r:id="rId24"/>
    <p:sldId id="303" r:id="rId25"/>
    <p:sldId id="278" r:id="rId26"/>
    <p:sldId id="300" r:id="rId27"/>
    <p:sldId id="301" r:id="rId28"/>
    <p:sldId id="281" r:id="rId29"/>
    <p:sldId id="282" r:id="rId30"/>
    <p:sldId id="314" r:id="rId31"/>
    <p:sldId id="315" r:id="rId32"/>
    <p:sldId id="316" r:id="rId33"/>
    <p:sldId id="280" r:id="rId34"/>
    <p:sldId id="309" r:id="rId35"/>
    <p:sldId id="306" r:id="rId36"/>
    <p:sldId id="307" r:id="rId37"/>
    <p:sldId id="304" r:id="rId38"/>
    <p:sldId id="310" r:id="rId39"/>
    <p:sldId id="313" r:id="rId40"/>
    <p:sldId id="308" r:id="rId41"/>
    <p:sldId id="297" r:id="rId42"/>
    <p:sldId id="298" r:id="rId43"/>
    <p:sldId id="312" r:id="rId44"/>
    <p:sldId id="31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>
        <p:scale>
          <a:sx n="100" d="100"/>
          <a:sy n="100" d="100"/>
        </p:scale>
        <p:origin x="-1504" y="-2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1"/>
          <c:tx>
            <c:strRef>
              <c:f>'sce1'!$C$1</c:f>
              <c:strCache>
                <c:ptCount val="1"/>
                <c:pt idx="0">
                  <c:v>Sy (Mpa) sce1</c:v>
                </c:pt>
              </c:strCache>
            </c:strRef>
          </c:tx>
          <c:spPr>
            <a:ln w="28575">
              <a:noFill/>
            </a:ln>
          </c:spPr>
          <c:xVal>
            <c:numRef>
              <c:f>'sce1'!$A$2:$A$20</c:f>
              <c:numCache>
                <c:formatCode>0.00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1.0337</c:v>
                </c:pt>
                <c:pt idx="3">
                  <c:v>-4.4111</c:v>
                </c:pt>
                <c:pt idx="4">
                  <c:v>-16.203</c:v>
                </c:pt>
                <c:pt idx="5">
                  <c:v>-17.06169999999998</c:v>
                </c:pt>
                <c:pt idx="6">
                  <c:v>-12.9301</c:v>
                </c:pt>
                <c:pt idx="7">
                  <c:v>-7.120899999999994</c:v>
                </c:pt>
                <c:pt idx="8">
                  <c:v>-0.7492</c:v>
                </c:pt>
                <c:pt idx="9">
                  <c:v>5.0707</c:v>
                </c:pt>
                <c:pt idx="10">
                  <c:v>9.224899999999998</c:v>
                </c:pt>
                <c:pt idx="11">
                  <c:v>10.6083</c:v>
                </c:pt>
                <c:pt idx="12">
                  <c:v>8.1568</c:v>
                </c:pt>
                <c:pt idx="13">
                  <c:v>0.8463</c:v>
                </c:pt>
                <c:pt idx="14">
                  <c:v>-9.068900000000001</c:v>
                </c:pt>
                <c:pt idx="15">
                  <c:v>-6.932</c:v>
                </c:pt>
                <c:pt idx="16">
                  <c:v>-6.9313</c:v>
                </c:pt>
                <c:pt idx="17">
                  <c:v>-6.9313</c:v>
                </c:pt>
                <c:pt idx="18">
                  <c:v>-6.9313</c:v>
                </c:pt>
              </c:numCache>
            </c:numRef>
          </c:xVal>
          <c:yVal>
            <c:numRef>
              <c:f>'sce1'!$C$2:$C$20</c:f>
              <c:numCache>
                <c:formatCode>0.00</c:formatCode>
                <c:ptCount val="19"/>
                <c:pt idx="0">
                  <c:v>-1.5494990625</c:v>
                </c:pt>
                <c:pt idx="1">
                  <c:v>-1.3918910937</c:v>
                </c:pt>
                <c:pt idx="2">
                  <c:v>-0.4071822812</c:v>
                </c:pt>
                <c:pt idx="3">
                  <c:v>-22.3521495</c:v>
                </c:pt>
                <c:pt idx="4">
                  <c:v>-11.62584</c:v>
                </c:pt>
                <c:pt idx="5">
                  <c:v>-6.11655168749998</c:v>
                </c:pt>
                <c:pt idx="6">
                  <c:v>-4.21316421879998</c:v>
                </c:pt>
                <c:pt idx="7">
                  <c:v>-2.9181139687</c:v>
                </c:pt>
                <c:pt idx="8">
                  <c:v>-2.3773594766</c:v>
                </c:pt>
                <c:pt idx="9">
                  <c:v>-2.3635874707</c:v>
                </c:pt>
                <c:pt idx="10">
                  <c:v>-1.07786175</c:v>
                </c:pt>
                <c:pt idx="11">
                  <c:v>-5.605733499999999</c:v>
                </c:pt>
                <c:pt idx="12">
                  <c:v>-8.996628875</c:v>
                </c:pt>
                <c:pt idx="13">
                  <c:v>-14.180996375</c:v>
                </c:pt>
                <c:pt idx="14">
                  <c:v>-4.4393549688</c:v>
                </c:pt>
                <c:pt idx="15">
                  <c:v>-3.550342875</c:v>
                </c:pt>
                <c:pt idx="16">
                  <c:v>-3.539667999999998</c:v>
                </c:pt>
                <c:pt idx="17">
                  <c:v>-3.5357781875</c:v>
                </c:pt>
                <c:pt idx="18">
                  <c:v>-3.5339914375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'sce2'!$C$1</c:f>
              <c:strCache>
                <c:ptCount val="1"/>
                <c:pt idx="0">
                  <c:v>Sy (Mpa) sce2</c:v>
                </c:pt>
              </c:strCache>
            </c:strRef>
          </c:tx>
          <c:spPr>
            <a:ln w="28575">
              <a:noFill/>
            </a:ln>
          </c:spPr>
          <c:xVal>
            <c:numRef>
              <c:f>'sce2'!$A$2:$A$20</c:f>
              <c:numCache>
                <c:formatCode>0.00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1.0337</c:v>
                </c:pt>
                <c:pt idx="3">
                  <c:v>3.318499999999998</c:v>
                </c:pt>
                <c:pt idx="4">
                  <c:v>7.2339</c:v>
                </c:pt>
                <c:pt idx="5">
                  <c:v>13.4416</c:v>
                </c:pt>
                <c:pt idx="6">
                  <c:v>18.2879</c:v>
                </c:pt>
                <c:pt idx="7">
                  <c:v>20.7322</c:v>
                </c:pt>
                <c:pt idx="8">
                  <c:v>19.6603</c:v>
                </c:pt>
                <c:pt idx="9">
                  <c:v>13.9587</c:v>
                </c:pt>
                <c:pt idx="10">
                  <c:v>2.5139</c:v>
                </c:pt>
                <c:pt idx="11">
                  <c:v>-15.7691</c:v>
                </c:pt>
                <c:pt idx="12">
                  <c:v>-22.8692</c:v>
                </c:pt>
                <c:pt idx="13">
                  <c:v>-22.5673</c:v>
                </c:pt>
                <c:pt idx="14">
                  <c:v>-22.5673</c:v>
                </c:pt>
                <c:pt idx="15">
                  <c:v>-22.5673</c:v>
                </c:pt>
                <c:pt idx="16">
                  <c:v>-22.5673</c:v>
                </c:pt>
                <c:pt idx="17">
                  <c:v>-22.5673</c:v>
                </c:pt>
                <c:pt idx="18">
                  <c:v>-22.5673</c:v>
                </c:pt>
              </c:numCache>
            </c:numRef>
          </c:xVal>
          <c:yVal>
            <c:numRef>
              <c:f>'sce2'!$C$2:$C$20</c:f>
              <c:numCache>
                <c:formatCode>0.00</c:formatCode>
                <c:ptCount val="19"/>
                <c:pt idx="0">
                  <c:v>-1.5494990625</c:v>
                </c:pt>
                <c:pt idx="1">
                  <c:v>-1.3918910937</c:v>
                </c:pt>
                <c:pt idx="2">
                  <c:v>-0.4071822812</c:v>
                </c:pt>
                <c:pt idx="3">
                  <c:v>-6.205483375</c:v>
                </c:pt>
                <c:pt idx="4">
                  <c:v>-1.1013355781</c:v>
                </c:pt>
                <c:pt idx="5">
                  <c:v>5.02534474999998</c:v>
                </c:pt>
                <c:pt idx="6">
                  <c:v>9.48642475</c:v>
                </c:pt>
                <c:pt idx="7">
                  <c:v>11.03143325</c:v>
                </c:pt>
                <c:pt idx="8">
                  <c:v>2.2690790625</c:v>
                </c:pt>
                <c:pt idx="9">
                  <c:v>-10.44575325</c:v>
                </c:pt>
                <c:pt idx="10">
                  <c:v>-16.6157665</c:v>
                </c:pt>
                <c:pt idx="11">
                  <c:v>-23.56879349999998</c:v>
                </c:pt>
                <c:pt idx="12">
                  <c:v>-5.203834593699995</c:v>
                </c:pt>
                <c:pt idx="13">
                  <c:v>-5.182026531199977</c:v>
                </c:pt>
                <c:pt idx="14">
                  <c:v>-5.182026531199977</c:v>
                </c:pt>
                <c:pt idx="15">
                  <c:v>-5.182026531199977</c:v>
                </c:pt>
                <c:pt idx="16">
                  <c:v>-5.182026531199977</c:v>
                </c:pt>
                <c:pt idx="17">
                  <c:v>-5.182026531199977</c:v>
                </c:pt>
                <c:pt idx="18">
                  <c:v>-5.182026531199977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'sce3'!$C$1</c:f>
              <c:strCache>
                <c:ptCount val="1"/>
                <c:pt idx="0">
                  <c:v>Sy (Mpa) sce3</c:v>
                </c:pt>
              </c:strCache>
            </c:strRef>
          </c:tx>
          <c:spPr>
            <a:ln w="28575">
              <a:noFill/>
            </a:ln>
          </c:spPr>
          <c:xVal>
            <c:numRef>
              <c:f>'sce3'!$A$2:$A$20</c:f>
              <c:numCache>
                <c:formatCode>0.00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0.7963</c:v>
                </c:pt>
                <c:pt idx="3">
                  <c:v>0.9421</c:v>
                </c:pt>
                <c:pt idx="4">
                  <c:v>0.7547</c:v>
                </c:pt>
                <c:pt idx="5">
                  <c:v>2.772899999999999</c:v>
                </c:pt>
                <c:pt idx="6">
                  <c:v>4.65719999999998</c:v>
                </c:pt>
                <c:pt idx="7">
                  <c:v>6.4469</c:v>
                </c:pt>
                <c:pt idx="8">
                  <c:v>8.1668</c:v>
                </c:pt>
                <c:pt idx="9">
                  <c:v>9.838199999999998</c:v>
                </c:pt>
                <c:pt idx="10">
                  <c:v>11.4822</c:v>
                </c:pt>
                <c:pt idx="11">
                  <c:v>13.1099</c:v>
                </c:pt>
                <c:pt idx="12">
                  <c:v>14.7223</c:v>
                </c:pt>
                <c:pt idx="13">
                  <c:v>16.3203</c:v>
                </c:pt>
                <c:pt idx="14">
                  <c:v>17.81779999999999</c:v>
                </c:pt>
                <c:pt idx="15">
                  <c:v>19.8512</c:v>
                </c:pt>
                <c:pt idx="16">
                  <c:v>19.8555</c:v>
                </c:pt>
                <c:pt idx="17">
                  <c:v>19.8555</c:v>
                </c:pt>
                <c:pt idx="18">
                  <c:v>19.8555</c:v>
                </c:pt>
              </c:numCache>
            </c:numRef>
          </c:xVal>
          <c:yVal>
            <c:numRef>
              <c:f>'sce3'!$C$2:$C$20</c:f>
              <c:numCache>
                <c:formatCode>0.00</c:formatCode>
                <c:ptCount val="19"/>
                <c:pt idx="0">
                  <c:v>-1.5494990625</c:v>
                </c:pt>
                <c:pt idx="1">
                  <c:v>-1.3918910937</c:v>
                </c:pt>
                <c:pt idx="2">
                  <c:v>-0.6290862705</c:v>
                </c:pt>
                <c:pt idx="3">
                  <c:v>-9.97952925</c:v>
                </c:pt>
                <c:pt idx="4">
                  <c:v>-4.237015312499985</c:v>
                </c:pt>
                <c:pt idx="5">
                  <c:v>-4.25950587499998</c:v>
                </c:pt>
                <c:pt idx="6">
                  <c:v>-4.131590375</c:v>
                </c:pt>
                <c:pt idx="7">
                  <c:v>-4.110609937499984</c:v>
                </c:pt>
                <c:pt idx="8">
                  <c:v>-3.8921223125</c:v>
                </c:pt>
                <c:pt idx="9">
                  <c:v>-1.1847004062</c:v>
                </c:pt>
                <c:pt idx="10">
                  <c:v>0.465733375</c:v>
                </c:pt>
                <c:pt idx="11">
                  <c:v>2.153096625</c:v>
                </c:pt>
                <c:pt idx="12">
                  <c:v>4.678304312499994</c:v>
                </c:pt>
                <c:pt idx="13">
                  <c:v>5.620928531199968</c:v>
                </c:pt>
                <c:pt idx="14">
                  <c:v>4.694647515599985</c:v>
                </c:pt>
                <c:pt idx="15">
                  <c:v>8.9893195</c:v>
                </c:pt>
                <c:pt idx="16">
                  <c:v>8.990327375</c:v>
                </c:pt>
                <c:pt idx="17">
                  <c:v>8.992224625</c:v>
                </c:pt>
                <c:pt idx="18">
                  <c:v>8.994315749999998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'sce4'!$C$1</c:f>
              <c:strCache>
                <c:ptCount val="1"/>
                <c:pt idx="0">
                  <c:v>Sy (Mpa) sce4</c:v>
                </c:pt>
              </c:strCache>
            </c:strRef>
          </c:tx>
          <c:spPr>
            <a:ln w="28575">
              <a:noFill/>
            </a:ln>
          </c:spPr>
          <c:xVal>
            <c:numRef>
              <c:f>'sce4'!$A$2:$A$20</c:f>
              <c:numCache>
                <c:formatCode>0.00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0.7963</c:v>
                </c:pt>
                <c:pt idx="3">
                  <c:v>2.1789</c:v>
                </c:pt>
                <c:pt idx="4">
                  <c:v>4.4018</c:v>
                </c:pt>
                <c:pt idx="5">
                  <c:v>8.328000000000001</c:v>
                </c:pt>
                <c:pt idx="6">
                  <c:v>12.1563</c:v>
                </c:pt>
                <c:pt idx="7">
                  <c:v>15.915</c:v>
                </c:pt>
                <c:pt idx="8">
                  <c:v>19.6221</c:v>
                </c:pt>
                <c:pt idx="9">
                  <c:v>23.29339999999998</c:v>
                </c:pt>
                <c:pt idx="10">
                  <c:v>26.9445</c:v>
                </c:pt>
                <c:pt idx="11">
                  <c:v>30.5834</c:v>
                </c:pt>
                <c:pt idx="12">
                  <c:v>34.21100000000001</c:v>
                </c:pt>
                <c:pt idx="13">
                  <c:v>37.8279</c:v>
                </c:pt>
                <c:pt idx="14">
                  <c:v>41.3691</c:v>
                </c:pt>
                <c:pt idx="15">
                  <c:v>43.6185</c:v>
                </c:pt>
                <c:pt idx="16">
                  <c:v>43.62280000000001</c:v>
                </c:pt>
                <c:pt idx="17">
                  <c:v>43.62280000000001</c:v>
                </c:pt>
                <c:pt idx="18">
                  <c:v>43.62280000000001</c:v>
                </c:pt>
              </c:numCache>
            </c:numRef>
          </c:xVal>
          <c:yVal>
            <c:numRef>
              <c:f>'sce4'!$C$2:$C$20</c:f>
              <c:numCache>
                <c:formatCode>0.00</c:formatCode>
                <c:ptCount val="19"/>
                <c:pt idx="0">
                  <c:v>-1.5494990625</c:v>
                </c:pt>
                <c:pt idx="1">
                  <c:v>-1.3918910937</c:v>
                </c:pt>
                <c:pt idx="2">
                  <c:v>-0.6290862705</c:v>
                </c:pt>
                <c:pt idx="3">
                  <c:v>-7.396055125</c:v>
                </c:pt>
                <c:pt idx="4">
                  <c:v>-2.5462800625</c:v>
                </c:pt>
                <c:pt idx="5">
                  <c:v>1.7384535938</c:v>
                </c:pt>
                <c:pt idx="6">
                  <c:v>5.921880749999985</c:v>
                </c:pt>
                <c:pt idx="7">
                  <c:v>10.03813725</c:v>
                </c:pt>
                <c:pt idx="8">
                  <c:v>14.12220875</c:v>
                </c:pt>
                <c:pt idx="9">
                  <c:v>18.17091975</c:v>
                </c:pt>
                <c:pt idx="10">
                  <c:v>22.22099</c:v>
                </c:pt>
                <c:pt idx="11">
                  <c:v>26.24853449999998</c:v>
                </c:pt>
                <c:pt idx="12">
                  <c:v>30.3141545</c:v>
                </c:pt>
                <c:pt idx="13">
                  <c:v>34.339518</c:v>
                </c:pt>
                <c:pt idx="14">
                  <c:v>37.702756</c:v>
                </c:pt>
                <c:pt idx="15">
                  <c:v>41.113915</c:v>
                </c:pt>
                <c:pt idx="16">
                  <c:v>41.118181</c:v>
                </c:pt>
                <c:pt idx="17">
                  <c:v>41.118181</c:v>
                </c:pt>
                <c:pt idx="18">
                  <c:v>41.118181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'sce5'!$C$1</c:f>
              <c:strCache>
                <c:ptCount val="1"/>
                <c:pt idx="0">
                  <c:v>Sy (Mpa) sce5</c:v>
                </c:pt>
              </c:strCache>
            </c:strRef>
          </c:tx>
          <c:spPr>
            <a:ln w="28575">
              <a:noFill/>
            </a:ln>
          </c:spPr>
          <c:xVal>
            <c:numRef>
              <c:f>'sce5'!$A$2:$A$20</c:f>
              <c:numCache>
                <c:formatCode>0.00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0.7963</c:v>
                </c:pt>
                <c:pt idx="3">
                  <c:v>3.2095</c:v>
                </c:pt>
                <c:pt idx="4">
                  <c:v>7.2458</c:v>
                </c:pt>
                <c:pt idx="5">
                  <c:v>12.483</c:v>
                </c:pt>
                <c:pt idx="6">
                  <c:v>17.6582</c:v>
                </c:pt>
                <c:pt idx="7">
                  <c:v>22.78879999999981</c:v>
                </c:pt>
                <c:pt idx="8">
                  <c:v>27.8862</c:v>
                </c:pt>
                <c:pt idx="9">
                  <c:v>32.9604</c:v>
                </c:pt>
                <c:pt idx="10">
                  <c:v>38.0214</c:v>
                </c:pt>
                <c:pt idx="11">
                  <c:v>43.0745</c:v>
                </c:pt>
                <c:pt idx="12">
                  <c:v>48.12020000000001</c:v>
                </c:pt>
                <c:pt idx="13">
                  <c:v>53.15900000000001</c:v>
                </c:pt>
                <c:pt idx="14">
                  <c:v>58.1469</c:v>
                </c:pt>
                <c:pt idx="15">
                  <c:v>60.5597</c:v>
                </c:pt>
                <c:pt idx="16">
                  <c:v>60.564</c:v>
                </c:pt>
                <c:pt idx="17">
                  <c:v>60.564</c:v>
                </c:pt>
                <c:pt idx="18">
                  <c:v>60.564</c:v>
                </c:pt>
              </c:numCache>
            </c:numRef>
          </c:xVal>
          <c:yVal>
            <c:numRef>
              <c:f>'sce5'!$C$2:$C$20</c:f>
              <c:numCache>
                <c:formatCode>0.00</c:formatCode>
                <c:ptCount val="19"/>
                <c:pt idx="0">
                  <c:v>-1.5494990625</c:v>
                </c:pt>
                <c:pt idx="1">
                  <c:v>-1.3918910937</c:v>
                </c:pt>
                <c:pt idx="2">
                  <c:v>-0.6290862705</c:v>
                </c:pt>
                <c:pt idx="3">
                  <c:v>-5.24316775</c:v>
                </c:pt>
                <c:pt idx="4">
                  <c:v>-1.2910987188</c:v>
                </c:pt>
                <c:pt idx="5">
                  <c:v>4.054476749999977</c:v>
                </c:pt>
                <c:pt idx="6">
                  <c:v>9.34505175</c:v>
                </c:pt>
                <c:pt idx="7">
                  <c:v>14.5901425</c:v>
                </c:pt>
                <c:pt idx="8">
                  <c:v>19.804456</c:v>
                </c:pt>
                <c:pt idx="9">
                  <c:v>24.9945165</c:v>
                </c:pt>
                <c:pt idx="10">
                  <c:v>30.166571</c:v>
                </c:pt>
                <c:pt idx="11">
                  <c:v>35.328291</c:v>
                </c:pt>
                <c:pt idx="12">
                  <c:v>40.509469</c:v>
                </c:pt>
                <c:pt idx="13">
                  <c:v>45.630058</c:v>
                </c:pt>
                <c:pt idx="14">
                  <c:v>50.490738</c:v>
                </c:pt>
                <c:pt idx="15">
                  <c:v>53.472235</c:v>
                </c:pt>
                <c:pt idx="16">
                  <c:v>53.476449</c:v>
                </c:pt>
                <c:pt idx="17">
                  <c:v>53.476413</c:v>
                </c:pt>
                <c:pt idx="18">
                  <c:v>53.476384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'sce6'!$C$1</c:f>
              <c:strCache>
                <c:ptCount val="1"/>
                <c:pt idx="0">
                  <c:v>Sy (Mpa) sce6</c:v>
                </c:pt>
              </c:strCache>
            </c:strRef>
          </c:tx>
          <c:spPr>
            <a:ln w="28575">
              <a:noFill/>
            </a:ln>
          </c:spPr>
          <c:xVal>
            <c:numRef>
              <c:f>'sce6'!$A$2:$A$20</c:f>
              <c:numCache>
                <c:formatCode>0.00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0.7963</c:v>
                </c:pt>
                <c:pt idx="3">
                  <c:v>0.5309</c:v>
                </c:pt>
                <c:pt idx="4">
                  <c:v>-0.4961</c:v>
                </c:pt>
                <c:pt idx="5">
                  <c:v>0.8333</c:v>
                </c:pt>
                <c:pt idx="6">
                  <c:v>2.018</c:v>
                </c:pt>
                <c:pt idx="7">
                  <c:v>3.1006</c:v>
                </c:pt>
                <c:pt idx="8">
                  <c:v>4.107899999999995</c:v>
                </c:pt>
                <c:pt idx="9">
                  <c:v>5.062899999999996</c:v>
                </c:pt>
                <c:pt idx="10">
                  <c:v>5.9884</c:v>
                </c:pt>
                <c:pt idx="11">
                  <c:v>6.8963</c:v>
                </c:pt>
                <c:pt idx="12">
                  <c:v>7.7877</c:v>
                </c:pt>
                <c:pt idx="13">
                  <c:v>8.6636</c:v>
                </c:pt>
                <c:pt idx="14">
                  <c:v>9.431600000000001</c:v>
                </c:pt>
                <c:pt idx="15">
                  <c:v>11.3899</c:v>
                </c:pt>
                <c:pt idx="16">
                  <c:v>11.3942</c:v>
                </c:pt>
                <c:pt idx="17">
                  <c:v>11.3942</c:v>
                </c:pt>
                <c:pt idx="18">
                  <c:v>11.3942</c:v>
                </c:pt>
              </c:numCache>
            </c:numRef>
          </c:xVal>
          <c:yVal>
            <c:numRef>
              <c:f>'sce6'!$C$2:$C$20</c:f>
              <c:numCache>
                <c:formatCode>0.00</c:formatCode>
                <c:ptCount val="19"/>
                <c:pt idx="0">
                  <c:v>-1.5494990625</c:v>
                </c:pt>
                <c:pt idx="1">
                  <c:v>-1.3918910937</c:v>
                </c:pt>
                <c:pt idx="2">
                  <c:v>-0.6290862705</c:v>
                </c:pt>
                <c:pt idx="3">
                  <c:v>-10.83853</c:v>
                </c:pt>
                <c:pt idx="4">
                  <c:v>-4.84807224999998</c:v>
                </c:pt>
                <c:pt idx="5">
                  <c:v>-4.930382125</c:v>
                </c:pt>
                <c:pt idx="6">
                  <c:v>-4.955999125</c:v>
                </c:pt>
                <c:pt idx="7">
                  <c:v>-4.969202125</c:v>
                </c:pt>
                <c:pt idx="8">
                  <c:v>-4.976309</c:v>
                </c:pt>
                <c:pt idx="9">
                  <c:v>-4.9743894375</c:v>
                </c:pt>
                <c:pt idx="10">
                  <c:v>-4.962530843699973</c:v>
                </c:pt>
                <c:pt idx="11">
                  <c:v>-4.950715906199977</c:v>
                </c:pt>
                <c:pt idx="12">
                  <c:v>-4.940982531199984</c:v>
                </c:pt>
                <c:pt idx="13">
                  <c:v>-4.9182136875</c:v>
                </c:pt>
                <c:pt idx="14">
                  <c:v>-5.86925584379998</c:v>
                </c:pt>
                <c:pt idx="15">
                  <c:v>-2.313954999999999</c:v>
                </c:pt>
                <c:pt idx="16">
                  <c:v>-2.3100279688</c:v>
                </c:pt>
                <c:pt idx="17">
                  <c:v>-2.3100279688</c:v>
                </c:pt>
                <c:pt idx="18">
                  <c:v>-2.3100279688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'sce7'!$C$1</c:f>
              <c:strCache>
                <c:ptCount val="1"/>
                <c:pt idx="0">
                  <c:v>Sy (Mpa) sce7</c:v>
                </c:pt>
              </c:strCache>
            </c:strRef>
          </c:tx>
          <c:spPr>
            <a:ln w="28575">
              <a:noFill/>
            </a:ln>
          </c:spPr>
          <c:xVal>
            <c:numRef>
              <c:f>'sce7'!$A$2:$A$20</c:f>
              <c:numCache>
                <c:formatCode>0.00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0.7963</c:v>
                </c:pt>
                <c:pt idx="3">
                  <c:v>4.034</c:v>
                </c:pt>
                <c:pt idx="4">
                  <c:v>9.286700000000001</c:v>
                </c:pt>
                <c:pt idx="5">
                  <c:v>15.2377</c:v>
                </c:pt>
                <c:pt idx="6">
                  <c:v>21.1628</c:v>
                </c:pt>
                <c:pt idx="7">
                  <c:v>27.0683</c:v>
                </c:pt>
                <c:pt idx="8">
                  <c:v>32.959</c:v>
                </c:pt>
                <c:pt idx="9">
                  <c:v>38.83900000000001</c:v>
                </c:pt>
                <c:pt idx="10">
                  <c:v>44.7129</c:v>
                </c:pt>
                <c:pt idx="11">
                  <c:v>50.58320000000001</c:v>
                </c:pt>
                <c:pt idx="12">
                  <c:v>56.4501</c:v>
                </c:pt>
                <c:pt idx="13">
                  <c:v>62.3137</c:v>
                </c:pt>
                <c:pt idx="14">
                  <c:v>68.1513</c:v>
                </c:pt>
                <c:pt idx="15">
                  <c:v>70.67499999999998</c:v>
                </c:pt>
                <c:pt idx="16">
                  <c:v>70.67929999999998</c:v>
                </c:pt>
                <c:pt idx="17">
                  <c:v>70.67929999999998</c:v>
                </c:pt>
                <c:pt idx="18">
                  <c:v>70.67929999999998</c:v>
                </c:pt>
              </c:numCache>
            </c:numRef>
          </c:xVal>
          <c:yVal>
            <c:numRef>
              <c:f>'sce7'!$C$2:$C$20</c:f>
              <c:numCache>
                <c:formatCode>0.00</c:formatCode>
                <c:ptCount val="19"/>
                <c:pt idx="0">
                  <c:v>-1.5494990625</c:v>
                </c:pt>
                <c:pt idx="1">
                  <c:v>-1.3918910937</c:v>
                </c:pt>
                <c:pt idx="2">
                  <c:v>-0.6290862705</c:v>
                </c:pt>
                <c:pt idx="3">
                  <c:v>-3.488062499999998</c:v>
                </c:pt>
                <c:pt idx="4">
                  <c:v>0.4414431953</c:v>
                </c:pt>
                <c:pt idx="5">
                  <c:v>6.365546374999977</c:v>
                </c:pt>
                <c:pt idx="6">
                  <c:v>12.2587715</c:v>
                </c:pt>
                <c:pt idx="7">
                  <c:v>18.127251</c:v>
                </c:pt>
                <c:pt idx="8">
                  <c:v>23.9708755</c:v>
                </c:pt>
                <c:pt idx="9">
                  <c:v>29.8046895</c:v>
                </c:pt>
                <c:pt idx="10">
                  <c:v>35.62044700000001</c:v>
                </c:pt>
                <c:pt idx="11">
                  <c:v>41.432693</c:v>
                </c:pt>
                <c:pt idx="12">
                  <c:v>47.23029</c:v>
                </c:pt>
                <c:pt idx="13">
                  <c:v>53.040644</c:v>
                </c:pt>
                <c:pt idx="14">
                  <c:v>58.642325</c:v>
                </c:pt>
                <c:pt idx="15">
                  <c:v>61.346172</c:v>
                </c:pt>
                <c:pt idx="16">
                  <c:v>61.350163</c:v>
                </c:pt>
                <c:pt idx="17">
                  <c:v>61.349942</c:v>
                </c:pt>
                <c:pt idx="18">
                  <c:v>61.349751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'sce8'!$C$1</c:f>
              <c:strCache>
                <c:ptCount val="1"/>
                <c:pt idx="0">
                  <c:v>Sy (Mpa) sce8</c:v>
                </c:pt>
              </c:strCache>
            </c:strRef>
          </c:tx>
          <c:spPr>
            <a:ln w="28575">
              <a:noFill/>
            </a:ln>
          </c:spPr>
          <c:xVal>
            <c:numRef>
              <c:f>'sce8'!$A$2:$A$20</c:f>
              <c:numCache>
                <c:formatCode>0.00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0.7963</c:v>
                </c:pt>
                <c:pt idx="3">
                  <c:v>5.0646</c:v>
                </c:pt>
                <c:pt idx="4">
                  <c:v>10.9589</c:v>
                </c:pt>
                <c:pt idx="5">
                  <c:v>16.5467</c:v>
                </c:pt>
                <c:pt idx="6">
                  <c:v>22.1804</c:v>
                </c:pt>
                <c:pt idx="7">
                  <c:v>27.8447</c:v>
                </c:pt>
                <c:pt idx="8">
                  <c:v>33.5306</c:v>
                </c:pt>
                <c:pt idx="9">
                  <c:v>39.2313</c:v>
                </c:pt>
                <c:pt idx="10">
                  <c:v>44.9399</c:v>
                </c:pt>
                <c:pt idx="11">
                  <c:v>50.6535</c:v>
                </c:pt>
                <c:pt idx="12">
                  <c:v>56.3715</c:v>
                </c:pt>
                <c:pt idx="13">
                  <c:v>62.0937</c:v>
                </c:pt>
                <c:pt idx="14">
                  <c:v>67.8395</c:v>
                </c:pt>
                <c:pt idx="15">
                  <c:v>70.4274</c:v>
                </c:pt>
                <c:pt idx="16">
                  <c:v>70.4317</c:v>
                </c:pt>
                <c:pt idx="17">
                  <c:v>70.4317</c:v>
                </c:pt>
                <c:pt idx="18">
                  <c:v>70.4317</c:v>
                </c:pt>
              </c:numCache>
            </c:numRef>
          </c:xVal>
          <c:yVal>
            <c:numRef>
              <c:f>'sce8'!$C$2:$C$20</c:f>
              <c:numCache>
                <c:formatCode>0.00</c:formatCode>
                <c:ptCount val="19"/>
                <c:pt idx="0">
                  <c:v>-1.5494990625</c:v>
                </c:pt>
                <c:pt idx="1">
                  <c:v>-1.3918910937</c:v>
                </c:pt>
                <c:pt idx="2">
                  <c:v>-0.6290862705</c:v>
                </c:pt>
                <c:pt idx="3">
                  <c:v>3.05675925</c:v>
                </c:pt>
                <c:pt idx="4">
                  <c:v>8.91291475</c:v>
                </c:pt>
                <c:pt idx="5">
                  <c:v>14.50076925</c:v>
                </c:pt>
                <c:pt idx="6">
                  <c:v>20.1212075</c:v>
                </c:pt>
                <c:pt idx="7">
                  <c:v>25.7537185</c:v>
                </c:pt>
                <c:pt idx="8">
                  <c:v>31.38858</c:v>
                </c:pt>
                <c:pt idx="9">
                  <c:v>37.041876</c:v>
                </c:pt>
                <c:pt idx="10">
                  <c:v>42.695478</c:v>
                </c:pt>
                <c:pt idx="11">
                  <c:v>48.342357</c:v>
                </c:pt>
                <c:pt idx="12">
                  <c:v>54.00456000000001</c:v>
                </c:pt>
                <c:pt idx="13">
                  <c:v>59.667003</c:v>
                </c:pt>
                <c:pt idx="14">
                  <c:v>65.48533299999971</c:v>
                </c:pt>
                <c:pt idx="15">
                  <c:v>68.066344</c:v>
                </c:pt>
                <c:pt idx="16">
                  <c:v>68.067362</c:v>
                </c:pt>
                <c:pt idx="17">
                  <c:v>68.064608</c:v>
                </c:pt>
                <c:pt idx="18">
                  <c:v>68.062206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'sce9'!$C$1</c:f>
              <c:strCache>
                <c:ptCount val="1"/>
                <c:pt idx="0">
                  <c:v>Sy (Mpa) sce9</c:v>
                </c:pt>
              </c:strCache>
            </c:strRef>
          </c:tx>
          <c:spPr>
            <a:ln w="28575">
              <a:noFill/>
            </a:ln>
          </c:spPr>
          <c:xVal>
            <c:numRef>
              <c:f>'sce9'!$A$2:$A$20</c:f>
              <c:numCache>
                <c:formatCode>0.00</c:formatCode>
                <c:ptCount val="19"/>
                <c:pt idx="0">
                  <c:v>0.0</c:v>
                </c:pt>
                <c:pt idx="1">
                  <c:v>-5.0</c:v>
                </c:pt>
                <c:pt idx="2">
                  <c:v>-4.2037</c:v>
                </c:pt>
                <c:pt idx="3">
                  <c:v>0.2955</c:v>
                </c:pt>
                <c:pt idx="4">
                  <c:v>5.217899999999998</c:v>
                </c:pt>
                <c:pt idx="5">
                  <c:v>9.130500000000001</c:v>
                </c:pt>
                <c:pt idx="6">
                  <c:v>13.1394</c:v>
                </c:pt>
                <c:pt idx="7">
                  <c:v>17.2138</c:v>
                </c:pt>
                <c:pt idx="8">
                  <c:v>21.3356</c:v>
                </c:pt>
                <c:pt idx="9">
                  <c:v>25.48969999999981</c:v>
                </c:pt>
                <c:pt idx="10">
                  <c:v>29.6617</c:v>
                </c:pt>
                <c:pt idx="11">
                  <c:v>33.8446</c:v>
                </c:pt>
                <c:pt idx="12">
                  <c:v>38.0375</c:v>
                </c:pt>
                <c:pt idx="13">
                  <c:v>42.2397</c:v>
                </c:pt>
                <c:pt idx="14">
                  <c:v>46.50040000000001</c:v>
                </c:pt>
                <c:pt idx="15">
                  <c:v>49.0082</c:v>
                </c:pt>
                <c:pt idx="16">
                  <c:v>49.0125</c:v>
                </c:pt>
                <c:pt idx="17">
                  <c:v>49.0125</c:v>
                </c:pt>
                <c:pt idx="18">
                  <c:v>49.0125</c:v>
                </c:pt>
              </c:numCache>
            </c:numRef>
          </c:xVal>
          <c:yVal>
            <c:numRef>
              <c:f>'sce9'!$C$2:$C$20</c:f>
              <c:numCache>
                <c:formatCode>0.00</c:formatCode>
                <c:ptCount val="19"/>
                <c:pt idx="0">
                  <c:v>-1.5494990625</c:v>
                </c:pt>
                <c:pt idx="1">
                  <c:v>-1.9210166875</c:v>
                </c:pt>
                <c:pt idx="2">
                  <c:v>-1.8407834687</c:v>
                </c:pt>
                <c:pt idx="3">
                  <c:v>-1.3516135781</c:v>
                </c:pt>
                <c:pt idx="4">
                  <c:v>0.5422752734</c:v>
                </c:pt>
                <c:pt idx="5">
                  <c:v>4.860517499999979</c:v>
                </c:pt>
                <c:pt idx="6">
                  <c:v>9.2306075</c:v>
                </c:pt>
                <c:pt idx="7">
                  <c:v>13.650992</c:v>
                </c:pt>
                <c:pt idx="8">
                  <c:v>18.088915</c:v>
                </c:pt>
                <c:pt idx="9">
                  <c:v>22.552854</c:v>
                </c:pt>
                <c:pt idx="10">
                  <c:v>27.0134</c:v>
                </c:pt>
                <c:pt idx="11">
                  <c:v>31.48354549999998</c:v>
                </c:pt>
                <c:pt idx="12">
                  <c:v>35.968907</c:v>
                </c:pt>
                <c:pt idx="13">
                  <c:v>40.487568</c:v>
                </c:pt>
                <c:pt idx="14">
                  <c:v>45.299211</c:v>
                </c:pt>
                <c:pt idx="15">
                  <c:v>48.182644</c:v>
                </c:pt>
                <c:pt idx="16">
                  <c:v>48.186816</c:v>
                </c:pt>
                <c:pt idx="17">
                  <c:v>48.186754</c:v>
                </c:pt>
                <c:pt idx="18">
                  <c:v>48.18670700000001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'sce10'!$C$1</c:f>
              <c:strCache>
                <c:ptCount val="1"/>
                <c:pt idx="0">
                  <c:v>Sy (Mpa) sce10</c:v>
                </c:pt>
              </c:strCache>
            </c:strRef>
          </c:tx>
          <c:spPr>
            <a:ln w="28575">
              <a:noFill/>
            </a:ln>
          </c:spPr>
          <c:xVal>
            <c:numRef>
              <c:f>'sce10'!$A$2:$A$20</c:f>
              <c:numCache>
                <c:formatCode>0.00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0.9988</c:v>
                </c:pt>
                <c:pt idx="3">
                  <c:v>-4.4955</c:v>
                </c:pt>
                <c:pt idx="4">
                  <c:v>-16.3313</c:v>
                </c:pt>
                <c:pt idx="5">
                  <c:v>-17.23410000000001</c:v>
                </c:pt>
                <c:pt idx="6">
                  <c:v>-13.4439</c:v>
                </c:pt>
                <c:pt idx="7">
                  <c:v>-8.200800000000001</c:v>
                </c:pt>
                <c:pt idx="8">
                  <c:v>-2.1042</c:v>
                </c:pt>
                <c:pt idx="9">
                  <c:v>4.2426</c:v>
                </c:pt>
                <c:pt idx="10">
                  <c:v>10.2351</c:v>
                </c:pt>
                <c:pt idx="11">
                  <c:v>15.2664</c:v>
                </c:pt>
                <c:pt idx="12">
                  <c:v>18.73699999999999</c:v>
                </c:pt>
                <c:pt idx="13">
                  <c:v>20.0629</c:v>
                </c:pt>
                <c:pt idx="14">
                  <c:v>18.6737</c:v>
                </c:pt>
                <c:pt idx="15">
                  <c:v>14.0123</c:v>
                </c:pt>
                <c:pt idx="16">
                  <c:v>14.5191</c:v>
                </c:pt>
                <c:pt idx="17">
                  <c:v>14.7657</c:v>
                </c:pt>
                <c:pt idx="18">
                  <c:v>14.7657</c:v>
                </c:pt>
              </c:numCache>
            </c:numRef>
          </c:xVal>
          <c:yVal>
            <c:numRef>
              <c:f>'sce10'!$C$2:$C$20</c:f>
              <c:numCache>
                <c:formatCode>0.00</c:formatCode>
                <c:ptCount val="19"/>
                <c:pt idx="0">
                  <c:v>-1.5494990625</c:v>
                </c:pt>
                <c:pt idx="1">
                  <c:v>-1.3918910937</c:v>
                </c:pt>
                <c:pt idx="2">
                  <c:v>-0.4400608672</c:v>
                </c:pt>
                <c:pt idx="3">
                  <c:v>-22.360654</c:v>
                </c:pt>
                <c:pt idx="4">
                  <c:v>-11.63876675</c:v>
                </c:pt>
                <c:pt idx="5">
                  <c:v>-6.1390935</c:v>
                </c:pt>
                <c:pt idx="6">
                  <c:v>-4.607154749999965</c:v>
                </c:pt>
                <c:pt idx="7">
                  <c:v>-3.3463850312</c:v>
                </c:pt>
                <c:pt idx="8">
                  <c:v>-2.462844331999999</c:v>
                </c:pt>
                <c:pt idx="9">
                  <c:v>-1.6733567812</c:v>
                </c:pt>
                <c:pt idx="10">
                  <c:v>4.02535740619998</c:v>
                </c:pt>
                <c:pt idx="11">
                  <c:v>8.493113875</c:v>
                </c:pt>
                <c:pt idx="12">
                  <c:v>10.318749125</c:v>
                </c:pt>
                <c:pt idx="13">
                  <c:v>6.545833625</c:v>
                </c:pt>
                <c:pt idx="14">
                  <c:v>-2.8079209688</c:v>
                </c:pt>
                <c:pt idx="15">
                  <c:v>-9.684243875000001</c:v>
                </c:pt>
                <c:pt idx="16">
                  <c:v>-2.5989515</c:v>
                </c:pt>
                <c:pt idx="17">
                  <c:v>-2.350473124999997</c:v>
                </c:pt>
                <c:pt idx="18">
                  <c:v>-2.350473124999997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'sce11'!$C$1</c:f>
              <c:strCache>
                <c:ptCount val="1"/>
                <c:pt idx="0">
                  <c:v>Sy (Mpa) sce11</c:v>
                </c:pt>
              </c:strCache>
            </c:strRef>
          </c:tx>
          <c:spPr>
            <a:ln w="28575">
              <a:noFill/>
            </a:ln>
          </c:spPr>
          <c:xVal>
            <c:numRef>
              <c:f>'sce11'!$A$2:$A$20</c:f>
              <c:numCache>
                <c:formatCode>0.00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0.011</c:v>
                </c:pt>
                <c:pt idx="3">
                  <c:v>-0.7615</c:v>
                </c:pt>
                <c:pt idx="4">
                  <c:v>-0.5015</c:v>
                </c:pt>
                <c:pt idx="5">
                  <c:v>0.7689</c:v>
                </c:pt>
                <c:pt idx="6">
                  <c:v>1.9581</c:v>
                </c:pt>
                <c:pt idx="7">
                  <c:v>3.0973</c:v>
                </c:pt>
                <c:pt idx="8">
                  <c:v>4.2067</c:v>
                </c:pt>
                <c:pt idx="9">
                  <c:v>5.304099999999996</c:v>
                </c:pt>
                <c:pt idx="10">
                  <c:v>6.4077</c:v>
                </c:pt>
                <c:pt idx="11">
                  <c:v>7.528799999999999</c:v>
                </c:pt>
                <c:pt idx="12">
                  <c:v>8.669</c:v>
                </c:pt>
                <c:pt idx="13">
                  <c:v>9.8291</c:v>
                </c:pt>
                <c:pt idx="14">
                  <c:v>11.0828</c:v>
                </c:pt>
                <c:pt idx="15">
                  <c:v>11.7991</c:v>
                </c:pt>
                <c:pt idx="16">
                  <c:v>11.7991</c:v>
                </c:pt>
                <c:pt idx="17">
                  <c:v>11.7991</c:v>
                </c:pt>
                <c:pt idx="18">
                  <c:v>11.7991</c:v>
                </c:pt>
              </c:numCache>
            </c:numRef>
          </c:xVal>
          <c:yVal>
            <c:numRef>
              <c:f>'sce11'!$C$2:$C$20</c:f>
              <c:numCache>
                <c:formatCode>0.00</c:formatCode>
                <c:ptCount val="19"/>
                <c:pt idx="0">
                  <c:v>-1.5494990625</c:v>
                </c:pt>
                <c:pt idx="1">
                  <c:v>-1.3918910937</c:v>
                </c:pt>
                <c:pt idx="2">
                  <c:v>-1.3808910938</c:v>
                </c:pt>
                <c:pt idx="3">
                  <c:v>-6.61657387499998</c:v>
                </c:pt>
                <c:pt idx="4">
                  <c:v>-2.982124625</c:v>
                </c:pt>
                <c:pt idx="5">
                  <c:v>-2.9559773125</c:v>
                </c:pt>
                <c:pt idx="6">
                  <c:v>-2.9341325</c:v>
                </c:pt>
                <c:pt idx="7">
                  <c:v>-2.862270624999998</c:v>
                </c:pt>
                <c:pt idx="8">
                  <c:v>-2.7382975</c:v>
                </c:pt>
                <c:pt idx="9">
                  <c:v>-1.1040003906</c:v>
                </c:pt>
                <c:pt idx="10">
                  <c:v>0.2143678906</c:v>
                </c:pt>
                <c:pt idx="11">
                  <c:v>1.8237386094</c:v>
                </c:pt>
                <c:pt idx="12">
                  <c:v>2.9113839063</c:v>
                </c:pt>
                <c:pt idx="13">
                  <c:v>4.5713578125</c:v>
                </c:pt>
                <c:pt idx="14">
                  <c:v>7.180758625</c:v>
                </c:pt>
                <c:pt idx="15">
                  <c:v>7.874758249999977</c:v>
                </c:pt>
                <c:pt idx="16">
                  <c:v>7.874744999999995</c:v>
                </c:pt>
                <c:pt idx="17">
                  <c:v>7.874738999999995</c:v>
                </c:pt>
                <c:pt idx="18">
                  <c:v>7.874736249999973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'sce12'!$C$1</c:f>
              <c:strCache>
                <c:ptCount val="1"/>
                <c:pt idx="0">
                  <c:v>Sy (Mpa) sce12</c:v>
                </c:pt>
              </c:strCache>
            </c:strRef>
          </c:tx>
          <c:spPr>
            <a:ln w="28575">
              <a:noFill/>
            </a:ln>
          </c:spPr>
          <c:xVal>
            <c:numRef>
              <c:f>'sce12'!$A$2:$A$20</c:f>
              <c:numCache>
                <c:formatCode>0.00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0.011</c:v>
                </c:pt>
                <c:pt idx="3">
                  <c:v>0.8875</c:v>
                </c:pt>
                <c:pt idx="4">
                  <c:v>3.7755</c:v>
                </c:pt>
                <c:pt idx="5">
                  <c:v>7.047</c:v>
                </c:pt>
                <c:pt idx="6">
                  <c:v>10.2975</c:v>
                </c:pt>
                <c:pt idx="7">
                  <c:v>13.5345</c:v>
                </c:pt>
                <c:pt idx="8">
                  <c:v>16.7632</c:v>
                </c:pt>
                <c:pt idx="9">
                  <c:v>19.98849999999981</c:v>
                </c:pt>
                <c:pt idx="10">
                  <c:v>23.21559999999998</c:v>
                </c:pt>
                <c:pt idx="11">
                  <c:v>26.4476</c:v>
                </c:pt>
                <c:pt idx="12">
                  <c:v>29.6848</c:v>
                </c:pt>
                <c:pt idx="13">
                  <c:v>32.92760000000001</c:v>
                </c:pt>
                <c:pt idx="14">
                  <c:v>36.1476</c:v>
                </c:pt>
                <c:pt idx="15">
                  <c:v>36.8639</c:v>
                </c:pt>
                <c:pt idx="16">
                  <c:v>36.8639</c:v>
                </c:pt>
                <c:pt idx="17">
                  <c:v>36.8639</c:v>
                </c:pt>
                <c:pt idx="18">
                  <c:v>36.8639</c:v>
                </c:pt>
              </c:numCache>
            </c:numRef>
          </c:xVal>
          <c:yVal>
            <c:numRef>
              <c:f>'sce12'!$C$2:$C$20</c:f>
              <c:numCache>
                <c:formatCode>0.00</c:formatCode>
                <c:ptCount val="19"/>
                <c:pt idx="0">
                  <c:v>-1.5494990625</c:v>
                </c:pt>
                <c:pt idx="1">
                  <c:v>-1.3918910937</c:v>
                </c:pt>
                <c:pt idx="2">
                  <c:v>-1.3808910938</c:v>
                </c:pt>
                <c:pt idx="3">
                  <c:v>-3.171949624999999</c:v>
                </c:pt>
                <c:pt idx="4">
                  <c:v>-1.0905256094</c:v>
                </c:pt>
                <c:pt idx="5">
                  <c:v>2.1735389062</c:v>
                </c:pt>
                <c:pt idx="6">
                  <c:v>5.412397</c:v>
                </c:pt>
                <c:pt idx="7">
                  <c:v>8.632033375</c:v>
                </c:pt>
                <c:pt idx="8">
                  <c:v>11.83908425</c:v>
                </c:pt>
                <c:pt idx="9">
                  <c:v>15.03118125</c:v>
                </c:pt>
                <c:pt idx="10">
                  <c:v>18.227066</c:v>
                </c:pt>
                <c:pt idx="11">
                  <c:v>21.422388</c:v>
                </c:pt>
                <c:pt idx="12">
                  <c:v>24.6222705</c:v>
                </c:pt>
                <c:pt idx="13">
                  <c:v>27.8221245</c:v>
                </c:pt>
                <c:pt idx="14">
                  <c:v>31.0899025</c:v>
                </c:pt>
                <c:pt idx="15">
                  <c:v>31.7931695</c:v>
                </c:pt>
                <c:pt idx="16">
                  <c:v>31.792575</c:v>
                </c:pt>
                <c:pt idx="17">
                  <c:v>31.7919785</c:v>
                </c:pt>
                <c:pt idx="18">
                  <c:v>31.79133699999998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'sce13'!$C$1</c:f>
              <c:strCache>
                <c:ptCount val="1"/>
                <c:pt idx="0">
                  <c:v>Sy (Mpa) sce13</c:v>
                </c:pt>
              </c:strCache>
            </c:strRef>
          </c:tx>
          <c:spPr>
            <a:ln w="28575">
              <a:noFill/>
            </a:ln>
          </c:spPr>
          <c:xVal>
            <c:numRef>
              <c:f>'sce13'!$A$2:$A$20</c:f>
              <c:numCache>
                <c:formatCode>0.00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0.011</c:v>
                </c:pt>
                <c:pt idx="3">
                  <c:v>1.712</c:v>
                </c:pt>
                <c:pt idx="4">
                  <c:v>4.8399</c:v>
                </c:pt>
                <c:pt idx="5">
                  <c:v>7.724399999999997</c:v>
                </c:pt>
                <c:pt idx="6">
                  <c:v>10.648</c:v>
                </c:pt>
                <c:pt idx="7">
                  <c:v>13.5946</c:v>
                </c:pt>
                <c:pt idx="8">
                  <c:v>16.5546</c:v>
                </c:pt>
                <c:pt idx="9">
                  <c:v>19.5196</c:v>
                </c:pt>
                <c:pt idx="10">
                  <c:v>22.48219999999981</c:v>
                </c:pt>
                <c:pt idx="11">
                  <c:v>25.437</c:v>
                </c:pt>
                <c:pt idx="12">
                  <c:v>28.383</c:v>
                </c:pt>
                <c:pt idx="13">
                  <c:v>31.3202</c:v>
                </c:pt>
                <c:pt idx="14">
                  <c:v>34.3285</c:v>
                </c:pt>
                <c:pt idx="15">
                  <c:v>35.0448</c:v>
                </c:pt>
                <c:pt idx="16">
                  <c:v>35.0448</c:v>
                </c:pt>
                <c:pt idx="17">
                  <c:v>35.0448</c:v>
                </c:pt>
                <c:pt idx="18">
                  <c:v>35.0448</c:v>
                </c:pt>
              </c:numCache>
            </c:numRef>
          </c:xVal>
          <c:yVal>
            <c:numRef>
              <c:f>'sce13'!$C$2:$C$20</c:f>
              <c:numCache>
                <c:formatCode>0.00</c:formatCode>
                <c:ptCount val="19"/>
                <c:pt idx="0">
                  <c:v>-1.5494990625</c:v>
                </c:pt>
                <c:pt idx="1">
                  <c:v>-1.3918910937</c:v>
                </c:pt>
                <c:pt idx="2">
                  <c:v>-1.3808910938</c:v>
                </c:pt>
                <c:pt idx="3">
                  <c:v>0.0542308125</c:v>
                </c:pt>
                <c:pt idx="4">
                  <c:v>2.9579748125</c:v>
                </c:pt>
                <c:pt idx="5">
                  <c:v>5.91146975</c:v>
                </c:pt>
                <c:pt idx="6">
                  <c:v>8.881117250000002</c:v>
                </c:pt>
                <c:pt idx="7">
                  <c:v>11.8628825</c:v>
                </c:pt>
                <c:pt idx="8">
                  <c:v>14.85765775</c:v>
                </c:pt>
                <c:pt idx="9">
                  <c:v>17.8495815</c:v>
                </c:pt>
                <c:pt idx="10">
                  <c:v>20.82941599999999</c:v>
                </c:pt>
                <c:pt idx="11">
                  <c:v>23.8097375</c:v>
                </c:pt>
                <c:pt idx="12">
                  <c:v>26.7755585</c:v>
                </c:pt>
                <c:pt idx="13">
                  <c:v>29.7410235</c:v>
                </c:pt>
                <c:pt idx="14">
                  <c:v>32.9500195</c:v>
                </c:pt>
                <c:pt idx="15">
                  <c:v>33.65958000000001</c:v>
                </c:pt>
                <c:pt idx="16">
                  <c:v>33.659277</c:v>
                </c:pt>
                <c:pt idx="17">
                  <c:v>33.658908</c:v>
                </c:pt>
                <c:pt idx="18">
                  <c:v>33.65854400000001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'sce14'!$C$1</c:f>
              <c:strCache>
                <c:ptCount val="1"/>
                <c:pt idx="0">
                  <c:v>Sy (Mpa) sce14</c:v>
                </c:pt>
              </c:strCache>
            </c:strRef>
          </c:tx>
          <c:spPr>
            <a:ln w="28575">
              <a:noFill/>
            </a:ln>
          </c:spPr>
          <c:xVal>
            <c:numRef>
              <c:f>'sce14'!$A$2:$A$48</c:f>
              <c:numCache>
                <c:formatCode>0.00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0.0197</c:v>
                </c:pt>
                <c:pt idx="3">
                  <c:v>-0.6015</c:v>
                </c:pt>
                <c:pt idx="4">
                  <c:v>0.385</c:v>
                </c:pt>
                <c:pt idx="5">
                  <c:v>3.8473</c:v>
                </c:pt>
                <c:pt idx="6">
                  <c:v>7.1386</c:v>
                </c:pt>
                <c:pt idx="7">
                  <c:v>9.548899999999997</c:v>
                </c:pt>
                <c:pt idx="8">
                  <c:v>10.458</c:v>
                </c:pt>
                <c:pt idx="9">
                  <c:v>9.244399999999998</c:v>
                </c:pt>
                <c:pt idx="10">
                  <c:v>5.2848</c:v>
                </c:pt>
                <c:pt idx="11">
                  <c:v>-2.0446</c:v>
                </c:pt>
                <c:pt idx="12">
                  <c:v>-13.3529</c:v>
                </c:pt>
                <c:pt idx="13">
                  <c:v>-29.2277</c:v>
                </c:pt>
                <c:pt idx="14">
                  <c:v>-43.9572</c:v>
                </c:pt>
                <c:pt idx="15">
                  <c:v>-43.4335</c:v>
                </c:pt>
                <c:pt idx="16">
                  <c:v>-43.4335</c:v>
                </c:pt>
                <c:pt idx="17">
                  <c:v>-43.4335</c:v>
                </c:pt>
                <c:pt idx="18">
                  <c:v>-43.4335</c:v>
                </c:pt>
              </c:numCache>
            </c:numRef>
          </c:xVal>
          <c:yVal>
            <c:numRef>
              <c:f>'sce14'!$C$2:$C$48</c:f>
              <c:numCache>
                <c:formatCode>0.00</c:formatCode>
                <c:ptCount val="47"/>
                <c:pt idx="0">
                  <c:v>-1.5494990625</c:v>
                </c:pt>
                <c:pt idx="1">
                  <c:v>-1.3918910937</c:v>
                </c:pt>
                <c:pt idx="2">
                  <c:v>-1.3721910938</c:v>
                </c:pt>
                <c:pt idx="3">
                  <c:v>-6.600452874999977</c:v>
                </c:pt>
                <c:pt idx="4">
                  <c:v>-1.8968617812</c:v>
                </c:pt>
                <c:pt idx="5">
                  <c:v>-1.1259569688</c:v>
                </c:pt>
                <c:pt idx="6">
                  <c:v>2.0103980938</c:v>
                </c:pt>
                <c:pt idx="7">
                  <c:v>4.161651125</c:v>
                </c:pt>
                <c:pt idx="8">
                  <c:v>3.6230423125</c:v>
                </c:pt>
                <c:pt idx="9">
                  <c:v>-3.629865624999998</c:v>
                </c:pt>
                <c:pt idx="10">
                  <c:v>-7.556964</c:v>
                </c:pt>
                <c:pt idx="11">
                  <c:v>-10.906847125</c:v>
                </c:pt>
                <c:pt idx="12">
                  <c:v>-15.16048</c:v>
                </c:pt>
                <c:pt idx="13">
                  <c:v>-20.38583825</c:v>
                </c:pt>
                <c:pt idx="14">
                  <c:v>-7.256036625</c:v>
                </c:pt>
                <c:pt idx="15">
                  <c:v>-7.2032696719</c:v>
                </c:pt>
                <c:pt idx="16">
                  <c:v>-7.2032696719</c:v>
                </c:pt>
                <c:pt idx="17">
                  <c:v>-7.2032696719</c:v>
                </c:pt>
                <c:pt idx="18">
                  <c:v>-7.2032696719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2334024"/>
        <c:axId val="-2052381784"/>
      </c:scatterChart>
      <c:valAx>
        <c:axId val="-2052334024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crossAx val="-2052381784"/>
        <c:crosses val="autoZero"/>
        <c:crossBetween val="midCat"/>
      </c:valAx>
      <c:valAx>
        <c:axId val="-20523817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none"/>
        <c:tickLblPos val="nextTo"/>
        <c:crossAx val="-205233402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A6C2362D-A05C-0946-AA8D-3ACD18EA6A53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5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Ops. Course for 2015- DCPS Overview (Gerhardt)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5" r:id="rId4"/>
    <p:sldLayoutId id="2147483666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7543800" cy="1066800"/>
          </a:xfrm>
        </p:spPr>
        <p:txBody>
          <a:bodyPr/>
          <a:lstStyle/>
          <a:p>
            <a:r>
              <a:rPr lang="en-US" dirty="0" smtClean="0"/>
              <a:t>Stefan Gerhardt, Keith Erickson, Ed Lawson, </a:t>
            </a:r>
            <a:r>
              <a:rPr lang="en-US" dirty="0"/>
              <a:t>Hans Schneider, </a:t>
            </a:r>
            <a:r>
              <a:rPr lang="en-US" dirty="0" smtClean="0"/>
              <a:t>Tim Stevenson, Weiguo Que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DCPS &amp; Running with Aquapour/CTD-425 Composite between the OH and TF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2015 Physics Operator Training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Cognizant Engineer: Tim Stevenson</a:t>
            </a:r>
          </a:p>
          <a:p>
            <a:pPr lvl="1"/>
            <a:r>
              <a:rPr lang="en-US" dirty="0" smtClean="0"/>
              <a:t>He acquired this role when Ron Hatcher passed away.</a:t>
            </a:r>
          </a:p>
          <a:p>
            <a:r>
              <a:rPr lang="en-US" dirty="0" smtClean="0"/>
              <a:t>DCPS software: Keith Erickson (who wrote it) and Roman </a:t>
            </a:r>
            <a:r>
              <a:rPr lang="en-US" dirty="0" err="1" smtClean="0"/>
              <a:t>Rozenblat</a:t>
            </a:r>
            <a:endParaRPr lang="en-US" dirty="0" smtClean="0"/>
          </a:p>
          <a:p>
            <a:r>
              <a:rPr lang="en-US" dirty="0" smtClean="0"/>
              <a:t>DCPS hardware: Hans Schneider (and Ed Lawson, and Paul </a:t>
            </a:r>
            <a:r>
              <a:rPr lang="en-US" dirty="0" err="1" smtClean="0"/>
              <a:t>Sichta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DCPS MDS+: </a:t>
            </a:r>
            <a:r>
              <a:rPr lang="en-US" dirty="0"/>
              <a:t>Greg </a:t>
            </a:r>
            <a:r>
              <a:rPr lang="en-US" dirty="0" err="1" smtClean="0"/>
              <a:t>Tchilinguirian</a:t>
            </a:r>
            <a:endParaRPr lang="en-US" dirty="0" smtClean="0"/>
          </a:p>
          <a:p>
            <a:r>
              <a:rPr lang="en-US" dirty="0" smtClean="0"/>
              <a:t>DCPS morning startup: Ed Lawson</a:t>
            </a:r>
          </a:p>
          <a:p>
            <a:pPr lvl="1"/>
            <a:r>
              <a:rPr lang="en-US" dirty="0" smtClean="0"/>
              <a:t>Done using DCPS-779</a:t>
            </a:r>
          </a:p>
          <a:p>
            <a:r>
              <a:rPr lang="en-US" dirty="0" smtClean="0"/>
              <a:t>Moral support: Stefan Gerhardt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who in DCPS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2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981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We </a:t>
            </a:r>
            <a:r>
              <a:rPr lang="en-US" sz="2400" dirty="0" err="1" smtClean="0"/>
              <a:t>gotta</a:t>
            </a:r>
            <a:r>
              <a:rPr lang="en-US" sz="2400" dirty="0" smtClean="0"/>
              <a:t> figure out why.</a:t>
            </a:r>
          </a:p>
          <a:p>
            <a:pPr lvl="1"/>
            <a:r>
              <a:rPr lang="en-US" sz="2000" dirty="0" smtClean="0"/>
              <a:t>You can use the GUI to assess if it was plasma control dynamics.</a:t>
            </a:r>
          </a:p>
          <a:p>
            <a:r>
              <a:rPr lang="en-US" sz="2400" dirty="0" smtClean="0"/>
              <a:t>Need authorization from correct people before faults can be reset.</a:t>
            </a:r>
          </a:p>
          <a:p>
            <a:pPr lvl="1"/>
            <a:r>
              <a:rPr lang="en-US" sz="2000" dirty="0" smtClean="0"/>
              <a:t>Governed by D-NSTX-OP-G-176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Response to a Fault</a:t>
            </a:r>
            <a:endParaRPr lang="en-US" dirty="0"/>
          </a:p>
        </p:txBody>
      </p:sp>
      <p:pic>
        <p:nvPicPr>
          <p:cNvPr id="4" name="Picture 3" descr="Screen Shot 2015-09-09 at 9.4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31" y="2819400"/>
            <a:ext cx="7213569" cy="36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0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Overview of DCPS</a:t>
            </a:r>
          </a:p>
          <a:p>
            <a:r>
              <a:rPr lang="en-US" sz="4000" dirty="0" smtClean="0"/>
              <a:t>Algorithms</a:t>
            </a:r>
          </a:p>
          <a:p>
            <a:r>
              <a:rPr lang="en-US" sz="4000" dirty="0" smtClean="0"/>
              <a:t>Aquapour Consequences and Protection</a:t>
            </a:r>
          </a:p>
          <a:p>
            <a:r>
              <a:rPr lang="en-US" sz="4000" dirty="0" err="1"/>
              <a:t>dI</a:t>
            </a:r>
            <a:r>
              <a:rPr lang="en-US" sz="4000" dirty="0"/>
              <a:t>/dt </a:t>
            </a:r>
            <a:r>
              <a:rPr lang="en-US" sz="4000" dirty="0" smtClean="0"/>
              <a:t>Protection</a:t>
            </a:r>
          </a:p>
          <a:p>
            <a:r>
              <a:rPr lang="en-US" sz="4000" dirty="0" err="1"/>
              <a:t>PiC</a:t>
            </a:r>
            <a:r>
              <a:rPr lang="en-US" sz="4000" dirty="0"/>
              <a:t> as a Protection System</a:t>
            </a:r>
          </a:p>
          <a:p>
            <a:r>
              <a:rPr lang="en-US" sz="4000" dirty="0" smtClean="0"/>
              <a:t>Demonstration of DCPS Fault Determination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2895600" y="1905000"/>
            <a:ext cx="1676400" cy="457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7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NSTX-U Coils</a:t>
            </a:r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8431213" y="6581775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C2, R2</a:t>
            </a:r>
          </a:p>
        </p:txBody>
      </p:sp>
      <p:pic>
        <p:nvPicPr>
          <p:cNvPr id="11267" name="Picture 7" descr="Fig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457200"/>
            <a:ext cx="502920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24200" y="1011238"/>
            <a:ext cx="5791200" cy="569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i="0" dirty="0">
                <a:solidFill>
                  <a:schemeClr val="accent2"/>
                </a:solidFill>
              </a:rPr>
              <a:t>PF-5,4 Coils: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800" b="0" i="0" dirty="0">
                <a:solidFill>
                  <a:schemeClr val="tx1"/>
                </a:solidFill>
              </a:rPr>
              <a:t>Provide the vertical field,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800" b="0" i="0" dirty="0">
                <a:solidFill>
                  <a:schemeClr val="tx1"/>
                </a:solidFill>
              </a:rPr>
              <a:t>Upper and lower coils in series.</a:t>
            </a:r>
          </a:p>
          <a:p>
            <a:pPr>
              <a:defRPr/>
            </a:pPr>
            <a:endParaRPr lang="en-US" sz="1100" b="0" i="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800" i="0" dirty="0">
                <a:solidFill>
                  <a:srgbClr val="3333CC"/>
                </a:solidFill>
              </a:rPr>
              <a:t>PF-3 Coils: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800" b="0" i="0" dirty="0">
                <a:solidFill>
                  <a:schemeClr val="tx1"/>
                </a:solidFill>
              </a:rPr>
              <a:t>Control the plasma vertical position by applying a radial field (up-down asymmetric currents).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800" b="0" i="0" dirty="0">
                <a:solidFill>
                  <a:schemeClr val="tx1"/>
                </a:solidFill>
              </a:rPr>
              <a:t>Also help in controlling the elongation, squareness, and dr-sep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800" b="0" i="0" dirty="0">
                <a:solidFill>
                  <a:schemeClr val="tx1"/>
                </a:solidFill>
              </a:rPr>
              <a:t>Upper and lower coils independently controlled</a:t>
            </a:r>
          </a:p>
          <a:p>
            <a:pPr algn="ctr">
              <a:defRPr/>
            </a:pPr>
            <a:endParaRPr lang="en-US" sz="1100" i="0" dirty="0">
              <a:solidFill>
                <a:srgbClr val="3333CC"/>
              </a:solidFill>
            </a:endParaRPr>
          </a:p>
          <a:p>
            <a:pPr algn="ctr">
              <a:defRPr/>
            </a:pPr>
            <a:r>
              <a:rPr lang="en-US" sz="1800" i="0" dirty="0">
                <a:solidFill>
                  <a:srgbClr val="3333CC"/>
                </a:solidFill>
              </a:rPr>
              <a:t>PF-1a,1b,1c,2 Coils: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800" b="0" i="0" dirty="0">
                <a:solidFill>
                  <a:schemeClr val="tx1"/>
                </a:solidFill>
              </a:rPr>
              <a:t>Control the divertor geometry, X-point and strike point locations.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800" b="0" i="0" dirty="0">
                <a:solidFill>
                  <a:schemeClr val="tx1"/>
                </a:solidFill>
              </a:rPr>
              <a:t>Upper and lower coils are independently controlled.</a:t>
            </a:r>
          </a:p>
          <a:p>
            <a:pPr marL="171450" indent="-171450">
              <a:buFont typeface="Arial"/>
              <a:buChar char="•"/>
              <a:defRPr/>
            </a:pPr>
            <a:endParaRPr lang="en-US" sz="1100" b="0" i="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800" i="0" dirty="0">
                <a:solidFill>
                  <a:schemeClr val="accent2"/>
                </a:solidFill>
              </a:rPr>
              <a:t>OH Coil: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b="0" i="0" dirty="0">
                <a:solidFill>
                  <a:schemeClr val="tx1"/>
                </a:solidFill>
              </a:rPr>
              <a:t>Single coil provides loop voltage to the plasma.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100" b="0" i="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800" i="0" dirty="0">
                <a:solidFill>
                  <a:srgbClr val="3333CC"/>
                </a:solidFill>
              </a:rPr>
              <a:t>TF Coil (not shown)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b="0" i="0" dirty="0">
                <a:solidFill>
                  <a:schemeClr val="tx1"/>
                </a:solidFill>
              </a:rPr>
              <a:t>Makes toroidal field.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400" b="0" i="0" dirty="0">
              <a:solidFill>
                <a:schemeClr val="tx1"/>
              </a:solidFill>
            </a:endParaRPr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2667000" y="2971800"/>
            <a:ext cx="42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/>
              <a:t>5U</a:t>
            </a:r>
          </a:p>
        </p:txBody>
      </p:sp>
      <p:sp>
        <p:nvSpPr>
          <p:cNvPr id="11270" name="TextBox 11"/>
          <p:cNvSpPr txBox="1">
            <a:spLocks noChangeArrowheads="1"/>
          </p:cNvSpPr>
          <p:nvPr/>
        </p:nvSpPr>
        <p:spPr bwMode="auto">
          <a:xfrm>
            <a:off x="2667000" y="3883025"/>
            <a:ext cx="40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/>
              <a:t>5L</a:t>
            </a:r>
          </a:p>
        </p:txBody>
      </p:sp>
      <p:sp>
        <p:nvSpPr>
          <p:cNvPr id="11271" name="TextBox 12"/>
          <p:cNvSpPr txBox="1">
            <a:spLocks noChangeArrowheads="1"/>
          </p:cNvSpPr>
          <p:nvPr/>
        </p:nvSpPr>
        <p:spPr bwMode="auto">
          <a:xfrm>
            <a:off x="2590800" y="4572000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/>
              <a:t>4L</a:t>
            </a:r>
          </a:p>
        </p:txBody>
      </p:sp>
      <p:sp>
        <p:nvSpPr>
          <p:cNvPr id="11272" name="TextBox 13"/>
          <p:cNvSpPr txBox="1">
            <a:spLocks noChangeArrowheads="1"/>
          </p:cNvSpPr>
          <p:nvPr/>
        </p:nvSpPr>
        <p:spPr bwMode="auto">
          <a:xfrm>
            <a:off x="2590800" y="2209800"/>
            <a:ext cx="414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/>
              <a:t>4U</a:t>
            </a:r>
          </a:p>
        </p:txBody>
      </p:sp>
      <p:sp>
        <p:nvSpPr>
          <p:cNvPr id="11273" name="TextBox 14"/>
          <p:cNvSpPr txBox="1">
            <a:spLocks noChangeArrowheads="1"/>
          </p:cNvSpPr>
          <p:nvPr/>
        </p:nvSpPr>
        <p:spPr bwMode="auto">
          <a:xfrm>
            <a:off x="2362200" y="1600200"/>
            <a:ext cx="414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/>
              <a:t>3U</a:t>
            </a:r>
          </a:p>
        </p:txBody>
      </p:sp>
      <p:sp>
        <p:nvSpPr>
          <p:cNvPr id="11274" name="TextBox 15"/>
          <p:cNvSpPr txBox="1">
            <a:spLocks noChangeArrowheads="1"/>
          </p:cNvSpPr>
          <p:nvPr/>
        </p:nvSpPr>
        <p:spPr bwMode="auto">
          <a:xfrm>
            <a:off x="1524000" y="1368425"/>
            <a:ext cx="414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/>
              <a:t>2U</a:t>
            </a:r>
          </a:p>
        </p:txBody>
      </p:sp>
      <p:sp>
        <p:nvSpPr>
          <p:cNvPr id="11275" name="TextBox 16"/>
          <p:cNvSpPr txBox="1">
            <a:spLocks noChangeArrowheads="1"/>
          </p:cNvSpPr>
          <p:nvPr/>
        </p:nvSpPr>
        <p:spPr bwMode="auto">
          <a:xfrm>
            <a:off x="779463" y="1019175"/>
            <a:ext cx="1382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/>
              <a:t>1a,b,c (Upper)</a:t>
            </a:r>
          </a:p>
        </p:txBody>
      </p:sp>
      <p:sp>
        <p:nvSpPr>
          <p:cNvPr id="11276" name="TextBox 17"/>
          <p:cNvSpPr txBox="1">
            <a:spLocks noChangeArrowheads="1"/>
          </p:cNvSpPr>
          <p:nvPr/>
        </p:nvSpPr>
        <p:spPr bwMode="auto">
          <a:xfrm>
            <a:off x="838200" y="5788025"/>
            <a:ext cx="1392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/>
              <a:t>1a,b,c (Lower)</a:t>
            </a:r>
          </a:p>
        </p:txBody>
      </p:sp>
      <p:sp>
        <p:nvSpPr>
          <p:cNvPr id="11277" name="TextBox 18"/>
          <p:cNvSpPr txBox="1">
            <a:spLocks noChangeArrowheads="1"/>
          </p:cNvSpPr>
          <p:nvPr/>
        </p:nvSpPr>
        <p:spPr bwMode="auto">
          <a:xfrm>
            <a:off x="1511300" y="5483225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/>
              <a:t>2L</a:t>
            </a:r>
          </a:p>
        </p:txBody>
      </p:sp>
      <p:sp>
        <p:nvSpPr>
          <p:cNvPr id="11278" name="TextBox 19"/>
          <p:cNvSpPr txBox="1">
            <a:spLocks noChangeArrowheads="1"/>
          </p:cNvSpPr>
          <p:nvPr/>
        </p:nvSpPr>
        <p:spPr bwMode="auto">
          <a:xfrm>
            <a:off x="2362200" y="5257800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/>
              <a:t>3L</a:t>
            </a:r>
          </a:p>
        </p:txBody>
      </p:sp>
      <p:sp>
        <p:nvSpPr>
          <p:cNvPr id="11279" name="TextBox 20"/>
          <p:cNvSpPr txBox="1">
            <a:spLocks noChangeArrowheads="1"/>
          </p:cNvSpPr>
          <p:nvPr/>
        </p:nvSpPr>
        <p:spPr bwMode="auto">
          <a:xfrm>
            <a:off x="457200" y="3578225"/>
            <a:ext cx="45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/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421740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List of DCPS Algorithms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Overcurrent</a:t>
            </a:r>
          </a:p>
          <a:p>
            <a:r>
              <a:rPr lang="en-US" dirty="0">
                <a:latin typeface="Arial" charset="0"/>
              </a:rPr>
              <a:t>I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t integrals</a:t>
            </a:r>
          </a:p>
          <a:p>
            <a:r>
              <a:rPr lang="en-US" dirty="0">
                <a:latin typeface="Arial" charset="0"/>
              </a:rPr>
              <a:t>T</a:t>
            </a:r>
            <a:r>
              <a:rPr lang="en-US" baseline="-25000" dirty="0">
                <a:latin typeface="Arial" charset="0"/>
              </a:rPr>
              <a:t>TF</a:t>
            </a:r>
            <a:r>
              <a:rPr lang="en-US" dirty="0">
                <a:latin typeface="Arial" charset="0"/>
              </a:rPr>
              <a:t>-T</a:t>
            </a:r>
            <a:r>
              <a:rPr lang="en-US" baseline="-25000" dirty="0">
                <a:latin typeface="Arial" charset="0"/>
              </a:rPr>
              <a:t>OH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Must limit this due to </a:t>
            </a:r>
            <a:r>
              <a:rPr lang="en-US" dirty="0" err="1">
                <a:latin typeface="Arial" charset="0"/>
              </a:rPr>
              <a:t>aquapour</a:t>
            </a:r>
            <a:r>
              <a:rPr lang="en-US" dirty="0">
                <a:latin typeface="Arial" charset="0"/>
              </a:rPr>
              <a:t>.</a:t>
            </a:r>
          </a:p>
          <a:p>
            <a:r>
              <a:rPr lang="en-US" dirty="0">
                <a:latin typeface="Arial" charset="0"/>
              </a:rPr>
              <a:t>Vertical and radial forces on coils</a:t>
            </a:r>
          </a:p>
          <a:p>
            <a:r>
              <a:rPr lang="en-US" dirty="0">
                <a:latin typeface="Arial" charset="0"/>
              </a:rPr>
              <a:t>Combinations of vertical forces</a:t>
            </a:r>
          </a:p>
          <a:p>
            <a:r>
              <a:rPr lang="en-US" dirty="0">
                <a:latin typeface="Arial" charset="0"/>
              </a:rPr>
              <a:t>Local stresses in OH, PF-4, PF-5</a:t>
            </a:r>
          </a:p>
          <a:p>
            <a:r>
              <a:rPr lang="en-US" dirty="0" smtClean="0">
                <a:latin typeface="Arial" charset="0"/>
              </a:rPr>
              <a:t>TF Torsional </a:t>
            </a:r>
            <a:r>
              <a:rPr lang="en-US" dirty="0">
                <a:latin typeface="Arial" charset="0"/>
              </a:rPr>
              <a:t>Shear Stress</a:t>
            </a:r>
          </a:p>
          <a:p>
            <a:r>
              <a:rPr lang="en-US" dirty="0">
                <a:latin typeface="Arial" charset="0"/>
              </a:rPr>
              <a:t>TF outer leg moments</a:t>
            </a:r>
          </a:p>
        </p:txBody>
      </p:sp>
      <p:sp>
        <p:nvSpPr>
          <p:cNvPr id="13315" name="Right Brace 1"/>
          <p:cNvSpPr>
            <a:spLocks/>
          </p:cNvSpPr>
          <p:nvPr/>
        </p:nvSpPr>
        <p:spPr bwMode="auto">
          <a:xfrm>
            <a:off x="4876800" y="1676400"/>
            <a:ext cx="381000" cy="1295400"/>
          </a:xfrm>
          <a:prstGeom prst="rightBrace">
            <a:avLst>
              <a:gd name="adj1" fmla="val 8343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16" name="Right Brace 4"/>
          <p:cNvSpPr>
            <a:spLocks/>
          </p:cNvSpPr>
          <p:nvPr/>
        </p:nvSpPr>
        <p:spPr bwMode="auto">
          <a:xfrm>
            <a:off x="5638800" y="3124200"/>
            <a:ext cx="304800" cy="2438400"/>
          </a:xfrm>
          <a:prstGeom prst="rightBrace">
            <a:avLst>
              <a:gd name="adj1" fmla="val 836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5181600" y="20574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i="0" dirty="0"/>
              <a:t>Including the heating after a suppress and bypass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6096000" y="3810000"/>
            <a:ext cx="3048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i="0" dirty="0"/>
              <a:t>Including calculations of the forces following a disruption with a simple model for the post-disruption currents.</a:t>
            </a:r>
          </a:p>
        </p:txBody>
      </p:sp>
    </p:spTree>
    <p:extLst>
      <p:ext uri="{BB962C8B-B14F-4D97-AF65-F5344CB8AC3E}">
        <p14:creationId xmlns:p14="http://schemas.microsoft.com/office/powerpoint/2010/main" val="209997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Algorithm is based on a very simple inductive coupling model.</a:t>
            </a:r>
          </a:p>
          <a:p>
            <a:pPr lvl="1"/>
            <a:r>
              <a:rPr lang="en-US" dirty="0" smtClean="0"/>
              <a:t>The plasma current is assumed to vanish “instantaneously”.</a:t>
            </a:r>
          </a:p>
          <a:p>
            <a:pPr lvl="1"/>
            <a:r>
              <a:rPr lang="en-US" dirty="0" smtClean="0"/>
              <a:t>The flux from the plasma is transferred to the coils, ignoring the vessel entirely</a:t>
            </a:r>
          </a:p>
          <a:p>
            <a:r>
              <a:rPr lang="en-US" dirty="0" smtClean="0"/>
              <a:t>Mathematically, it is very simple:</a:t>
            </a:r>
          </a:p>
          <a:p>
            <a:pPr lvl="1"/>
            <a:r>
              <a:rPr lang="en-US" dirty="0" err="1" smtClean="0"/>
              <a:t>I</a:t>
            </a:r>
            <a:r>
              <a:rPr lang="en-US" baseline="-25000" dirty="0" err="1" smtClean="0"/>
              <a:t>coil</a:t>
            </a:r>
            <a:r>
              <a:rPr lang="en-US" dirty="0" smtClean="0"/>
              <a:t> is a size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coils</a:t>
            </a:r>
            <a:r>
              <a:rPr lang="en-US" dirty="0" smtClean="0"/>
              <a:t> vector of coil currents.</a:t>
            </a:r>
          </a:p>
          <a:p>
            <a:pPr lvl="1"/>
            <a:r>
              <a:rPr lang="en-US" dirty="0" err="1" smtClean="0"/>
              <a:t>I</a:t>
            </a:r>
            <a:r>
              <a:rPr lang="en-US" baseline="-25000" dirty="0" err="1" smtClean="0"/>
              <a:t>coil,PD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coil</a:t>
            </a:r>
            <a:r>
              <a:rPr lang="en-US" dirty="0" err="1" smtClean="0"/>
              <a:t>+C</a:t>
            </a:r>
            <a:r>
              <a:rPr lang="en-US" baseline="-25000" dirty="0" err="1" smtClean="0"/>
              <a:t>D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, where C</a:t>
            </a:r>
            <a:r>
              <a:rPr lang="en-US" baseline="-25000" dirty="0" smtClean="0"/>
              <a:t>D</a:t>
            </a:r>
            <a:r>
              <a:rPr lang="en-US" dirty="0" smtClean="0"/>
              <a:t> is a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coils</a:t>
            </a:r>
            <a:r>
              <a:rPr lang="en-US" dirty="0" smtClean="0"/>
              <a:t> vector of coupling coefficients derived from the full mutual inductance matrix.</a:t>
            </a:r>
          </a:p>
          <a:p>
            <a:r>
              <a:rPr lang="en-US" dirty="0" smtClean="0"/>
              <a:t>At each time point, every algorithm is evaluated on both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coil</a:t>
            </a:r>
            <a:r>
              <a:rPr lang="en-US" dirty="0" smtClean="0"/>
              <a:t> and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coil,PD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Furthermore, many algorithms are evaluated for both a “shaped” and “circular” plasma cross-section.</a:t>
            </a:r>
          </a:p>
          <a:p>
            <a:pPr lvl="1"/>
            <a:r>
              <a:rPr lang="en-US" dirty="0" smtClean="0"/>
              <a:t>These are generally small effects.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DCPS Has a Post-Disruption Current Algorithm And Two Plasma Shapes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4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calculations of the form Force/Moment on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coil is given by 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baseline="-25000" dirty="0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baseline="-25000" dirty="0" err="1">
                <a:solidFill>
                  <a:srgbClr val="FF0000"/>
                </a:solidFill>
              </a:rPr>
              <a:t>i</a:t>
            </a:r>
            <a:r>
              <a:rPr lang="en-US" b="1" dirty="0" err="1">
                <a:solidFill>
                  <a:srgbClr val="FF0000"/>
                </a:solidFill>
              </a:rPr>
              <a:t>Σ</a:t>
            </a:r>
            <a:r>
              <a:rPr lang="en-US" b="1" dirty="0">
                <a:solidFill>
                  <a:srgbClr val="FF0000"/>
                </a:solidFill>
              </a:rPr>
              <a:t>α</a:t>
            </a:r>
            <a:r>
              <a:rPr lang="en-US" b="1" baseline="-25000" dirty="0" err="1">
                <a:solidFill>
                  <a:srgbClr val="FF0000"/>
                </a:solidFill>
              </a:rPr>
              <a:t>i,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Index j is a sum over all coils, and the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i,j</a:t>
            </a:r>
            <a:r>
              <a:rPr lang="en-US" dirty="0" smtClean="0"/>
              <a:t> come from calculations.</a:t>
            </a:r>
          </a:p>
          <a:p>
            <a:pPr lvl="1"/>
            <a:r>
              <a:rPr lang="en-US" dirty="0" smtClean="0"/>
              <a:t>Forces computed for all coils.</a:t>
            </a:r>
          </a:p>
          <a:p>
            <a:pPr lvl="1"/>
            <a:r>
              <a:rPr lang="en-US" dirty="0" smtClean="0"/>
              <a:t>Asymmetric limits in many cases.</a:t>
            </a:r>
          </a:p>
          <a:p>
            <a:r>
              <a:rPr lang="en-US" dirty="0" smtClean="0"/>
              <a:t>Radial force is basically the coil hoop force (self force) + radial force due to nearby coils.</a:t>
            </a:r>
          </a:p>
          <a:p>
            <a:r>
              <a:rPr lang="en-US" dirty="0" smtClean="0"/>
              <a:t>Vertical force is that due to nearby coils…no vertical self-force.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DCPS Calculates Radial &amp; Vertical Forces on Coils, Moments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2004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5720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Moments are related to twist of the winding pack due to nearby coils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6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57150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PF-2 through PF-5 are clamped with bolts.</a:t>
            </a:r>
          </a:p>
          <a:p>
            <a:r>
              <a:rPr lang="en-US" dirty="0" smtClean="0"/>
              <a:t>The force on these bolts is due to both:</a:t>
            </a:r>
          </a:p>
          <a:p>
            <a:pPr lvl="1"/>
            <a:r>
              <a:rPr lang="en-US" dirty="0" smtClean="0"/>
              <a:t>Vertical force on the coil</a:t>
            </a:r>
          </a:p>
          <a:p>
            <a:pPr lvl="1"/>
            <a:r>
              <a:rPr lang="en-US" dirty="0" smtClean="0"/>
              <a:t>“moment” about the coil centroid.</a:t>
            </a:r>
          </a:p>
          <a:p>
            <a:r>
              <a:rPr lang="en-US" dirty="0" smtClean="0"/>
              <a:t>Stress: S</a:t>
            </a:r>
            <a:r>
              <a:rPr lang="en-US" baseline="-25000" dirty="0" smtClean="0"/>
              <a:t>i</a:t>
            </a:r>
            <a:r>
              <a:rPr lang="en-US" dirty="0" smtClean="0"/>
              <a:t>= C</a:t>
            </a:r>
            <a:r>
              <a:rPr lang="en-US" baseline="-25000" dirty="0" smtClean="0"/>
              <a:t>1,i</a:t>
            </a:r>
            <a:r>
              <a:rPr lang="en-US" dirty="0" smtClean="0"/>
              <a:t>M</a:t>
            </a:r>
            <a:r>
              <a:rPr lang="en-US" baseline="-25000" dirty="0" smtClean="0"/>
              <a:t>i</a:t>
            </a:r>
            <a:r>
              <a:rPr lang="en-US" dirty="0"/>
              <a:t>+</a:t>
            </a:r>
            <a:r>
              <a:rPr lang="en-US" dirty="0" smtClean="0"/>
              <a:t>C</a:t>
            </a:r>
            <a:r>
              <a:rPr lang="en-US" baseline="-25000" dirty="0" smtClean="0"/>
              <a:t>2,i</a:t>
            </a:r>
            <a:r>
              <a:rPr lang="en-US" dirty="0" smtClean="0"/>
              <a:t>F</a:t>
            </a:r>
            <a:r>
              <a:rPr lang="en-US" baseline="-25000" dirty="0" smtClean="0"/>
              <a:t>1,I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i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{PF-2U, PF-3U,…,PF-5U,…PF-3L, PF-2L}</a:t>
            </a:r>
            <a:endParaRPr lang="en-US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DCPS Calculates Stress on Bolts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32004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/>
        </p:blipFill>
        <p:spPr bwMode="auto">
          <a:xfrm>
            <a:off x="228600" y="4343400"/>
            <a:ext cx="858533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04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2667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 forces on brackets and welds go like the sum of coil vertical forces.</a:t>
            </a:r>
          </a:p>
          <a:p>
            <a:r>
              <a:rPr lang="en-US" dirty="0" smtClean="0"/>
              <a:t>Example is the PF-4 and PF-5 mounting brackets, who’s load scales like F</a:t>
            </a:r>
            <a:r>
              <a:rPr lang="en-US" baseline="-25000" dirty="0" smtClean="0"/>
              <a:t>Z</a:t>
            </a:r>
            <a:r>
              <a:rPr lang="en-US" dirty="0" smtClean="0"/>
              <a:t> on PF-4U+PF-4L+PF-5U+PF-5L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DCPS Computes Combined Vertical Forces</a:t>
            </a:r>
            <a:endParaRPr lang="en-US" dirty="0"/>
          </a:p>
        </p:txBody>
      </p:sp>
      <p:pic>
        <p:nvPicPr>
          <p:cNvPr id="4" name="Picture 3" descr="Screen Shot 2015-09-07 at 7.24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219200"/>
            <a:ext cx="6438900" cy="48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7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99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Torques on the TF due to the radial part of the TF current crossing the vertical field, or the vertical part of the TF current crossing the radial field.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DCPS Calculates the Torque on the TF</a:t>
            </a:r>
            <a:endParaRPr lang="en-US" dirty="0"/>
          </a:p>
        </p:txBody>
      </p:sp>
      <p:pic>
        <p:nvPicPr>
          <p:cNvPr id="4" name="Picture 3" descr="Screen Shot 2015-09-07 at 7.31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" y="2133600"/>
            <a:ext cx="6586492" cy="2209800"/>
          </a:xfrm>
          <a:prstGeom prst="rect">
            <a:avLst/>
          </a:prstGeom>
        </p:spPr>
      </p:pic>
      <p:pic>
        <p:nvPicPr>
          <p:cNvPr id="5" name="Picture 4" descr="Screen Shot 2015-09-07 at 7.31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95800"/>
            <a:ext cx="5979787" cy="1981200"/>
          </a:xfrm>
          <a:prstGeom prst="rect">
            <a:avLst/>
          </a:prstGeom>
        </p:spPr>
      </p:pic>
      <p:pic>
        <p:nvPicPr>
          <p:cNvPr id="6" name="Picture 5" descr="Screen Shot 2015-09-07 at 7.33.10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8" t="6481" r="28875"/>
          <a:stretch/>
        </p:blipFill>
        <p:spPr>
          <a:xfrm>
            <a:off x="6705600" y="1905000"/>
            <a:ext cx="2133600" cy="3889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6096000"/>
            <a:ext cx="239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NSTXU-CALC-132-03-00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is not a complete or uniform overview of DCPS.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I’ll skip many details about the hardware, software design, test procedures,…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weighted towards things the </a:t>
            </a:r>
            <a:r>
              <a:rPr lang="en-US" dirty="0" err="1" smtClean="0"/>
              <a:t>PiC</a:t>
            </a:r>
            <a:r>
              <a:rPr lang="en-US" dirty="0" smtClean="0"/>
              <a:t> needs to know.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Basically, hoop-force is not a constant along the length of the coil.</a:t>
            </a:r>
          </a:p>
          <a:p>
            <a:pPr lvl="1"/>
            <a:r>
              <a:rPr lang="en-US" dirty="0" smtClean="0"/>
              <a:t>Can be increased or decreased in the vicinity of a coil.</a:t>
            </a:r>
          </a:p>
          <a:p>
            <a:r>
              <a:rPr lang="en-US" dirty="0"/>
              <a:t>S</a:t>
            </a:r>
            <a:r>
              <a:rPr lang="en-US" baseline="-25000" dirty="0"/>
              <a:t>OH</a:t>
            </a:r>
            <a:r>
              <a:rPr lang="en-US" dirty="0"/>
              <a:t>=I</a:t>
            </a:r>
            <a:r>
              <a:rPr lang="en-US" baseline="-25000" dirty="0"/>
              <a:t>OH</a:t>
            </a:r>
            <a:r>
              <a:rPr lang="en-US" dirty="0"/>
              <a:t>Σα</a:t>
            </a:r>
            <a:r>
              <a:rPr lang="en-US" baseline="-25000" dirty="0" err="1"/>
              <a:t>j</a:t>
            </a:r>
            <a:r>
              <a:rPr lang="en-US" dirty="0" err="1"/>
              <a:t>I</a:t>
            </a:r>
            <a:r>
              <a:rPr lang="en-US" baseline="-25000" dirty="0" err="1"/>
              <a:t>j</a:t>
            </a:r>
            <a:r>
              <a:rPr lang="en-US" dirty="0"/>
              <a:t>, with the shear stress computed at the top, middle, and bottom using this formula.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DCPS Calculates Local OH Stresses</a:t>
            </a:r>
            <a:endParaRPr lang="en-US" dirty="0"/>
          </a:p>
        </p:txBody>
      </p:sp>
      <p:pic>
        <p:nvPicPr>
          <p:cNvPr id="4" name="Picture 3" descr="Screen Shot 2015-09-07 at 5.03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76600"/>
            <a:ext cx="3058277" cy="3200400"/>
          </a:xfrm>
          <a:prstGeom prst="rect">
            <a:avLst/>
          </a:prstGeom>
        </p:spPr>
      </p:pic>
      <p:pic>
        <p:nvPicPr>
          <p:cNvPr id="5" name="Picture 4" descr="Screen Shot 2015-09-07 at 5.06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2800"/>
            <a:ext cx="5321300" cy="30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1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TF</a:t>
            </a:r>
            <a:r>
              <a:rPr lang="en-US" dirty="0" smtClean="0"/>
              <a:t>=I</a:t>
            </a:r>
            <a:r>
              <a:rPr lang="en-US" baseline="-25000" dirty="0" smtClean="0"/>
              <a:t>TF</a:t>
            </a:r>
            <a:r>
              <a:rPr lang="en-US" dirty="0" smtClean="0"/>
              <a:t>Σα</a:t>
            </a:r>
            <a:r>
              <a:rPr lang="en-US" baseline="-25000" dirty="0" err="1" smtClean="0"/>
              <a:t>j</a:t>
            </a:r>
            <a:r>
              <a:rPr lang="en-US" dirty="0" err="1" smtClean="0"/>
              <a:t>I</a:t>
            </a:r>
            <a:r>
              <a:rPr lang="en-US" baseline="-25000" dirty="0" err="1" smtClean="0"/>
              <a:t>j</a:t>
            </a:r>
            <a:r>
              <a:rPr lang="en-US" dirty="0" smtClean="0"/>
              <a:t>, with the shear stress computed at the top, middle, and bottom using this formula.</a:t>
            </a:r>
          </a:p>
          <a:p>
            <a:r>
              <a:rPr lang="en-US" dirty="0" smtClean="0"/>
              <a:t>Basically, the torque on the TF flags (due to radial current and vertical field) leads to shear stress between the conductors.</a:t>
            </a:r>
          </a:p>
          <a:p>
            <a:pPr lvl="1"/>
            <a:r>
              <a:rPr lang="en-US" dirty="0" smtClean="0"/>
              <a:t>Also the vertical radial current on the TF inner legs and the radial field from coils and plasma</a:t>
            </a:r>
          </a:p>
          <a:p>
            <a:r>
              <a:rPr lang="en-US" dirty="0" smtClean="0"/>
              <a:t>That shear stress must be taken by the CTD-425 resin system.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DCPS Calculates Shear Stresses on the TF Inner Bundle</a:t>
            </a:r>
            <a:endParaRPr lang="en-US" dirty="0"/>
          </a:p>
        </p:txBody>
      </p:sp>
      <p:pic>
        <p:nvPicPr>
          <p:cNvPr id="4" name="Picture 3" descr="Screen Shot 2015-09-06 at 3.3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63" y="3581400"/>
            <a:ext cx="3797237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5222" y="6260068"/>
            <a:ext cx="194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NSTX-CALC-132-07</a:t>
            </a:r>
            <a:endParaRPr lang="en-US" dirty="0"/>
          </a:p>
        </p:txBody>
      </p:sp>
      <p:pic>
        <p:nvPicPr>
          <p:cNvPr id="6" name="Picture 5" descr="Screen Shot 2015-09-06 at 3.45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544021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8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Computes the simple integral(I</a:t>
            </a:r>
            <a:r>
              <a:rPr lang="en-US" baseline="30000" dirty="0" smtClean="0"/>
              <a:t>2</a:t>
            </a:r>
            <a:r>
              <a:rPr lang="en-US" dirty="0" smtClean="0"/>
              <a:t>t)</a:t>
            </a:r>
          </a:p>
          <a:p>
            <a:pPr lvl="1"/>
            <a:r>
              <a:rPr lang="en-US" dirty="0" smtClean="0"/>
              <a:t>This is called “action”</a:t>
            </a:r>
          </a:p>
          <a:p>
            <a:r>
              <a:rPr lang="en-US" dirty="0" smtClean="0"/>
              <a:t>Computes the action that would occur if a suppress and bypass were to happen: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I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/2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 is the L/R time when bypassing</a:t>
            </a:r>
            <a:endParaRPr lang="en-US" baseline="30000" dirty="0" smtClean="0"/>
          </a:p>
          <a:p>
            <a:r>
              <a:rPr lang="en-US" dirty="0" smtClean="0"/>
              <a:t>Quantity compared to limit: integral(</a:t>
            </a: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t</a:t>
            </a:r>
            <a:r>
              <a:rPr lang="en-US" dirty="0" smtClean="0"/>
              <a:t>)+</a:t>
            </a:r>
            <a:r>
              <a:rPr lang="en-US" dirty="0">
                <a:latin typeface="Symbol" charset="2"/>
                <a:cs typeface="Symbol" charset="2"/>
              </a:rPr>
              <a:t>t</a:t>
            </a: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/2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DCPS Calculates I</a:t>
            </a:r>
            <a:r>
              <a:rPr lang="en-US" baseline="30000" dirty="0" smtClean="0"/>
              <a:t>2</a:t>
            </a:r>
            <a:r>
              <a:rPr lang="en-US" dirty="0" smtClean="0"/>
              <a:t>t Integrals</a:t>
            </a:r>
            <a:endParaRPr lang="en-US" dirty="0"/>
          </a:p>
        </p:txBody>
      </p:sp>
      <p:pic>
        <p:nvPicPr>
          <p:cNvPr id="4" name="Picture 3" descr="Screen Shot 2015-09-10 at 8.09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76600"/>
            <a:ext cx="4572000" cy="288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7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1066800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lang="en-US" baseline="-25000" dirty="0" smtClean="0"/>
              <a:t>PF5</a:t>
            </a:r>
            <a:r>
              <a:rPr lang="en-US" dirty="0" smtClean="0"/>
              <a:t>=I</a:t>
            </a:r>
            <a:r>
              <a:rPr lang="en-US" baseline="-25000" dirty="0" smtClean="0"/>
              <a:t>PF5</a:t>
            </a:r>
            <a:r>
              <a:rPr lang="en-US" dirty="0" smtClean="0"/>
              <a:t>Σα</a:t>
            </a:r>
            <a:r>
              <a:rPr lang="en-US" baseline="-25000" dirty="0" err="1" smtClean="0"/>
              <a:t>j</a:t>
            </a:r>
            <a:r>
              <a:rPr lang="en-US" dirty="0" err="1" smtClean="0"/>
              <a:t>I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&amp; S</a:t>
            </a:r>
            <a:r>
              <a:rPr lang="en-US" baseline="-25000" dirty="0" smtClean="0"/>
              <a:t>PF4</a:t>
            </a:r>
            <a:r>
              <a:rPr lang="en-US" dirty="0" smtClean="0"/>
              <a:t>=I</a:t>
            </a:r>
            <a:r>
              <a:rPr lang="en-US" baseline="-25000" dirty="0" smtClean="0"/>
              <a:t>PF4</a:t>
            </a:r>
            <a:r>
              <a:rPr lang="en-US" dirty="0" smtClean="0"/>
              <a:t>Σα</a:t>
            </a:r>
            <a:r>
              <a:rPr lang="en-US" baseline="-25000" dirty="0" err="1" smtClean="0"/>
              <a:t>j</a:t>
            </a:r>
            <a:r>
              <a:rPr lang="en-US" dirty="0" err="1" smtClean="0"/>
              <a:t>I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DCPS Calculates Bending Stresses on PF-4 and PF-5</a:t>
            </a:r>
            <a:endParaRPr lang="en-US" dirty="0"/>
          </a:p>
        </p:txBody>
      </p:sp>
      <p:pic>
        <p:nvPicPr>
          <p:cNvPr id="4" name="Picture 3" descr="Screen Shot 2015-09-06 at 3.3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6037885" cy="454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14478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Basically, the brackets on the PF-4 and PF-5 coils cause local stresses where they support the coils against vertical loads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29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previous mechanical things are checked against limit values to determine if there are faults.</a:t>
            </a:r>
          </a:p>
          <a:p>
            <a:r>
              <a:rPr lang="en-US" dirty="0" smtClean="0"/>
              <a:t>Different calculations have different sources of limit values.</a:t>
            </a:r>
          </a:p>
          <a:p>
            <a:pPr lvl="1"/>
            <a:r>
              <a:rPr lang="en-US" dirty="0" smtClean="0"/>
              <a:t>Known mechanical properties and mechanical limits</a:t>
            </a:r>
          </a:p>
          <a:p>
            <a:pPr lvl="2"/>
            <a:r>
              <a:rPr lang="en-US" dirty="0" smtClean="0"/>
              <a:t>OH vertical force, radial forces, OH stresses, TF shear stresses.</a:t>
            </a:r>
          </a:p>
          <a:p>
            <a:pPr lvl="1"/>
            <a:r>
              <a:rPr lang="en-US" dirty="0" smtClean="0"/>
              <a:t>Qualification against 96 scenarios</a:t>
            </a:r>
          </a:p>
          <a:p>
            <a:pPr lvl="2"/>
            <a:r>
              <a:rPr lang="en-US" dirty="0" smtClean="0"/>
              <a:t>Many vertical forces, TF torques</a:t>
            </a:r>
          </a:p>
          <a:p>
            <a:r>
              <a:rPr lang="en-US" dirty="0" smtClean="0"/>
              <a:t>Again, DCPS parameter trees created so that the FCC tree is less permissive than the JA tree.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Limit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2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Overview of DCPS</a:t>
            </a:r>
          </a:p>
          <a:p>
            <a:r>
              <a:rPr lang="en-US" sz="4000" dirty="0" smtClean="0"/>
              <a:t>Algorithms</a:t>
            </a:r>
          </a:p>
          <a:p>
            <a:r>
              <a:rPr lang="en-US" sz="4000" dirty="0" smtClean="0"/>
              <a:t>Aquapour Consequences and Protection</a:t>
            </a:r>
          </a:p>
          <a:p>
            <a:r>
              <a:rPr lang="en-US" sz="4000" dirty="0" err="1" smtClean="0"/>
              <a:t>dI</a:t>
            </a:r>
            <a:r>
              <a:rPr lang="en-US" sz="4000" dirty="0" smtClean="0"/>
              <a:t>/dt Protection</a:t>
            </a:r>
          </a:p>
          <a:p>
            <a:r>
              <a:rPr lang="en-US" sz="4000" dirty="0" err="1"/>
              <a:t>PiC</a:t>
            </a:r>
            <a:r>
              <a:rPr lang="en-US" sz="4000" dirty="0"/>
              <a:t> as a Protection System</a:t>
            </a:r>
          </a:p>
          <a:p>
            <a:r>
              <a:rPr lang="en-US" sz="4000" dirty="0" smtClean="0"/>
              <a:t>Demonstration of DCPS Fault Determination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7239000" y="2819400"/>
            <a:ext cx="1676400" cy="457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8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1148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OH coil is wound on the TF coil.</a:t>
            </a:r>
          </a:p>
          <a:p>
            <a:pPr lvl="1"/>
            <a:r>
              <a:rPr lang="en-US" dirty="0" smtClean="0"/>
              <a:t>Intent was to have a small air gap between the OH ID and the TF OD.</a:t>
            </a:r>
          </a:p>
          <a:p>
            <a:pPr lvl="1"/>
            <a:r>
              <a:rPr lang="en-US" dirty="0" err="1" smtClean="0"/>
              <a:t>Aquapour</a:t>
            </a:r>
            <a:r>
              <a:rPr lang="en-US" dirty="0" smtClean="0"/>
              <a:t> that was in that gap during winding was supposed to wash out.</a:t>
            </a:r>
          </a:p>
          <a:p>
            <a:pPr lvl="1"/>
            <a:r>
              <a:rPr lang="en-US" dirty="0" smtClean="0"/>
              <a:t>It didn’t wash out because it was it got inundated with CDT-425 resin (epoxy).</a:t>
            </a:r>
          </a:p>
          <a:p>
            <a:pPr lvl="1"/>
            <a:r>
              <a:rPr lang="en-US" dirty="0" err="1" smtClean="0"/>
              <a:t>Aquapour</a:t>
            </a:r>
            <a:r>
              <a:rPr lang="en-US" dirty="0" smtClean="0"/>
              <a:t> + CTD-425+cure cycle is like concrete.</a:t>
            </a:r>
          </a:p>
          <a:p>
            <a:endParaRPr lang="en-US" dirty="0" smtClean="0"/>
          </a:p>
          <a:p>
            <a:r>
              <a:rPr lang="en-US" dirty="0" smtClean="0"/>
              <a:t>TF coil grows axially when it gets hot.</a:t>
            </a:r>
          </a:p>
          <a:p>
            <a:pPr lvl="1"/>
            <a:r>
              <a:rPr lang="en-US" dirty="0" smtClean="0"/>
              <a:t>With an air gap, no big deal.</a:t>
            </a:r>
          </a:p>
          <a:p>
            <a:pPr lvl="1"/>
            <a:r>
              <a:rPr lang="en-US" dirty="0" smtClean="0"/>
              <a:t>Without air gap, it can pull on the OH coil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on </a:t>
            </a:r>
            <a:r>
              <a:rPr lang="en-US" dirty="0" err="1" smtClean="0"/>
              <a:t>Aquapoxy</a:t>
            </a:r>
            <a:endParaRPr lang="en-US" dirty="0"/>
          </a:p>
        </p:txBody>
      </p:sp>
      <p:pic>
        <p:nvPicPr>
          <p:cNvPr id="5" name="Picture 4" descr="Screen Shot 2015-09-09 at 9.58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76" y="990600"/>
            <a:ext cx="421412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3820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With the TF hotter than the OH, the TF will “tug” on the OH as it grows.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TF Can Tear the Bottom of the OH Coil Apart</a:t>
            </a:r>
            <a:endParaRPr lang="en-US" dirty="0"/>
          </a:p>
        </p:txBody>
      </p:sp>
      <p:pic>
        <p:nvPicPr>
          <p:cNvPr id="4" name="Picture 3" descr="Screen Shot 2015-09-09 at 9.56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" r="4484"/>
          <a:stretch/>
        </p:blipFill>
        <p:spPr>
          <a:xfrm>
            <a:off x="2590800" y="1558349"/>
            <a:ext cx="6477000" cy="4918651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0" y="1828800"/>
            <a:ext cx="26670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OH can slide on the TF, but there is some friction.</a:t>
            </a:r>
          </a:p>
          <a:p>
            <a:r>
              <a:rPr lang="en-US" sz="2400" dirty="0" smtClean="0"/>
              <a:t>Stress accumulates at the bottom of the coil.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535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4582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Analysis Suggests We Can Eliminate OH Stresses by Keeping OH Hotter than TF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048395"/>
              </p:ext>
            </p:extLst>
          </p:nvPr>
        </p:nvGraphicFramePr>
        <p:xfrm>
          <a:off x="1037167" y="1373717"/>
          <a:ext cx="7169150" cy="500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18235" y="4904120"/>
            <a:ext cx="1068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T</a:t>
            </a:r>
            <a:r>
              <a:rPr lang="en-US" sz="1400" b="0" i="0" baseline="-25000" dirty="0" smtClean="0">
                <a:solidFill>
                  <a:schemeClr val="tx1"/>
                </a:solidFill>
              </a:rPr>
              <a:t>TF</a:t>
            </a:r>
            <a:r>
              <a:rPr lang="en-US" sz="1400" b="0" i="0" dirty="0" smtClean="0">
                <a:solidFill>
                  <a:schemeClr val="tx1"/>
                </a:solidFill>
              </a:rPr>
              <a:t>-T</a:t>
            </a:r>
            <a:r>
              <a:rPr lang="en-US" sz="1400" b="0" i="0" baseline="-25000" dirty="0" smtClean="0">
                <a:solidFill>
                  <a:schemeClr val="tx1"/>
                </a:solidFill>
              </a:rPr>
              <a:t>OH</a:t>
            </a:r>
            <a:r>
              <a:rPr lang="en-US" sz="1400" b="0" i="0" dirty="0" smtClean="0">
                <a:solidFill>
                  <a:schemeClr val="tx1"/>
                </a:solidFill>
              </a:rPr>
              <a:t> [C]</a:t>
            </a:r>
            <a:endParaRPr lang="en-US" sz="1400" b="0" i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395332" y="3327244"/>
            <a:ext cx="121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Stress [MPa]</a:t>
            </a:r>
            <a:endParaRPr lang="en-US" sz="1400" b="0" i="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634630" y="1499607"/>
            <a:ext cx="3067142" cy="314782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6661237" y="1513117"/>
            <a:ext cx="54046" cy="312080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3648142" y="1513117"/>
            <a:ext cx="3094165" cy="1351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0768" y="1269938"/>
            <a:ext cx="2351024" cy="2332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Bounding Line is Essentially 1MPa/C !</a:t>
            </a:r>
          </a:p>
          <a:p>
            <a:pPr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(Note, it does depend weakly on the friction coefficient, talk by Titus)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 bwMode="auto">
          <a:xfrm flipV="1">
            <a:off x="2661792" y="2202128"/>
            <a:ext cx="3323863" cy="23428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28600" y="54102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Basically, OH expands enough to eliminate the frictional interaction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6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78"/>
            <a:ext cx="9144000" cy="6987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Adjust the OH Waveform to Keep OH Hotter than TF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2" y="1071038"/>
            <a:ext cx="4488592" cy="527379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Illustrative Example: 2 MA, 1T, 5 second.</a:t>
            </a:r>
          </a:p>
          <a:p>
            <a:r>
              <a:rPr lang="en-US" dirty="0" smtClean="0"/>
              <a:t>TF Coil:</a:t>
            </a:r>
          </a:p>
          <a:p>
            <a:pPr lvl="1"/>
            <a:r>
              <a:rPr lang="en-US" dirty="0" smtClean="0"/>
              <a:t>Current is constant</a:t>
            </a:r>
          </a:p>
          <a:p>
            <a:pPr lvl="1"/>
            <a:r>
              <a:rPr lang="en-US" dirty="0" smtClean="0"/>
              <a:t>Temperature is linearly increasing</a:t>
            </a:r>
          </a:p>
          <a:p>
            <a:r>
              <a:rPr lang="en-US" dirty="0" smtClean="0"/>
              <a:t>OH Coil: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urrent has a zero-crossing</a:t>
            </a:r>
          </a:p>
          <a:p>
            <a:pPr lvl="1"/>
            <a:r>
              <a:rPr lang="en-US" dirty="0" smtClean="0"/>
              <a:t>Temperature has an “S-Shaped” curve.</a:t>
            </a:r>
          </a:p>
          <a:p>
            <a:r>
              <a:rPr lang="en-US" dirty="0" smtClean="0"/>
              <a:t>Options for maintaining T</a:t>
            </a:r>
            <a:r>
              <a:rPr lang="en-US" baseline="-25000" dirty="0" smtClean="0"/>
              <a:t>TF</a:t>
            </a:r>
            <a:r>
              <a:rPr lang="en-US" dirty="0" smtClean="0"/>
              <a:t>&lt;T</a:t>
            </a:r>
            <a:r>
              <a:rPr lang="en-US" baseline="-25000" dirty="0" smtClean="0"/>
              <a:t>OH</a:t>
            </a:r>
            <a:r>
              <a:rPr lang="en-US" dirty="0" smtClean="0"/>
              <a:t>.</a:t>
            </a:r>
          </a:p>
          <a:p>
            <a:pPr lvl="1"/>
            <a:r>
              <a:rPr lang="en-US" b="1" i="1" dirty="0" smtClean="0"/>
              <a:t>Pre-heat the OH coil </a:t>
            </a:r>
            <a:r>
              <a:rPr lang="en-US" dirty="0" smtClean="0"/>
              <a:t>using currents before the TF turns on.</a:t>
            </a:r>
          </a:p>
          <a:p>
            <a:pPr lvl="1"/>
            <a:r>
              <a:rPr lang="en-US" dirty="0" smtClean="0"/>
              <a:t>Control the shape of the OH S-curve by </a:t>
            </a:r>
            <a:r>
              <a:rPr lang="en-US" b="1" i="1" dirty="0" smtClean="0"/>
              <a:t>adjusting the amount of pre-charge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this example,</a:t>
            </a:r>
          </a:p>
          <a:p>
            <a:pPr lvl="1"/>
            <a:r>
              <a:rPr lang="en-US" dirty="0" smtClean="0"/>
              <a:t>Full 24 kA pre-charge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re-charge duration is extended to provide heating.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21" y="3999809"/>
            <a:ext cx="4371975" cy="249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80" y="1460715"/>
            <a:ext cx="4459604" cy="286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2144" y="1047274"/>
            <a:ext cx="4055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i="0" dirty="0" smtClean="0">
                <a:solidFill>
                  <a:schemeClr val="accent2"/>
                </a:solidFill>
              </a:rPr>
              <a:t>H</a:t>
            </a:r>
            <a:r>
              <a:rPr lang="en-US" sz="1400" i="0" baseline="-25000" dirty="0" smtClean="0">
                <a:solidFill>
                  <a:schemeClr val="accent2"/>
                </a:solidFill>
              </a:rPr>
              <a:t>98</a:t>
            </a:r>
            <a:r>
              <a:rPr lang="en-US" sz="1400" i="0" dirty="0" smtClean="0">
                <a:solidFill>
                  <a:schemeClr val="accent2"/>
                </a:solidFill>
              </a:rPr>
              <a:t> = 1.2, f</a:t>
            </a:r>
            <a:r>
              <a:rPr lang="en-US" sz="1400" i="0" baseline="-25000" dirty="0" smtClean="0">
                <a:solidFill>
                  <a:schemeClr val="accent2"/>
                </a:solidFill>
              </a:rPr>
              <a:t>Greenwald</a:t>
            </a:r>
            <a:r>
              <a:rPr lang="en-US" sz="1400" i="0" dirty="0" smtClean="0">
                <a:solidFill>
                  <a:schemeClr val="accent2"/>
                </a:solidFill>
              </a:rPr>
              <a:t> = 0.75, P</a:t>
            </a:r>
            <a:r>
              <a:rPr lang="en-US" sz="1400" i="0" baseline="-25000" dirty="0" smtClean="0">
                <a:solidFill>
                  <a:schemeClr val="accent2"/>
                </a:solidFill>
              </a:rPr>
              <a:t>NBI</a:t>
            </a:r>
            <a:r>
              <a:rPr lang="en-US" sz="1400" i="0" dirty="0" smtClean="0">
                <a:solidFill>
                  <a:schemeClr val="accent2"/>
                </a:solidFill>
              </a:rPr>
              <a:t> = 8MW, </a:t>
            </a:r>
            <a:r>
              <a:rPr lang="en-US" sz="1400" i="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b</a:t>
            </a:r>
            <a:r>
              <a:rPr lang="en-US" sz="1400" i="0" baseline="-25000" dirty="0" smtClean="0">
                <a:solidFill>
                  <a:schemeClr val="accent2"/>
                </a:solidFill>
              </a:rPr>
              <a:t>N</a:t>
            </a:r>
            <a:r>
              <a:rPr lang="en-US" sz="1400" i="0" dirty="0" smtClean="0">
                <a:solidFill>
                  <a:schemeClr val="accent2"/>
                </a:solidFill>
              </a:rPr>
              <a:t> = 4.6</a:t>
            </a:r>
          </a:p>
        </p:txBody>
      </p:sp>
    </p:spTree>
    <p:extLst>
      <p:ext uri="{BB962C8B-B14F-4D97-AF65-F5344CB8AC3E}">
        <p14:creationId xmlns:p14="http://schemas.microsoft.com/office/powerpoint/2010/main" val="404731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Overview of DCPS</a:t>
            </a:r>
          </a:p>
          <a:p>
            <a:r>
              <a:rPr lang="en-US" sz="4000" dirty="0" smtClean="0"/>
              <a:t>Algorithms</a:t>
            </a:r>
          </a:p>
          <a:p>
            <a:r>
              <a:rPr lang="en-US" sz="4000" dirty="0" smtClean="0"/>
              <a:t>Aquapour Consequences and Protection</a:t>
            </a:r>
          </a:p>
          <a:p>
            <a:r>
              <a:rPr lang="en-US" sz="4000" dirty="0" err="1"/>
              <a:t>dI</a:t>
            </a:r>
            <a:r>
              <a:rPr lang="en-US" sz="4000" dirty="0"/>
              <a:t>/</a:t>
            </a:r>
            <a:r>
              <a:rPr lang="en-US" sz="4000" dirty="0" err="1"/>
              <a:t>dt</a:t>
            </a:r>
            <a:r>
              <a:rPr lang="en-US" sz="4000" dirty="0"/>
              <a:t> </a:t>
            </a:r>
            <a:r>
              <a:rPr lang="en-US" sz="4000" dirty="0" smtClean="0"/>
              <a:t>Protection</a:t>
            </a:r>
          </a:p>
          <a:p>
            <a:r>
              <a:rPr lang="en-US" sz="4000" dirty="0" err="1" smtClean="0"/>
              <a:t>PiC</a:t>
            </a:r>
            <a:r>
              <a:rPr lang="en-US" sz="4000" dirty="0" smtClean="0"/>
              <a:t> as a Protection System</a:t>
            </a:r>
          </a:p>
          <a:p>
            <a:r>
              <a:rPr lang="en-US" sz="4000" dirty="0" smtClean="0"/>
              <a:t>Demonstration of DCPS Fault Determination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6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</a:rPr>
              <a:t>Pre-Heating/Pre-Charge Scenarios</a:t>
            </a:r>
            <a:r>
              <a:rPr lang="en-US" sz="3200" dirty="0" smtClean="0">
                <a:latin typeface="Arial" charset="0"/>
              </a:rPr>
              <a:t>…Examples From 100% Non-Inductive Scenarios</a:t>
            </a:r>
            <a:endParaRPr lang="en-US" sz="3200" dirty="0">
              <a:latin typeface="Arial" charset="0"/>
            </a:endParaRPr>
          </a:p>
        </p:txBody>
      </p:sp>
      <p:pic>
        <p:nvPicPr>
          <p:cNvPr id="10242" name="Picture 5" descr="Screen Shot 2015-05-22 at 9.00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56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Screen Shot 2015-05-22 at 9.01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143000"/>
            <a:ext cx="45545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694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</a:rPr>
              <a:t>Pre-Heating/Pre-Charge Scenarios</a:t>
            </a:r>
            <a:r>
              <a:rPr lang="en-US" sz="3200" dirty="0" smtClean="0">
                <a:latin typeface="Arial" charset="0"/>
              </a:rPr>
              <a:t>…Examples From 100% Non-Inductive Scenarios</a:t>
            </a:r>
            <a:endParaRPr lang="en-US" sz="3200" dirty="0">
              <a:latin typeface="Arial" charset="0"/>
            </a:endParaRPr>
          </a:p>
        </p:txBody>
      </p:sp>
      <p:pic>
        <p:nvPicPr>
          <p:cNvPr id="5" name="Picture 3" descr="Screen Shot 2015-05-22 at 9.08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953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2743200"/>
            <a:ext cx="381000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for these 100% non-inductive plasmas, a low pre-heat and moderate pre-charge gets the longest shot.</a:t>
            </a:r>
          </a:p>
          <a:p>
            <a:endParaRPr lang="en-US" dirty="0"/>
          </a:p>
          <a:p>
            <a:r>
              <a:rPr lang="en-US" dirty="0" smtClean="0"/>
              <a:t>But note that this result depends on: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TF Current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Plasma current (flux required for ramp-up)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Non-Inductive fraction (heating, confinement)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74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62025"/>
            <a:ext cx="8548688" cy="11064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Scan two variables in these studies:</a:t>
            </a:r>
          </a:p>
          <a:p>
            <a:pPr lvl="1">
              <a:defRPr/>
            </a:pPr>
            <a:r>
              <a:rPr lang="en-US" sz="2000" dirty="0" smtClean="0"/>
              <a:t>Pre-heat level, quantified as the fraction of the full OH coil 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t limit used before the shot starts.</a:t>
            </a:r>
          </a:p>
          <a:p>
            <a:pPr lvl="1">
              <a:defRPr/>
            </a:pPr>
            <a:r>
              <a:rPr lang="en-US" sz="2000" dirty="0" smtClean="0"/>
              <a:t>Pre-Charge fraction, quantified as the fraction of 24 kA used.</a:t>
            </a:r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 smtClean="0"/>
          </a:p>
          <a:p>
            <a:pPr marL="457200" lvl="1" indent="0">
              <a:buFontTx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400" dirty="0" smtClean="0"/>
              <a:t>Resistive pre-heat of ~15% provides operating room for 0.75 T scenarios typical of the first year.</a:t>
            </a:r>
          </a:p>
          <a:p>
            <a:pPr lvl="1">
              <a:defRPr/>
            </a:pPr>
            <a:r>
              <a:rPr lang="en-US" sz="2000" dirty="0" smtClean="0"/>
              <a:t>Same as starting the coil at ~23 C</a:t>
            </a:r>
            <a:endParaRPr lang="en-US" sz="2000" dirty="0"/>
          </a:p>
        </p:txBody>
      </p:sp>
      <p:pic>
        <p:nvPicPr>
          <p:cNvPr id="55298" name="Picture 1" descr="Screen Shot 2014-08-05 at 8.59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"/>
          <a:stretch>
            <a:fillRect/>
          </a:stretch>
        </p:blipFill>
        <p:spPr bwMode="auto">
          <a:xfrm>
            <a:off x="4422775" y="2827338"/>
            <a:ext cx="464661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</a:rPr>
              <a:t>For the First Year, a 15-20% Pre-Charge Appears to be a Good Compromise</a:t>
            </a:r>
            <a:endParaRPr lang="en-US" sz="3200" dirty="0">
              <a:latin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69948E1-F596-0E4D-880E-F93E28CA639E}" type="slidenum">
              <a:rPr lang="en-US" sz="900" i="0">
                <a:solidFill>
                  <a:schemeClr val="accent2"/>
                </a:solidFill>
                <a:latin typeface="Arial" charset="0"/>
              </a:rPr>
              <a:pPr/>
              <a:t>32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55301" name="Picture 1" descr="Screen Shot 2014-08-05 at 8.24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20"/>
          <a:stretch>
            <a:fillRect/>
          </a:stretch>
        </p:blipFill>
        <p:spPr bwMode="auto">
          <a:xfrm>
            <a:off x="-11113" y="2792413"/>
            <a:ext cx="4789488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Box 7"/>
          <p:cNvSpPr txBox="1">
            <a:spLocks noChangeArrowheads="1"/>
          </p:cNvSpPr>
          <p:nvPr/>
        </p:nvSpPr>
        <p:spPr bwMode="auto">
          <a:xfrm>
            <a:off x="944563" y="2432050"/>
            <a:ext cx="3582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FF0000"/>
                </a:solidFill>
              </a:rPr>
              <a:t>0.7 MA, 0.75 T, 100% Non-Inductive</a:t>
            </a:r>
          </a:p>
        </p:txBody>
      </p:sp>
      <p:sp>
        <p:nvSpPr>
          <p:cNvPr id="55303" name="TextBox 8"/>
          <p:cNvSpPr txBox="1">
            <a:spLocks noChangeArrowheads="1"/>
          </p:cNvSpPr>
          <p:nvPr/>
        </p:nvSpPr>
        <p:spPr bwMode="auto">
          <a:xfrm>
            <a:off x="5145088" y="2468563"/>
            <a:ext cx="3224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FF0000"/>
                </a:solidFill>
              </a:rPr>
              <a:t>1.5 MA, 0.75 T, Partial Inductive</a:t>
            </a:r>
          </a:p>
        </p:txBody>
      </p:sp>
      <p:sp>
        <p:nvSpPr>
          <p:cNvPr id="55304" name="TextBox 9"/>
          <p:cNvSpPr txBox="1">
            <a:spLocks noChangeArrowheads="1"/>
          </p:cNvSpPr>
          <p:nvPr/>
        </p:nvSpPr>
        <p:spPr bwMode="auto">
          <a:xfrm rot="3130211">
            <a:off x="1935163" y="3943350"/>
            <a:ext cx="741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1"/>
                </a:solidFill>
              </a:rPr>
              <a:t>5 sec</a:t>
            </a:r>
          </a:p>
        </p:txBody>
      </p:sp>
      <p:cxnSp>
        <p:nvCxnSpPr>
          <p:cNvPr id="55305" name="Straight Arrow Connector 11"/>
          <p:cNvCxnSpPr>
            <a:cxnSpLocks noChangeShapeType="1"/>
            <a:stCxn id="55304" idx="3"/>
          </p:cNvCxnSpPr>
          <p:nvPr/>
        </p:nvCxnSpPr>
        <p:spPr bwMode="auto">
          <a:xfrm>
            <a:off x="2533650" y="4405313"/>
            <a:ext cx="255588" cy="309562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6" name="Straight Arrow Connector 12"/>
          <p:cNvCxnSpPr>
            <a:cxnSpLocks noChangeShapeType="1"/>
          </p:cNvCxnSpPr>
          <p:nvPr/>
        </p:nvCxnSpPr>
        <p:spPr bwMode="auto">
          <a:xfrm flipH="1" flipV="1">
            <a:off x="1792288" y="3562350"/>
            <a:ext cx="263525" cy="2825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7" name="TextBox 14"/>
          <p:cNvSpPr txBox="1">
            <a:spLocks noChangeArrowheads="1"/>
          </p:cNvSpPr>
          <p:nvPr/>
        </p:nvSpPr>
        <p:spPr bwMode="auto">
          <a:xfrm>
            <a:off x="8164513" y="4379913"/>
            <a:ext cx="7413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1"/>
                </a:solidFill>
              </a:rPr>
              <a:t>5 sec</a:t>
            </a:r>
          </a:p>
        </p:txBody>
      </p:sp>
    </p:spTree>
    <p:extLst>
      <p:ext uri="{BB962C8B-B14F-4D97-AF65-F5344CB8AC3E}">
        <p14:creationId xmlns:p14="http://schemas.microsoft.com/office/powerpoint/2010/main" val="4155300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8640"/>
          </a:xfrm>
        </p:spPr>
        <p:txBody>
          <a:bodyPr>
            <a:noAutofit/>
          </a:bodyPr>
          <a:lstStyle/>
          <a:p>
            <a:r>
              <a:rPr lang="en-US" sz="2800" dirty="0"/>
              <a:t>DCPS Will Be Used to Enforce This Temperature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4250"/>
            <a:ext cx="9069917" cy="57213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Operating engineer &amp; water-systems PLC enforce that the coils be cooled to a pre-defined set-point at the start of the discharge.</a:t>
            </a:r>
          </a:p>
          <a:p>
            <a:endParaRPr lang="en-US" dirty="0" smtClean="0"/>
          </a:p>
          <a:p>
            <a:r>
              <a:rPr lang="en-US" dirty="0" smtClean="0"/>
              <a:t>Coil temperature evolution computed in DCPS based on I</a:t>
            </a:r>
            <a:r>
              <a:rPr lang="en-US" baseline="30000" dirty="0" smtClean="0"/>
              <a:t>2</a:t>
            </a:r>
            <a:r>
              <a:rPr lang="en-US" dirty="0" smtClean="0"/>
              <a:t>t integrals.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TF,i</a:t>
            </a:r>
            <a:r>
              <a:rPr lang="en-US" dirty="0" smtClean="0"/>
              <a:t>=T</a:t>
            </a:r>
            <a:r>
              <a:rPr lang="en-US" baseline="-25000" dirty="0" smtClean="0"/>
              <a:t>TF,0  </a:t>
            </a:r>
            <a:r>
              <a:rPr lang="en-US" dirty="0" smtClean="0"/>
              <a:t>+   S</a:t>
            </a:r>
            <a:r>
              <a:rPr lang="en-US" baseline="-25000" dirty="0" smtClean="0"/>
              <a:t>TF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ym typeface="Wingdings"/>
              </a:rPr>
              <a:t>dt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ΣI</a:t>
            </a:r>
            <a:r>
              <a:rPr lang="en-US" baseline="-25000" dirty="0" smtClean="0"/>
              <a:t>TF</a:t>
            </a:r>
            <a:r>
              <a:rPr lang="en-US" baseline="30000" dirty="0" smtClean="0"/>
              <a:t>2</a:t>
            </a:r>
            <a:r>
              <a:rPr lang="en-US" dirty="0" smtClean="0"/>
              <a:t>               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OH,</a:t>
            </a:r>
            <a:r>
              <a:rPr lang="en-US" baseline="-25000" dirty="0" err="1"/>
              <a:t>i</a:t>
            </a:r>
            <a:r>
              <a:rPr lang="en-US" dirty="0"/>
              <a:t>=</a:t>
            </a:r>
            <a:r>
              <a:rPr lang="en-US" dirty="0" smtClean="0"/>
              <a:t>T</a:t>
            </a:r>
            <a:r>
              <a:rPr lang="en-US" baseline="-25000" dirty="0" smtClean="0"/>
              <a:t>OH,0    </a:t>
            </a:r>
            <a:r>
              <a:rPr lang="en-US" dirty="0" smtClean="0"/>
              <a:t>+   S</a:t>
            </a:r>
            <a:r>
              <a:rPr lang="en-US" baseline="-25000" dirty="0" smtClean="0"/>
              <a:t>OH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dt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ΣI</a:t>
            </a:r>
            <a:r>
              <a:rPr lang="en-US" baseline="-25000" dirty="0" smtClean="0"/>
              <a:t>OH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dirty="0" err="1"/>
              <a:t>T</a:t>
            </a:r>
            <a:r>
              <a:rPr lang="en-US" baseline="-25000" dirty="0" err="1"/>
              <a:t>TF,</a:t>
            </a:r>
            <a:r>
              <a:rPr lang="en-US" baseline="-25000" dirty="0" err="1" smtClean="0"/>
              <a:t>i</a:t>
            </a:r>
            <a:r>
              <a:rPr lang="en-US" dirty="0" smtClean="0"/>
              <a:t>) </a:t>
            </a:r>
            <a:r>
              <a:rPr lang="en-US" dirty="0"/>
              <a:t>- (</a:t>
            </a:r>
            <a:r>
              <a:rPr lang="en-US" dirty="0" err="1"/>
              <a:t>T</a:t>
            </a:r>
            <a:r>
              <a:rPr lang="en-US" baseline="-25000" dirty="0" err="1"/>
              <a:t>OH,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Consider the heating that would occur in the event of a fault: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T</a:t>
            </a:r>
            <a:r>
              <a:rPr lang="en-US" baseline="-25000" dirty="0" smtClean="0"/>
              <a:t>TF,fault,i</a:t>
            </a:r>
            <a:r>
              <a:rPr lang="en-US" dirty="0" smtClean="0"/>
              <a:t> = I</a:t>
            </a:r>
            <a:r>
              <a:rPr lang="en-US" baseline="-25000" dirty="0" smtClean="0"/>
              <a:t>TF,i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r>
              <a:rPr lang="en-US" baseline="-25000" dirty="0" smtClean="0"/>
              <a:t>TF</a:t>
            </a:r>
            <a:r>
              <a:rPr lang="en-US" dirty="0" smtClean="0"/>
              <a:t>,  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T</a:t>
            </a:r>
            <a:r>
              <a:rPr lang="en-US" baseline="-25000" dirty="0" smtClean="0"/>
              <a:t>OH,fault,i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I</a:t>
            </a:r>
            <a:r>
              <a:rPr lang="en-US" baseline="-25000" dirty="0" smtClean="0"/>
              <a:t>OH,i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r>
              <a:rPr lang="en-US" baseline="-25000" dirty="0" smtClean="0"/>
              <a:t>OH</a:t>
            </a:r>
            <a:r>
              <a:rPr lang="en-US" dirty="0" smtClean="0"/>
              <a:t> </a:t>
            </a:r>
            <a:r>
              <a:rPr lang="en-US" sz="1200" dirty="0" smtClean="0"/>
              <a:t>(OH may or may not heat up more than the TF)</a:t>
            </a:r>
            <a:endParaRPr lang="en-US" sz="1200" baseline="-25000" dirty="0" smtClean="0"/>
          </a:p>
          <a:p>
            <a:pPr lvl="1"/>
            <a:endParaRPr lang="en-US" sz="500" dirty="0" smtClean="0">
              <a:latin typeface="Symbol" charset="2"/>
              <a:cs typeface="Symbol" charset="2"/>
            </a:endParaRP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T</a:t>
            </a:r>
            <a:r>
              <a:rPr lang="en-US" baseline="-25000" dirty="0" smtClean="0"/>
              <a:t>i,fault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dirty="0" smtClean="0"/>
              <a:t>T</a:t>
            </a:r>
            <a:r>
              <a:rPr lang="en-US" baseline="-25000" dirty="0" smtClean="0"/>
              <a:t>TF</a:t>
            </a:r>
            <a:r>
              <a:rPr lang="en-US" baseline="-25000" dirty="0"/>
              <a:t>,</a:t>
            </a:r>
            <a:r>
              <a:rPr lang="en-US" baseline="-25000" dirty="0" smtClean="0"/>
              <a:t>i</a:t>
            </a:r>
            <a:r>
              <a:rPr lang="en-US" dirty="0" smtClean="0"/>
              <a:t>+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T</a:t>
            </a:r>
            <a:r>
              <a:rPr lang="en-US" baseline="-25000" dirty="0"/>
              <a:t>TF,fault,</a:t>
            </a:r>
            <a:r>
              <a:rPr lang="en-US" baseline="-25000" dirty="0" smtClean="0"/>
              <a:t>i</a:t>
            </a:r>
            <a:r>
              <a:rPr lang="en-US" dirty="0" smtClean="0"/>
              <a:t>) -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OH</a:t>
            </a:r>
            <a:r>
              <a:rPr lang="en-US" baseline="-25000" dirty="0" err="1"/>
              <a:t>,</a:t>
            </a:r>
            <a:r>
              <a:rPr lang="en-US" baseline="-25000" dirty="0" err="1" smtClean="0"/>
              <a:t>i</a:t>
            </a:r>
            <a:r>
              <a:rPr lang="en-US" dirty="0" err="1"/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T</a:t>
            </a:r>
            <a:r>
              <a:rPr lang="en-US" baseline="-25000" dirty="0" err="1" smtClean="0"/>
              <a:t>OH</a:t>
            </a:r>
            <a:r>
              <a:rPr lang="en-US" baseline="-25000" dirty="0" err="1"/>
              <a:t>,fault</a:t>
            </a:r>
            <a:r>
              <a:rPr lang="en-US" baseline="-25000" dirty="0" err="1" smtClean="0"/>
              <a:t>,</a:t>
            </a:r>
            <a:r>
              <a:rPr lang="en-US" baseline="-25000" dirty="0" err="1"/>
              <a:t>i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 each cycle, compare both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 and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T</a:t>
            </a:r>
            <a:r>
              <a:rPr lang="en-US" baseline="-25000" dirty="0"/>
              <a:t>i,fault</a:t>
            </a:r>
            <a:r>
              <a:rPr lang="en-US" dirty="0"/>
              <a:t> </a:t>
            </a:r>
            <a:r>
              <a:rPr lang="en-US" dirty="0" smtClean="0"/>
              <a:t> to the defined limit (0 in the first year).</a:t>
            </a:r>
          </a:p>
          <a:p>
            <a:endParaRPr lang="en-US" sz="2400" dirty="0" smtClean="0"/>
          </a:p>
          <a:p>
            <a:r>
              <a:rPr lang="en-US" dirty="0" smtClean="0"/>
              <a:t>Algorithm accounts for both instantaneous heating, and fault heating, while only relying on coil current measurements.</a:t>
            </a:r>
          </a:p>
        </p:txBody>
      </p:sp>
    </p:spTree>
    <p:extLst>
      <p:ext uri="{BB962C8B-B14F-4D97-AF65-F5344CB8AC3E}">
        <p14:creationId xmlns:p14="http://schemas.microsoft.com/office/powerpoint/2010/main" val="101786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Overview of DCPS</a:t>
            </a:r>
          </a:p>
          <a:p>
            <a:r>
              <a:rPr lang="en-US" sz="4000" dirty="0" smtClean="0"/>
              <a:t>Algorithms</a:t>
            </a:r>
          </a:p>
          <a:p>
            <a:r>
              <a:rPr lang="en-US" sz="4000" dirty="0" smtClean="0"/>
              <a:t>Aquapour Consequences and Protection</a:t>
            </a:r>
          </a:p>
          <a:p>
            <a:r>
              <a:rPr lang="en-US" sz="4000" dirty="0" err="1" smtClean="0"/>
              <a:t>dI</a:t>
            </a:r>
            <a:r>
              <a:rPr lang="en-US" sz="4000" dirty="0" smtClean="0"/>
              <a:t>/dt protection</a:t>
            </a:r>
          </a:p>
          <a:p>
            <a:r>
              <a:rPr lang="en-US" sz="4000" dirty="0" err="1"/>
              <a:t>PiC</a:t>
            </a:r>
            <a:r>
              <a:rPr lang="en-US" sz="4000" dirty="0"/>
              <a:t> as a Protection System</a:t>
            </a:r>
          </a:p>
          <a:p>
            <a:r>
              <a:rPr lang="en-US" sz="4000" dirty="0" smtClean="0"/>
              <a:t>Demonstration of DCPS Fault Determination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267200" y="3733800"/>
            <a:ext cx="1676400" cy="457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5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a coil has a turn-to-turn short, there is a step change in the inductance and resistance.</a:t>
            </a:r>
          </a:p>
          <a:p>
            <a:r>
              <a:rPr lang="en-US" dirty="0" smtClean="0"/>
              <a:t>Coil current evolution is generally solved by a large set of coupled 1</a:t>
            </a:r>
            <a:r>
              <a:rPr lang="en-US" baseline="30000" dirty="0" smtClean="0"/>
              <a:t>st</a:t>
            </a:r>
            <a:r>
              <a:rPr lang="en-US" dirty="0" smtClean="0"/>
              <a:t> order ODEs</a:t>
            </a:r>
          </a:p>
          <a:p>
            <a:endParaRPr lang="en-US" dirty="0"/>
          </a:p>
          <a:p>
            <a:r>
              <a:rPr lang="en-US" dirty="0" smtClean="0"/>
              <a:t>Throw out many of the terms</a:t>
            </a:r>
          </a:p>
          <a:p>
            <a:endParaRPr lang="en-US" dirty="0"/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Compute the expected </a:t>
            </a:r>
            <a:r>
              <a:rPr lang="en-US" dirty="0" err="1" smtClean="0"/>
              <a:t>dI</a:t>
            </a:r>
            <a:r>
              <a:rPr lang="en-US" dirty="0" smtClean="0"/>
              <a:t>/dt</a:t>
            </a:r>
          </a:p>
          <a:p>
            <a:pPr lvl="1"/>
            <a:r>
              <a:rPr lang="en-US" dirty="0" smtClean="0"/>
              <a:t>Compute the measured </a:t>
            </a:r>
            <a:r>
              <a:rPr lang="en-US" dirty="0" err="1" smtClean="0"/>
              <a:t>dI</a:t>
            </a:r>
            <a:r>
              <a:rPr lang="en-US" dirty="0" smtClean="0"/>
              <a:t>/dt</a:t>
            </a:r>
          </a:p>
          <a:p>
            <a:pPr lvl="1"/>
            <a:r>
              <a:rPr lang="en-US" dirty="0" smtClean="0"/>
              <a:t>Take their difference</a:t>
            </a:r>
          </a:p>
          <a:p>
            <a:pPr lvl="1"/>
            <a:r>
              <a:rPr lang="en-US" dirty="0" smtClean="0"/>
              <a:t>Compute the maximum </a:t>
            </a:r>
            <a:r>
              <a:rPr lang="en-US" dirty="0" err="1" smtClean="0"/>
              <a:t>dI</a:t>
            </a:r>
            <a:r>
              <a:rPr lang="en-US" dirty="0" smtClean="0"/>
              <a:t>/dt</a:t>
            </a:r>
          </a:p>
          <a:p>
            <a:pPr lvl="1"/>
            <a:r>
              <a:rPr lang="en-US" dirty="0" smtClean="0"/>
              <a:t>Declare fault if                            </a:t>
            </a:r>
            <a:r>
              <a:rPr lang="en-US" sz="1900" dirty="0" smtClean="0">
                <a:solidFill>
                  <a:schemeClr val="tx1"/>
                </a:solidFill>
              </a:rPr>
              <a:t>abs((</a:t>
            </a:r>
            <a:r>
              <a:rPr lang="en-US" sz="1900" dirty="0" err="1" smtClean="0">
                <a:solidFill>
                  <a:schemeClr val="tx1"/>
                </a:solidFill>
              </a:rPr>
              <a:t>dI</a:t>
            </a:r>
            <a:r>
              <a:rPr lang="en-US" sz="1900" baseline="-25000" dirty="0" err="1" smtClean="0">
                <a:solidFill>
                  <a:schemeClr val="tx1"/>
                </a:solidFill>
              </a:rPr>
              <a:t>coil</a:t>
            </a:r>
            <a:r>
              <a:rPr lang="en-US" sz="1900" dirty="0" smtClean="0">
                <a:solidFill>
                  <a:schemeClr val="tx1"/>
                </a:solidFill>
              </a:rPr>
              <a:t>/dt)</a:t>
            </a:r>
            <a:r>
              <a:rPr lang="en-US" sz="1900" baseline="-25000" dirty="0" smtClean="0">
                <a:solidFill>
                  <a:schemeClr val="tx1"/>
                </a:solidFill>
              </a:rPr>
              <a:t>error</a:t>
            </a:r>
            <a:r>
              <a:rPr lang="en-US" sz="1900" dirty="0" smtClean="0">
                <a:solidFill>
                  <a:schemeClr val="tx1"/>
                </a:solidFill>
              </a:rPr>
              <a:t>) &gt;</a:t>
            </a:r>
            <a:r>
              <a:rPr lang="en-US" sz="1900" dirty="0">
                <a:solidFill>
                  <a:schemeClr val="tx1"/>
                </a:solidFill>
              </a:rPr>
              <a:t>(</a:t>
            </a:r>
            <a:r>
              <a:rPr lang="en-US" sz="1900" dirty="0" err="1">
                <a:solidFill>
                  <a:schemeClr val="tx1"/>
                </a:solidFill>
              </a:rPr>
              <a:t>dI</a:t>
            </a:r>
            <a:r>
              <a:rPr lang="en-US" sz="1900" baseline="-25000" dirty="0" err="1">
                <a:solidFill>
                  <a:schemeClr val="tx1"/>
                </a:solidFill>
              </a:rPr>
              <a:t>coil</a:t>
            </a:r>
            <a:r>
              <a:rPr lang="en-US" sz="1900" dirty="0">
                <a:solidFill>
                  <a:schemeClr val="tx1"/>
                </a:solidFill>
              </a:rPr>
              <a:t>/dt</a:t>
            </a:r>
            <a:r>
              <a:rPr lang="en-US" sz="1900" dirty="0" smtClean="0">
                <a:solidFill>
                  <a:schemeClr val="tx1"/>
                </a:solidFill>
              </a:rPr>
              <a:t>)</a:t>
            </a:r>
            <a:r>
              <a:rPr lang="en-US" sz="1900" baseline="-25000" dirty="0" smtClean="0">
                <a:solidFill>
                  <a:schemeClr val="tx1"/>
                </a:solidFill>
              </a:rPr>
              <a:t>max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Idea is To Confirm The Grossly Proper Electrical Behavior of the Coil Systems</a:t>
            </a:r>
            <a:endParaRPr lang="en-US" dirty="0"/>
          </a:p>
        </p:txBody>
      </p:sp>
      <p:pic>
        <p:nvPicPr>
          <p:cNvPr id="8" name="Picture 7" descr="Screen Shot 2015-09-10 at 9.26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30924"/>
            <a:ext cx="7467600" cy="469476"/>
          </a:xfrm>
          <a:prstGeom prst="rect">
            <a:avLst/>
          </a:prstGeom>
        </p:spPr>
      </p:pic>
      <p:pic>
        <p:nvPicPr>
          <p:cNvPr id="10" name="Picture 9" descr="Screen Shot 2015-09-10 at 9.31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648200"/>
            <a:ext cx="2971800" cy="392345"/>
          </a:xfrm>
          <a:prstGeom prst="rect">
            <a:avLst/>
          </a:prstGeom>
        </p:spPr>
      </p:pic>
      <p:pic>
        <p:nvPicPr>
          <p:cNvPr id="12" name="Picture 11" descr="Screen Shot 2015-09-10 at 9.30.3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4191000"/>
            <a:ext cx="3581400" cy="537918"/>
          </a:xfrm>
          <a:prstGeom prst="rect">
            <a:avLst/>
          </a:prstGeom>
        </p:spPr>
      </p:pic>
      <p:pic>
        <p:nvPicPr>
          <p:cNvPr id="13" name="Picture 12" descr="Screen Shot 2015-09-10 at 9.26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7467600" cy="469476"/>
          </a:xfrm>
          <a:prstGeom prst="rect">
            <a:avLst/>
          </a:prstGeom>
        </p:spPr>
      </p:pic>
      <p:pic>
        <p:nvPicPr>
          <p:cNvPr id="14" name="Picture 13" descr="Screen Shot 2015-09-10 at 9.33.1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5105400"/>
            <a:ext cx="3882965" cy="381000"/>
          </a:xfrm>
          <a:prstGeom prst="rect">
            <a:avLst/>
          </a:prstGeom>
        </p:spPr>
      </p:pic>
      <p:pic>
        <p:nvPicPr>
          <p:cNvPr id="15" name="Picture 14" descr="Screen Shot 2015-09-10 at 9.34.3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486400"/>
            <a:ext cx="2971800" cy="399435"/>
          </a:xfrm>
          <a:prstGeom prst="rect">
            <a:avLst/>
          </a:prstGeom>
        </p:spPr>
      </p:pic>
      <p:sp>
        <p:nvSpPr>
          <p:cNvPr id="16" name="Multiply 15"/>
          <p:cNvSpPr/>
          <p:nvPr/>
        </p:nvSpPr>
        <p:spPr>
          <a:xfrm>
            <a:off x="4114800" y="3657600"/>
            <a:ext cx="1600200" cy="38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5867400" y="3581400"/>
            <a:ext cx="1600200" cy="38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2819400" y="3581400"/>
            <a:ext cx="1600200" cy="38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02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protection is in PSRTC, within PCS.</a:t>
            </a:r>
          </a:p>
          <a:p>
            <a:pPr lvl="1"/>
            <a:r>
              <a:rPr lang="en-US" dirty="0" smtClean="0"/>
              <a:t>Needs to be there because PSRTC knows the coil voltage requests, while DCPS knows nothing about voltages.</a:t>
            </a:r>
          </a:p>
          <a:p>
            <a:r>
              <a:rPr lang="en-US" dirty="0" smtClean="0"/>
              <a:t>All the mutual couplings are neglected.</a:t>
            </a:r>
          </a:p>
          <a:p>
            <a:pPr lvl="1"/>
            <a:r>
              <a:rPr lang="en-US" dirty="0" smtClean="0"/>
              <a:t>This is OK because the vessel tends to shield out most of the fast transients.</a:t>
            </a:r>
          </a:p>
          <a:p>
            <a:pPr lvl="1"/>
            <a:r>
              <a:rPr lang="en-US" dirty="0" smtClean="0"/>
              <a:t>The term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dI</a:t>
            </a:r>
            <a:r>
              <a:rPr lang="en-US" baseline="-25000" dirty="0" smtClean="0"/>
              <a:t>/dt</a:t>
            </a:r>
            <a:r>
              <a:rPr lang="en-US" dirty="0" smtClean="0"/>
              <a:t> is set to 0.7 right now, which gives a big margin for error.</a:t>
            </a:r>
          </a:p>
          <a:p>
            <a:r>
              <a:rPr lang="en-US" dirty="0" smtClean="0"/>
              <a:t>When will this trip?</a:t>
            </a:r>
          </a:p>
          <a:p>
            <a:pPr lvl="1"/>
            <a:r>
              <a:rPr lang="en-US" dirty="0" smtClean="0"/>
              <a:t>In the event of a major coil fault.</a:t>
            </a:r>
          </a:p>
          <a:p>
            <a:pPr lvl="1"/>
            <a:r>
              <a:rPr lang="en-US" dirty="0" smtClean="0"/>
              <a:t>Possibly after fast disruptions? This is TBD.</a:t>
            </a:r>
          </a:p>
          <a:p>
            <a:pPr lvl="1"/>
            <a:r>
              <a:rPr lang="en-US" dirty="0" smtClean="0"/>
              <a:t>If you request too much current in the wrong direction for a unipolar supply.</a:t>
            </a:r>
          </a:p>
          <a:p>
            <a:pPr lvl="2"/>
            <a:r>
              <a:rPr lang="en-US" dirty="0" smtClean="0"/>
              <a:t>And how much is too much depends on the coil system inductance.</a:t>
            </a:r>
          </a:p>
          <a:p>
            <a:r>
              <a:rPr lang="en-US" dirty="0" smtClean="0"/>
              <a:t>How will you know it tripped?</a:t>
            </a:r>
          </a:p>
          <a:p>
            <a:pPr lvl="1"/>
            <a:r>
              <a:rPr lang="en-US" dirty="0" smtClean="0"/>
              <a:t>You will get an un-announced suppress and bypass.</a:t>
            </a:r>
          </a:p>
          <a:p>
            <a:pPr lvl="1"/>
            <a:r>
              <a:rPr lang="en-US" dirty="0" smtClean="0"/>
              <a:t>Look at the dedicated scope (in a few slides)</a:t>
            </a:r>
          </a:p>
          <a:p>
            <a:pPr lvl="1"/>
            <a:r>
              <a:rPr lang="en-US" dirty="0" smtClean="0"/>
              <a:t>Does the fault indicator go high before the suppress and bypass starts?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76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Overview of DCPS</a:t>
            </a:r>
          </a:p>
          <a:p>
            <a:r>
              <a:rPr lang="en-US" sz="4000" dirty="0" smtClean="0"/>
              <a:t>Algorithms</a:t>
            </a:r>
          </a:p>
          <a:p>
            <a:r>
              <a:rPr lang="en-US" sz="4000" dirty="0" smtClean="0"/>
              <a:t>Aquapour Consequences and Protection</a:t>
            </a:r>
          </a:p>
          <a:p>
            <a:r>
              <a:rPr lang="en-US" sz="4000" dirty="0" err="1" smtClean="0"/>
              <a:t>dI</a:t>
            </a:r>
            <a:r>
              <a:rPr lang="en-US" sz="4000" dirty="0" smtClean="0"/>
              <a:t>/dt protection</a:t>
            </a:r>
          </a:p>
          <a:p>
            <a:r>
              <a:rPr lang="en-US" sz="4000" dirty="0" err="1"/>
              <a:t>PiC</a:t>
            </a:r>
            <a:r>
              <a:rPr lang="en-US" sz="4000" dirty="0"/>
              <a:t> as a Protection System</a:t>
            </a:r>
          </a:p>
          <a:p>
            <a:r>
              <a:rPr lang="en-US" sz="4000" dirty="0" smtClean="0"/>
              <a:t>Demonstration of DCPS Fault Determination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6934200" y="4419600"/>
            <a:ext cx="1676400" cy="457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7244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Primary concern is the PF-1c coil can.</a:t>
            </a:r>
          </a:p>
          <a:p>
            <a:pPr lvl="1"/>
            <a:r>
              <a:rPr lang="en-US" dirty="0" smtClean="0"/>
              <a:t>TCs in the PF-1c can should be kept below 200 V to limit fatigue.</a:t>
            </a:r>
          </a:p>
          <a:p>
            <a:pPr lvl="1"/>
            <a:r>
              <a:rPr lang="en-US" dirty="0" smtClean="0"/>
              <a:t>TCs in the tiles within the gap can also be monitored.</a:t>
            </a:r>
          </a:p>
          <a:p>
            <a:r>
              <a:rPr lang="en-US" dirty="0" smtClean="0"/>
              <a:t>Rules</a:t>
            </a:r>
          </a:p>
          <a:p>
            <a:pPr lvl="1"/>
            <a:r>
              <a:rPr lang="en-US" dirty="0" smtClean="0"/>
              <a:t>If diverting with any of PF-1a, PF-1c, or PF-2 alone, essentially impossible to land field lines on the PF-1c coil.</a:t>
            </a:r>
          </a:p>
          <a:p>
            <a:pPr lvl="2"/>
            <a:r>
              <a:rPr lang="en-US" dirty="0" smtClean="0"/>
              <a:t>Same conclusion when diverting with PF-1a </a:t>
            </a:r>
            <a:r>
              <a:rPr lang="en-US" i="1" dirty="0" smtClean="0"/>
              <a:t>and</a:t>
            </a:r>
            <a:r>
              <a:rPr lang="en-US" dirty="0" smtClean="0"/>
              <a:t> PF-2.</a:t>
            </a:r>
          </a:p>
          <a:p>
            <a:pPr lvl="1"/>
            <a:r>
              <a:rPr lang="en-US" dirty="0" smtClean="0"/>
              <a:t>A negative PF-1c coil current can push the field lines away.</a:t>
            </a:r>
          </a:p>
          <a:p>
            <a:pPr lvl="1"/>
            <a:r>
              <a:rPr lang="en-US" b="1" u="sng" dirty="0" smtClean="0"/>
              <a:t>Positive PF-1c current mixed with positive PF-1a can land field lines on the PF-1C coil casing!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PiC</a:t>
            </a:r>
            <a:r>
              <a:rPr lang="en-US" dirty="0" smtClean="0"/>
              <a:t> Will Need to Be Cognizant of Vessel/PFC Internal Thermal Loading</a:t>
            </a:r>
            <a:endParaRPr lang="en-US" dirty="0"/>
          </a:p>
        </p:txBody>
      </p:sp>
      <p:pic>
        <p:nvPicPr>
          <p:cNvPr id="4" name="Picture 15" descr="Screen shot 2012-06-26 at 8.49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31958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4876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Note: Gap between PF-1C and IBDH tile is larger at the top.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876800" y="5486400"/>
            <a:ext cx="4953000" cy="9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199" y="5334000"/>
            <a:ext cx="4648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concerns:</a:t>
            </a:r>
          </a:p>
          <a:p>
            <a:r>
              <a:rPr lang="en-US" dirty="0" smtClean="0"/>
              <a:t>Thermal loading the RF antenna…use the cameras, does it glow after the shot.</a:t>
            </a:r>
          </a:p>
          <a:p>
            <a:r>
              <a:rPr lang="en-US" dirty="0" smtClean="0"/>
              <a:t>Casing temperature…is it ratcheting?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87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 to the shots on the speakers, watch the plasma TV images.</a:t>
            </a:r>
          </a:p>
          <a:p>
            <a:r>
              <a:rPr lang="en-US" dirty="0" smtClean="0"/>
              <a:t>Be suspicious</a:t>
            </a:r>
          </a:p>
          <a:p>
            <a:r>
              <a:rPr lang="en-US" dirty="0" smtClean="0"/>
              <a:t>Don’t take the next shot if you are unsure…ask Dennis/Devon/Stefan or the </a:t>
            </a:r>
            <a:r>
              <a:rPr lang="en-US" dirty="0" err="1" smtClean="0"/>
              <a:t>CoE</a:t>
            </a:r>
            <a:r>
              <a:rPr lang="en-US" dirty="0" smtClean="0"/>
              <a:t> for help.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PiC</a:t>
            </a:r>
            <a:r>
              <a:rPr lang="en-US" dirty="0" smtClean="0"/>
              <a:t> is Often the First to Know When Something is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6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Overview of DCPS</a:t>
            </a:r>
          </a:p>
          <a:p>
            <a:r>
              <a:rPr lang="en-US" sz="4000" dirty="0" smtClean="0"/>
              <a:t>Algorithms</a:t>
            </a:r>
          </a:p>
          <a:p>
            <a:r>
              <a:rPr lang="en-US" sz="4000" dirty="0" smtClean="0"/>
              <a:t>Aquapour Consequences and Protection</a:t>
            </a:r>
          </a:p>
          <a:p>
            <a:r>
              <a:rPr lang="en-US" sz="4000" dirty="0" err="1"/>
              <a:t>dI</a:t>
            </a:r>
            <a:r>
              <a:rPr lang="en-US" sz="4000" dirty="0"/>
              <a:t>/</a:t>
            </a:r>
            <a:r>
              <a:rPr lang="en-US" sz="4000" dirty="0" err="1"/>
              <a:t>dt</a:t>
            </a:r>
            <a:r>
              <a:rPr lang="en-US" sz="4000" dirty="0"/>
              <a:t> </a:t>
            </a:r>
            <a:r>
              <a:rPr lang="en-US" sz="4000" dirty="0" smtClean="0"/>
              <a:t>Protection</a:t>
            </a:r>
          </a:p>
          <a:p>
            <a:r>
              <a:rPr lang="en-US" sz="4000" dirty="0" err="1" smtClean="0"/>
              <a:t>PiC</a:t>
            </a:r>
            <a:r>
              <a:rPr lang="en-US" sz="4000" dirty="0" smtClean="0"/>
              <a:t> </a:t>
            </a:r>
            <a:r>
              <a:rPr lang="en-US" sz="4000" dirty="0"/>
              <a:t>as a Protection </a:t>
            </a:r>
            <a:r>
              <a:rPr lang="en-US" sz="4000" dirty="0" smtClean="0"/>
              <a:t>System</a:t>
            </a:r>
          </a:p>
          <a:p>
            <a:r>
              <a:rPr lang="en-US" sz="4000" dirty="0" smtClean="0"/>
              <a:t>Demonstration of DCPS Fault Determination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724400" y="1219200"/>
            <a:ext cx="1676400" cy="457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3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Overview of DCPS</a:t>
            </a:r>
          </a:p>
          <a:p>
            <a:r>
              <a:rPr lang="en-US" sz="4000" dirty="0" smtClean="0"/>
              <a:t>Algorithms</a:t>
            </a:r>
          </a:p>
          <a:p>
            <a:r>
              <a:rPr lang="en-US" sz="4000" dirty="0" smtClean="0"/>
              <a:t>Aquapour Consequences and Protection</a:t>
            </a:r>
          </a:p>
          <a:p>
            <a:r>
              <a:rPr lang="en-US" sz="4000" dirty="0" err="1" smtClean="0"/>
              <a:t>dI</a:t>
            </a:r>
            <a:r>
              <a:rPr lang="en-US" sz="4000" dirty="0" smtClean="0"/>
              <a:t>/dt protection</a:t>
            </a:r>
          </a:p>
          <a:p>
            <a:r>
              <a:rPr lang="en-US" sz="4000" dirty="0" err="1"/>
              <a:t>PiC</a:t>
            </a:r>
            <a:r>
              <a:rPr lang="en-US" sz="4000" dirty="0"/>
              <a:t> as a Protection System</a:t>
            </a:r>
          </a:p>
          <a:p>
            <a:r>
              <a:rPr lang="en-US" sz="4000" dirty="0" smtClean="0"/>
              <a:t>Demonstration of DCPS Fault Determination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7239000" y="5334000"/>
            <a:ext cx="1676400" cy="457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5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Put the following in your .</a:t>
            </a:r>
            <a:r>
              <a:rPr lang="en-US" dirty="0" err="1" smtClean="0"/>
              <a:t>cshrc</a:t>
            </a:r>
            <a:r>
              <a:rPr lang="en-US" dirty="0" smtClean="0"/>
              <a:t> file:</a:t>
            </a:r>
          </a:p>
          <a:p>
            <a:pPr marL="2286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alias </a:t>
            </a:r>
            <a:r>
              <a:rPr lang="en-US" sz="1600" dirty="0" err="1" smtClean="0">
                <a:latin typeface="Courier"/>
                <a:cs typeface="Courier"/>
              </a:rPr>
              <a:t>DCPSGui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>
                <a:latin typeface="Courier"/>
                <a:cs typeface="Courier"/>
              </a:rPr>
              <a:t>'</a:t>
            </a:r>
            <a:r>
              <a:rPr lang="en-US" sz="1600" dirty="0" err="1">
                <a:latin typeface="Courier"/>
                <a:cs typeface="Courier"/>
              </a:rPr>
              <a:t>idl</a:t>
            </a:r>
            <a:r>
              <a:rPr lang="en-US" sz="1600" dirty="0">
                <a:latin typeface="Courier"/>
                <a:cs typeface="Courier"/>
              </a:rPr>
              <a:t> /p/</a:t>
            </a:r>
            <a:r>
              <a:rPr lang="en-US" sz="1600" dirty="0" err="1">
                <a:latin typeface="Courier"/>
                <a:cs typeface="Courier"/>
              </a:rPr>
              <a:t>nstxusr</a:t>
            </a:r>
            <a:r>
              <a:rPr lang="en-US" sz="1600" dirty="0">
                <a:latin typeface="Courier"/>
                <a:cs typeface="Courier"/>
              </a:rPr>
              <a:t>/</a:t>
            </a:r>
            <a:r>
              <a:rPr lang="en-US" sz="1600" dirty="0" err="1">
                <a:latin typeface="Courier"/>
                <a:cs typeface="Courier"/>
              </a:rPr>
              <a:t>nstx</a:t>
            </a:r>
            <a:r>
              <a:rPr lang="en-US" sz="1600" dirty="0">
                <a:latin typeface="Courier"/>
                <a:cs typeface="Courier"/>
              </a:rPr>
              <a:t>-users/</a:t>
            </a:r>
            <a:r>
              <a:rPr lang="en-US" sz="1600" dirty="0" err="1">
                <a:latin typeface="Courier"/>
                <a:cs typeface="Courier"/>
              </a:rPr>
              <a:t>sgerhard</a:t>
            </a:r>
            <a:r>
              <a:rPr lang="en-US" sz="1600" dirty="0">
                <a:latin typeface="Courier"/>
                <a:cs typeface="Courier"/>
              </a:rPr>
              <a:t>/DCPS/GUI/</a:t>
            </a:r>
            <a:r>
              <a:rPr lang="en-US" sz="1600" dirty="0" err="1" smtClean="0">
                <a:latin typeface="Courier"/>
                <a:cs typeface="Courier"/>
              </a:rPr>
              <a:t>GUIScript</a:t>
            </a:r>
            <a:r>
              <a:rPr lang="en-US" sz="1600" dirty="0" smtClean="0">
                <a:latin typeface="Courier"/>
                <a:cs typeface="Courier"/>
              </a:rPr>
              <a:t>’</a:t>
            </a:r>
          </a:p>
          <a:p>
            <a:pPr marL="2286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alias </a:t>
            </a:r>
            <a:r>
              <a:rPr lang="en-US" sz="1600" dirty="0" err="1">
                <a:latin typeface="Courier"/>
                <a:cs typeface="Courier"/>
              </a:rPr>
              <a:t>ScopeGui</a:t>
            </a:r>
            <a:r>
              <a:rPr lang="en-US" sz="1600" dirty="0">
                <a:latin typeface="Courier"/>
                <a:cs typeface="Courier"/>
              </a:rPr>
              <a:t> '</a:t>
            </a:r>
            <a:r>
              <a:rPr lang="en-US" sz="1600" dirty="0" err="1">
                <a:latin typeface="Courier"/>
                <a:cs typeface="Courier"/>
              </a:rPr>
              <a:t>idl</a:t>
            </a:r>
            <a:r>
              <a:rPr lang="en-US" sz="1600" dirty="0">
                <a:latin typeface="Courier"/>
                <a:cs typeface="Courier"/>
              </a:rPr>
              <a:t> /p/</a:t>
            </a:r>
            <a:r>
              <a:rPr lang="en-US" sz="1600" dirty="0" err="1">
                <a:latin typeface="Courier"/>
                <a:cs typeface="Courier"/>
              </a:rPr>
              <a:t>nstxusr</a:t>
            </a:r>
            <a:r>
              <a:rPr lang="en-US" sz="1600" dirty="0">
                <a:latin typeface="Courier"/>
                <a:cs typeface="Courier"/>
              </a:rPr>
              <a:t>/</a:t>
            </a:r>
            <a:r>
              <a:rPr lang="en-US" sz="1600" dirty="0" err="1">
                <a:latin typeface="Courier"/>
                <a:cs typeface="Courier"/>
              </a:rPr>
              <a:t>nstx</a:t>
            </a:r>
            <a:r>
              <a:rPr lang="en-US" sz="1600" dirty="0">
                <a:latin typeface="Courier"/>
                <a:cs typeface="Courier"/>
              </a:rPr>
              <a:t>-users/</a:t>
            </a:r>
            <a:r>
              <a:rPr lang="en-US" sz="1600" dirty="0" err="1">
                <a:latin typeface="Courier"/>
                <a:cs typeface="Courier"/>
              </a:rPr>
              <a:t>sgerhard</a:t>
            </a:r>
            <a:r>
              <a:rPr lang="en-US" sz="1600" dirty="0">
                <a:latin typeface="Courier"/>
                <a:cs typeface="Courier"/>
              </a:rPr>
              <a:t>/DCPS/GUI/</a:t>
            </a:r>
            <a:r>
              <a:rPr lang="en-US" sz="1600" dirty="0" err="1" smtClean="0">
                <a:latin typeface="Courier"/>
                <a:cs typeface="Courier"/>
              </a:rPr>
              <a:t>ScopeGUIScript</a:t>
            </a:r>
            <a:r>
              <a:rPr lang="en-US" sz="1600" dirty="0" smtClean="0">
                <a:latin typeface="Courier"/>
                <a:cs typeface="Courier"/>
              </a:rPr>
              <a:t>’</a:t>
            </a:r>
          </a:p>
          <a:p>
            <a:pPr marL="2286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module </a:t>
            </a:r>
            <a:r>
              <a:rPr lang="en-US" sz="1600" dirty="0">
                <a:latin typeface="Courier"/>
                <a:cs typeface="Courier"/>
              </a:rPr>
              <a:t>load </a:t>
            </a:r>
            <a:r>
              <a:rPr lang="en-US" sz="1600" dirty="0" err="1">
                <a:latin typeface="Courier"/>
                <a:cs typeface="Courier"/>
              </a:rPr>
              <a:t>nstx</a:t>
            </a:r>
            <a:r>
              <a:rPr lang="en-US" sz="1600" dirty="0">
                <a:latin typeface="Courier"/>
                <a:cs typeface="Courier"/>
              </a:rPr>
              <a:t>/</a:t>
            </a:r>
            <a:r>
              <a:rPr lang="en-US" sz="1600" dirty="0" err="1" smtClean="0">
                <a:latin typeface="Courier"/>
                <a:cs typeface="Courier"/>
              </a:rPr>
              <a:t>mdsplus</a:t>
            </a:r>
            <a:endParaRPr lang="en-US" sz="1600" dirty="0" smtClean="0">
              <a:latin typeface="Courier"/>
              <a:cs typeface="Courier"/>
            </a:endParaRPr>
          </a:p>
          <a:p>
            <a:pPr marL="2286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module </a:t>
            </a:r>
            <a:r>
              <a:rPr lang="en-US" sz="1600" dirty="0">
                <a:latin typeface="Courier"/>
                <a:cs typeface="Courier"/>
              </a:rPr>
              <a:t>load </a:t>
            </a:r>
            <a:r>
              <a:rPr lang="en-US" sz="1600" dirty="0" err="1">
                <a:latin typeface="Courier"/>
                <a:cs typeface="Courier"/>
              </a:rPr>
              <a:t>nstx</a:t>
            </a:r>
            <a:r>
              <a:rPr lang="en-US" sz="1600" dirty="0">
                <a:latin typeface="Courier"/>
                <a:cs typeface="Courier"/>
              </a:rPr>
              <a:t>/</a:t>
            </a:r>
            <a:r>
              <a:rPr lang="en-US" sz="1600" dirty="0" err="1" smtClean="0">
                <a:latin typeface="Courier"/>
                <a:cs typeface="Courier"/>
              </a:rPr>
              <a:t>dcps</a:t>
            </a:r>
            <a:endParaRPr lang="en-US" sz="1600" dirty="0" smtClean="0">
              <a:latin typeface="Courier"/>
              <a:cs typeface="Courier"/>
            </a:endParaRPr>
          </a:p>
          <a:p>
            <a:pPr marL="228600" lvl="1" indent="0">
              <a:buNone/>
            </a:pPr>
            <a:r>
              <a:rPr lang="en-US" sz="1600" dirty="0" smtClean="0"/>
              <a:t>	</a:t>
            </a:r>
          </a:p>
          <a:p>
            <a:r>
              <a:rPr lang="en-US" dirty="0" smtClean="0"/>
              <a:t>At the command prompt:</a:t>
            </a:r>
          </a:p>
          <a:p>
            <a:pPr marL="228600" lvl="1" indent="0">
              <a:buNone/>
            </a:pPr>
            <a:r>
              <a:rPr lang="en-US" sz="1600" dirty="0">
                <a:latin typeface="Courier"/>
                <a:cs typeface="Courier"/>
              </a:rPr>
              <a:t>[sunfire06:/u/sgerhard.356]</a:t>
            </a:r>
            <a:r>
              <a:rPr lang="en-US" sz="1600" dirty="0" err="1">
                <a:latin typeface="Courier"/>
                <a:cs typeface="Courier"/>
              </a:rPr>
              <a:t>DCPSGui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dirty="0" smtClean="0"/>
              <a:t>You should get this: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idl</a:t>
            </a:r>
            <a:r>
              <a:rPr lang="en-US" dirty="0" smtClean="0"/>
              <a:t> GUI Exists to Help You Understand Why DCPS is Tripping</a:t>
            </a:r>
            <a:endParaRPr lang="en-US" dirty="0"/>
          </a:p>
        </p:txBody>
      </p:sp>
      <p:pic>
        <p:nvPicPr>
          <p:cNvPr id="4" name="Picture 3" descr="Screen Shot 2015-09-07 at 8.02.28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9144000" cy="210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8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Shot number…enter a number here and hit enter</a:t>
            </a:r>
          </a:p>
          <a:p>
            <a:r>
              <a:rPr lang="en-US" dirty="0" smtClean="0"/>
              <a:t>Tree: use ‘</a:t>
            </a:r>
            <a:r>
              <a:rPr lang="en-US" dirty="0" err="1" smtClean="0"/>
              <a:t>dcps_ops_fc</a:t>
            </a:r>
            <a:r>
              <a:rPr lang="en-US" dirty="0" smtClean="0"/>
              <a:t>’ or ‘</a:t>
            </a:r>
            <a:r>
              <a:rPr lang="en-US" dirty="0" err="1" smtClean="0"/>
              <a:t>dcps_ops_ja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“Identify The First Fault and Form Base Node”</a:t>
            </a:r>
          </a:p>
          <a:p>
            <a:pPr lvl="1"/>
            <a:r>
              <a:rPr lang="en-US" dirty="0" smtClean="0"/>
              <a:t>Use this to identify the first fault that occurs on a shot, and then put the type, name, model, and instance in the “base node”</a:t>
            </a:r>
          </a:p>
          <a:p>
            <a:r>
              <a:rPr lang="en-US" dirty="0" smtClean="0"/>
              <a:t>“Plot Data in Base Node”…does what it says.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shot 200148, find the fault that occurred (hint: </a:t>
            </a:r>
            <a:r>
              <a:rPr lang="en-US" dirty="0" err="1" smtClean="0"/>
              <a:t>dcps_ops_ja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Adjust limits to zoom in.</a:t>
            </a:r>
          </a:p>
          <a:p>
            <a:r>
              <a:rPr lang="en-US" dirty="0" smtClean="0"/>
              <a:t>Add a current to the plot; add two currents to the plot</a:t>
            </a:r>
          </a:p>
          <a:p>
            <a:r>
              <a:rPr lang="en-US" dirty="0" smtClean="0"/>
              <a:t>Use shot 200157 </a:t>
            </a:r>
            <a:r>
              <a:rPr lang="en-US" sz="1300" dirty="0" smtClean="0"/>
              <a:t>(test shot)</a:t>
            </a:r>
            <a:r>
              <a:rPr lang="en-US" dirty="0" smtClean="0"/>
              <a:t>…then “Plot OH/TF Temperatures”</a:t>
            </a:r>
          </a:p>
          <a:p>
            <a:r>
              <a:rPr lang="en-US" dirty="0" smtClean="0"/>
              <a:t>Pull up the “action and overcurrent” scope see 200148 (</a:t>
            </a:r>
            <a:r>
              <a:rPr lang="en-US" dirty="0" err="1" smtClean="0"/>
              <a:t>dcps_ops_ja</a:t>
            </a:r>
            <a:r>
              <a:rPr lang="en-US" dirty="0" smtClean="0"/>
              <a:t>) &amp; 200049 (</a:t>
            </a:r>
            <a:r>
              <a:rPr lang="en-US" dirty="0" err="1" smtClean="0"/>
              <a:t>dcps_ops_fc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Use the “</a:t>
            </a:r>
            <a:r>
              <a:rPr lang="en-US" dirty="0" err="1" smtClean="0"/>
              <a:t>Aquapoxy</a:t>
            </a:r>
            <a:r>
              <a:rPr lang="en-US" dirty="0" smtClean="0"/>
              <a:t> Algorithm Scope”, look at 200157, </a:t>
            </a:r>
            <a:r>
              <a:rPr lang="en-US" dirty="0" err="1" smtClean="0"/>
              <a:t>dcps_ops_fc</a:t>
            </a:r>
            <a:endParaRPr lang="en-US" dirty="0" smtClean="0"/>
          </a:p>
          <a:p>
            <a:pPr lvl="1"/>
            <a:r>
              <a:rPr lang="en-US" dirty="0" smtClean="0"/>
              <a:t>Then 146539, tree=</a:t>
            </a:r>
            <a:r>
              <a:rPr lang="en-US" dirty="0" err="1" smtClean="0"/>
              <a:t>dcps_auto_fc</a:t>
            </a:r>
            <a:endParaRPr lang="en-US" dirty="0" smtClean="0"/>
          </a:p>
          <a:p>
            <a:r>
              <a:rPr lang="en-US" dirty="0" smtClean="0"/>
              <a:t>Use the “</a:t>
            </a:r>
            <a:r>
              <a:rPr lang="en-US" dirty="0" err="1" smtClean="0"/>
              <a:t>dI</a:t>
            </a:r>
            <a:r>
              <a:rPr lang="en-US" dirty="0" smtClean="0"/>
              <a:t>/dt” protection scope from “Other Scopes”…see 201286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Hands on Training</a:t>
            </a:r>
            <a:br>
              <a:rPr lang="en-US" dirty="0" smtClean="0"/>
            </a:br>
            <a:r>
              <a:rPr lang="en-US" dirty="0" smtClean="0"/>
              <a:t>Hope you brought you laptop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6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751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b="1" dirty="0"/>
              <a:t>Hypothesis:</a:t>
            </a:r>
            <a:endParaRPr lang="en-US" dirty="0"/>
          </a:p>
          <a:p>
            <a:r>
              <a:rPr lang="en-US" dirty="0"/>
              <a:t>That Kelsey's work on the gap tiles has made it much harder to put the OSP on the PF-1C casing, and that only a limited # of configurations can now cause this problem.</a:t>
            </a:r>
          </a:p>
          <a:p>
            <a:r>
              <a:rPr lang="en-US" dirty="0"/>
              <a:t>That maybe NSTX-U can live without those configurations.</a:t>
            </a:r>
          </a:p>
          <a:p>
            <a:endParaRPr lang="en-US" dirty="0"/>
          </a:p>
          <a:p>
            <a:r>
              <a:rPr lang="en-US" b="1" dirty="0"/>
              <a:t>Analysis Method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isolver</a:t>
            </a:r>
            <a:r>
              <a:rPr lang="en-US" dirty="0"/>
              <a:t> to solve for plasma boundaries with fixed PF-1C current. These PF-1C currents are specified as a fraction of the total plasma current.</a:t>
            </a:r>
          </a:p>
          <a:p>
            <a:r>
              <a:rPr lang="en-US" dirty="0"/>
              <a:t>Provide input requests for aspect ratio, elongation, and </a:t>
            </a:r>
            <a:r>
              <a:rPr lang="en-US" dirty="0" err="1"/>
              <a:t>triangularity</a:t>
            </a:r>
            <a:r>
              <a:rPr lang="en-US" dirty="0"/>
              <a:t>, and allow the code to find values of currents in PF-1A, PF-1B, PF-2, PF-3, and PF-5.</a:t>
            </a:r>
          </a:p>
          <a:p>
            <a:r>
              <a:rPr lang="en-US" dirty="0"/>
              <a:t>Adjust </a:t>
            </a:r>
            <a:r>
              <a:rPr lang="en-US" dirty="0" err="1"/>
              <a:t>triangularity</a:t>
            </a:r>
            <a:r>
              <a:rPr lang="en-US" dirty="0"/>
              <a:t>, elongation, and R0 requests to find if, for any given value of the fixed PF-1C current, it was possible to put the OSP on the PF-1C can.</a:t>
            </a:r>
          </a:p>
          <a:p>
            <a:endParaRPr lang="en-US" dirty="0"/>
          </a:p>
          <a:p>
            <a:r>
              <a:rPr lang="en-US" b="1" dirty="0"/>
              <a:t>Result</a:t>
            </a:r>
            <a:endParaRPr lang="en-US" dirty="0"/>
          </a:p>
          <a:p>
            <a:r>
              <a:rPr lang="en-US" dirty="0"/>
              <a:t>For PF-1A alone, essentially impossible to land the OSP on the PF-1C.</a:t>
            </a:r>
          </a:p>
          <a:p>
            <a:r>
              <a:rPr lang="en-US" dirty="0"/>
              <a:t>Under this condition, no need for anything beyond Kelsey's tiles</a:t>
            </a:r>
          </a:p>
          <a:p>
            <a:r>
              <a:rPr lang="en-US" dirty="0"/>
              <a:t>For PF-1A+PF-2 only, very difficult to land the OSP on the PF-1C.</a:t>
            </a:r>
          </a:p>
          <a:p>
            <a:r>
              <a:rPr lang="en-US" dirty="0"/>
              <a:t>Kelsey's tile modifications appear to shield the coil for the most dangerous configurations.</a:t>
            </a:r>
          </a:p>
          <a:p>
            <a:r>
              <a:rPr lang="en-US" dirty="0"/>
              <a:t>For PF-1A+PF-1B+PF-2, can once again land the OSP on the PF-1C coil</a:t>
            </a:r>
          </a:p>
          <a:p>
            <a:r>
              <a:rPr lang="en-US" dirty="0"/>
              <a:t>Kelsey's tiles don't protect against this configuration...the PF-1B can push the field lines into the gap.</a:t>
            </a:r>
          </a:p>
          <a:p>
            <a:r>
              <a:rPr lang="en-US" dirty="0"/>
              <a:t>For PF1A+PF-2 (+PF-1B if you want), and </a:t>
            </a:r>
            <a:r>
              <a:rPr lang="en-US" i="1" dirty="0"/>
              <a:t>positive PF-1C current</a:t>
            </a:r>
            <a:r>
              <a:rPr lang="en-US" dirty="0"/>
              <a:t> (and positive Ip)</a:t>
            </a:r>
          </a:p>
          <a:p>
            <a:r>
              <a:rPr lang="en-US" dirty="0"/>
              <a:t>Tried PF-1C ratios from 0.001 to 0.007 A/A (or 7 kA at 1 MA), still could find cases with the OSP hitting the PF-1C coil with other coils currents having reasonable values</a:t>
            </a:r>
          </a:p>
          <a:p>
            <a:r>
              <a:rPr lang="en-US" dirty="0"/>
              <a:t>So, adding PF-1C in the positive direction is a bad idea</a:t>
            </a:r>
          </a:p>
          <a:p>
            <a:r>
              <a:rPr lang="en-US" dirty="0"/>
              <a:t>This is essentially saying that if PF-1C is used as a divertor coil (parallel to Ip) then the PF-1C must be the dominant divertor coil to be absolutely sure that the OSP cannot land on the PF-1C can.</a:t>
            </a:r>
          </a:p>
          <a:p>
            <a:pPr lvl="1"/>
            <a:r>
              <a:rPr lang="en-US" dirty="0"/>
              <a:t>May want to forbid use of PF-1A and/or PF-2 when PF-1C has current in the diverting direction.</a:t>
            </a:r>
          </a:p>
          <a:p>
            <a:r>
              <a:rPr lang="en-US" dirty="0"/>
              <a:t>For a PF1A+PF1B+PF-2, and </a:t>
            </a:r>
            <a:r>
              <a:rPr lang="en-US" i="1" dirty="0"/>
              <a:t>negative PF-1C current</a:t>
            </a:r>
            <a:endParaRPr lang="en-US" dirty="0"/>
          </a:p>
          <a:p>
            <a:r>
              <a:rPr lang="en-US" dirty="0"/>
              <a:t>A negative PC-1C current at the level of 0.001 A/A (or 1kA at 1MA) appears to be enough "buffer" field to eliminate the tendency of the field lines to hit the 1C can when 1B is on.</a:t>
            </a:r>
          </a:p>
          <a:p>
            <a:r>
              <a:rPr lang="en-US" dirty="0"/>
              <a:t>(recall), w/o PF-1B, no real problem after Kelsey's tile modifications.</a:t>
            </a:r>
          </a:p>
          <a:p>
            <a:endParaRPr lang="en-US" dirty="0"/>
          </a:p>
          <a:p>
            <a:r>
              <a:rPr lang="en-US" b="1" dirty="0"/>
              <a:t>Potential Solution</a:t>
            </a:r>
            <a:endParaRPr lang="en-US" dirty="0"/>
          </a:p>
          <a:p>
            <a:r>
              <a:rPr lang="en-US" dirty="0"/>
              <a:t>Never allow PF-1C to be run as a divertor coil, except when the other divertor coils are off or have very small values.</a:t>
            </a:r>
          </a:p>
          <a:p>
            <a:r>
              <a:rPr lang="en-US" dirty="0"/>
              <a:t>Still need to define "very small" in this context.</a:t>
            </a:r>
          </a:p>
          <a:p>
            <a:r>
              <a:rPr lang="en-US" dirty="0"/>
              <a:t>Still allows the SFD research with PF-1C "pushing"</a:t>
            </a:r>
          </a:p>
          <a:p>
            <a:r>
              <a:rPr lang="en-US" dirty="0"/>
              <a:t>If PF-1B is in the circuit &amp; control loop, and thus may turn on, then maintain a buffer field using PF-1C in the "pushing" direction of at least 0.001 A/A</a:t>
            </a:r>
          </a:p>
          <a:p>
            <a:r>
              <a:rPr lang="en-US" dirty="0"/>
              <a:t>Could enforce this trivially through DCPS or PCS.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Stefan’s Email on 3/9/13 on Magnetically Protecting the PF-1C Coils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9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3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4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What is </a:t>
            </a:r>
            <a:r>
              <a:rPr lang="en-US" dirty="0" smtClean="0">
                <a:latin typeface="Arial" charset="0"/>
              </a:rPr>
              <a:t>DCPS?</a:t>
            </a:r>
            <a:endParaRPr lang="en-US" dirty="0">
              <a:latin typeface="Arial" charset="0"/>
            </a:endParaRPr>
          </a:p>
        </p:txBody>
      </p:sp>
      <p:cxnSp>
        <p:nvCxnSpPr>
          <p:cNvPr id="8196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10000"/>
              </a:buClr>
              <a:defRPr/>
            </a:pPr>
            <a:r>
              <a:rPr lang="en-US" sz="2800" dirty="0">
                <a:latin typeface="Arial" charset="0"/>
              </a:rPr>
              <a:t>DCPS is the “</a:t>
            </a:r>
            <a:r>
              <a:rPr lang="en-US" altLang="ja-JP" sz="2800" dirty="0" err="1">
                <a:latin typeface="Arial" charset="0"/>
              </a:rPr>
              <a:t>Digitial</a:t>
            </a:r>
            <a:r>
              <a:rPr lang="en-US" altLang="ja-JP" sz="2800" dirty="0">
                <a:latin typeface="Arial" charset="0"/>
              </a:rPr>
              <a:t> Coil Protection System</a:t>
            </a:r>
            <a:r>
              <a:rPr lang="en-US" sz="2800" dirty="0">
                <a:latin typeface="Arial" charset="0"/>
              </a:rPr>
              <a:t>”</a:t>
            </a:r>
            <a:endParaRPr lang="en-US" altLang="ja-JP" sz="2800" dirty="0">
              <a:latin typeface="Arial" charset="0"/>
            </a:endParaRPr>
          </a:p>
          <a:p>
            <a:pPr>
              <a:buClr>
                <a:srgbClr val="010000"/>
              </a:buClr>
              <a:defRPr/>
            </a:pPr>
            <a:endParaRPr lang="en-US" sz="2800" dirty="0">
              <a:latin typeface="Arial" charset="0"/>
            </a:endParaRPr>
          </a:p>
          <a:p>
            <a:pPr>
              <a:buClr>
                <a:srgbClr val="010000"/>
              </a:buClr>
              <a:defRPr/>
            </a:pPr>
            <a:r>
              <a:rPr lang="en-US" sz="2800" dirty="0">
                <a:latin typeface="Arial" charset="0"/>
              </a:rPr>
              <a:t>It is a suite of computers, data </a:t>
            </a:r>
            <a:r>
              <a:rPr lang="en-US" sz="2800" dirty="0" smtClean="0">
                <a:latin typeface="Arial" charset="0"/>
              </a:rPr>
              <a:t>acquisitions </a:t>
            </a:r>
            <a:r>
              <a:rPr lang="en-US" sz="2800" dirty="0">
                <a:latin typeface="Arial" charset="0"/>
              </a:rPr>
              <a:t>systems, custom software, custom hardware, </a:t>
            </a:r>
            <a:r>
              <a:rPr lang="en-US" sz="2800" dirty="0" smtClean="0">
                <a:latin typeface="Arial" charset="0"/>
              </a:rPr>
              <a:t>automated testing systems, procedures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smtClean="0">
                <a:latin typeface="Arial" charset="0"/>
              </a:rPr>
              <a:t>and </a:t>
            </a:r>
            <a:r>
              <a:rPr lang="en-US" sz="2800" dirty="0">
                <a:latin typeface="Arial" charset="0"/>
              </a:rPr>
              <a:t>parameter data.</a:t>
            </a:r>
          </a:p>
          <a:p>
            <a:pPr>
              <a:buClr>
                <a:srgbClr val="010000"/>
              </a:buClr>
              <a:defRPr/>
            </a:pPr>
            <a:endParaRPr lang="en-US" sz="2800" dirty="0">
              <a:latin typeface="Arial" charset="0"/>
            </a:endParaRPr>
          </a:p>
          <a:p>
            <a:pPr>
              <a:buClr>
                <a:srgbClr val="010000"/>
              </a:buClr>
              <a:defRPr/>
            </a:pPr>
            <a:r>
              <a:rPr lang="en-US" sz="2800" dirty="0">
                <a:latin typeface="Arial" charset="0"/>
              </a:rPr>
              <a:t>The DCPS is primarily designed to protect the NSTX-U </a:t>
            </a:r>
            <a:r>
              <a:rPr lang="en-US" sz="2800" dirty="0" smtClean="0">
                <a:latin typeface="Arial" charset="0"/>
              </a:rPr>
              <a:t>coils and their mounting hardware </a:t>
            </a:r>
            <a:r>
              <a:rPr lang="en-US" sz="2800" dirty="0">
                <a:latin typeface="Arial" charset="0"/>
              </a:rPr>
              <a:t>against excessive </a:t>
            </a:r>
            <a:r>
              <a:rPr lang="en-US" sz="2800" dirty="0" smtClean="0">
                <a:latin typeface="Arial" charset="0"/>
              </a:rPr>
              <a:t>thermal &amp; mechanical </a:t>
            </a:r>
            <a:r>
              <a:rPr lang="en-US" sz="2800" dirty="0">
                <a:latin typeface="Arial" charset="0"/>
              </a:rPr>
              <a:t>loads.</a:t>
            </a:r>
          </a:p>
          <a:p>
            <a:pPr>
              <a:buClr>
                <a:srgbClr val="010000"/>
              </a:buClr>
              <a:defRPr/>
            </a:pPr>
            <a:endParaRPr lang="en-US" sz="2800" dirty="0" smtClean="0">
              <a:latin typeface="Arial" charset="0"/>
            </a:endParaRPr>
          </a:p>
          <a:p>
            <a:pPr>
              <a:buClr>
                <a:srgbClr val="010000"/>
              </a:buClr>
              <a:defRPr/>
            </a:pPr>
            <a:endParaRPr lang="en-US" sz="2800" dirty="0">
              <a:latin typeface="Arial" charset="0"/>
            </a:endParaRPr>
          </a:p>
          <a:p>
            <a:pPr>
              <a:buClr>
                <a:srgbClr val="010000"/>
              </a:buClr>
              <a:defRPr/>
            </a:pPr>
            <a:r>
              <a:rPr lang="en-US" sz="2800" dirty="0">
                <a:latin typeface="Arial" charset="0"/>
              </a:rPr>
              <a:t>It is NOT a global machine protection system.</a:t>
            </a:r>
          </a:p>
          <a:p>
            <a:pPr>
              <a:buClr>
                <a:srgbClr val="010000"/>
              </a:buClr>
              <a:defRPr/>
            </a:pPr>
            <a:r>
              <a:rPr lang="en-US" sz="2800" dirty="0">
                <a:latin typeface="Arial" charset="0"/>
              </a:rPr>
              <a:t>It is NOT a rectifier protection system</a:t>
            </a:r>
            <a:r>
              <a:rPr lang="en-US" sz="2800" dirty="0" smtClean="0">
                <a:latin typeface="Arial" charset="0"/>
              </a:rPr>
              <a:t>.</a:t>
            </a:r>
          </a:p>
          <a:p>
            <a:pPr>
              <a:buClr>
                <a:srgbClr val="010000"/>
              </a:buClr>
              <a:defRPr/>
            </a:pPr>
            <a:r>
              <a:rPr lang="en-US" dirty="0" smtClean="0">
                <a:latin typeface="Arial" charset="0"/>
              </a:rPr>
              <a:t>It does NOT know about the RWM coils,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and cannot protect them.</a:t>
            </a:r>
            <a:endParaRPr lang="en-US" dirty="0">
              <a:latin typeface="Arial" charset="0"/>
            </a:endParaRPr>
          </a:p>
        </p:txBody>
      </p:sp>
      <p:cxnSp>
        <p:nvCxnSpPr>
          <p:cNvPr id="8198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9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0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E746759-BAD8-C54A-A52F-AC5437AD5A54}" type="slidenum">
              <a:rPr lang="en-US" sz="900" i="0">
                <a:solidFill>
                  <a:schemeClr val="accent2"/>
                </a:solidFill>
                <a:latin typeface="Arial" charset="0"/>
              </a:rPr>
              <a:pPr/>
              <a:t>5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8201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9447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two instances of DCPS:</a:t>
            </a:r>
          </a:p>
          <a:p>
            <a:pPr lvl="1"/>
            <a:r>
              <a:rPr lang="en-US" dirty="0" smtClean="0"/>
              <a:t>One at D-Site, in the “Junction Area”</a:t>
            </a:r>
          </a:p>
          <a:p>
            <a:pPr lvl="1"/>
            <a:r>
              <a:rPr lang="en-US" dirty="0" smtClean="0"/>
              <a:t>One a C-site, in the FCC</a:t>
            </a:r>
          </a:p>
          <a:p>
            <a:pPr lvl="1"/>
            <a:r>
              <a:rPr lang="en-US" dirty="0" smtClean="0"/>
              <a:t>Same executable runs on both system</a:t>
            </a:r>
          </a:p>
          <a:p>
            <a:r>
              <a:rPr lang="en-US" dirty="0" smtClean="0"/>
              <a:t>Each can terminate the shot by a pair of actions:</a:t>
            </a:r>
          </a:p>
          <a:p>
            <a:pPr lvl="1"/>
            <a:r>
              <a:rPr lang="en-US" dirty="0" smtClean="0"/>
              <a:t>Can declare a “software fault”, because of an algorithm trip.</a:t>
            </a:r>
          </a:p>
          <a:p>
            <a:pPr lvl="2"/>
            <a:r>
              <a:rPr lang="en-US" dirty="0" smtClean="0"/>
              <a:t>This becomes a L1 fault via hardware for the JA DCPS.</a:t>
            </a:r>
          </a:p>
          <a:p>
            <a:pPr lvl="1"/>
            <a:r>
              <a:rPr lang="en-US" dirty="0" smtClean="0"/>
              <a:t>Can stop the “Watch Dog Timer” because of a software or input problem.</a:t>
            </a:r>
          </a:p>
          <a:p>
            <a:pPr lvl="2"/>
            <a:r>
              <a:rPr lang="en-US" dirty="0" smtClean="0"/>
              <a:t>WDT is a [JA,FCC]=[5 kHz, 2.5 kHz] pulse train generated by the program.</a:t>
            </a:r>
          </a:p>
          <a:p>
            <a:pPr lvl="2"/>
            <a:r>
              <a:rPr lang="en-US" dirty="0" smtClean="0"/>
              <a:t>Obviously, if the software is not running, the timer will not toggle.</a:t>
            </a:r>
          </a:p>
          <a:p>
            <a:pPr lvl="2"/>
            <a:r>
              <a:rPr lang="en-US" dirty="0" smtClean="0"/>
              <a:t>Hardware detects this loss of toggling and declares a L1 fault.</a:t>
            </a:r>
          </a:p>
          <a:p>
            <a:r>
              <a:rPr lang="en-US" dirty="0" smtClean="0"/>
              <a:t>The shutdown is a suppress and bypass applied to all rectifiers.</a:t>
            </a:r>
          </a:p>
          <a:p>
            <a:pPr lvl="1"/>
            <a:r>
              <a:rPr lang="en-US" dirty="0" smtClean="0"/>
              <a:t>Suppress = Stop the rectifier from rectifying</a:t>
            </a:r>
          </a:p>
          <a:p>
            <a:pPr lvl="1"/>
            <a:r>
              <a:rPr lang="en-US" dirty="0" smtClean="0"/>
              <a:t>Bypass = Short out the coil through a diode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DCPSs, and for Each, Two Ways of </a:t>
            </a:r>
            <a:br>
              <a:rPr lang="en-US" sz="2800" dirty="0" smtClean="0"/>
            </a:br>
            <a:r>
              <a:rPr lang="en-US" sz="2800" dirty="0" smtClean="0"/>
              <a:t>Stopping the Shot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553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Simplest Block Diagram</a:t>
            </a:r>
          </a:p>
        </p:txBody>
      </p:sp>
      <p:pic>
        <p:nvPicPr>
          <p:cNvPr id="10242" name="Picture 2" descr="NSTX-U_cutaway_low_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13716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886200" y="1143000"/>
            <a:ext cx="1524000" cy="942975"/>
          </a:xfrm>
          <a:prstGeom prst="rect">
            <a:avLst/>
          </a:prstGeom>
          <a:solidFill>
            <a:srgbClr val="0000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>
              <a:spcBef>
                <a:spcPct val="20000"/>
              </a:spcBef>
              <a:defRPr/>
            </a:pPr>
            <a:r>
              <a:rPr lang="en-US" sz="1600" i="0" dirty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Coil and Plasma Current Measurements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9400" y="3962400"/>
            <a:ext cx="1295400" cy="457200"/>
          </a:xfrm>
          <a:prstGeom prst="rect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Local</a:t>
            </a:r>
            <a:r>
              <a:rPr lang="en-US" sz="1400" i="0" dirty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 Acquisition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3124200"/>
            <a:ext cx="1295400" cy="533400"/>
          </a:xfrm>
          <a:prstGeom prst="rect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>
              <a:spcBef>
                <a:spcPct val="20000"/>
              </a:spcBef>
              <a:defRPr/>
            </a:pPr>
            <a:r>
              <a:rPr lang="en-US" sz="1600" i="0" dirty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FPDP Data Acquisition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667000" y="4648200"/>
            <a:ext cx="1828800" cy="533400"/>
          </a:xfrm>
          <a:prstGeom prst="rect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Junction Area</a:t>
            </a:r>
            <a:r>
              <a:rPr lang="en-US" sz="1400" i="0" dirty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 </a:t>
            </a:r>
            <a:r>
              <a:rPr lang="en-US" sz="1400" i="0" dirty="0" smtClean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DCPS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Computer(s)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4191000"/>
            <a:ext cx="1524000" cy="914400"/>
          </a:xfrm>
          <a:prstGeom prst="rect">
            <a:avLst/>
          </a:prstGeom>
          <a:solidFill>
            <a:srgbClr val="008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>
              <a:spcBef>
                <a:spcPct val="20000"/>
              </a:spcBef>
              <a:defRPr/>
            </a:pPr>
            <a:r>
              <a:rPr lang="en-US" sz="1600" i="0" dirty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FCC DCPS &amp; Plasma Control </a:t>
            </a:r>
            <a:r>
              <a:rPr lang="en-US" sz="1600" i="0" dirty="0" smtClean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Computer(s)</a:t>
            </a:r>
            <a:endParaRPr lang="en-US" sz="1600" i="0" dirty="0">
              <a:solidFill>
                <a:schemeClr val="bg1"/>
              </a:solidFill>
              <a:latin typeface="Helvetica" pitchFamily="-128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90600" y="3276600"/>
            <a:ext cx="1295400" cy="533400"/>
          </a:xfrm>
          <a:prstGeom prst="rect">
            <a:avLst/>
          </a:prstGeom>
          <a:solidFill>
            <a:srgbClr val="0000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>
              <a:spcBef>
                <a:spcPct val="20000"/>
              </a:spcBef>
              <a:defRPr/>
            </a:pPr>
            <a:r>
              <a:rPr lang="en-US" sz="1400" i="0" dirty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Fault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400" i="0" dirty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Detectors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" y="1371600"/>
            <a:ext cx="1371600" cy="838199"/>
          </a:xfrm>
          <a:prstGeom prst="rect">
            <a:avLst/>
          </a:prstGeom>
          <a:solidFill>
            <a:srgbClr val="0000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>
              <a:spcBef>
                <a:spcPct val="20000"/>
              </a:spcBef>
              <a:defRPr/>
            </a:pPr>
            <a:r>
              <a:rPr lang="en-US" sz="1600" i="0" dirty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Power Supply Suppress and Bypass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5715000"/>
            <a:ext cx="1295400" cy="733425"/>
          </a:xfrm>
          <a:prstGeom prst="rect">
            <a:avLst/>
          </a:prstGeom>
          <a:solidFill>
            <a:srgbClr val="0000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>
              <a:spcBef>
                <a:spcPct val="20000"/>
              </a:spcBef>
              <a:defRPr/>
            </a:pPr>
            <a:r>
              <a:rPr lang="en-US" i="0" dirty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Firing Generators</a:t>
            </a:r>
          </a:p>
        </p:txBody>
      </p:sp>
      <p:cxnSp>
        <p:nvCxnSpPr>
          <p:cNvPr id="10251" name="Straight Arrow Connector 6"/>
          <p:cNvCxnSpPr>
            <a:cxnSpLocks noChangeShapeType="1"/>
          </p:cNvCxnSpPr>
          <p:nvPr/>
        </p:nvCxnSpPr>
        <p:spPr bwMode="auto">
          <a:xfrm flipV="1">
            <a:off x="3505200" y="1781175"/>
            <a:ext cx="304800" cy="4763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Straight Arrow Connector 18"/>
          <p:cNvCxnSpPr>
            <a:cxnSpLocks noChangeShapeType="1"/>
          </p:cNvCxnSpPr>
          <p:nvPr/>
        </p:nvCxnSpPr>
        <p:spPr bwMode="auto">
          <a:xfrm>
            <a:off x="4572000" y="2136775"/>
            <a:ext cx="0" cy="53340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Straight Arrow Connector 23"/>
          <p:cNvCxnSpPr>
            <a:cxnSpLocks noChangeShapeType="1"/>
          </p:cNvCxnSpPr>
          <p:nvPr/>
        </p:nvCxnSpPr>
        <p:spPr bwMode="auto">
          <a:xfrm flipH="1">
            <a:off x="3200400" y="2670175"/>
            <a:ext cx="1371600" cy="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Straight Arrow Connector 26"/>
          <p:cNvCxnSpPr>
            <a:cxnSpLocks noChangeShapeType="1"/>
          </p:cNvCxnSpPr>
          <p:nvPr/>
        </p:nvCxnSpPr>
        <p:spPr bwMode="auto">
          <a:xfrm>
            <a:off x="3200400" y="2670175"/>
            <a:ext cx="0" cy="45720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Straight Arrow Connector 30"/>
          <p:cNvCxnSpPr>
            <a:cxnSpLocks noChangeShapeType="1"/>
          </p:cNvCxnSpPr>
          <p:nvPr/>
        </p:nvCxnSpPr>
        <p:spPr bwMode="auto">
          <a:xfrm>
            <a:off x="3200400" y="5181600"/>
            <a:ext cx="0" cy="45720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Straight Arrow Connector 32"/>
          <p:cNvCxnSpPr>
            <a:cxnSpLocks noChangeShapeType="1"/>
          </p:cNvCxnSpPr>
          <p:nvPr/>
        </p:nvCxnSpPr>
        <p:spPr bwMode="auto">
          <a:xfrm>
            <a:off x="3429000" y="3736975"/>
            <a:ext cx="0" cy="225425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Straight Arrow Connector 33"/>
          <p:cNvCxnSpPr>
            <a:cxnSpLocks noChangeShapeType="1"/>
          </p:cNvCxnSpPr>
          <p:nvPr/>
        </p:nvCxnSpPr>
        <p:spPr bwMode="auto">
          <a:xfrm flipV="1">
            <a:off x="1828800" y="3810000"/>
            <a:ext cx="0" cy="205740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Straight Arrow Connector 35"/>
          <p:cNvCxnSpPr>
            <a:cxnSpLocks noChangeShapeType="1"/>
          </p:cNvCxnSpPr>
          <p:nvPr/>
        </p:nvCxnSpPr>
        <p:spPr bwMode="auto">
          <a:xfrm flipH="1">
            <a:off x="4114800" y="6400800"/>
            <a:ext cx="2133600" cy="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Straight Arrow Connector 37"/>
          <p:cNvCxnSpPr>
            <a:cxnSpLocks noChangeShapeType="1"/>
          </p:cNvCxnSpPr>
          <p:nvPr/>
        </p:nvCxnSpPr>
        <p:spPr bwMode="auto">
          <a:xfrm>
            <a:off x="6248400" y="5105400"/>
            <a:ext cx="0" cy="129540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Straight Arrow Connector 39"/>
          <p:cNvCxnSpPr>
            <a:cxnSpLocks noChangeShapeType="1"/>
          </p:cNvCxnSpPr>
          <p:nvPr/>
        </p:nvCxnSpPr>
        <p:spPr bwMode="auto">
          <a:xfrm flipV="1">
            <a:off x="1371600" y="2212975"/>
            <a:ext cx="0" cy="987425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Straight Arrow Connector 43"/>
          <p:cNvCxnSpPr>
            <a:cxnSpLocks noChangeShapeType="1"/>
          </p:cNvCxnSpPr>
          <p:nvPr/>
        </p:nvCxnSpPr>
        <p:spPr bwMode="auto">
          <a:xfrm flipV="1">
            <a:off x="762000" y="2212975"/>
            <a:ext cx="0" cy="3502025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Straight Arrow Connector 45"/>
          <p:cNvCxnSpPr>
            <a:cxnSpLocks noChangeShapeType="1"/>
          </p:cNvCxnSpPr>
          <p:nvPr/>
        </p:nvCxnSpPr>
        <p:spPr bwMode="auto">
          <a:xfrm>
            <a:off x="1905000" y="1831975"/>
            <a:ext cx="457200" cy="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3" name="TextBox 26"/>
          <p:cNvSpPr txBox="1">
            <a:spLocks noChangeArrowheads="1"/>
          </p:cNvSpPr>
          <p:nvPr/>
        </p:nvSpPr>
        <p:spPr bwMode="auto">
          <a:xfrm>
            <a:off x="6248400" y="5867400"/>
            <a:ext cx="289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0" i="0" dirty="0">
                <a:solidFill>
                  <a:schemeClr val="tx1"/>
                </a:solidFill>
              </a:rPr>
              <a:t>This block diagram is missing A LOT of details!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743200" y="3124200"/>
            <a:ext cx="1447800" cy="609600"/>
          </a:xfrm>
          <a:prstGeom prst="rect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>
              <a:spcBef>
                <a:spcPct val="20000"/>
              </a:spcBef>
              <a:defRPr/>
            </a:pPr>
            <a:r>
              <a:rPr lang="en-US" sz="1600" dirty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Hardware User Interface</a:t>
            </a:r>
            <a:endParaRPr lang="en-US" sz="1600" i="0" dirty="0">
              <a:solidFill>
                <a:schemeClr val="bg1"/>
              </a:solidFill>
              <a:latin typeface="Helvetica" pitchFamily="-128" charset="0"/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895600" y="5638800"/>
            <a:ext cx="1295400" cy="457200"/>
          </a:xfrm>
          <a:prstGeom prst="rect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Hardware User Interface</a:t>
            </a:r>
            <a:endParaRPr lang="en-US" sz="1400" i="0" dirty="0">
              <a:solidFill>
                <a:schemeClr val="bg1"/>
              </a:solidFill>
              <a:latin typeface="Helvetica" pitchFamily="-128" charset="0"/>
              <a:cs typeface="Arial" charset="0"/>
            </a:endParaRPr>
          </a:p>
        </p:txBody>
      </p:sp>
      <p:cxnSp>
        <p:nvCxnSpPr>
          <p:cNvPr id="10266" name="Straight Arrow Connector 33"/>
          <p:cNvCxnSpPr>
            <a:cxnSpLocks noChangeShapeType="1"/>
            <a:endCxn id="7" idx="1"/>
          </p:cNvCxnSpPr>
          <p:nvPr/>
        </p:nvCxnSpPr>
        <p:spPr bwMode="auto">
          <a:xfrm flipV="1">
            <a:off x="4267200" y="3390900"/>
            <a:ext cx="914400" cy="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7" name="Straight Arrow Connector 32"/>
          <p:cNvCxnSpPr>
            <a:cxnSpLocks noChangeShapeType="1"/>
          </p:cNvCxnSpPr>
          <p:nvPr/>
        </p:nvCxnSpPr>
        <p:spPr bwMode="auto">
          <a:xfrm>
            <a:off x="3429000" y="4419600"/>
            <a:ext cx="0" cy="225425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8" name="Straight Arrow Connector 37"/>
          <p:cNvCxnSpPr>
            <a:cxnSpLocks noChangeShapeType="1"/>
            <a:endCxn id="56" idx="1"/>
          </p:cNvCxnSpPr>
          <p:nvPr/>
        </p:nvCxnSpPr>
        <p:spPr bwMode="auto">
          <a:xfrm>
            <a:off x="1828800" y="5867400"/>
            <a:ext cx="1066800" cy="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9" name="Straight Arrow Connector 33"/>
          <p:cNvCxnSpPr>
            <a:cxnSpLocks noChangeShapeType="1"/>
            <a:endCxn id="9" idx="0"/>
          </p:cNvCxnSpPr>
          <p:nvPr/>
        </p:nvCxnSpPr>
        <p:spPr bwMode="auto">
          <a:xfrm flipH="1">
            <a:off x="5715000" y="3657600"/>
            <a:ext cx="0" cy="53340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0" name="TextBox 17"/>
          <p:cNvSpPr txBox="1">
            <a:spLocks noChangeArrowheads="1"/>
          </p:cNvSpPr>
          <p:nvPr/>
        </p:nvSpPr>
        <p:spPr bwMode="auto">
          <a:xfrm>
            <a:off x="5791200" y="3733800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i="0">
                <a:solidFill>
                  <a:srgbClr val="000000"/>
                </a:solidFill>
              </a:rPr>
              <a:t>FPDP Data Link</a:t>
            </a:r>
          </a:p>
        </p:txBody>
      </p:sp>
      <p:sp>
        <p:nvSpPr>
          <p:cNvPr id="10271" name="TextBox 44"/>
          <p:cNvSpPr txBox="1">
            <a:spLocks noChangeArrowheads="1"/>
          </p:cNvSpPr>
          <p:nvPr/>
        </p:nvSpPr>
        <p:spPr bwMode="auto">
          <a:xfrm>
            <a:off x="6248400" y="51816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i="0" dirty="0">
                <a:solidFill>
                  <a:srgbClr val="000000"/>
                </a:solidFill>
              </a:rPr>
              <a:t>FPDP Data Link</a:t>
            </a:r>
          </a:p>
        </p:txBody>
      </p:sp>
      <p:sp>
        <p:nvSpPr>
          <p:cNvPr id="10272" name="Rectangle 18"/>
          <p:cNvSpPr>
            <a:spLocks noChangeArrowheads="1"/>
          </p:cNvSpPr>
          <p:nvPr/>
        </p:nvSpPr>
        <p:spPr bwMode="auto">
          <a:xfrm>
            <a:off x="2590800" y="3810000"/>
            <a:ext cx="1981200" cy="1524000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0273" name="TextBox 19"/>
          <p:cNvSpPr txBox="1">
            <a:spLocks noChangeArrowheads="1"/>
          </p:cNvSpPr>
          <p:nvPr/>
        </p:nvSpPr>
        <p:spPr bwMode="auto">
          <a:xfrm>
            <a:off x="5943600" y="914400"/>
            <a:ext cx="3124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i="0" dirty="0">
                <a:solidFill>
                  <a:schemeClr val="tx1"/>
                </a:solidFill>
              </a:rPr>
              <a:t>FCC and JA DCPS have </a:t>
            </a:r>
            <a:r>
              <a:rPr lang="en-US" sz="1800" b="0" u="sng" dirty="0">
                <a:solidFill>
                  <a:schemeClr val="tx1"/>
                </a:solidFill>
              </a:rPr>
              <a:t>identical</a:t>
            </a:r>
            <a:r>
              <a:rPr lang="en-US" sz="1800" b="0" i="0" dirty="0">
                <a:solidFill>
                  <a:schemeClr val="tx1"/>
                </a:solidFill>
              </a:rPr>
              <a:t> code, and are the same executable file, but </a:t>
            </a:r>
            <a:r>
              <a:rPr lang="en-US" sz="1800" b="0" i="0" dirty="0" err="1">
                <a:solidFill>
                  <a:schemeClr val="tx1"/>
                </a:solidFill>
              </a:rPr>
              <a:t>i</a:t>
            </a:r>
            <a:r>
              <a:rPr lang="en-US" sz="1800" b="0" i="0" dirty="0">
                <a:solidFill>
                  <a:schemeClr val="tx1"/>
                </a:solidFill>
              </a:rPr>
              <a:t>) get their input from different </a:t>
            </a:r>
            <a:r>
              <a:rPr lang="en-US" sz="1800" b="0" i="0" dirty="0" smtClean="0">
                <a:solidFill>
                  <a:schemeClr val="tx1"/>
                </a:solidFill>
              </a:rPr>
              <a:t>source providers, </a:t>
            </a:r>
            <a:r>
              <a:rPr lang="en-US" sz="1800" b="0" i="0" dirty="0">
                <a:solidFill>
                  <a:schemeClr val="tx1"/>
                </a:solidFill>
              </a:rPr>
              <a:t>and ii) send their output to the rectifiers different ways</a:t>
            </a:r>
          </a:p>
        </p:txBody>
      </p:sp>
      <p:sp>
        <p:nvSpPr>
          <p:cNvPr id="10274" name="TextBox 20"/>
          <p:cNvSpPr txBox="1">
            <a:spLocks noChangeArrowheads="1"/>
          </p:cNvSpPr>
          <p:nvPr/>
        </p:nvSpPr>
        <p:spPr bwMode="auto">
          <a:xfrm>
            <a:off x="6705600" y="3581400"/>
            <a:ext cx="236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i="0" dirty="0">
                <a:solidFill>
                  <a:srgbClr val="FF3300"/>
                </a:solidFill>
              </a:rPr>
              <a:t>Red for Junction Area</a:t>
            </a:r>
          </a:p>
          <a:p>
            <a:pPr algn="ctr" eaLnBrk="1" hangingPunct="1"/>
            <a:r>
              <a:rPr lang="en-US" sz="2400" i="0" dirty="0">
                <a:solidFill>
                  <a:srgbClr val="008000"/>
                </a:solidFill>
              </a:rPr>
              <a:t>Green for FCC</a:t>
            </a:r>
          </a:p>
          <a:p>
            <a:pPr algn="ctr" eaLnBrk="1" hangingPunct="1"/>
            <a:r>
              <a:rPr lang="en-US" sz="2400" i="0" dirty="0"/>
              <a:t>Blue for FCPC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765425" y="6248400"/>
            <a:ext cx="1295400" cy="228600"/>
          </a:xfrm>
          <a:prstGeom prst="rect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 FOMs</a:t>
            </a:r>
            <a:endParaRPr lang="en-US" sz="1200" i="0" dirty="0">
              <a:solidFill>
                <a:schemeClr val="bg1"/>
              </a:solidFill>
              <a:latin typeface="Helvetica" pitchFamily="-128" charset="0"/>
              <a:cs typeface="Arial" charset="0"/>
            </a:endParaRPr>
          </a:p>
        </p:txBody>
      </p:sp>
      <p:cxnSp>
        <p:nvCxnSpPr>
          <p:cNvPr id="10276" name="Straight Arrow Connector 35"/>
          <p:cNvCxnSpPr>
            <a:cxnSpLocks noChangeShapeType="1"/>
          </p:cNvCxnSpPr>
          <p:nvPr/>
        </p:nvCxnSpPr>
        <p:spPr bwMode="auto">
          <a:xfrm flipH="1">
            <a:off x="1600200" y="6324600"/>
            <a:ext cx="1143000" cy="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3" name="TextBox 23"/>
          <p:cNvSpPr txBox="1">
            <a:spLocks noChangeArrowheads="1"/>
          </p:cNvSpPr>
          <p:nvPr/>
        </p:nvSpPr>
        <p:spPr bwMode="auto">
          <a:xfrm>
            <a:off x="3238500" y="2667000"/>
            <a:ext cx="17637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50" i="0" dirty="0" smtClean="0">
                <a:solidFill>
                  <a:schemeClr val="tx1"/>
                </a:solidFill>
              </a:rPr>
              <a:t>2 measurements per coil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572000" y="5562600"/>
            <a:ext cx="1143000" cy="457200"/>
          </a:xfrm>
          <a:prstGeom prst="rect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>
              <a:spcBef>
                <a:spcPct val="2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latin typeface="Helvetica" pitchFamily="-128" charset="0"/>
                <a:cs typeface="Arial" charset="0"/>
              </a:rPr>
              <a:t>FCC DCPS WDT Monitor</a:t>
            </a:r>
            <a:endParaRPr lang="en-US" sz="1400" i="0" dirty="0">
              <a:solidFill>
                <a:schemeClr val="bg1"/>
              </a:solidFill>
              <a:latin typeface="Helvetica" pitchFamily="-128" charset="0"/>
              <a:cs typeface="Arial" charset="0"/>
            </a:endParaRPr>
          </a:p>
        </p:txBody>
      </p:sp>
      <p:cxnSp>
        <p:nvCxnSpPr>
          <p:cNvPr id="45" name="Straight Arrow Connector 35"/>
          <p:cNvCxnSpPr>
            <a:cxnSpLocks noChangeShapeType="1"/>
            <a:endCxn id="44" idx="3"/>
          </p:cNvCxnSpPr>
          <p:nvPr/>
        </p:nvCxnSpPr>
        <p:spPr bwMode="auto">
          <a:xfrm flipH="1">
            <a:off x="5715000" y="5791200"/>
            <a:ext cx="533400" cy="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Arrow Connector 30"/>
          <p:cNvCxnSpPr>
            <a:cxnSpLocks noChangeShapeType="1"/>
          </p:cNvCxnSpPr>
          <p:nvPr/>
        </p:nvCxnSpPr>
        <p:spPr bwMode="auto">
          <a:xfrm>
            <a:off x="3810000" y="5181600"/>
            <a:ext cx="0" cy="45720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35"/>
          <p:cNvCxnSpPr>
            <a:cxnSpLocks noChangeShapeType="1"/>
          </p:cNvCxnSpPr>
          <p:nvPr/>
        </p:nvCxnSpPr>
        <p:spPr bwMode="auto">
          <a:xfrm flipH="1">
            <a:off x="4191000" y="5791200"/>
            <a:ext cx="457200" cy="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44"/>
          <p:cNvSpPr txBox="1">
            <a:spLocks noChangeArrowheads="1"/>
          </p:cNvSpPr>
          <p:nvPr/>
        </p:nvSpPr>
        <p:spPr bwMode="auto">
          <a:xfrm>
            <a:off x="5715000" y="5486400"/>
            <a:ext cx="609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i="0" dirty="0" smtClean="0">
                <a:solidFill>
                  <a:srgbClr val="000000"/>
                </a:solidFill>
              </a:rPr>
              <a:t>WDT</a:t>
            </a:r>
            <a:endParaRPr lang="en-US" b="0" i="0" dirty="0">
              <a:solidFill>
                <a:srgbClr val="000000"/>
              </a:solidFill>
            </a:endParaRPr>
          </a:p>
        </p:txBody>
      </p:sp>
      <p:sp>
        <p:nvSpPr>
          <p:cNvPr id="47" name="TextBox 44"/>
          <p:cNvSpPr txBox="1">
            <a:spLocks noChangeArrowheads="1"/>
          </p:cNvSpPr>
          <p:nvPr/>
        </p:nvSpPr>
        <p:spPr bwMode="auto">
          <a:xfrm>
            <a:off x="4343400" y="6123801"/>
            <a:ext cx="1676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i="0" dirty="0" smtClean="0">
                <a:solidFill>
                  <a:srgbClr val="000000"/>
                </a:solidFill>
              </a:rPr>
              <a:t>Suppress, Bypass</a:t>
            </a:r>
            <a:endParaRPr lang="en-US" b="0" i="0" dirty="0">
              <a:solidFill>
                <a:srgbClr val="000000"/>
              </a:solidFill>
            </a:endParaRP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2743200" y="5285601"/>
            <a:ext cx="609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i="0" dirty="0" smtClean="0">
                <a:solidFill>
                  <a:srgbClr val="000000"/>
                </a:solidFill>
              </a:rPr>
              <a:t>WDT</a:t>
            </a:r>
            <a:endParaRPr lang="en-US" b="0" i="0" dirty="0">
              <a:solidFill>
                <a:srgbClr val="000000"/>
              </a:solidFill>
            </a:endParaRPr>
          </a:p>
        </p:txBody>
      </p:sp>
      <p:sp>
        <p:nvSpPr>
          <p:cNvPr id="52" name="TextBox 44"/>
          <p:cNvSpPr txBox="1">
            <a:spLocks noChangeArrowheads="1"/>
          </p:cNvSpPr>
          <p:nvPr/>
        </p:nvSpPr>
        <p:spPr bwMode="auto">
          <a:xfrm>
            <a:off x="3810000" y="5334000"/>
            <a:ext cx="914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i="0" dirty="0" smtClean="0">
                <a:solidFill>
                  <a:srgbClr val="000000"/>
                </a:solidFill>
              </a:rPr>
              <a:t>SW Fault</a:t>
            </a:r>
            <a:endParaRPr lang="en-US" b="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6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Input Data to DCPS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Parameter data </a:t>
            </a:r>
            <a:r>
              <a:rPr lang="en-US" dirty="0" smtClean="0">
                <a:latin typeface="Arial" charset="0"/>
              </a:rPr>
              <a:t>controls </a:t>
            </a:r>
            <a:r>
              <a:rPr lang="en-US" dirty="0">
                <a:latin typeface="Arial" charset="0"/>
              </a:rPr>
              <a:t>all of the DCPS </a:t>
            </a:r>
            <a:r>
              <a:rPr lang="en-US" dirty="0" smtClean="0">
                <a:latin typeface="Arial" charset="0"/>
              </a:rPr>
              <a:t>functions </a:t>
            </a:r>
          </a:p>
          <a:p>
            <a:pPr lvl="1"/>
            <a:r>
              <a:rPr lang="en-US" dirty="0" smtClean="0">
                <a:latin typeface="Arial" charset="0"/>
              </a:rPr>
              <a:t>Stored in MDS+ trees</a:t>
            </a:r>
          </a:p>
          <a:p>
            <a:pPr lvl="1"/>
            <a:r>
              <a:rPr lang="en-US" dirty="0" smtClean="0">
                <a:latin typeface="Arial" charset="0"/>
              </a:rPr>
              <a:t>One tree for FCC DCPS, and one for JA DCPS</a:t>
            </a:r>
          </a:p>
          <a:p>
            <a:pPr lvl="1"/>
            <a:r>
              <a:rPr lang="en-US" dirty="0" smtClean="0">
                <a:latin typeface="Arial" charset="0"/>
              </a:rPr>
              <a:t>Pairs of trees are controlled so that the FCC has more restrictive parameters (by a few %)</a:t>
            </a:r>
          </a:p>
          <a:p>
            <a:pPr lvl="2"/>
            <a:r>
              <a:rPr lang="en-US" dirty="0" smtClean="0">
                <a:latin typeface="Arial" charset="0"/>
              </a:rPr>
              <a:t>FCC should always trip first!</a:t>
            </a:r>
          </a:p>
          <a:p>
            <a:r>
              <a:rPr lang="en-US" dirty="0" err="1" smtClean="0">
                <a:latin typeface="Arial" charset="0"/>
              </a:rPr>
              <a:t>Realtime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data is limited to some </a:t>
            </a:r>
            <a:r>
              <a:rPr lang="en-US" dirty="0" smtClean="0">
                <a:latin typeface="Arial" charset="0"/>
              </a:rPr>
              <a:t>digital </a:t>
            </a:r>
            <a:r>
              <a:rPr lang="en-US" dirty="0">
                <a:latin typeface="Arial" charset="0"/>
              </a:rPr>
              <a:t>status and timing information, and 2 measures of the coil current for each coil system.</a:t>
            </a:r>
          </a:p>
          <a:p>
            <a:pPr lvl="1"/>
            <a:r>
              <a:rPr lang="en-US" dirty="0">
                <a:latin typeface="Arial" charset="0"/>
              </a:rPr>
              <a:t>No line-switch positions, no coil voltages, no water </a:t>
            </a:r>
            <a:r>
              <a:rPr lang="en-US" dirty="0" smtClean="0">
                <a:latin typeface="Arial" charset="0"/>
              </a:rPr>
              <a:t>temperatures, no strain gauges, no displacement monitors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2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Right handed with {</a:t>
            </a:r>
            <a:r>
              <a:rPr lang="en-US" dirty="0" err="1" smtClean="0"/>
              <a:t>R,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dirty="0" err="1" smtClean="0"/>
              <a:t>,Z</a:t>
            </a:r>
            <a:r>
              <a:rPr lang="en-US" dirty="0" smtClean="0"/>
              <a:t>} cyclic order.</a:t>
            </a:r>
          </a:p>
          <a:p>
            <a:pPr lvl="1"/>
            <a:r>
              <a:rPr lang="en-US" dirty="0" smtClean="0"/>
              <a:t>R (major radius) increases moving out of the vessel.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F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 err="1" smtClean="0">
                <a:latin typeface="Arial"/>
                <a:cs typeface="Arial"/>
              </a:rPr>
              <a:t>toroidal</a:t>
            </a:r>
            <a:r>
              <a:rPr lang="en-US" dirty="0" smtClean="0">
                <a:latin typeface="Arial"/>
                <a:cs typeface="Arial"/>
              </a:rPr>
              <a:t> angle) increases in the CCW direction as viewed from above.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Z (vertical direction) increases moving towards the NTC ceiling.</a:t>
            </a:r>
          </a:p>
          <a:p>
            <a:r>
              <a:rPr lang="en-US" dirty="0" smtClean="0">
                <a:latin typeface="Arial"/>
                <a:cs typeface="Arial"/>
              </a:rPr>
              <a:t>This leads to the following “rules”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</a:t>
            </a:r>
            <a:r>
              <a:rPr lang="en-US" baseline="-25000" dirty="0" smtClean="0">
                <a:latin typeface="Arial"/>
                <a:cs typeface="Arial"/>
              </a:rPr>
              <a:t>P</a:t>
            </a:r>
            <a:r>
              <a:rPr lang="en-US" dirty="0" smtClean="0">
                <a:latin typeface="Arial"/>
                <a:cs typeface="Arial"/>
              </a:rPr>
              <a:t> is a positive number in standard co-injected operation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</a:t>
            </a:r>
            <a:r>
              <a:rPr lang="en-US" baseline="-25000" dirty="0" smtClean="0">
                <a:latin typeface="Arial"/>
                <a:cs typeface="Arial"/>
              </a:rPr>
              <a:t>TF</a:t>
            </a:r>
            <a:r>
              <a:rPr lang="en-US" dirty="0" smtClean="0">
                <a:latin typeface="Arial"/>
                <a:cs typeface="Arial"/>
              </a:rPr>
              <a:t> is a negative number in normal operation with the lower X-point in the favorable drift direction.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TF is CW from above, the rod current is down.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PF-5 is negative for positive I</a:t>
            </a:r>
            <a:r>
              <a:rPr lang="en-US" baseline="-25000" dirty="0" smtClean="0">
                <a:latin typeface="Arial"/>
                <a:cs typeface="Arial"/>
              </a:rPr>
              <a:t>P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OH coil pre-charges positive, and swings negative.</a:t>
            </a:r>
          </a:p>
          <a:p>
            <a:r>
              <a:rPr lang="en-US" dirty="0" smtClean="0">
                <a:latin typeface="Arial"/>
                <a:cs typeface="Arial"/>
              </a:rPr>
              <a:t>These enforced by careful sign-corrections on current measurements, magnetic measurements.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 Convention</a:t>
            </a:r>
            <a:br>
              <a:rPr lang="en-US" dirty="0" smtClean="0"/>
            </a:br>
            <a:r>
              <a:rPr lang="en-US" sz="3100" dirty="0" smtClean="0"/>
              <a:t>Same sign </a:t>
            </a:r>
            <a:r>
              <a:rPr lang="en-US" sz="3100" dirty="0"/>
              <a:t>convention is used in PCS, </a:t>
            </a:r>
            <a:r>
              <a:rPr lang="en-US" sz="3100" dirty="0" smtClean="0"/>
              <a:t>DCPS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612095115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7201</TotalTime>
  <Words>4082</Words>
  <Application>Microsoft Macintosh PowerPoint</Application>
  <PresentationFormat>On-screen Show (4:3)</PresentationFormat>
  <Paragraphs>433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NSTX Upgrade</vt:lpstr>
      <vt:lpstr>DCPS &amp; Running with Aquapour/CTD-425 Composite between the OH and TF</vt:lpstr>
      <vt:lpstr>Disclaimer</vt:lpstr>
      <vt:lpstr>Outline</vt:lpstr>
      <vt:lpstr>Outline</vt:lpstr>
      <vt:lpstr>What is DCPS?</vt:lpstr>
      <vt:lpstr>Two DCPSs, and for Each, Two Ways of  Stopping the Shot</vt:lpstr>
      <vt:lpstr>Simplest Block Diagram</vt:lpstr>
      <vt:lpstr>Input Data to DCPS</vt:lpstr>
      <vt:lpstr>Sign Convention Same sign convention is used in PCS, DCPS</vt:lpstr>
      <vt:lpstr>Who’s who in DCPS</vt:lpstr>
      <vt:lpstr>Procedural Response to a Fault</vt:lpstr>
      <vt:lpstr>Outline</vt:lpstr>
      <vt:lpstr>NSTX-U Coils</vt:lpstr>
      <vt:lpstr>List of DCPS Algorithms</vt:lpstr>
      <vt:lpstr>DCPS Has a Post-Disruption Current Algorithm And Two Plasma Shapes</vt:lpstr>
      <vt:lpstr>DCPS Calculates Radial &amp; Vertical Forces on Coils, Moments</vt:lpstr>
      <vt:lpstr>DCPS Calculates Stress on Bolts</vt:lpstr>
      <vt:lpstr>DCPS Computes Combined Vertical Forces</vt:lpstr>
      <vt:lpstr>DCPS Calculates the Torque on the TF</vt:lpstr>
      <vt:lpstr>DCPS Calculates Local OH Stresses</vt:lpstr>
      <vt:lpstr>DCPS Calculates Shear Stresses on the TF Inner Bundle</vt:lpstr>
      <vt:lpstr>DCPS Calculates I2t Integrals</vt:lpstr>
      <vt:lpstr>DCPS Calculates Bending Stresses on PF-4 and PF-5</vt:lpstr>
      <vt:lpstr>A Note on Limit Values</vt:lpstr>
      <vt:lpstr>Outline</vt:lpstr>
      <vt:lpstr>Background on Aquapoxy</vt:lpstr>
      <vt:lpstr>The TF Can Tear the Bottom of the OH Coil Apart</vt:lpstr>
      <vt:lpstr>Analysis Suggests We Can Eliminate OH Stresses by Keeping OH Hotter than TF</vt:lpstr>
      <vt:lpstr>Adjust the OH Waveform to Keep OH Hotter than TF</vt:lpstr>
      <vt:lpstr>Pre-Heating/Pre-Charge Scenarios…Examples From 100% Non-Inductive Scenarios</vt:lpstr>
      <vt:lpstr>Pre-Heating/Pre-Charge Scenarios…Examples From 100% Non-Inductive Scenarios</vt:lpstr>
      <vt:lpstr>For the First Year, a 15-20% Pre-Charge Appears to be a Good Compromise</vt:lpstr>
      <vt:lpstr>DCPS Will Be Used to Enforce This Temperature Difference</vt:lpstr>
      <vt:lpstr>Outline</vt:lpstr>
      <vt:lpstr>Basic Idea is To Confirm The Grossly Proper Electrical Behavior of the Coil Systems</vt:lpstr>
      <vt:lpstr>Implementation Details</vt:lpstr>
      <vt:lpstr>Outline</vt:lpstr>
      <vt:lpstr>PiC Will Need to Be Cognizant of Vessel/PFC Internal Thermal Loading</vt:lpstr>
      <vt:lpstr>The PiC is Often the First to Know When Something is Off</vt:lpstr>
      <vt:lpstr>Outline</vt:lpstr>
      <vt:lpstr>An idl GUI Exists to Help You Understand Why DCPS is Tripping</vt:lpstr>
      <vt:lpstr>Hands on Training Hope you brought you laptop</vt:lpstr>
      <vt:lpstr>The end…</vt:lpstr>
      <vt:lpstr>Stefan’s Email on 3/9/13 on Magnetically Protecting the PF-1C Coils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Stefan Gerhardt</cp:lastModifiedBy>
  <cp:revision>143</cp:revision>
  <dcterms:created xsi:type="dcterms:W3CDTF">2015-07-16T16:59:24Z</dcterms:created>
  <dcterms:modified xsi:type="dcterms:W3CDTF">2015-10-13T17:37:13Z</dcterms:modified>
</cp:coreProperties>
</file>