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1.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63" r:id="rId2"/>
    <p:sldMasterId id="2147483665" r:id="rId3"/>
    <p:sldMasterId id="2147483723" r:id="rId4"/>
    <p:sldMasterId id="2147483736" r:id="rId5"/>
    <p:sldMasterId id="2147483742" r:id="rId6"/>
    <p:sldMasterId id="2147483754" r:id="rId7"/>
  </p:sldMasterIdLst>
  <p:notesMasterIdLst>
    <p:notesMasterId r:id="rId68"/>
  </p:notesMasterIdLst>
  <p:handoutMasterIdLst>
    <p:handoutMasterId r:id="rId69"/>
  </p:handoutMasterIdLst>
  <p:sldIdLst>
    <p:sldId id="1897" r:id="rId8"/>
    <p:sldId id="1996" r:id="rId9"/>
    <p:sldId id="1976" r:id="rId10"/>
    <p:sldId id="1979" r:id="rId11"/>
    <p:sldId id="1980" r:id="rId12"/>
    <p:sldId id="2000" r:id="rId13"/>
    <p:sldId id="2008" r:id="rId14"/>
    <p:sldId id="2009" r:id="rId15"/>
    <p:sldId id="2013" r:id="rId16"/>
    <p:sldId id="2014" r:id="rId17"/>
    <p:sldId id="2018" r:id="rId18"/>
    <p:sldId id="2015" r:id="rId19"/>
    <p:sldId id="2017" r:id="rId20"/>
    <p:sldId id="2011" r:id="rId21"/>
    <p:sldId id="2012" r:id="rId22"/>
    <p:sldId id="2020" r:id="rId23"/>
    <p:sldId id="2001" r:id="rId24"/>
    <p:sldId id="2002" r:id="rId25"/>
    <p:sldId id="2003" r:id="rId26"/>
    <p:sldId id="2004" r:id="rId27"/>
    <p:sldId id="2041" r:id="rId28"/>
    <p:sldId id="2005" r:id="rId29"/>
    <p:sldId id="2006" r:id="rId30"/>
    <p:sldId id="2019" r:id="rId31"/>
    <p:sldId id="2007" r:id="rId32"/>
    <p:sldId id="1988" r:id="rId33"/>
    <p:sldId id="1923" r:id="rId34"/>
    <p:sldId id="1914" r:id="rId35"/>
    <p:sldId id="2022" r:id="rId36"/>
    <p:sldId id="2023" r:id="rId37"/>
    <p:sldId id="2024" r:id="rId38"/>
    <p:sldId id="2026" r:id="rId39"/>
    <p:sldId id="2025" r:id="rId40"/>
    <p:sldId id="1987" r:id="rId41"/>
    <p:sldId id="1993" r:id="rId42"/>
    <p:sldId id="1997" r:id="rId43"/>
    <p:sldId id="1998" r:id="rId44"/>
    <p:sldId id="1999" r:id="rId45"/>
    <p:sldId id="1994" r:id="rId46"/>
    <p:sldId id="2027" r:id="rId47"/>
    <p:sldId id="2028" r:id="rId48"/>
    <p:sldId id="2044" r:id="rId49"/>
    <p:sldId id="2067" r:id="rId50"/>
    <p:sldId id="2052" r:id="rId51"/>
    <p:sldId id="2053" r:id="rId52"/>
    <p:sldId id="2063" r:id="rId53"/>
    <p:sldId id="2064" r:id="rId54"/>
    <p:sldId id="2065" r:id="rId55"/>
    <p:sldId id="2066" r:id="rId56"/>
    <p:sldId id="2055" r:id="rId57"/>
    <p:sldId id="2056" r:id="rId58"/>
    <p:sldId id="2057" r:id="rId59"/>
    <p:sldId id="2058" r:id="rId60"/>
    <p:sldId id="2059" r:id="rId61"/>
    <p:sldId id="2060" r:id="rId62"/>
    <p:sldId id="2061" r:id="rId63"/>
    <p:sldId id="2062" r:id="rId64"/>
    <p:sldId id="2068" r:id="rId65"/>
    <p:sldId id="2069" r:id="rId66"/>
    <p:sldId id="2070" r:id="rId67"/>
  </p:sldIdLst>
  <p:sldSz cx="9144000" cy="6858000" type="screen4x3"/>
  <p:notesSz cx="6934200" cy="9234488"/>
  <p:defaultTextStyle>
    <a:defPPr>
      <a:defRPr lang="en-US"/>
    </a:defPPr>
    <a:lvl1pPr algn="l" rtl="0" fontAlgn="base">
      <a:spcBef>
        <a:spcPct val="20000"/>
      </a:spcBef>
      <a:spcAft>
        <a:spcPct val="0"/>
      </a:spcAft>
      <a:buChar char="•"/>
      <a:defRPr sz="1000" b="1" i="1" kern="1200">
        <a:solidFill>
          <a:srgbClr val="1822CD"/>
        </a:solidFill>
        <a:latin typeface="Helvetica" charset="0"/>
        <a:ea typeface="+mn-ea"/>
        <a:cs typeface="+mn-cs"/>
      </a:defRPr>
    </a:lvl1pPr>
    <a:lvl2pPr marL="457146" algn="l" rtl="0" fontAlgn="base">
      <a:spcBef>
        <a:spcPct val="20000"/>
      </a:spcBef>
      <a:spcAft>
        <a:spcPct val="0"/>
      </a:spcAft>
      <a:buChar char="•"/>
      <a:defRPr sz="1000" b="1" i="1" kern="1200">
        <a:solidFill>
          <a:srgbClr val="1822CD"/>
        </a:solidFill>
        <a:latin typeface="Helvetica" charset="0"/>
        <a:ea typeface="+mn-ea"/>
        <a:cs typeface="+mn-cs"/>
      </a:defRPr>
    </a:lvl2pPr>
    <a:lvl3pPr marL="914293" algn="l" rtl="0" fontAlgn="base">
      <a:spcBef>
        <a:spcPct val="20000"/>
      </a:spcBef>
      <a:spcAft>
        <a:spcPct val="0"/>
      </a:spcAft>
      <a:buChar char="•"/>
      <a:defRPr sz="1000" b="1" i="1" kern="1200">
        <a:solidFill>
          <a:srgbClr val="1822CD"/>
        </a:solidFill>
        <a:latin typeface="Helvetica" charset="0"/>
        <a:ea typeface="+mn-ea"/>
        <a:cs typeface="+mn-cs"/>
      </a:defRPr>
    </a:lvl3pPr>
    <a:lvl4pPr marL="1371440" algn="l" rtl="0" fontAlgn="base">
      <a:spcBef>
        <a:spcPct val="20000"/>
      </a:spcBef>
      <a:spcAft>
        <a:spcPct val="0"/>
      </a:spcAft>
      <a:buChar char="•"/>
      <a:defRPr sz="1000" b="1" i="1" kern="1200">
        <a:solidFill>
          <a:srgbClr val="1822CD"/>
        </a:solidFill>
        <a:latin typeface="Helvetica" charset="0"/>
        <a:ea typeface="+mn-ea"/>
        <a:cs typeface="+mn-cs"/>
      </a:defRPr>
    </a:lvl4pPr>
    <a:lvl5pPr marL="1828586" algn="l" rtl="0" fontAlgn="base">
      <a:spcBef>
        <a:spcPct val="20000"/>
      </a:spcBef>
      <a:spcAft>
        <a:spcPct val="0"/>
      </a:spcAft>
      <a:buChar char="•"/>
      <a:defRPr sz="1000" b="1" i="1" kern="1200">
        <a:solidFill>
          <a:srgbClr val="1822CD"/>
        </a:solidFill>
        <a:latin typeface="Helvetica" charset="0"/>
        <a:ea typeface="+mn-ea"/>
        <a:cs typeface="+mn-cs"/>
      </a:defRPr>
    </a:lvl5pPr>
    <a:lvl6pPr marL="2285733" algn="l" defTabSz="457146" rtl="0" eaLnBrk="1" latinLnBrk="0" hangingPunct="1">
      <a:defRPr sz="1000" b="1" i="1" kern="1200">
        <a:solidFill>
          <a:srgbClr val="1822CD"/>
        </a:solidFill>
        <a:latin typeface="Helvetica" charset="0"/>
        <a:ea typeface="+mn-ea"/>
        <a:cs typeface="+mn-cs"/>
      </a:defRPr>
    </a:lvl6pPr>
    <a:lvl7pPr marL="2742879" algn="l" defTabSz="457146" rtl="0" eaLnBrk="1" latinLnBrk="0" hangingPunct="1">
      <a:defRPr sz="1000" b="1" i="1" kern="1200">
        <a:solidFill>
          <a:srgbClr val="1822CD"/>
        </a:solidFill>
        <a:latin typeface="Helvetica" charset="0"/>
        <a:ea typeface="+mn-ea"/>
        <a:cs typeface="+mn-cs"/>
      </a:defRPr>
    </a:lvl7pPr>
    <a:lvl8pPr marL="3200026" algn="l" defTabSz="457146" rtl="0" eaLnBrk="1" latinLnBrk="0" hangingPunct="1">
      <a:defRPr sz="1000" b="1" i="1" kern="1200">
        <a:solidFill>
          <a:srgbClr val="1822CD"/>
        </a:solidFill>
        <a:latin typeface="Helvetica" charset="0"/>
        <a:ea typeface="+mn-ea"/>
        <a:cs typeface="+mn-cs"/>
      </a:defRPr>
    </a:lvl8pPr>
    <a:lvl9pPr marL="3657172" algn="l" defTabSz="457146" rtl="0" eaLnBrk="1" latinLnBrk="0" hangingPunct="1">
      <a:defRPr sz="1000" b="1" i="1" kern="1200">
        <a:solidFill>
          <a:srgbClr val="1822CD"/>
        </a:solidFill>
        <a:latin typeface="Helvetica"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9FF"/>
    <a:srgbClr val="FF0000"/>
    <a:srgbClr val="F8F8F8"/>
    <a:srgbClr val="B2B2B2"/>
    <a:srgbClr val="FF7575"/>
    <a:srgbClr val="3333FF"/>
    <a:srgbClr val="009999"/>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736" y="-552"/>
      </p:cViewPr>
      <p:guideLst>
        <p:guide orient="horz" pos="326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p:cViewPr varScale="1">
        <p:scale>
          <a:sx n="98" d="100"/>
          <a:sy n="98" d="100"/>
        </p:scale>
        <p:origin x="-3420" y="-114"/>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notesMaster" Target="notesMasters/notesMaster1.xml"/><Relationship Id="rId69" Type="http://schemas.openxmlformats.org/officeDocument/2006/relationships/handoutMaster" Target="handoutMasters/handoutMaster1.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png"/><Relationship Id="rId2" Type="http://schemas.openxmlformats.org/officeDocument/2006/relationships/image" Target="../media/image60.emf"/><Relationship Id="rId3" Type="http://schemas.openxmlformats.org/officeDocument/2006/relationships/image" Target="../media/image61.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7.wmf"/><Relationship Id="rId4" Type="http://schemas.openxmlformats.org/officeDocument/2006/relationships/image" Target="../media/image68.wmf"/><Relationship Id="rId5" Type="http://schemas.openxmlformats.org/officeDocument/2006/relationships/image" Target="../media/image69.wmf"/><Relationship Id="rId1" Type="http://schemas.openxmlformats.org/officeDocument/2006/relationships/image" Target="../media/image65.wmf"/><Relationship Id="rId2" Type="http://schemas.openxmlformats.org/officeDocument/2006/relationships/image" Target="../media/image6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defTabSz="923925">
              <a:spcBef>
                <a:spcPct val="0"/>
              </a:spcBef>
              <a:buFontTx/>
              <a:buNone/>
              <a:defRPr sz="1200" b="0" i="0">
                <a:solidFill>
                  <a:schemeClr val="tx1"/>
                </a:solidFill>
                <a:latin typeface="Times New Roman" pitchFamily="18" charset="0"/>
              </a:defRPr>
            </a:lvl1pPr>
          </a:lstStyle>
          <a:p>
            <a:pPr>
              <a:defRPr/>
            </a:pPr>
            <a:endParaRPr lang="en-US"/>
          </a:p>
        </p:txBody>
      </p:sp>
      <p:sp>
        <p:nvSpPr>
          <p:cNvPr id="23555" name="Rectangle 3"/>
          <p:cNvSpPr>
            <a:spLocks noGrp="1" noChangeArrowheads="1"/>
          </p:cNvSpPr>
          <p:nvPr>
            <p:ph type="dt" sz="quarter" idx="1"/>
          </p:nvPr>
        </p:nvSpPr>
        <p:spPr bwMode="auto">
          <a:xfrm>
            <a:off x="3929063" y="0"/>
            <a:ext cx="3005137"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algn="r" defTabSz="923925">
              <a:spcBef>
                <a:spcPct val="0"/>
              </a:spcBef>
              <a:buFontTx/>
              <a:buNone/>
              <a:defRPr sz="1200" b="0" i="0">
                <a:solidFill>
                  <a:schemeClr val="tx1"/>
                </a:solidFill>
                <a:latin typeface="Times New Roman" pitchFamily="18" charset="0"/>
              </a:defRPr>
            </a:lvl1pPr>
          </a:lstStyle>
          <a:p>
            <a:pPr>
              <a:defRPr/>
            </a:pPr>
            <a:endParaRPr lang="en-US"/>
          </a:p>
        </p:txBody>
      </p:sp>
      <p:sp>
        <p:nvSpPr>
          <p:cNvPr id="23556" name="Rectangle 4"/>
          <p:cNvSpPr>
            <a:spLocks noGrp="1" noChangeArrowheads="1"/>
          </p:cNvSpPr>
          <p:nvPr>
            <p:ph type="ftr" sz="quarter" idx="2"/>
          </p:nvPr>
        </p:nvSpPr>
        <p:spPr bwMode="auto">
          <a:xfrm>
            <a:off x="0" y="8772525"/>
            <a:ext cx="3005138" cy="461963"/>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defTabSz="923925">
              <a:spcBef>
                <a:spcPct val="0"/>
              </a:spcBef>
              <a:buFontTx/>
              <a:buNone/>
              <a:defRPr sz="1200" b="0" i="0">
                <a:solidFill>
                  <a:schemeClr val="tx1"/>
                </a:solidFill>
                <a:latin typeface="Times New Roman" pitchFamily="18" charset="0"/>
              </a:defRPr>
            </a:lvl1pPr>
          </a:lstStyle>
          <a:p>
            <a:pPr>
              <a:defRPr/>
            </a:pPr>
            <a:endParaRPr lang="en-US"/>
          </a:p>
        </p:txBody>
      </p:sp>
      <p:sp>
        <p:nvSpPr>
          <p:cNvPr id="23557" name="Rectangle 5"/>
          <p:cNvSpPr>
            <a:spLocks noGrp="1" noChangeArrowheads="1"/>
          </p:cNvSpPr>
          <p:nvPr>
            <p:ph type="sldNum" sz="quarter" idx="3"/>
          </p:nvPr>
        </p:nvSpPr>
        <p:spPr bwMode="auto">
          <a:xfrm>
            <a:off x="3929063" y="8772525"/>
            <a:ext cx="3005137" cy="461963"/>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algn="r" defTabSz="923925">
              <a:spcBef>
                <a:spcPct val="0"/>
              </a:spcBef>
              <a:buFontTx/>
              <a:buNone/>
              <a:defRPr sz="1200" b="0" i="0">
                <a:solidFill>
                  <a:schemeClr val="tx1"/>
                </a:solidFill>
                <a:latin typeface="Times New Roman" pitchFamily="-108" charset="0"/>
              </a:defRPr>
            </a:lvl1pPr>
          </a:lstStyle>
          <a:p>
            <a:pPr>
              <a:defRPr/>
            </a:pPr>
            <a:fld id="{969C598B-820A-6340-8484-330510FCF80E}" type="slidenum">
              <a:rPr lang="en-US"/>
              <a:pPr>
                <a:defRPr/>
              </a:pPr>
              <a:t>‹#›</a:t>
            </a:fld>
            <a:endParaRPr lang="en-US"/>
          </a:p>
        </p:txBody>
      </p:sp>
    </p:spTree>
    <p:extLst>
      <p:ext uri="{BB962C8B-B14F-4D97-AF65-F5344CB8AC3E}">
        <p14:creationId xmlns:p14="http://schemas.microsoft.com/office/powerpoint/2010/main" val="2771385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spcBef>
                <a:spcPct val="0"/>
              </a:spcBef>
              <a:buFontTx/>
              <a:buNone/>
              <a:defRPr sz="1200" b="0" i="0">
                <a:solidFill>
                  <a:schemeClr val="tx1"/>
                </a:solidFill>
                <a:latin typeface="Times New Roman" pitchFamily="18" charset="0"/>
              </a:defRPr>
            </a:lvl1pPr>
          </a:lstStyle>
          <a:p>
            <a:pPr>
              <a:defRPr/>
            </a:pPr>
            <a:endParaRPr lang="en-US"/>
          </a:p>
        </p:txBody>
      </p:sp>
      <p:sp>
        <p:nvSpPr>
          <p:cNvPr id="30723" name="Rectangle 3"/>
          <p:cNvSpPr>
            <a:spLocks noGrp="1" noChangeArrowheads="1"/>
          </p:cNvSpPr>
          <p:nvPr>
            <p:ph type="dt" idx="1"/>
          </p:nvPr>
        </p:nvSpPr>
        <p:spPr bwMode="auto">
          <a:xfrm>
            <a:off x="396240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lgn="r">
              <a:spcBef>
                <a:spcPct val="0"/>
              </a:spcBef>
              <a:buFontTx/>
              <a:buNone/>
              <a:defRPr sz="1200" b="0" i="0">
                <a:solidFill>
                  <a:schemeClr val="tx1"/>
                </a:solidFill>
                <a:latin typeface="Times New Roman" pitchFamily="18" charset="0"/>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30300" y="685800"/>
            <a:ext cx="4673600" cy="3505200"/>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15988" y="4419600"/>
            <a:ext cx="5102225" cy="4116388"/>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0" y="8764588"/>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spcBef>
                <a:spcPct val="0"/>
              </a:spcBef>
              <a:buFontTx/>
              <a:buNone/>
              <a:defRPr sz="1200" b="0" i="0">
                <a:solidFill>
                  <a:schemeClr val="tx1"/>
                </a:solidFill>
                <a:latin typeface="Times New Roman" pitchFamily="18" charset="0"/>
              </a:defRPr>
            </a:lvl1pPr>
          </a:lstStyle>
          <a:p>
            <a:pPr>
              <a:defRPr/>
            </a:pPr>
            <a:endParaRPr lang="en-US"/>
          </a:p>
        </p:txBody>
      </p:sp>
      <p:sp>
        <p:nvSpPr>
          <p:cNvPr id="30727" name="Rectangle 7"/>
          <p:cNvSpPr>
            <a:spLocks noGrp="1" noChangeArrowheads="1"/>
          </p:cNvSpPr>
          <p:nvPr>
            <p:ph type="sldNum" sz="quarter" idx="5"/>
          </p:nvPr>
        </p:nvSpPr>
        <p:spPr bwMode="auto">
          <a:xfrm>
            <a:off x="3962400" y="8764588"/>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lgn="r">
              <a:spcBef>
                <a:spcPct val="0"/>
              </a:spcBef>
              <a:buFontTx/>
              <a:buNone/>
              <a:defRPr sz="1200" b="0" i="0">
                <a:solidFill>
                  <a:schemeClr val="tx1"/>
                </a:solidFill>
                <a:latin typeface="Times New Roman" pitchFamily="-108" charset="0"/>
              </a:defRPr>
            </a:lvl1pPr>
          </a:lstStyle>
          <a:p>
            <a:pPr>
              <a:defRPr/>
            </a:pPr>
            <a:fld id="{E842FAB6-4DCE-9342-91C5-C1545360311C}" type="slidenum">
              <a:rPr lang="en-US"/>
              <a:pPr>
                <a:defRPr/>
              </a:pPr>
              <a:t>‹#›</a:t>
            </a:fld>
            <a:endParaRPr lang="en-US"/>
          </a:p>
        </p:txBody>
      </p:sp>
    </p:spTree>
    <p:extLst>
      <p:ext uri="{BB962C8B-B14F-4D97-AF65-F5344CB8AC3E}">
        <p14:creationId xmlns:p14="http://schemas.microsoft.com/office/powerpoint/2010/main" val="1936513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ヒラギノ角ゴ Pro W3" charset="-128"/>
        <a:cs typeface="ヒラギノ角ゴ Pro W3" charset="-128"/>
      </a:defRPr>
    </a:lvl1pPr>
    <a:lvl2pPr marL="457146" algn="l" rtl="0" eaLnBrk="0" fontAlgn="base" hangingPunct="0">
      <a:spcBef>
        <a:spcPct val="30000"/>
      </a:spcBef>
      <a:spcAft>
        <a:spcPct val="0"/>
      </a:spcAft>
      <a:defRPr sz="1200" kern="1200">
        <a:solidFill>
          <a:schemeClr val="tx1"/>
        </a:solidFill>
        <a:latin typeface="Times New Roman" pitchFamily="18" charset="0"/>
        <a:ea typeface="ヒラギノ角ゴ Pro W3" pitchFamily="-108" charset="-128"/>
        <a:cs typeface="+mn-cs"/>
      </a:defRPr>
    </a:lvl2pPr>
    <a:lvl3pPr marL="914293" algn="l" rtl="0" eaLnBrk="0" fontAlgn="base" hangingPunct="0">
      <a:spcBef>
        <a:spcPct val="30000"/>
      </a:spcBef>
      <a:spcAft>
        <a:spcPct val="0"/>
      </a:spcAft>
      <a:defRPr sz="1200" kern="1200">
        <a:solidFill>
          <a:schemeClr val="tx1"/>
        </a:solidFill>
        <a:latin typeface="Times New Roman" pitchFamily="18" charset="0"/>
        <a:ea typeface="ヒラギノ角ゴ Pro W3" pitchFamily="-108" charset="-128"/>
        <a:cs typeface="+mn-cs"/>
      </a:defRPr>
    </a:lvl3pPr>
    <a:lvl4pPr marL="1371440" algn="l" rtl="0" eaLnBrk="0" fontAlgn="base" hangingPunct="0">
      <a:spcBef>
        <a:spcPct val="30000"/>
      </a:spcBef>
      <a:spcAft>
        <a:spcPct val="0"/>
      </a:spcAft>
      <a:defRPr sz="1200" kern="1200">
        <a:solidFill>
          <a:schemeClr val="tx1"/>
        </a:solidFill>
        <a:latin typeface="Times New Roman" pitchFamily="18" charset="0"/>
        <a:ea typeface="ヒラギノ角ゴ Pro W3" pitchFamily="-108" charset="-128"/>
        <a:cs typeface="+mn-cs"/>
      </a:defRPr>
    </a:lvl4pPr>
    <a:lvl5pPr marL="1828586" algn="l" rtl="0" eaLnBrk="0" fontAlgn="base" hangingPunct="0">
      <a:spcBef>
        <a:spcPct val="30000"/>
      </a:spcBef>
      <a:spcAft>
        <a:spcPct val="0"/>
      </a:spcAft>
      <a:defRPr sz="1200" kern="1200">
        <a:solidFill>
          <a:schemeClr val="tx1"/>
        </a:solidFill>
        <a:latin typeface="Times New Roman" pitchFamily="18" charset="0"/>
        <a:ea typeface="ヒラギノ角ゴ Pro W3" pitchFamily="-108" charset="-128"/>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8297B784-0287-D044-B383-8FFD13E9BD88}" type="slidenum">
              <a:rPr lang="en-US" smtClean="0">
                <a:latin typeface="Times New Roman" charset="0"/>
              </a:rPr>
              <a:pPr/>
              <a:t>1</a:t>
            </a:fld>
            <a:endParaRPr lang="en-US" smtClean="0">
              <a:latin typeface="Times New Roman" charset="0"/>
            </a:endParaRPr>
          </a:p>
        </p:txBody>
      </p:sp>
      <p:sp>
        <p:nvSpPr>
          <p:cNvPr id="21507" name="Rectangle 2"/>
          <p:cNvSpPr>
            <a:spLocks noGrp="1" noRot="1" noChangeAspect="1" noChangeArrowheads="1" noTextEdit="1"/>
          </p:cNvSpPr>
          <p:nvPr>
            <p:ph type="sldImg"/>
          </p:nvPr>
        </p:nvSpPr>
        <p:spPr>
          <a:xfrm>
            <a:off x="1130300" y="685800"/>
            <a:ext cx="4673600" cy="3505200"/>
          </a:xfrm>
          <a:ln/>
        </p:spPr>
      </p:sp>
      <p:sp>
        <p:nvSpPr>
          <p:cNvPr id="21508" name="Rectangle 3"/>
          <p:cNvSpPr>
            <a:spLocks noGrp="1" noChangeArrowheads="1"/>
          </p:cNvSpPr>
          <p:nvPr>
            <p:ph type="body" idx="1"/>
          </p:nvPr>
        </p:nvSpPr>
        <p:spPr>
          <a:noFill/>
          <a:ln/>
        </p:spPr>
        <p:txBody>
          <a:bodyPr/>
          <a:lstStyle/>
          <a:p>
            <a:pPr eaLnBrk="1" hangingPunct="1"/>
            <a:endParaRPr lang="en-US" smtClean="0">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E57717F-9855-A74C-8A94-BBCCA814BA96}" type="slidenum">
              <a:rPr lang="en-US">
                <a:latin typeface="Arial" charset="0"/>
                <a:ea typeface="ヒラギノ角ゴ Pro W3" charset="-128"/>
                <a:cs typeface="ヒラギノ角ゴ Pro W3" charset="-128"/>
              </a:rPr>
              <a:pPr/>
              <a:t>11</a:t>
            </a:fld>
            <a:endParaRPr lang="en-US">
              <a:latin typeface="Arial" charset="0"/>
              <a:ea typeface="ヒラギノ角ゴ Pro W3" charset="-128"/>
              <a:cs typeface="ヒラギノ角ゴ Pro W3" charset="-128"/>
            </a:endParaRPr>
          </a:p>
        </p:txBody>
      </p:sp>
      <p:sp>
        <p:nvSpPr>
          <p:cNvPr id="35843" name="Rectangle 2"/>
          <p:cNvSpPr>
            <a:spLocks noGrp="1" noRot="1" noChangeAspect="1" noChangeArrowheads="1" noTextEdit="1"/>
          </p:cNvSpPr>
          <p:nvPr>
            <p:ph type="sldImg"/>
          </p:nvPr>
        </p:nvSpPr>
        <p:spPr>
          <a:xfrm>
            <a:off x="1130300" y="685800"/>
            <a:ext cx="4673600" cy="3505200"/>
          </a:xfrm>
          <a:ln/>
        </p:spPr>
      </p:sp>
      <p:sp>
        <p:nvSpPr>
          <p:cNvPr id="35844" name="Rectangle 3"/>
          <p:cNvSpPr>
            <a:spLocks noGrp="1" noChangeArrowheads="1"/>
          </p:cNvSpPr>
          <p:nvPr>
            <p:ph type="body" idx="1"/>
          </p:nvPr>
        </p:nvSpPr>
        <p:spPr>
          <a:xfrm>
            <a:off x="923925" y="4386263"/>
            <a:ext cx="5086350" cy="4156075"/>
          </a:xfrm>
          <a:noFill/>
          <a:ln/>
        </p:spPr>
        <p:txBody>
          <a:bodyPr/>
          <a:lstStyle/>
          <a:p>
            <a:pPr eaLnBrk="1" hangingPunct="1"/>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A9C477A-CE2F-BF4D-A4B1-B92153528846}" type="slidenum">
              <a:rPr lang="en-US">
                <a:solidFill>
                  <a:prstClr val="black"/>
                </a:solidFill>
              </a:rPr>
              <a:pPr/>
              <a:t>12</a:t>
            </a:fld>
            <a:endParaRPr lang="en-US">
              <a:solidFill>
                <a:prstClr val="black"/>
              </a:solidFill>
            </a:endParaRPr>
          </a:p>
        </p:txBody>
      </p:sp>
      <p:sp>
        <p:nvSpPr>
          <p:cNvPr id="1297410" name="Slide Image Placeholder 1"/>
          <p:cNvSpPr>
            <a:spLocks noGrp="1" noRot="1" noChangeAspect="1" noTextEdit="1"/>
          </p:cNvSpPr>
          <p:nvPr>
            <p:ph type="sldImg"/>
          </p:nvPr>
        </p:nvSpPr>
        <p:spPr>
          <a:xfrm>
            <a:off x="1130300" y="685800"/>
            <a:ext cx="4673600" cy="3505200"/>
          </a:xfrm>
          <a:ln/>
          <a:extLst>
            <a:ext uri="{FAA26D3D-D897-4be2-8F04-BA451C77F1D7}">
              <ma14:placeholderFlag xmlns:ma14="http://schemas.microsoft.com/office/mac/drawingml/2011/main" val="1"/>
            </a:ext>
          </a:extLst>
        </p:spPr>
      </p:sp>
      <p:sp>
        <p:nvSpPr>
          <p:cNvPr id="1297411" name="Notes Placeholder 2"/>
          <p:cNvSpPr>
            <a:spLocks noGrp="1"/>
          </p:cNvSpPr>
          <p:nvPr>
            <p:ph type="body" idx="1"/>
          </p:nvPr>
        </p:nvSpPr>
        <p:spPr/>
        <p:txBody>
          <a:bodyPr/>
          <a:lstStyle/>
          <a:p>
            <a:pPr defTabSz="461955">
              <a:spcBef>
                <a:spcPct val="0"/>
              </a:spcBef>
            </a:pPr>
            <a:r>
              <a:rPr lang="en-US"/>
              <a:t>{\mathcal J} = \kappa_1 \int_t \int_\psi \left[ v_t(\psi,t) - v_t^*(\psi,t)\right]^2 d\psi\,dt + \kappa_2 \int_t \int_\psi f_\text{NBI}^2(\psi,t) d\psi\,dt</a:t>
            </a:r>
          </a:p>
        </p:txBody>
      </p:sp>
      <p:sp>
        <p:nvSpPr>
          <p:cNvPr id="1297412" name="Slide Number Placeholder 3"/>
          <p:cNvSpPr txBox="1">
            <a:spLocks noGrp="1"/>
          </p:cNvSpPr>
          <p:nvPr/>
        </p:nvSpPr>
        <p:spPr bwMode="auto">
          <a:xfrm>
            <a:off x="3927775" y="8771161"/>
            <a:ext cx="3004820" cy="46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91" tIns="46195" rIns="92391" bIns="46195" anchor="b"/>
          <a:lstStyle>
            <a:lvl1pPr algn="l" defTabSz="457200">
              <a:defRPr>
                <a:solidFill>
                  <a:schemeClr val="tx1"/>
                </a:solidFill>
                <a:latin typeface="Arial" charset="0"/>
                <a:ea typeface="ＭＳ Ｐゴシック" charset="0"/>
              </a:defRPr>
            </a:lvl1pPr>
            <a:lvl2pPr marL="742950" indent="-285750" algn="l" defTabSz="457200">
              <a:defRPr>
                <a:solidFill>
                  <a:schemeClr val="tx1"/>
                </a:solidFill>
                <a:latin typeface="Arial" charset="0"/>
                <a:ea typeface="ＭＳ Ｐゴシック" charset="0"/>
              </a:defRPr>
            </a:lvl2pPr>
            <a:lvl3pPr marL="1143000" indent="-228600" algn="l" defTabSz="457200">
              <a:defRPr>
                <a:solidFill>
                  <a:schemeClr val="tx1"/>
                </a:solidFill>
                <a:latin typeface="Arial" charset="0"/>
                <a:ea typeface="ＭＳ Ｐゴシック" charset="0"/>
              </a:defRPr>
            </a:lvl3pPr>
            <a:lvl4pPr marL="1600200" indent="-228600" algn="l" defTabSz="457200">
              <a:defRPr>
                <a:solidFill>
                  <a:schemeClr val="tx1"/>
                </a:solidFill>
                <a:latin typeface="Arial" charset="0"/>
                <a:ea typeface="ＭＳ Ｐゴシック" charset="0"/>
              </a:defRPr>
            </a:lvl4pPr>
            <a:lvl5pPr marL="2057400" indent="-228600" algn="l"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0"/>
              </a:spcBef>
              <a:buFontTx/>
              <a:buNone/>
            </a:pPr>
            <a:fld id="{38106869-8DFC-6348-A782-ADFA7CFAEBE7}" type="slidenum">
              <a:rPr lang="en-US" sz="1200" b="0" i="0">
                <a:solidFill>
                  <a:prstClr val="black"/>
                </a:solidFill>
                <a:latin typeface="Calibri" charset="0"/>
              </a:rPr>
              <a:pPr algn="r">
                <a:spcBef>
                  <a:spcPct val="0"/>
                </a:spcBef>
                <a:buFontTx/>
                <a:buNone/>
              </a:pPr>
              <a:t>12</a:t>
            </a:fld>
            <a:endParaRPr lang="en-US" sz="1200" b="0" i="0">
              <a:solidFill>
                <a:prstClr val="black"/>
              </a:solidFill>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6B695F5-AA24-CD4D-ACDC-DC4BE3A4ABC6}" type="slidenum">
              <a:rPr lang="en-US">
                <a:solidFill>
                  <a:prstClr val="black"/>
                </a:solidFill>
              </a:rPr>
              <a:pPr/>
              <a:t>13</a:t>
            </a:fld>
            <a:endParaRPr lang="en-US">
              <a:solidFill>
                <a:prstClr val="black"/>
              </a:solidFill>
            </a:endParaRPr>
          </a:p>
        </p:txBody>
      </p:sp>
      <p:sp>
        <p:nvSpPr>
          <p:cNvPr id="1070082" name="Slide Image Placeholder 1"/>
          <p:cNvSpPr>
            <a:spLocks noGrp="1" noRot="1" noChangeAspect="1" noTextEdit="1"/>
          </p:cNvSpPr>
          <p:nvPr>
            <p:ph type="sldImg"/>
          </p:nvPr>
        </p:nvSpPr>
        <p:spPr>
          <a:xfrm>
            <a:off x="1130300" y="685800"/>
            <a:ext cx="4673600" cy="3505200"/>
          </a:xfrm>
          <a:ln/>
          <a:extLst>
            <a:ext uri="{FAA26D3D-D897-4be2-8F04-BA451C77F1D7}">
              <ma14:placeholderFlag xmlns:ma14="http://schemas.microsoft.com/office/mac/drawingml/2011/main" val="1"/>
            </a:ext>
          </a:extLst>
        </p:spPr>
      </p:sp>
      <p:sp>
        <p:nvSpPr>
          <p:cNvPr id="1070083" name="Notes Placeholder 2"/>
          <p:cNvSpPr>
            <a:spLocks noGrp="1"/>
          </p:cNvSpPr>
          <p:nvPr>
            <p:ph type="body" idx="1"/>
          </p:nvPr>
        </p:nvSpPr>
        <p:spPr/>
        <p:txBody>
          <a:bodyPr/>
          <a:lstStyle/>
          <a:p>
            <a:pPr defTabSz="461955">
              <a:spcBef>
                <a:spcPct val="0"/>
              </a:spcBef>
            </a:pPr>
            <a:r>
              <a:rPr lang="en-US"/>
              <a:t>{\mathcal J} = \kappa_1 \int_t \int_\psi \left[ v_t(\psi,t) - v_t^*(\psi,t)\right]^2 d\psi\,dt + \kappa_2 \int_t \int_\psi f_\text{NBI}^2(\psi,t) d\psi\,dt</a:t>
            </a:r>
          </a:p>
        </p:txBody>
      </p:sp>
      <p:sp>
        <p:nvSpPr>
          <p:cNvPr id="1070084" name="Slide Number Placeholder 3"/>
          <p:cNvSpPr txBox="1">
            <a:spLocks noGrp="1"/>
          </p:cNvSpPr>
          <p:nvPr/>
        </p:nvSpPr>
        <p:spPr bwMode="auto">
          <a:xfrm>
            <a:off x="3927775" y="8771161"/>
            <a:ext cx="3004820" cy="46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91" tIns="46195" rIns="92391" bIns="46195" anchor="b"/>
          <a:lstStyle>
            <a:lvl1pPr algn="l" defTabSz="457200">
              <a:defRPr>
                <a:solidFill>
                  <a:schemeClr val="tx1"/>
                </a:solidFill>
                <a:latin typeface="Arial" charset="0"/>
                <a:ea typeface="ＭＳ Ｐゴシック" charset="0"/>
              </a:defRPr>
            </a:lvl1pPr>
            <a:lvl2pPr marL="742950" indent="-285750" algn="l" defTabSz="457200">
              <a:defRPr>
                <a:solidFill>
                  <a:schemeClr val="tx1"/>
                </a:solidFill>
                <a:latin typeface="Arial" charset="0"/>
                <a:ea typeface="ＭＳ Ｐゴシック" charset="0"/>
              </a:defRPr>
            </a:lvl2pPr>
            <a:lvl3pPr marL="1143000" indent="-228600" algn="l" defTabSz="457200">
              <a:defRPr>
                <a:solidFill>
                  <a:schemeClr val="tx1"/>
                </a:solidFill>
                <a:latin typeface="Arial" charset="0"/>
                <a:ea typeface="ＭＳ Ｐゴシック" charset="0"/>
              </a:defRPr>
            </a:lvl3pPr>
            <a:lvl4pPr marL="1600200" indent="-228600" algn="l" defTabSz="457200">
              <a:defRPr>
                <a:solidFill>
                  <a:schemeClr val="tx1"/>
                </a:solidFill>
                <a:latin typeface="Arial" charset="0"/>
                <a:ea typeface="ＭＳ Ｐゴシック" charset="0"/>
              </a:defRPr>
            </a:lvl4pPr>
            <a:lvl5pPr marL="2057400" indent="-228600" algn="l"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0"/>
              </a:spcBef>
              <a:buFontTx/>
              <a:buNone/>
            </a:pPr>
            <a:fld id="{2977D701-6153-2546-A8F0-CC1BA132A43B}" type="slidenum">
              <a:rPr lang="en-US" sz="1200" b="0" i="0">
                <a:solidFill>
                  <a:prstClr val="black"/>
                </a:solidFill>
                <a:latin typeface="Calibri" charset="0"/>
              </a:rPr>
              <a:pPr algn="r">
                <a:spcBef>
                  <a:spcPct val="0"/>
                </a:spcBef>
                <a:buFontTx/>
                <a:buNone/>
              </a:pPr>
              <a:t>13</a:t>
            </a:fld>
            <a:endParaRPr lang="en-US" sz="1200" b="0" i="0">
              <a:solidFill>
                <a:prstClr val="black"/>
              </a:solidFill>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D322DA35-BBB8-CA41-A9B3-443182ED7E17}" type="slidenum">
              <a:rPr lang="en-US">
                <a:latin typeface="Arial" charset="0"/>
                <a:ea typeface="ヒラギノ角ゴ Pro W3" charset="-128"/>
                <a:cs typeface="ヒラギノ角ゴ Pro W3" charset="-128"/>
              </a:rPr>
              <a:pPr/>
              <a:t>14</a:t>
            </a:fld>
            <a:endParaRPr lang="en-US">
              <a:latin typeface="Arial" charset="0"/>
              <a:ea typeface="ヒラギノ角ゴ Pro W3" charset="-128"/>
              <a:cs typeface="ヒラギノ角ゴ Pro W3" charset="-128"/>
            </a:endParaRPr>
          </a:p>
        </p:txBody>
      </p:sp>
      <p:sp>
        <p:nvSpPr>
          <p:cNvPr id="37891" name="Slide Image Placeholder 1"/>
          <p:cNvSpPr>
            <a:spLocks noGrp="1" noRot="1" noChangeAspect="1" noTextEdit="1"/>
          </p:cNvSpPr>
          <p:nvPr>
            <p:ph type="sldImg"/>
          </p:nvPr>
        </p:nvSpPr>
        <p:spPr>
          <a:xfrm>
            <a:off x="1130300" y="685800"/>
            <a:ext cx="4673600" cy="3505200"/>
          </a:xfrm>
          <a:ln/>
        </p:spPr>
      </p:sp>
      <p:sp>
        <p:nvSpPr>
          <p:cNvPr id="37892" name="Notes Placeholder 2"/>
          <p:cNvSpPr>
            <a:spLocks noGrp="1"/>
          </p:cNvSpPr>
          <p:nvPr>
            <p:ph type="body" idx="1"/>
          </p:nvPr>
        </p:nvSpPr>
        <p:spPr>
          <a:noFill/>
          <a:ln/>
        </p:spPr>
        <p:txBody>
          <a:bodyPr/>
          <a:lstStyle/>
          <a:p>
            <a:pPr defTabSz="460375" eaLnBrk="1" hangingPunct="1">
              <a:spcBef>
                <a:spcPct val="0"/>
              </a:spcBef>
            </a:pPr>
            <a:r>
              <a:rPr lang="en-US">
                <a:latin typeface="Arial" charset="0"/>
              </a:rPr>
              <a:t>{\mathcal J} = \kappa_1 \int_t \int_\psi \left[ v_t(\psi,t) - v_t^*(\psi,t)\right]^2 d\psi\,dt + \kappa_2 \int_t \int_\psi f_\text{NBI}^2(\psi,t) d\psi\,dt</a:t>
            </a:r>
          </a:p>
        </p:txBody>
      </p:sp>
      <p:sp>
        <p:nvSpPr>
          <p:cNvPr id="37893" name="Slide Number Placeholder 3"/>
          <p:cNvSpPr txBox="1">
            <a:spLocks noGrp="1"/>
          </p:cNvSpPr>
          <p:nvPr/>
        </p:nvSpPr>
        <p:spPr bwMode="auto">
          <a:xfrm>
            <a:off x="3927475" y="8770938"/>
            <a:ext cx="3005138" cy="461962"/>
          </a:xfrm>
          <a:prstGeom prst="rect">
            <a:avLst/>
          </a:prstGeom>
          <a:noFill/>
          <a:ln w="9525">
            <a:noFill/>
            <a:miter lim="800000"/>
            <a:headEnd/>
            <a:tailEnd/>
          </a:ln>
        </p:spPr>
        <p:txBody>
          <a:bodyPr lIns="92309" tIns="46154" rIns="92309" bIns="46154" anchor="b">
            <a:prstTxWarp prst="textNoShape">
              <a:avLst/>
            </a:prstTxWarp>
          </a:bodyPr>
          <a:lstStyle/>
          <a:p>
            <a:pPr algn="r" defTabSz="460375"/>
            <a:fld id="{96D8CEF0-C5BE-F947-9300-BACF614567E0}" type="slidenum">
              <a:rPr lang="en-US" b="0">
                <a:latin typeface="Calibri" pitchFamily="34" charset="0"/>
              </a:rPr>
              <a:pPr algn="r" defTabSz="460375"/>
              <a:t>14</a:t>
            </a:fld>
            <a:endParaRPr lang="en-US" b="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E57717F-9855-A74C-8A94-BBCCA814BA96}" type="slidenum">
              <a:rPr lang="en-US">
                <a:latin typeface="Arial" charset="0"/>
                <a:ea typeface="ヒラギノ角ゴ Pro W3" charset="-128"/>
                <a:cs typeface="ヒラギノ角ゴ Pro W3" charset="-128"/>
              </a:rPr>
              <a:pPr/>
              <a:t>16</a:t>
            </a:fld>
            <a:endParaRPr lang="en-US">
              <a:latin typeface="Arial" charset="0"/>
              <a:ea typeface="ヒラギノ角ゴ Pro W3" charset="-128"/>
              <a:cs typeface="ヒラギノ角ゴ Pro W3" charset="-128"/>
            </a:endParaRPr>
          </a:p>
        </p:txBody>
      </p:sp>
      <p:sp>
        <p:nvSpPr>
          <p:cNvPr id="35843" name="Rectangle 2"/>
          <p:cNvSpPr>
            <a:spLocks noGrp="1" noRot="1" noChangeAspect="1" noChangeArrowheads="1" noTextEdit="1"/>
          </p:cNvSpPr>
          <p:nvPr>
            <p:ph type="sldImg"/>
          </p:nvPr>
        </p:nvSpPr>
        <p:spPr>
          <a:xfrm>
            <a:off x="1130300" y="685800"/>
            <a:ext cx="4673600" cy="3505200"/>
          </a:xfrm>
          <a:ln/>
        </p:spPr>
      </p:sp>
      <p:sp>
        <p:nvSpPr>
          <p:cNvPr id="35844" name="Rectangle 3"/>
          <p:cNvSpPr>
            <a:spLocks noGrp="1" noChangeArrowheads="1"/>
          </p:cNvSpPr>
          <p:nvPr>
            <p:ph type="body" idx="1"/>
          </p:nvPr>
        </p:nvSpPr>
        <p:spPr>
          <a:xfrm>
            <a:off x="923925" y="4386263"/>
            <a:ext cx="5086350" cy="4156075"/>
          </a:xfrm>
          <a:noFill/>
          <a:ln/>
        </p:spPr>
        <p:txBody>
          <a:bodyPr/>
          <a:lstStyle/>
          <a:p>
            <a:pPr eaLnBrk="1" hangingPunct="1"/>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95F754D3-362D-0849-A2F4-15F07ECDFB7C}" type="slidenum">
              <a:rPr lang="en-US">
                <a:latin typeface="Arial" charset="0"/>
                <a:ea typeface="ヒラギノ角ゴ Pro W3" charset="-128"/>
                <a:cs typeface="ヒラギノ角ゴ Pro W3" charset="-128"/>
              </a:rPr>
              <a:pPr/>
              <a:t>18</a:t>
            </a:fld>
            <a:endParaRPr lang="en-US">
              <a:latin typeface="Arial" charset="0"/>
              <a:ea typeface="ヒラギノ角ゴ Pro W3" charset="-128"/>
              <a:cs typeface="ヒラギノ角ゴ Pro W3" charset="-128"/>
            </a:endParaRPr>
          </a:p>
        </p:txBody>
      </p:sp>
      <p:sp>
        <p:nvSpPr>
          <p:cNvPr id="39939" name="Rectangle 2"/>
          <p:cNvSpPr>
            <a:spLocks noGrp="1" noRot="1" noChangeAspect="1" noChangeArrowheads="1" noTextEdit="1"/>
          </p:cNvSpPr>
          <p:nvPr>
            <p:ph type="sldImg"/>
          </p:nvPr>
        </p:nvSpPr>
        <p:spPr>
          <a:xfrm>
            <a:off x="1130300" y="685800"/>
            <a:ext cx="4673600" cy="3505200"/>
          </a:xfrm>
          <a:ln/>
        </p:spPr>
      </p:sp>
      <p:sp>
        <p:nvSpPr>
          <p:cNvPr id="39940" name="Rectangle 3"/>
          <p:cNvSpPr>
            <a:spLocks noGrp="1" noChangeArrowheads="1"/>
          </p:cNvSpPr>
          <p:nvPr>
            <p:ph type="body" idx="1"/>
          </p:nvPr>
        </p:nvSpPr>
        <p:spPr>
          <a:xfrm>
            <a:off x="923925" y="4386263"/>
            <a:ext cx="5086350" cy="4156075"/>
          </a:xfrm>
          <a:noFill/>
          <a:ln/>
        </p:spPr>
        <p:txBody>
          <a:bodyPr/>
          <a:lstStyle/>
          <a:p>
            <a:pPr eaLnBrk="1" hangingPunct="1"/>
            <a:endParaRPr lang="en-US">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985F3E51-F1FA-A943-A811-EE09AF7BD011}" type="slidenum">
              <a:rPr lang="en-US">
                <a:latin typeface="Arial" charset="0"/>
                <a:ea typeface="ヒラギノ角ゴ Pro W3" charset="-128"/>
                <a:cs typeface="ヒラギノ角ゴ Pro W3" charset="-128"/>
              </a:rPr>
              <a:pPr/>
              <a:t>19</a:t>
            </a:fld>
            <a:endParaRPr lang="en-US">
              <a:latin typeface="Arial" charset="0"/>
              <a:ea typeface="ヒラギノ角ゴ Pro W3" charset="-128"/>
              <a:cs typeface="ヒラギノ角ゴ Pro W3" charset="-128"/>
            </a:endParaRPr>
          </a:p>
        </p:txBody>
      </p:sp>
      <p:sp>
        <p:nvSpPr>
          <p:cNvPr id="41987" name="Rectangle 2"/>
          <p:cNvSpPr>
            <a:spLocks noGrp="1" noRot="1" noChangeAspect="1" noChangeArrowheads="1" noTextEdit="1"/>
          </p:cNvSpPr>
          <p:nvPr>
            <p:ph type="sldImg"/>
          </p:nvPr>
        </p:nvSpPr>
        <p:spPr>
          <a:xfrm>
            <a:off x="1130300" y="685800"/>
            <a:ext cx="4673600" cy="3505200"/>
          </a:xfrm>
          <a:ln/>
        </p:spPr>
      </p:sp>
      <p:sp>
        <p:nvSpPr>
          <p:cNvPr id="41988" name="Rectangle 3"/>
          <p:cNvSpPr>
            <a:spLocks noGrp="1" noChangeArrowheads="1"/>
          </p:cNvSpPr>
          <p:nvPr>
            <p:ph type="body" idx="1"/>
          </p:nvPr>
        </p:nvSpPr>
        <p:spPr>
          <a:xfrm>
            <a:off x="923925" y="4386263"/>
            <a:ext cx="5086350" cy="4156075"/>
          </a:xfrm>
          <a:noFill/>
          <a:ln/>
        </p:spPr>
        <p:txBody>
          <a:bodyPr/>
          <a:lstStyle/>
          <a:p>
            <a:pPr eaLnBrk="1" hangingPunct="1"/>
            <a:endParaRPr lang="en-US" dirty="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E57717F-9855-A74C-8A94-BBCCA814BA96}" type="slidenum">
              <a:rPr lang="en-US">
                <a:latin typeface="Arial" charset="0"/>
                <a:ea typeface="ヒラギノ角ゴ Pro W3" charset="-128"/>
                <a:cs typeface="ヒラギノ角ゴ Pro W3" charset="-128"/>
              </a:rPr>
              <a:pPr/>
              <a:t>20</a:t>
            </a:fld>
            <a:endParaRPr lang="en-US">
              <a:latin typeface="Arial" charset="0"/>
              <a:ea typeface="ヒラギノ角ゴ Pro W3" charset="-128"/>
              <a:cs typeface="ヒラギノ角ゴ Pro W3" charset="-128"/>
            </a:endParaRPr>
          </a:p>
        </p:txBody>
      </p:sp>
      <p:sp>
        <p:nvSpPr>
          <p:cNvPr id="35843" name="Rectangle 2"/>
          <p:cNvSpPr>
            <a:spLocks noGrp="1" noRot="1" noChangeAspect="1" noChangeArrowheads="1" noTextEdit="1"/>
          </p:cNvSpPr>
          <p:nvPr>
            <p:ph type="sldImg"/>
          </p:nvPr>
        </p:nvSpPr>
        <p:spPr>
          <a:xfrm>
            <a:off x="1130300" y="685800"/>
            <a:ext cx="4673600" cy="3505200"/>
          </a:xfrm>
          <a:ln/>
        </p:spPr>
      </p:sp>
      <p:sp>
        <p:nvSpPr>
          <p:cNvPr id="35844" name="Rectangle 3"/>
          <p:cNvSpPr>
            <a:spLocks noGrp="1" noChangeArrowheads="1"/>
          </p:cNvSpPr>
          <p:nvPr>
            <p:ph type="body" idx="1"/>
          </p:nvPr>
        </p:nvSpPr>
        <p:spPr>
          <a:xfrm>
            <a:off x="923925" y="4386263"/>
            <a:ext cx="5086350" cy="4156075"/>
          </a:xfrm>
          <a:noFill/>
          <a:ln/>
        </p:spPr>
        <p:txBody>
          <a:bodyPr/>
          <a:lstStyle/>
          <a:p>
            <a:pPr eaLnBrk="1" hangingPunct="1"/>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800" b="1">
                <a:solidFill>
                  <a:schemeClr val="tx1"/>
                </a:solidFill>
                <a:latin typeface="Arial" charset="0"/>
                <a:ea typeface="ヒラギノ角ゴ Pro W3" charset="0"/>
                <a:cs typeface="ヒラギノ角ゴ Pro W3" charset="0"/>
              </a:defRPr>
            </a:lvl1pPr>
            <a:lvl2pPr marL="38326215" indent="-37864260" eaLnBrk="0" hangingPunct="0">
              <a:defRPr sz="3800" b="1">
                <a:solidFill>
                  <a:schemeClr val="tx1"/>
                </a:solidFill>
                <a:latin typeface="Arial" charset="0"/>
                <a:ea typeface="ヒラギノ角ゴ Pro W3" charset="0"/>
                <a:cs typeface="ヒラギノ角ゴ Pro W3" charset="0"/>
              </a:defRPr>
            </a:lvl2pPr>
            <a:lvl3pPr eaLnBrk="0" hangingPunct="0">
              <a:defRPr sz="3800" b="1">
                <a:solidFill>
                  <a:schemeClr val="tx1"/>
                </a:solidFill>
                <a:latin typeface="Arial" charset="0"/>
                <a:ea typeface="ヒラギノ角ゴ Pro W3" charset="0"/>
                <a:cs typeface="ヒラギノ角ゴ Pro W3" charset="0"/>
              </a:defRPr>
            </a:lvl3pPr>
            <a:lvl4pPr eaLnBrk="0" hangingPunct="0">
              <a:defRPr sz="3800" b="1">
                <a:solidFill>
                  <a:schemeClr val="tx1"/>
                </a:solidFill>
                <a:latin typeface="Arial" charset="0"/>
                <a:ea typeface="ヒラギノ角ゴ Pro W3" charset="0"/>
                <a:cs typeface="ヒラギノ角ゴ Pro W3" charset="0"/>
              </a:defRPr>
            </a:lvl4pPr>
            <a:lvl5pPr eaLnBrk="0" hangingPunct="0">
              <a:defRPr sz="3800" b="1">
                <a:solidFill>
                  <a:schemeClr val="tx1"/>
                </a:solidFill>
                <a:latin typeface="Arial" charset="0"/>
                <a:ea typeface="ヒラギノ角ゴ Pro W3" charset="0"/>
                <a:cs typeface="ヒラギノ角ゴ Pro W3" charset="0"/>
              </a:defRPr>
            </a:lvl5pPr>
            <a:lvl6pPr marL="461955" eaLnBrk="0" fontAlgn="base" hangingPunct="0">
              <a:spcBef>
                <a:spcPct val="0"/>
              </a:spcBef>
              <a:spcAft>
                <a:spcPct val="0"/>
              </a:spcAft>
              <a:defRPr sz="3800" b="1">
                <a:solidFill>
                  <a:schemeClr val="tx1"/>
                </a:solidFill>
                <a:latin typeface="Arial" charset="0"/>
                <a:ea typeface="ヒラギノ角ゴ Pro W3" charset="0"/>
                <a:cs typeface="ヒラギノ角ゴ Pro W3" charset="0"/>
              </a:defRPr>
            </a:lvl6pPr>
            <a:lvl7pPr marL="923910" eaLnBrk="0" fontAlgn="base" hangingPunct="0">
              <a:spcBef>
                <a:spcPct val="0"/>
              </a:spcBef>
              <a:spcAft>
                <a:spcPct val="0"/>
              </a:spcAft>
              <a:defRPr sz="3800" b="1">
                <a:solidFill>
                  <a:schemeClr val="tx1"/>
                </a:solidFill>
                <a:latin typeface="Arial" charset="0"/>
                <a:ea typeface="ヒラギノ角ゴ Pro W3" charset="0"/>
                <a:cs typeface="ヒラギノ角ゴ Pro W3" charset="0"/>
              </a:defRPr>
            </a:lvl7pPr>
            <a:lvl8pPr marL="1385865" eaLnBrk="0" fontAlgn="base" hangingPunct="0">
              <a:spcBef>
                <a:spcPct val="0"/>
              </a:spcBef>
              <a:spcAft>
                <a:spcPct val="0"/>
              </a:spcAft>
              <a:defRPr sz="3800" b="1">
                <a:solidFill>
                  <a:schemeClr val="tx1"/>
                </a:solidFill>
                <a:latin typeface="Arial" charset="0"/>
                <a:ea typeface="ヒラギノ角ゴ Pro W3" charset="0"/>
                <a:cs typeface="ヒラギノ角ゴ Pro W3" charset="0"/>
              </a:defRPr>
            </a:lvl8pPr>
            <a:lvl9pPr marL="1847820" eaLnBrk="0" fontAlgn="base" hangingPunct="0">
              <a:spcBef>
                <a:spcPct val="0"/>
              </a:spcBef>
              <a:spcAft>
                <a:spcPct val="0"/>
              </a:spcAft>
              <a:defRPr sz="3800" b="1">
                <a:solidFill>
                  <a:schemeClr val="tx1"/>
                </a:solidFill>
                <a:latin typeface="Arial" charset="0"/>
                <a:ea typeface="ヒラギノ角ゴ Pro W3" charset="0"/>
                <a:cs typeface="ヒラギノ角ゴ Pro W3" charset="0"/>
              </a:defRPr>
            </a:lvl9pPr>
          </a:lstStyle>
          <a:p>
            <a:pPr eaLnBrk="1" hangingPunct="1"/>
            <a:fld id="{244D6156-AE5E-4C4A-B9CA-E00C1D41FC0F}" type="slidenum">
              <a:rPr lang="en-US" sz="1200" b="0">
                <a:solidFill>
                  <a:prstClr val="black"/>
                </a:solidFill>
              </a:rPr>
              <a:pPr eaLnBrk="1" hangingPunct="1"/>
              <a:t>21</a:t>
            </a:fld>
            <a:endParaRPr lang="en-US" sz="1200" b="0">
              <a:solidFill>
                <a:prstClr val="black"/>
              </a:solidFill>
            </a:endParaRPr>
          </a:p>
        </p:txBody>
      </p:sp>
      <p:sp>
        <p:nvSpPr>
          <p:cNvPr id="59395" name="Rectangle 2"/>
          <p:cNvSpPr>
            <a:spLocks noGrp="1" noRot="1" noChangeAspect="1" noChangeArrowheads="1" noTextEdit="1"/>
          </p:cNvSpPr>
          <p:nvPr>
            <p:ph type="sldImg"/>
          </p:nvPr>
        </p:nvSpPr>
        <p:spPr>
          <a:xfrm>
            <a:off x="1158875" y="692150"/>
            <a:ext cx="4616450" cy="3463925"/>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a:xfrm>
            <a:off x="1130300" y="685800"/>
            <a:ext cx="4673600" cy="3505200"/>
          </a:xfrm>
          <a:ln/>
        </p:spPr>
      </p:sp>
      <p:sp>
        <p:nvSpPr>
          <p:cNvPr id="44035" name="Notes Placeholder 2"/>
          <p:cNvSpPr>
            <a:spLocks noGrp="1"/>
          </p:cNvSpPr>
          <p:nvPr>
            <p:ph type="body" idx="1"/>
          </p:nvPr>
        </p:nvSpPr>
        <p:spPr>
          <a:noFill/>
          <a:ln/>
        </p:spPr>
        <p:txBody>
          <a:bodyPr/>
          <a:lstStyle/>
          <a:p>
            <a:endParaRPr lang="en-US">
              <a:latin typeface="Arial" charset="0"/>
            </a:endParaRPr>
          </a:p>
        </p:txBody>
      </p:sp>
      <p:sp>
        <p:nvSpPr>
          <p:cNvPr id="44036" name="Slide Number Placeholder 3"/>
          <p:cNvSpPr>
            <a:spLocks noGrp="1"/>
          </p:cNvSpPr>
          <p:nvPr>
            <p:ph type="sldNum" sz="quarter" idx="5"/>
          </p:nvPr>
        </p:nvSpPr>
        <p:spPr>
          <a:noFill/>
        </p:spPr>
        <p:txBody>
          <a:bodyPr/>
          <a:lstStyle/>
          <a:p>
            <a:fld id="{B27992DE-15B7-4844-96B9-7CFB2E263F45}" type="slidenum">
              <a:rPr lang="en-US" smtClean="0">
                <a:latin typeface="Times New Roman" charset="0"/>
              </a:rPr>
              <a:pPr/>
              <a:t>22</a:t>
            </a:fld>
            <a:endParaRPr lang="en-US" smtClean="0">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E57717F-9855-A74C-8A94-BBCCA814BA96}" type="slidenum">
              <a:rPr lang="en-US">
                <a:latin typeface="Arial" charset="0"/>
                <a:ea typeface="ヒラギノ角ゴ Pro W3" charset="-128"/>
                <a:cs typeface="ヒラギノ角ゴ Pro W3" charset="-128"/>
              </a:rPr>
              <a:pPr/>
              <a:t>2</a:t>
            </a:fld>
            <a:endParaRPr lang="en-US">
              <a:latin typeface="Arial" charset="0"/>
              <a:ea typeface="ヒラギノ角ゴ Pro W3" charset="-128"/>
              <a:cs typeface="ヒラギノ角ゴ Pro W3" charset="-128"/>
            </a:endParaRPr>
          </a:p>
        </p:txBody>
      </p:sp>
      <p:sp>
        <p:nvSpPr>
          <p:cNvPr id="35843" name="Rectangle 2"/>
          <p:cNvSpPr>
            <a:spLocks noGrp="1" noRot="1" noChangeAspect="1" noChangeArrowheads="1" noTextEdit="1"/>
          </p:cNvSpPr>
          <p:nvPr>
            <p:ph type="sldImg"/>
          </p:nvPr>
        </p:nvSpPr>
        <p:spPr>
          <a:xfrm>
            <a:off x="1130300" y="685800"/>
            <a:ext cx="4673600" cy="3505200"/>
          </a:xfrm>
          <a:ln/>
        </p:spPr>
      </p:sp>
      <p:sp>
        <p:nvSpPr>
          <p:cNvPr id="35844" name="Rectangle 3"/>
          <p:cNvSpPr>
            <a:spLocks noGrp="1" noChangeArrowheads="1"/>
          </p:cNvSpPr>
          <p:nvPr>
            <p:ph type="body" idx="1"/>
          </p:nvPr>
        </p:nvSpPr>
        <p:spPr>
          <a:xfrm>
            <a:off x="923925" y="4386263"/>
            <a:ext cx="5086350" cy="4156075"/>
          </a:xfrm>
          <a:noFill/>
          <a:ln/>
        </p:spPr>
        <p:txBody>
          <a:bodyPr/>
          <a:lstStyle/>
          <a:p>
            <a:pPr eaLnBrk="1" hangingPunct="1"/>
            <a:endParaRPr 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0C0D19BA-D44A-F645-B4BB-350EE671A0EC}" type="slidenum">
              <a:rPr lang="en-US">
                <a:latin typeface="Times New Roman" charset="0"/>
              </a:rPr>
              <a:pPr/>
              <a:t>25</a:t>
            </a:fld>
            <a:endParaRPr lang="en-US">
              <a:latin typeface="Times New Roman" charset="0"/>
            </a:endParaRPr>
          </a:p>
        </p:txBody>
      </p:sp>
      <p:sp>
        <p:nvSpPr>
          <p:cNvPr id="54275" name="Rectangle 2"/>
          <p:cNvSpPr>
            <a:spLocks noGrp="1" noRot="1" noChangeAspect="1" noChangeArrowheads="1" noTextEdit="1"/>
          </p:cNvSpPr>
          <p:nvPr>
            <p:ph type="sldImg"/>
          </p:nvPr>
        </p:nvSpPr>
        <p:spPr>
          <a:xfrm>
            <a:off x="1130300" y="685800"/>
            <a:ext cx="4673600" cy="3505200"/>
          </a:xfrm>
          <a:ln/>
        </p:spPr>
      </p:sp>
      <p:sp>
        <p:nvSpPr>
          <p:cNvPr id="54276"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xfrm>
            <a:off x="1130300" y="685800"/>
            <a:ext cx="4673600" cy="3505200"/>
          </a:xfrm>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\sum_i n_i m_i \left&lt;R^2\right&gt; \frac{\partial \omega}{\partial t}  + \omega \left&lt;R^2\right&gt; \sum_i m_i \frac{\partial n_i}{\partial t} \\  + \sum_i n_i m_i \omega \frac{\partial \left&lt;R^2\right&gt;}{\partial t}  + \sum_i n_i m_i \left&lt;R^2\right&gt; \omega \left( \frac{\partial V}{\partial\rho}\right)^{-1} \frac{\partial}{\partial t} \frac{\partial V}{\partial \rho}\\  = \left( \frac{\partial V}{\partial\rho}\right)^{-1}\frac{\partial}{\partial \rho} \left[\frac{\partial V}{\partial \rho}\sum_i n_i m_i \chi_\phi \left&lt; R^2 (\nabla \rho)^2\right&gt; \frac{\partial\omega}{\partial\rho}\right] \\  - \left( \frac{\partial V}{\partial\rho}\right)^{-1}\frac{\partial}{\partial \rho} \left[\frac{\partial V}{\partial \rho}\sum_i n_i m_i \omega \left&lt; R^2 (\nabla \rho)^2\right&gt; \frac{v_\rho}{|\nabla\rho|}\right] \\  + T_\text{col} + T_{J\times B} + T_\text{bth} + T_{iz} \\  - \sum_i n_i m_i \left&lt; R^2\right&gt; \omega \left( \frac{1}{\tau_{\phi cx}} + \frac{1}{\tau_{c\delta}}\right)</a:t>
            </a:r>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5AAE382-30E2-44AF-9AF8-75164C8E97A8}" type="slidenum">
              <a:rPr lang="en-US"/>
              <a:pPr fontAlgn="base">
                <a:spcBef>
                  <a:spcPct val="0"/>
                </a:spcBef>
                <a:spcAft>
                  <a:spcPct val="0"/>
                </a:spcAft>
              </a:pPr>
              <a:t>29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xfrm>
            <a:off x="1130300" y="685800"/>
            <a:ext cx="4673600" cy="3505200"/>
          </a:xfrm>
          <a:noFill/>
          <a:ln>
            <a:solidFill>
              <a:srgbClr val="000000"/>
            </a:solidFill>
            <a:miter lim="800000"/>
            <a:headEnd/>
            <a:tailEnd/>
          </a:ln>
        </p:spPr>
      </p:sp>
      <p:sp>
        <p:nvSpPr>
          <p:cNvPr id="5427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xfrm>
            <a:off x="1130300" y="685800"/>
            <a:ext cx="4673600" cy="3505200"/>
          </a:xfrm>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6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0E11A27-379A-4359-9EEF-BF4DB23008DB}" type="slidenum">
              <a:rPr lang="en-US"/>
              <a:pPr fontAlgn="base">
                <a:spcBef>
                  <a:spcPct val="0"/>
                </a:spcBef>
                <a:spcAft>
                  <a:spcPct val="0"/>
                </a:spcAft>
              </a:pPr>
              <a:t>31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0C0D19BA-D44A-F645-B4BB-350EE671A0EC}" type="slidenum">
              <a:rPr lang="en-US">
                <a:latin typeface="Times New Roman" charset="0"/>
              </a:rPr>
              <a:pPr/>
              <a:t>32</a:t>
            </a:fld>
            <a:endParaRPr lang="en-US">
              <a:latin typeface="Times New Roman" charset="0"/>
            </a:endParaRPr>
          </a:p>
        </p:txBody>
      </p:sp>
      <p:sp>
        <p:nvSpPr>
          <p:cNvPr id="54275" name="Rectangle 2"/>
          <p:cNvSpPr>
            <a:spLocks noGrp="1" noRot="1" noChangeAspect="1" noChangeArrowheads="1" noTextEdit="1"/>
          </p:cNvSpPr>
          <p:nvPr>
            <p:ph type="sldImg"/>
          </p:nvPr>
        </p:nvSpPr>
        <p:spPr>
          <a:xfrm>
            <a:off x="1130300" y="685800"/>
            <a:ext cx="4673600" cy="3505200"/>
          </a:xfrm>
          <a:ln/>
        </p:spPr>
      </p:sp>
      <p:sp>
        <p:nvSpPr>
          <p:cNvPr id="54276"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xfrm>
            <a:off x="1130300" y="685800"/>
            <a:ext cx="4673600" cy="3505200"/>
          </a:xfrm>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J = \int_{t_0}^\infty \left( \tilde x^T Q \tilde x  + u^T R u \right)dt</a:t>
            </a:r>
          </a:p>
        </p:txBody>
      </p:sp>
      <p:sp>
        <p:nvSpPr>
          <p:cNvPr id="34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36D1F4-92E2-4A95-8501-79F46095E19C}" type="slidenum">
              <a:rPr lang="en-US"/>
              <a:pPr fontAlgn="base">
                <a:spcBef>
                  <a:spcPct val="0"/>
                </a:spcBef>
                <a:spcAft>
                  <a:spcPct val="0"/>
                </a:spcAft>
              </a:pPr>
              <a:t>33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0ABBFE49-D296-2241-A98E-E23F941C2D1B}" type="slidenum">
              <a:rPr lang="en-US">
                <a:latin typeface="Times New Roman" charset="0"/>
                <a:ea typeface="ヒラギノ角ゴ Pro W3" charset="-128"/>
                <a:cs typeface="ヒラギノ角ゴ Pro W3" charset="-128"/>
              </a:rPr>
              <a:pPr/>
              <a:t>34</a:t>
            </a:fld>
            <a:endParaRPr lang="en-US">
              <a:latin typeface="Times New Roman" charset="0"/>
              <a:ea typeface="ヒラギノ角ゴ Pro W3" charset="-128"/>
              <a:cs typeface="ヒラギノ角ゴ Pro W3" charset="-128"/>
            </a:endParaRPr>
          </a:p>
        </p:txBody>
      </p:sp>
      <p:sp>
        <p:nvSpPr>
          <p:cNvPr id="58371" name="Rectangle 2"/>
          <p:cNvSpPr>
            <a:spLocks noGrp="1" noRot="1" noChangeAspect="1" noChangeArrowheads="1" noTextEdit="1"/>
          </p:cNvSpPr>
          <p:nvPr>
            <p:ph type="sldImg"/>
          </p:nvPr>
        </p:nvSpPr>
        <p:spPr>
          <a:xfrm>
            <a:off x="1130300" y="685800"/>
            <a:ext cx="4673600" cy="3505200"/>
          </a:xfrm>
          <a:ln/>
        </p:spPr>
      </p:sp>
      <p:sp>
        <p:nvSpPr>
          <p:cNvPr id="58372" name="Rectangle 3"/>
          <p:cNvSpPr>
            <a:spLocks noGrp="1" noChangeArrowheads="1"/>
          </p:cNvSpPr>
          <p:nvPr>
            <p:ph type="body" idx="1"/>
          </p:nvPr>
        </p:nvSpPr>
        <p:spPr>
          <a:noFill/>
          <a:ln/>
        </p:spPr>
        <p:txBody>
          <a:bodyPr/>
          <a:lstStyle/>
          <a:p>
            <a:endParaRPr lang="en-US">
              <a:latin typeface="Times New Roman" charset="0"/>
              <a:ea typeface="ヒラギノ角ゴ Pro W3" charset="-128"/>
              <a:cs typeface="ヒラギノ角ゴ Pro W3"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F6FE14A5-876D-E44A-92C3-B7E0733BF918}" type="slidenum">
              <a:rPr lang="en-US">
                <a:latin typeface="Times New Roman" charset="0"/>
              </a:rPr>
              <a:pPr/>
              <a:t>35</a:t>
            </a:fld>
            <a:endParaRPr lang="en-US">
              <a:latin typeface="Times New Roman" charset="0"/>
            </a:endParaRPr>
          </a:p>
        </p:txBody>
      </p:sp>
      <p:sp>
        <p:nvSpPr>
          <p:cNvPr id="68611" name="Rectangle 2"/>
          <p:cNvSpPr>
            <a:spLocks noGrp="1" noRot="1" noChangeAspect="1" noChangeArrowheads="1" noTextEdit="1"/>
          </p:cNvSpPr>
          <p:nvPr>
            <p:ph type="sldImg"/>
          </p:nvPr>
        </p:nvSpPr>
        <p:spPr>
          <a:xfrm>
            <a:off x="1130300" y="685800"/>
            <a:ext cx="4673600" cy="3505200"/>
          </a:xfrm>
          <a:ln/>
        </p:spPr>
      </p:sp>
      <p:sp>
        <p:nvSpPr>
          <p:cNvPr id="68612"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F6FE14A5-876D-E44A-92C3-B7E0733BF918}" type="slidenum">
              <a:rPr lang="en-US">
                <a:latin typeface="Times New Roman" charset="0"/>
              </a:rPr>
              <a:pPr/>
              <a:t>39</a:t>
            </a:fld>
            <a:endParaRPr lang="en-US">
              <a:latin typeface="Times New Roman" charset="0"/>
            </a:endParaRPr>
          </a:p>
        </p:txBody>
      </p:sp>
      <p:sp>
        <p:nvSpPr>
          <p:cNvPr id="68611" name="Rectangle 2"/>
          <p:cNvSpPr>
            <a:spLocks noGrp="1" noRot="1" noChangeAspect="1" noChangeArrowheads="1" noTextEdit="1"/>
          </p:cNvSpPr>
          <p:nvPr>
            <p:ph type="sldImg"/>
          </p:nvPr>
        </p:nvSpPr>
        <p:spPr>
          <a:xfrm>
            <a:off x="1130300" y="685800"/>
            <a:ext cx="4673600" cy="3505200"/>
          </a:xfrm>
          <a:ln/>
        </p:spPr>
      </p:sp>
      <p:sp>
        <p:nvSpPr>
          <p:cNvPr id="68612"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F6FE14A5-876D-E44A-92C3-B7E0733BF918}" type="slidenum">
              <a:rPr lang="en-US">
                <a:latin typeface="Times New Roman" charset="0"/>
              </a:rPr>
              <a:pPr/>
              <a:t>40</a:t>
            </a:fld>
            <a:endParaRPr lang="en-US">
              <a:latin typeface="Times New Roman" charset="0"/>
            </a:endParaRPr>
          </a:p>
        </p:txBody>
      </p:sp>
      <p:sp>
        <p:nvSpPr>
          <p:cNvPr id="68611" name="Rectangle 2"/>
          <p:cNvSpPr>
            <a:spLocks noGrp="1" noRot="1" noChangeAspect="1" noChangeArrowheads="1" noTextEdit="1"/>
          </p:cNvSpPr>
          <p:nvPr>
            <p:ph type="sldImg"/>
          </p:nvPr>
        </p:nvSpPr>
        <p:spPr>
          <a:xfrm>
            <a:off x="1130300" y="685800"/>
            <a:ext cx="4673600" cy="3505200"/>
          </a:xfrm>
          <a:ln/>
        </p:spPr>
      </p:sp>
      <p:sp>
        <p:nvSpPr>
          <p:cNvPr id="68612"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E57717F-9855-A74C-8A94-BBCCA814BA96}" type="slidenum">
              <a:rPr lang="en-US">
                <a:latin typeface="Arial" charset="0"/>
                <a:ea typeface="ヒラギノ角ゴ Pro W3" charset="-128"/>
                <a:cs typeface="ヒラギノ角ゴ Pro W3" charset="-128"/>
              </a:rPr>
              <a:pPr/>
              <a:t>3</a:t>
            </a:fld>
            <a:endParaRPr lang="en-US">
              <a:latin typeface="Arial" charset="0"/>
              <a:ea typeface="ヒラギノ角ゴ Pro W3" charset="-128"/>
              <a:cs typeface="ヒラギノ角ゴ Pro W3" charset="-128"/>
            </a:endParaRPr>
          </a:p>
        </p:txBody>
      </p:sp>
      <p:sp>
        <p:nvSpPr>
          <p:cNvPr id="35843" name="Rectangle 2"/>
          <p:cNvSpPr>
            <a:spLocks noGrp="1" noRot="1" noChangeAspect="1" noChangeArrowheads="1" noTextEdit="1"/>
          </p:cNvSpPr>
          <p:nvPr>
            <p:ph type="sldImg"/>
          </p:nvPr>
        </p:nvSpPr>
        <p:spPr>
          <a:xfrm>
            <a:off x="1130300" y="685800"/>
            <a:ext cx="4673600" cy="3505200"/>
          </a:xfrm>
          <a:ln/>
        </p:spPr>
      </p:sp>
      <p:sp>
        <p:nvSpPr>
          <p:cNvPr id="35844" name="Rectangle 3"/>
          <p:cNvSpPr>
            <a:spLocks noGrp="1" noChangeArrowheads="1"/>
          </p:cNvSpPr>
          <p:nvPr>
            <p:ph type="body" idx="1"/>
          </p:nvPr>
        </p:nvSpPr>
        <p:spPr>
          <a:xfrm>
            <a:off x="923925" y="4386263"/>
            <a:ext cx="5086350" cy="4156075"/>
          </a:xfrm>
          <a:noFill/>
          <a:ln/>
        </p:spPr>
        <p:txBody>
          <a:bodyPr/>
          <a:lstStyle/>
          <a:p>
            <a:pPr eaLnBrk="1" hangingPunct="1"/>
            <a:endParaRPr lang="en-US">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F6FE14A5-876D-E44A-92C3-B7E0733BF918}" type="slidenum">
              <a:rPr lang="en-US">
                <a:latin typeface="Times New Roman" charset="0"/>
              </a:rPr>
              <a:pPr/>
              <a:t>41</a:t>
            </a:fld>
            <a:endParaRPr lang="en-US">
              <a:latin typeface="Times New Roman" charset="0"/>
            </a:endParaRPr>
          </a:p>
        </p:txBody>
      </p:sp>
      <p:sp>
        <p:nvSpPr>
          <p:cNvPr id="68611" name="Rectangle 2"/>
          <p:cNvSpPr>
            <a:spLocks noGrp="1" noRot="1" noChangeAspect="1" noChangeArrowheads="1" noTextEdit="1"/>
          </p:cNvSpPr>
          <p:nvPr>
            <p:ph type="sldImg"/>
          </p:nvPr>
        </p:nvSpPr>
        <p:spPr>
          <a:xfrm>
            <a:off x="1130300" y="685800"/>
            <a:ext cx="4673600" cy="3505200"/>
          </a:xfrm>
          <a:ln/>
        </p:spPr>
      </p:sp>
      <p:sp>
        <p:nvSpPr>
          <p:cNvPr id="68612"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fld id="{C995662B-E355-7445-A956-1DC34AB8E25F}" type="slidenum">
              <a:rPr lang="en-US" smtClean="0">
                <a:solidFill>
                  <a:srgbClr val="000000"/>
                </a:solidFill>
                <a:latin typeface="Times New Roman" charset="0"/>
                <a:ea typeface="ヒラギノ角ゴ Pro W3" charset="-128"/>
                <a:cs typeface="ヒラギノ角ゴ Pro W3" charset="-128"/>
              </a:rPr>
              <a:pPr/>
              <a:t>42</a:t>
            </a:fld>
            <a:endParaRPr lang="en-US" smtClean="0">
              <a:solidFill>
                <a:srgbClr val="000000"/>
              </a:solidFill>
              <a:latin typeface="Times New Roman" charset="0"/>
              <a:ea typeface="ヒラギノ角ゴ Pro W3" charset="-128"/>
              <a:cs typeface="ヒラギノ角ゴ Pro W3" charset="-128"/>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p:spPr>
        <p:txBody>
          <a:bodyPr/>
          <a:lstStyle/>
          <a:p>
            <a:pPr eaLnBrk="1" hangingPunct="1">
              <a:spcBef>
                <a:spcPct val="0"/>
              </a:spcBef>
            </a:pPr>
            <a:endParaRPr lang="en-US">
              <a:latin typeface="Times New Roman" charset="0"/>
              <a:ea typeface="ヒラギノ角ゴ Pro W3" charset="-128"/>
              <a:cs typeface="ヒラギノ角ゴ Pro W3"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50677" indent="-288722" eaLnBrk="0" hangingPunct="0">
              <a:defRPr sz="2400">
                <a:solidFill>
                  <a:schemeClr val="tx1"/>
                </a:solidFill>
                <a:latin typeface="Century Gothic" charset="0"/>
                <a:ea typeface="ＭＳ Ｐゴシック" charset="0"/>
              </a:defRPr>
            </a:lvl2pPr>
            <a:lvl3pPr marL="1154887" indent="-230977" eaLnBrk="0" hangingPunct="0">
              <a:defRPr sz="2400">
                <a:solidFill>
                  <a:schemeClr val="tx1"/>
                </a:solidFill>
                <a:latin typeface="Century Gothic" charset="0"/>
                <a:ea typeface="ＭＳ Ｐゴシック" charset="0"/>
              </a:defRPr>
            </a:lvl3pPr>
            <a:lvl4pPr marL="1616842" indent="-230977" eaLnBrk="0" hangingPunct="0">
              <a:defRPr sz="2400">
                <a:solidFill>
                  <a:schemeClr val="tx1"/>
                </a:solidFill>
                <a:latin typeface="Century Gothic" charset="0"/>
                <a:ea typeface="ＭＳ Ｐゴシック" charset="0"/>
              </a:defRPr>
            </a:lvl4pPr>
            <a:lvl5pPr marL="2078797" indent="-230977" eaLnBrk="0" hangingPunct="0">
              <a:defRPr sz="2400">
                <a:solidFill>
                  <a:schemeClr val="tx1"/>
                </a:solidFill>
                <a:latin typeface="Century Gothic" charset="0"/>
                <a:ea typeface="ＭＳ Ｐゴシック" charset="0"/>
              </a:defRPr>
            </a:lvl5pPr>
            <a:lvl6pPr marL="2540752" indent="-230977" eaLnBrk="0" fontAlgn="base" hangingPunct="0">
              <a:spcBef>
                <a:spcPct val="0"/>
              </a:spcBef>
              <a:spcAft>
                <a:spcPct val="0"/>
              </a:spcAft>
              <a:defRPr sz="2400">
                <a:solidFill>
                  <a:schemeClr val="tx1"/>
                </a:solidFill>
                <a:latin typeface="Century Gothic" charset="0"/>
                <a:ea typeface="ＭＳ Ｐゴシック" charset="0"/>
              </a:defRPr>
            </a:lvl6pPr>
            <a:lvl7pPr marL="3002707" indent="-230977" eaLnBrk="0" fontAlgn="base" hangingPunct="0">
              <a:spcBef>
                <a:spcPct val="0"/>
              </a:spcBef>
              <a:spcAft>
                <a:spcPct val="0"/>
              </a:spcAft>
              <a:defRPr sz="2400">
                <a:solidFill>
                  <a:schemeClr val="tx1"/>
                </a:solidFill>
                <a:latin typeface="Century Gothic" charset="0"/>
                <a:ea typeface="ＭＳ Ｐゴシック" charset="0"/>
              </a:defRPr>
            </a:lvl7pPr>
            <a:lvl8pPr marL="3464662" indent="-230977" eaLnBrk="0" fontAlgn="base" hangingPunct="0">
              <a:spcBef>
                <a:spcPct val="0"/>
              </a:spcBef>
              <a:spcAft>
                <a:spcPct val="0"/>
              </a:spcAft>
              <a:defRPr sz="2400">
                <a:solidFill>
                  <a:schemeClr val="tx1"/>
                </a:solidFill>
                <a:latin typeface="Century Gothic" charset="0"/>
                <a:ea typeface="ＭＳ Ｐゴシック" charset="0"/>
              </a:defRPr>
            </a:lvl8pPr>
            <a:lvl9pPr marL="3926616" indent="-230977"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fld id="{5CBB295E-4552-9141-8568-602367C56019}" type="slidenum">
              <a:rPr lang="en-US" sz="1200">
                <a:solidFill>
                  <a:srgbClr val="000000"/>
                </a:solidFill>
                <a:latin typeface="Times New Roman" charset="0"/>
                <a:ea typeface="ヒラギノ角ゴ Pro W3" charset="0"/>
                <a:cs typeface="ヒラギノ角ゴ Pro W3" charset="0"/>
              </a:rPr>
              <a:pPr eaLnBrk="1" hangingPunct="1"/>
              <a:t>45</a:t>
            </a:fld>
            <a:endParaRPr lang="en-US" sz="1200">
              <a:solidFill>
                <a:srgbClr val="000000"/>
              </a:solidFill>
              <a:latin typeface="Times New Roman" charset="0"/>
              <a:ea typeface="ヒラギノ角ゴ Pro W3" charset="0"/>
              <a:cs typeface="ヒラギノ角ゴ Pro W3"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4DEE4E03-59B3-1641-B0A6-9B25024152F1}" type="slidenum">
              <a:rPr lang="en-US" smtClean="0">
                <a:solidFill>
                  <a:srgbClr val="000000"/>
                </a:solidFill>
                <a:latin typeface="Times New Roman" charset="0"/>
                <a:ea typeface="ヒラギノ角ゴ Pro W3" charset="-128"/>
                <a:cs typeface="ヒラギノ角ゴ Pro W3" charset="-128"/>
              </a:rPr>
              <a:pPr/>
              <a:t>46</a:t>
            </a:fld>
            <a:endParaRPr lang="en-US" smtClean="0">
              <a:solidFill>
                <a:srgbClr val="000000"/>
              </a:solidFill>
              <a:latin typeface="Times New Roman" charset="0"/>
              <a:ea typeface="ヒラギノ角ゴ Pro W3" charset="-128"/>
              <a:cs typeface="ヒラギノ角ゴ Pro W3" charset="-128"/>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spcBef>
                <a:spcPct val="0"/>
              </a:spcBef>
            </a:pPr>
            <a:endParaRPr lang="en-US">
              <a:latin typeface="Times New Roman" charset="0"/>
              <a:ea typeface="ヒラギノ角ゴ Pro W3" charset="-128"/>
              <a:cs typeface="ヒラギノ角ゴ Pro W3"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50677" indent="-288722" eaLnBrk="0" hangingPunct="0">
              <a:defRPr sz="2400">
                <a:solidFill>
                  <a:schemeClr val="tx1"/>
                </a:solidFill>
                <a:latin typeface="Century Gothic" charset="0"/>
                <a:ea typeface="ＭＳ Ｐゴシック" charset="0"/>
              </a:defRPr>
            </a:lvl2pPr>
            <a:lvl3pPr marL="1154887" indent="-230977" eaLnBrk="0" hangingPunct="0">
              <a:defRPr sz="2400">
                <a:solidFill>
                  <a:schemeClr val="tx1"/>
                </a:solidFill>
                <a:latin typeface="Century Gothic" charset="0"/>
                <a:ea typeface="ＭＳ Ｐゴシック" charset="0"/>
              </a:defRPr>
            </a:lvl3pPr>
            <a:lvl4pPr marL="1616842" indent="-230977" eaLnBrk="0" hangingPunct="0">
              <a:defRPr sz="2400">
                <a:solidFill>
                  <a:schemeClr val="tx1"/>
                </a:solidFill>
                <a:latin typeface="Century Gothic" charset="0"/>
                <a:ea typeface="ＭＳ Ｐゴシック" charset="0"/>
              </a:defRPr>
            </a:lvl4pPr>
            <a:lvl5pPr marL="2078797" indent="-230977" eaLnBrk="0" hangingPunct="0">
              <a:defRPr sz="2400">
                <a:solidFill>
                  <a:schemeClr val="tx1"/>
                </a:solidFill>
                <a:latin typeface="Century Gothic" charset="0"/>
                <a:ea typeface="ＭＳ Ｐゴシック" charset="0"/>
              </a:defRPr>
            </a:lvl5pPr>
            <a:lvl6pPr marL="2540752" indent="-230977" eaLnBrk="0" fontAlgn="base" hangingPunct="0">
              <a:spcBef>
                <a:spcPct val="0"/>
              </a:spcBef>
              <a:spcAft>
                <a:spcPct val="0"/>
              </a:spcAft>
              <a:defRPr sz="2400">
                <a:solidFill>
                  <a:schemeClr val="tx1"/>
                </a:solidFill>
                <a:latin typeface="Century Gothic" charset="0"/>
                <a:ea typeface="ＭＳ Ｐゴシック" charset="0"/>
              </a:defRPr>
            </a:lvl6pPr>
            <a:lvl7pPr marL="3002707" indent="-230977" eaLnBrk="0" fontAlgn="base" hangingPunct="0">
              <a:spcBef>
                <a:spcPct val="0"/>
              </a:spcBef>
              <a:spcAft>
                <a:spcPct val="0"/>
              </a:spcAft>
              <a:defRPr sz="2400">
                <a:solidFill>
                  <a:schemeClr val="tx1"/>
                </a:solidFill>
                <a:latin typeface="Century Gothic" charset="0"/>
                <a:ea typeface="ＭＳ Ｐゴシック" charset="0"/>
              </a:defRPr>
            </a:lvl7pPr>
            <a:lvl8pPr marL="3464662" indent="-230977" eaLnBrk="0" fontAlgn="base" hangingPunct="0">
              <a:spcBef>
                <a:spcPct val="0"/>
              </a:spcBef>
              <a:spcAft>
                <a:spcPct val="0"/>
              </a:spcAft>
              <a:defRPr sz="2400">
                <a:solidFill>
                  <a:schemeClr val="tx1"/>
                </a:solidFill>
                <a:latin typeface="Century Gothic" charset="0"/>
                <a:ea typeface="ＭＳ Ｐゴシック" charset="0"/>
              </a:defRPr>
            </a:lvl8pPr>
            <a:lvl9pPr marL="3926616" indent="-230977"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fld id="{5CBB295E-4552-9141-8568-602367C56019}" type="slidenum">
              <a:rPr lang="en-US" sz="1200">
                <a:solidFill>
                  <a:srgbClr val="000000"/>
                </a:solidFill>
                <a:latin typeface="Times New Roman" charset="0"/>
                <a:ea typeface="ヒラギノ角ゴ Pro W3" charset="0"/>
                <a:cs typeface="ヒラギノ角ゴ Pro W3" charset="0"/>
              </a:rPr>
              <a:pPr eaLnBrk="1" hangingPunct="1"/>
              <a:t>49</a:t>
            </a:fld>
            <a:endParaRPr lang="en-US" sz="1200">
              <a:solidFill>
                <a:srgbClr val="000000"/>
              </a:solidFill>
              <a:latin typeface="Times New Roman" charset="0"/>
              <a:ea typeface="ヒラギノ角ゴ Pro W3" charset="0"/>
              <a:cs typeface="ヒラギノ角ゴ Pro W3"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50677" indent="-288722" eaLnBrk="0" hangingPunct="0">
              <a:defRPr sz="2400">
                <a:solidFill>
                  <a:schemeClr val="tx1"/>
                </a:solidFill>
                <a:latin typeface="Century Gothic" charset="0"/>
                <a:ea typeface="ＭＳ Ｐゴシック" charset="0"/>
              </a:defRPr>
            </a:lvl2pPr>
            <a:lvl3pPr marL="1154887" indent="-230977" eaLnBrk="0" hangingPunct="0">
              <a:defRPr sz="2400">
                <a:solidFill>
                  <a:schemeClr val="tx1"/>
                </a:solidFill>
                <a:latin typeface="Century Gothic" charset="0"/>
                <a:ea typeface="ＭＳ Ｐゴシック" charset="0"/>
              </a:defRPr>
            </a:lvl3pPr>
            <a:lvl4pPr marL="1616842" indent="-230977" eaLnBrk="0" hangingPunct="0">
              <a:defRPr sz="2400">
                <a:solidFill>
                  <a:schemeClr val="tx1"/>
                </a:solidFill>
                <a:latin typeface="Century Gothic" charset="0"/>
                <a:ea typeface="ＭＳ Ｐゴシック" charset="0"/>
              </a:defRPr>
            </a:lvl4pPr>
            <a:lvl5pPr marL="2078797" indent="-230977" eaLnBrk="0" hangingPunct="0">
              <a:defRPr sz="2400">
                <a:solidFill>
                  <a:schemeClr val="tx1"/>
                </a:solidFill>
                <a:latin typeface="Century Gothic" charset="0"/>
                <a:ea typeface="ＭＳ Ｐゴシック" charset="0"/>
              </a:defRPr>
            </a:lvl5pPr>
            <a:lvl6pPr marL="2540752" indent="-230977" eaLnBrk="0" fontAlgn="base" hangingPunct="0">
              <a:spcBef>
                <a:spcPct val="0"/>
              </a:spcBef>
              <a:spcAft>
                <a:spcPct val="0"/>
              </a:spcAft>
              <a:defRPr sz="2400">
                <a:solidFill>
                  <a:schemeClr val="tx1"/>
                </a:solidFill>
                <a:latin typeface="Century Gothic" charset="0"/>
                <a:ea typeface="ＭＳ Ｐゴシック" charset="0"/>
              </a:defRPr>
            </a:lvl6pPr>
            <a:lvl7pPr marL="3002707" indent="-230977" eaLnBrk="0" fontAlgn="base" hangingPunct="0">
              <a:spcBef>
                <a:spcPct val="0"/>
              </a:spcBef>
              <a:spcAft>
                <a:spcPct val="0"/>
              </a:spcAft>
              <a:defRPr sz="2400">
                <a:solidFill>
                  <a:schemeClr val="tx1"/>
                </a:solidFill>
                <a:latin typeface="Century Gothic" charset="0"/>
                <a:ea typeface="ＭＳ Ｐゴシック" charset="0"/>
              </a:defRPr>
            </a:lvl7pPr>
            <a:lvl8pPr marL="3464662" indent="-230977" eaLnBrk="0" fontAlgn="base" hangingPunct="0">
              <a:spcBef>
                <a:spcPct val="0"/>
              </a:spcBef>
              <a:spcAft>
                <a:spcPct val="0"/>
              </a:spcAft>
              <a:defRPr sz="2400">
                <a:solidFill>
                  <a:schemeClr val="tx1"/>
                </a:solidFill>
                <a:latin typeface="Century Gothic" charset="0"/>
                <a:ea typeface="ＭＳ Ｐゴシック" charset="0"/>
              </a:defRPr>
            </a:lvl8pPr>
            <a:lvl9pPr marL="3926616" indent="-230977"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fld id="{5CBB295E-4552-9141-8568-602367C56019}" type="slidenum">
              <a:rPr lang="en-US" sz="1200">
                <a:solidFill>
                  <a:srgbClr val="000000"/>
                </a:solidFill>
                <a:latin typeface="Times New Roman" charset="0"/>
                <a:ea typeface="ヒラギノ角ゴ Pro W3" charset="0"/>
                <a:cs typeface="ヒラギノ角ゴ Pro W3" charset="0"/>
              </a:rPr>
              <a:pPr eaLnBrk="1" hangingPunct="1"/>
              <a:t>50</a:t>
            </a:fld>
            <a:endParaRPr lang="en-US" sz="1200">
              <a:solidFill>
                <a:srgbClr val="000000"/>
              </a:solidFill>
              <a:latin typeface="Times New Roman" charset="0"/>
              <a:ea typeface="ヒラギノ角ゴ Pro W3" charset="0"/>
              <a:cs typeface="ヒラギノ角ゴ Pro W3"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50677" indent="-288722" eaLnBrk="0" hangingPunct="0">
              <a:defRPr sz="2400">
                <a:solidFill>
                  <a:schemeClr val="tx1"/>
                </a:solidFill>
                <a:latin typeface="Century Gothic" charset="0"/>
                <a:ea typeface="ＭＳ Ｐゴシック" charset="0"/>
              </a:defRPr>
            </a:lvl2pPr>
            <a:lvl3pPr marL="1154887" indent="-230977" eaLnBrk="0" hangingPunct="0">
              <a:defRPr sz="2400">
                <a:solidFill>
                  <a:schemeClr val="tx1"/>
                </a:solidFill>
                <a:latin typeface="Century Gothic" charset="0"/>
                <a:ea typeface="ＭＳ Ｐゴシック" charset="0"/>
              </a:defRPr>
            </a:lvl3pPr>
            <a:lvl4pPr marL="1616842" indent="-230977" eaLnBrk="0" hangingPunct="0">
              <a:defRPr sz="2400">
                <a:solidFill>
                  <a:schemeClr val="tx1"/>
                </a:solidFill>
                <a:latin typeface="Century Gothic" charset="0"/>
                <a:ea typeface="ＭＳ Ｐゴシック" charset="0"/>
              </a:defRPr>
            </a:lvl4pPr>
            <a:lvl5pPr marL="2078797" indent="-230977" eaLnBrk="0" hangingPunct="0">
              <a:defRPr sz="2400">
                <a:solidFill>
                  <a:schemeClr val="tx1"/>
                </a:solidFill>
                <a:latin typeface="Century Gothic" charset="0"/>
                <a:ea typeface="ＭＳ Ｐゴシック" charset="0"/>
              </a:defRPr>
            </a:lvl5pPr>
            <a:lvl6pPr marL="2540752" indent="-230977" eaLnBrk="0" fontAlgn="base" hangingPunct="0">
              <a:spcBef>
                <a:spcPct val="0"/>
              </a:spcBef>
              <a:spcAft>
                <a:spcPct val="0"/>
              </a:spcAft>
              <a:defRPr sz="2400">
                <a:solidFill>
                  <a:schemeClr val="tx1"/>
                </a:solidFill>
                <a:latin typeface="Century Gothic" charset="0"/>
                <a:ea typeface="ＭＳ Ｐゴシック" charset="0"/>
              </a:defRPr>
            </a:lvl6pPr>
            <a:lvl7pPr marL="3002707" indent="-230977" eaLnBrk="0" fontAlgn="base" hangingPunct="0">
              <a:spcBef>
                <a:spcPct val="0"/>
              </a:spcBef>
              <a:spcAft>
                <a:spcPct val="0"/>
              </a:spcAft>
              <a:defRPr sz="2400">
                <a:solidFill>
                  <a:schemeClr val="tx1"/>
                </a:solidFill>
                <a:latin typeface="Century Gothic" charset="0"/>
                <a:ea typeface="ＭＳ Ｐゴシック" charset="0"/>
              </a:defRPr>
            </a:lvl7pPr>
            <a:lvl8pPr marL="3464662" indent="-230977" eaLnBrk="0" fontAlgn="base" hangingPunct="0">
              <a:spcBef>
                <a:spcPct val="0"/>
              </a:spcBef>
              <a:spcAft>
                <a:spcPct val="0"/>
              </a:spcAft>
              <a:defRPr sz="2400">
                <a:solidFill>
                  <a:schemeClr val="tx1"/>
                </a:solidFill>
                <a:latin typeface="Century Gothic" charset="0"/>
                <a:ea typeface="ＭＳ Ｐゴシック" charset="0"/>
              </a:defRPr>
            </a:lvl8pPr>
            <a:lvl9pPr marL="3926616" indent="-230977"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fld id="{5CBB295E-4552-9141-8568-602367C56019}" type="slidenum">
              <a:rPr lang="en-US" sz="1200">
                <a:solidFill>
                  <a:srgbClr val="000000"/>
                </a:solidFill>
                <a:latin typeface="Times New Roman" charset="0"/>
                <a:ea typeface="ヒラギノ角ゴ Pro W3" charset="0"/>
                <a:cs typeface="ヒラギノ角ゴ Pro W3" charset="0"/>
              </a:rPr>
              <a:pPr eaLnBrk="1" hangingPunct="1"/>
              <a:t>51</a:t>
            </a:fld>
            <a:endParaRPr lang="en-US" sz="1200">
              <a:solidFill>
                <a:srgbClr val="000000"/>
              </a:solidFill>
              <a:latin typeface="Times New Roman" charset="0"/>
              <a:ea typeface="ヒラギノ角ゴ Pro W3" charset="0"/>
              <a:cs typeface="ヒラギノ角ゴ Pro W3"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50677" indent="-288722" eaLnBrk="0" hangingPunct="0">
              <a:defRPr sz="2400">
                <a:solidFill>
                  <a:schemeClr val="tx1"/>
                </a:solidFill>
                <a:latin typeface="Century Gothic" charset="0"/>
                <a:ea typeface="ＭＳ Ｐゴシック" charset="0"/>
              </a:defRPr>
            </a:lvl2pPr>
            <a:lvl3pPr marL="1154887" indent="-230977" eaLnBrk="0" hangingPunct="0">
              <a:defRPr sz="2400">
                <a:solidFill>
                  <a:schemeClr val="tx1"/>
                </a:solidFill>
                <a:latin typeface="Century Gothic" charset="0"/>
                <a:ea typeface="ＭＳ Ｐゴシック" charset="0"/>
              </a:defRPr>
            </a:lvl3pPr>
            <a:lvl4pPr marL="1616842" indent="-230977" eaLnBrk="0" hangingPunct="0">
              <a:defRPr sz="2400">
                <a:solidFill>
                  <a:schemeClr val="tx1"/>
                </a:solidFill>
                <a:latin typeface="Century Gothic" charset="0"/>
                <a:ea typeface="ＭＳ Ｐゴシック" charset="0"/>
              </a:defRPr>
            </a:lvl4pPr>
            <a:lvl5pPr marL="2078797" indent="-230977" eaLnBrk="0" hangingPunct="0">
              <a:defRPr sz="2400">
                <a:solidFill>
                  <a:schemeClr val="tx1"/>
                </a:solidFill>
                <a:latin typeface="Century Gothic" charset="0"/>
                <a:ea typeface="ＭＳ Ｐゴシック" charset="0"/>
              </a:defRPr>
            </a:lvl5pPr>
            <a:lvl6pPr marL="2540752" indent="-230977" eaLnBrk="0" fontAlgn="base" hangingPunct="0">
              <a:spcBef>
                <a:spcPct val="0"/>
              </a:spcBef>
              <a:spcAft>
                <a:spcPct val="0"/>
              </a:spcAft>
              <a:defRPr sz="2400">
                <a:solidFill>
                  <a:schemeClr val="tx1"/>
                </a:solidFill>
                <a:latin typeface="Century Gothic" charset="0"/>
                <a:ea typeface="ＭＳ Ｐゴシック" charset="0"/>
              </a:defRPr>
            </a:lvl6pPr>
            <a:lvl7pPr marL="3002707" indent="-230977" eaLnBrk="0" fontAlgn="base" hangingPunct="0">
              <a:spcBef>
                <a:spcPct val="0"/>
              </a:spcBef>
              <a:spcAft>
                <a:spcPct val="0"/>
              </a:spcAft>
              <a:defRPr sz="2400">
                <a:solidFill>
                  <a:schemeClr val="tx1"/>
                </a:solidFill>
                <a:latin typeface="Century Gothic" charset="0"/>
                <a:ea typeface="ＭＳ Ｐゴシック" charset="0"/>
              </a:defRPr>
            </a:lvl7pPr>
            <a:lvl8pPr marL="3464662" indent="-230977" eaLnBrk="0" fontAlgn="base" hangingPunct="0">
              <a:spcBef>
                <a:spcPct val="0"/>
              </a:spcBef>
              <a:spcAft>
                <a:spcPct val="0"/>
              </a:spcAft>
              <a:defRPr sz="2400">
                <a:solidFill>
                  <a:schemeClr val="tx1"/>
                </a:solidFill>
                <a:latin typeface="Century Gothic" charset="0"/>
                <a:ea typeface="ＭＳ Ｐゴシック" charset="0"/>
              </a:defRPr>
            </a:lvl8pPr>
            <a:lvl9pPr marL="3926616" indent="-230977"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fld id="{04850AC7-FF3A-604A-B188-2FABDCAEA23E}" type="slidenum">
              <a:rPr lang="en-US" sz="1200">
                <a:solidFill>
                  <a:srgbClr val="000000"/>
                </a:solidFill>
                <a:latin typeface="Times New Roman" charset="0"/>
                <a:ea typeface="ヒラギノ角ゴ Pro W3" charset="0"/>
                <a:cs typeface="ヒラギノ角ゴ Pro W3" charset="0"/>
              </a:rPr>
              <a:pPr eaLnBrk="1" hangingPunct="1"/>
              <a:t>52</a:t>
            </a:fld>
            <a:endParaRPr lang="en-US" sz="1200">
              <a:solidFill>
                <a:srgbClr val="000000"/>
              </a:solidFill>
              <a:latin typeface="Times New Roman" charset="0"/>
              <a:ea typeface="ヒラギノ角ゴ Pro W3" charset="0"/>
              <a:cs typeface="ヒラギノ角ゴ Pro W3" charset="0"/>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50677" indent="-288722" eaLnBrk="0" hangingPunct="0">
              <a:defRPr sz="2400">
                <a:solidFill>
                  <a:schemeClr val="tx1"/>
                </a:solidFill>
                <a:latin typeface="Century Gothic" charset="0"/>
                <a:ea typeface="ＭＳ Ｐゴシック" charset="0"/>
              </a:defRPr>
            </a:lvl2pPr>
            <a:lvl3pPr marL="1154887" indent="-230977" eaLnBrk="0" hangingPunct="0">
              <a:defRPr sz="2400">
                <a:solidFill>
                  <a:schemeClr val="tx1"/>
                </a:solidFill>
                <a:latin typeface="Century Gothic" charset="0"/>
                <a:ea typeface="ＭＳ Ｐゴシック" charset="0"/>
              </a:defRPr>
            </a:lvl3pPr>
            <a:lvl4pPr marL="1616842" indent="-230977" eaLnBrk="0" hangingPunct="0">
              <a:defRPr sz="2400">
                <a:solidFill>
                  <a:schemeClr val="tx1"/>
                </a:solidFill>
                <a:latin typeface="Century Gothic" charset="0"/>
                <a:ea typeface="ＭＳ Ｐゴシック" charset="0"/>
              </a:defRPr>
            </a:lvl4pPr>
            <a:lvl5pPr marL="2078797" indent="-230977" eaLnBrk="0" hangingPunct="0">
              <a:defRPr sz="2400">
                <a:solidFill>
                  <a:schemeClr val="tx1"/>
                </a:solidFill>
                <a:latin typeface="Century Gothic" charset="0"/>
                <a:ea typeface="ＭＳ Ｐゴシック" charset="0"/>
              </a:defRPr>
            </a:lvl5pPr>
            <a:lvl6pPr marL="2540752" indent="-230977" eaLnBrk="0" fontAlgn="base" hangingPunct="0">
              <a:spcBef>
                <a:spcPct val="0"/>
              </a:spcBef>
              <a:spcAft>
                <a:spcPct val="0"/>
              </a:spcAft>
              <a:defRPr sz="2400">
                <a:solidFill>
                  <a:schemeClr val="tx1"/>
                </a:solidFill>
                <a:latin typeface="Century Gothic" charset="0"/>
                <a:ea typeface="ＭＳ Ｐゴシック" charset="0"/>
              </a:defRPr>
            </a:lvl6pPr>
            <a:lvl7pPr marL="3002707" indent="-230977" eaLnBrk="0" fontAlgn="base" hangingPunct="0">
              <a:spcBef>
                <a:spcPct val="0"/>
              </a:spcBef>
              <a:spcAft>
                <a:spcPct val="0"/>
              </a:spcAft>
              <a:defRPr sz="2400">
                <a:solidFill>
                  <a:schemeClr val="tx1"/>
                </a:solidFill>
                <a:latin typeface="Century Gothic" charset="0"/>
                <a:ea typeface="ＭＳ Ｐゴシック" charset="0"/>
              </a:defRPr>
            </a:lvl7pPr>
            <a:lvl8pPr marL="3464662" indent="-230977" eaLnBrk="0" fontAlgn="base" hangingPunct="0">
              <a:spcBef>
                <a:spcPct val="0"/>
              </a:spcBef>
              <a:spcAft>
                <a:spcPct val="0"/>
              </a:spcAft>
              <a:defRPr sz="2400">
                <a:solidFill>
                  <a:schemeClr val="tx1"/>
                </a:solidFill>
                <a:latin typeface="Century Gothic" charset="0"/>
                <a:ea typeface="ＭＳ Ｐゴシック" charset="0"/>
              </a:defRPr>
            </a:lvl8pPr>
            <a:lvl9pPr marL="3926616" indent="-230977"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fld id="{5CBB295E-4552-9141-8568-602367C56019}" type="slidenum">
              <a:rPr lang="en-US" sz="1200">
                <a:solidFill>
                  <a:srgbClr val="000000"/>
                </a:solidFill>
                <a:latin typeface="Times New Roman" charset="0"/>
                <a:ea typeface="ヒラギノ角ゴ Pro W3" charset="0"/>
                <a:cs typeface="ヒラギノ角ゴ Pro W3" charset="0"/>
              </a:rPr>
              <a:pPr eaLnBrk="1" hangingPunct="1"/>
              <a:t>53</a:t>
            </a:fld>
            <a:endParaRPr lang="en-US" sz="1200">
              <a:solidFill>
                <a:srgbClr val="000000"/>
              </a:solidFill>
              <a:latin typeface="Times New Roman" charset="0"/>
              <a:ea typeface="ヒラギノ角ゴ Pro W3" charset="0"/>
              <a:cs typeface="ヒラギノ角ゴ Pro W3"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50677" indent="-288722" eaLnBrk="0" hangingPunct="0">
              <a:defRPr sz="2400">
                <a:solidFill>
                  <a:schemeClr val="tx1"/>
                </a:solidFill>
                <a:latin typeface="Century Gothic" charset="0"/>
                <a:ea typeface="ＭＳ Ｐゴシック" charset="0"/>
              </a:defRPr>
            </a:lvl2pPr>
            <a:lvl3pPr marL="1154887" indent="-230977" eaLnBrk="0" hangingPunct="0">
              <a:defRPr sz="2400">
                <a:solidFill>
                  <a:schemeClr val="tx1"/>
                </a:solidFill>
                <a:latin typeface="Century Gothic" charset="0"/>
                <a:ea typeface="ＭＳ Ｐゴシック" charset="0"/>
              </a:defRPr>
            </a:lvl3pPr>
            <a:lvl4pPr marL="1616842" indent="-230977" eaLnBrk="0" hangingPunct="0">
              <a:defRPr sz="2400">
                <a:solidFill>
                  <a:schemeClr val="tx1"/>
                </a:solidFill>
                <a:latin typeface="Century Gothic" charset="0"/>
                <a:ea typeface="ＭＳ Ｐゴシック" charset="0"/>
              </a:defRPr>
            </a:lvl4pPr>
            <a:lvl5pPr marL="2078797" indent="-230977" eaLnBrk="0" hangingPunct="0">
              <a:defRPr sz="2400">
                <a:solidFill>
                  <a:schemeClr val="tx1"/>
                </a:solidFill>
                <a:latin typeface="Century Gothic" charset="0"/>
                <a:ea typeface="ＭＳ Ｐゴシック" charset="0"/>
              </a:defRPr>
            </a:lvl5pPr>
            <a:lvl6pPr marL="2540752" indent="-230977" eaLnBrk="0" fontAlgn="base" hangingPunct="0">
              <a:spcBef>
                <a:spcPct val="0"/>
              </a:spcBef>
              <a:spcAft>
                <a:spcPct val="0"/>
              </a:spcAft>
              <a:defRPr sz="2400">
                <a:solidFill>
                  <a:schemeClr val="tx1"/>
                </a:solidFill>
                <a:latin typeface="Century Gothic" charset="0"/>
                <a:ea typeface="ＭＳ Ｐゴシック" charset="0"/>
              </a:defRPr>
            </a:lvl6pPr>
            <a:lvl7pPr marL="3002707" indent="-230977" eaLnBrk="0" fontAlgn="base" hangingPunct="0">
              <a:spcBef>
                <a:spcPct val="0"/>
              </a:spcBef>
              <a:spcAft>
                <a:spcPct val="0"/>
              </a:spcAft>
              <a:defRPr sz="2400">
                <a:solidFill>
                  <a:schemeClr val="tx1"/>
                </a:solidFill>
                <a:latin typeface="Century Gothic" charset="0"/>
                <a:ea typeface="ＭＳ Ｐゴシック" charset="0"/>
              </a:defRPr>
            </a:lvl7pPr>
            <a:lvl8pPr marL="3464662" indent="-230977" eaLnBrk="0" fontAlgn="base" hangingPunct="0">
              <a:spcBef>
                <a:spcPct val="0"/>
              </a:spcBef>
              <a:spcAft>
                <a:spcPct val="0"/>
              </a:spcAft>
              <a:defRPr sz="2400">
                <a:solidFill>
                  <a:schemeClr val="tx1"/>
                </a:solidFill>
                <a:latin typeface="Century Gothic" charset="0"/>
                <a:ea typeface="ＭＳ Ｐゴシック" charset="0"/>
              </a:defRPr>
            </a:lvl8pPr>
            <a:lvl9pPr marL="3926616" indent="-230977"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fld id="{5CBB295E-4552-9141-8568-602367C56019}" type="slidenum">
              <a:rPr lang="en-US" sz="1200">
                <a:solidFill>
                  <a:srgbClr val="000000"/>
                </a:solidFill>
                <a:latin typeface="Times New Roman" charset="0"/>
                <a:ea typeface="ヒラギノ角ゴ Pro W3" charset="0"/>
                <a:cs typeface="ヒラギノ角ゴ Pro W3" charset="0"/>
              </a:rPr>
              <a:pPr eaLnBrk="1" hangingPunct="1"/>
              <a:t>54</a:t>
            </a:fld>
            <a:endParaRPr lang="en-US" sz="1200">
              <a:solidFill>
                <a:srgbClr val="000000"/>
              </a:solidFill>
              <a:latin typeface="Times New Roman" charset="0"/>
              <a:ea typeface="ヒラギノ角ゴ Pro W3" charset="0"/>
              <a:cs typeface="ヒラギノ角ゴ Pro W3"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E57717F-9855-A74C-8A94-BBCCA814BA96}" type="slidenum">
              <a:rPr lang="en-US">
                <a:latin typeface="Arial" charset="0"/>
                <a:ea typeface="ヒラギノ角ゴ Pro W3" charset="-128"/>
                <a:cs typeface="ヒラギノ角ゴ Pro W3" charset="-128"/>
              </a:rPr>
              <a:pPr/>
              <a:t>4</a:t>
            </a:fld>
            <a:endParaRPr lang="en-US">
              <a:latin typeface="Arial" charset="0"/>
              <a:ea typeface="ヒラギノ角ゴ Pro W3" charset="-128"/>
              <a:cs typeface="ヒラギノ角ゴ Pro W3" charset="-128"/>
            </a:endParaRPr>
          </a:p>
        </p:txBody>
      </p:sp>
      <p:sp>
        <p:nvSpPr>
          <p:cNvPr id="35843" name="Rectangle 2"/>
          <p:cNvSpPr>
            <a:spLocks noGrp="1" noRot="1" noChangeAspect="1" noChangeArrowheads="1" noTextEdit="1"/>
          </p:cNvSpPr>
          <p:nvPr>
            <p:ph type="sldImg"/>
          </p:nvPr>
        </p:nvSpPr>
        <p:spPr>
          <a:xfrm>
            <a:off x="1130300" y="685800"/>
            <a:ext cx="4673600" cy="3505200"/>
          </a:xfrm>
          <a:ln/>
        </p:spPr>
      </p:sp>
      <p:sp>
        <p:nvSpPr>
          <p:cNvPr id="35844" name="Rectangle 3"/>
          <p:cNvSpPr>
            <a:spLocks noGrp="1" noChangeArrowheads="1"/>
          </p:cNvSpPr>
          <p:nvPr>
            <p:ph type="body" idx="1"/>
          </p:nvPr>
        </p:nvSpPr>
        <p:spPr>
          <a:xfrm>
            <a:off x="923925" y="4386263"/>
            <a:ext cx="5086350" cy="4156075"/>
          </a:xfrm>
          <a:noFill/>
          <a:ln/>
        </p:spPr>
        <p:txBody>
          <a:bodyPr/>
          <a:lstStyle/>
          <a:p>
            <a:pPr eaLnBrk="1" hangingPunct="1"/>
            <a:endParaRPr lang="en-US">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50677" indent="-288722" eaLnBrk="0" hangingPunct="0">
              <a:defRPr sz="2400">
                <a:solidFill>
                  <a:schemeClr val="tx1"/>
                </a:solidFill>
                <a:latin typeface="Century Gothic" charset="0"/>
                <a:ea typeface="ＭＳ Ｐゴシック" charset="0"/>
              </a:defRPr>
            </a:lvl2pPr>
            <a:lvl3pPr marL="1154887" indent="-230977" eaLnBrk="0" hangingPunct="0">
              <a:defRPr sz="2400">
                <a:solidFill>
                  <a:schemeClr val="tx1"/>
                </a:solidFill>
                <a:latin typeface="Century Gothic" charset="0"/>
                <a:ea typeface="ＭＳ Ｐゴシック" charset="0"/>
              </a:defRPr>
            </a:lvl3pPr>
            <a:lvl4pPr marL="1616842" indent="-230977" eaLnBrk="0" hangingPunct="0">
              <a:defRPr sz="2400">
                <a:solidFill>
                  <a:schemeClr val="tx1"/>
                </a:solidFill>
                <a:latin typeface="Century Gothic" charset="0"/>
                <a:ea typeface="ＭＳ Ｐゴシック" charset="0"/>
              </a:defRPr>
            </a:lvl4pPr>
            <a:lvl5pPr marL="2078797" indent="-230977" eaLnBrk="0" hangingPunct="0">
              <a:defRPr sz="2400">
                <a:solidFill>
                  <a:schemeClr val="tx1"/>
                </a:solidFill>
                <a:latin typeface="Century Gothic" charset="0"/>
                <a:ea typeface="ＭＳ Ｐゴシック" charset="0"/>
              </a:defRPr>
            </a:lvl5pPr>
            <a:lvl6pPr marL="2540752" indent="-230977" eaLnBrk="0" fontAlgn="base" hangingPunct="0">
              <a:spcBef>
                <a:spcPct val="0"/>
              </a:spcBef>
              <a:spcAft>
                <a:spcPct val="0"/>
              </a:spcAft>
              <a:defRPr sz="2400">
                <a:solidFill>
                  <a:schemeClr val="tx1"/>
                </a:solidFill>
                <a:latin typeface="Century Gothic" charset="0"/>
                <a:ea typeface="ＭＳ Ｐゴシック" charset="0"/>
              </a:defRPr>
            </a:lvl6pPr>
            <a:lvl7pPr marL="3002707" indent="-230977" eaLnBrk="0" fontAlgn="base" hangingPunct="0">
              <a:spcBef>
                <a:spcPct val="0"/>
              </a:spcBef>
              <a:spcAft>
                <a:spcPct val="0"/>
              </a:spcAft>
              <a:defRPr sz="2400">
                <a:solidFill>
                  <a:schemeClr val="tx1"/>
                </a:solidFill>
                <a:latin typeface="Century Gothic" charset="0"/>
                <a:ea typeface="ＭＳ Ｐゴシック" charset="0"/>
              </a:defRPr>
            </a:lvl7pPr>
            <a:lvl8pPr marL="3464662" indent="-230977" eaLnBrk="0" fontAlgn="base" hangingPunct="0">
              <a:spcBef>
                <a:spcPct val="0"/>
              </a:spcBef>
              <a:spcAft>
                <a:spcPct val="0"/>
              </a:spcAft>
              <a:defRPr sz="2400">
                <a:solidFill>
                  <a:schemeClr val="tx1"/>
                </a:solidFill>
                <a:latin typeface="Century Gothic" charset="0"/>
                <a:ea typeface="ＭＳ Ｐゴシック" charset="0"/>
              </a:defRPr>
            </a:lvl8pPr>
            <a:lvl9pPr marL="3926616" indent="-230977"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fld id="{5CBB295E-4552-9141-8568-602367C56019}" type="slidenum">
              <a:rPr lang="en-US" sz="1200">
                <a:solidFill>
                  <a:srgbClr val="000000"/>
                </a:solidFill>
                <a:latin typeface="Times New Roman" charset="0"/>
                <a:ea typeface="ヒラギノ角ゴ Pro W3" charset="0"/>
                <a:cs typeface="ヒラギノ角ゴ Pro W3" charset="0"/>
              </a:rPr>
              <a:pPr eaLnBrk="1" hangingPunct="1"/>
              <a:t>55</a:t>
            </a:fld>
            <a:endParaRPr lang="en-US" sz="1200">
              <a:solidFill>
                <a:srgbClr val="000000"/>
              </a:solidFill>
              <a:latin typeface="Times New Roman" charset="0"/>
              <a:ea typeface="ヒラギノ角ゴ Pro W3" charset="0"/>
              <a:cs typeface="ヒラギノ角ゴ Pro W3"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ヒラギノ角ゴ Pro W3" charset="0"/>
              <a:cs typeface="ヒラギノ角ゴ Pro W3"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50677" indent="-288722" eaLnBrk="0" hangingPunct="0">
              <a:defRPr sz="2400">
                <a:solidFill>
                  <a:schemeClr val="tx1"/>
                </a:solidFill>
                <a:latin typeface="Century Gothic" charset="0"/>
                <a:ea typeface="ＭＳ Ｐゴシック" charset="0"/>
              </a:defRPr>
            </a:lvl2pPr>
            <a:lvl3pPr marL="1154887" indent="-230977" eaLnBrk="0" hangingPunct="0">
              <a:defRPr sz="2400">
                <a:solidFill>
                  <a:schemeClr val="tx1"/>
                </a:solidFill>
                <a:latin typeface="Century Gothic" charset="0"/>
                <a:ea typeface="ＭＳ Ｐゴシック" charset="0"/>
              </a:defRPr>
            </a:lvl3pPr>
            <a:lvl4pPr marL="1616842" indent="-230977" eaLnBrk="0" hangingPunct="0">
              <a:defRPr sz="2400">
                <a:solidFill>
                  <a:schemeClr val="tx1"/>
                </a:solidFill>
                <a:latin typeface="Century Gothic" charset="0"/>
                <a:ea typeface="ＭＳ Ｐゴシック" charset="0"/>
              </a:defRPr>
            </a:lvl4pPr>
            <a:lvl5pPr marL="2078797" indent="-230977" eaLnBrk="0" hangingPunct="0">
              <a:defRPr sz="2400">
                <a:solidFill>
                  <a:schemeClr val="tx1"/>
                </a:solidFill>
                <a:latin typeface="Century Gothic" charset="0"/>
                <a:ea typeface="ＭＳ Ｐゴシック" charset="0"/>
              </a:defRPr>
            </a:lvl5pPr>
            <a:lvl6pPr marL="2540752" indent="-230977" eaLnBrk="0" fontAlgn="base" hangingPunct="0">
              <a:spcBef>
                <a:spcPct val="0"/>
              </a:spcBef>
              <a:spcAft>
                <a:spcPct val="0"/>
              </a:spcAft>
              <a:defRPr sz="2400">
                <a:solidFill>
                  <a:schemeClr val="tx1"/>
                </a:solidFill>
                <a:latin typeface="Century Gothic" charset="0"/>
                <a:ea typeface="ＭＳ Ｐゴシック" charset="0"/>
              </a:defRPr>
            </a:lvl6pPr>
            <a:lvl7pPr marL="3002707" indent="-230977" eaLnBrk="0" fontAlgn="base" hangingPunct="0">
              <a:spcBef>
                <a:spcPct val="0"/>
              </a:spcBef>
              <a:spcAft>
                <a:spcPct val="0"/>
              </a:spcAft>
              <a:defRPr sz="2400">
                <a:solidFill>
                  <a:schemeClr val="tx1"/>
                </a:solidFill>
                <a:latin typeface="Century Gothic" charset="0"/>
                <a:ea typeface="ＭＳ Ｐゴシック" charset="0"/>
              </a:defRPr>
            </a:lvl7pPr>
            <a:lvl8pPr marL="3464662" indent="-230977" eaLnBrk="0" fontAlgn="base" hangingPunct="0">
              <a:spcBef>
                <a:spcPct val="0"/>
              </a:spcBef>
              <a:spcAft>
                <a:spcPct val="0"/>
              </a:spcAft>
              <a:defRPr sz="2400">
                <a:solidFill>
                  <a:schemeClr val="tx1"/>
                </a:solidFill>
                <a:latin typeface="Century Gothic" charset="0"/>
                <a:ea typeface="ＭＳ Ｐゴシック" charset="0"/>
              </a:defRPr>
            </a:lvl8pPr>
            <a:lvl9pPr marL="3926616" indent="-230977"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fld id="{3B872C22-CF35-EF4A-A98C-27F107A2AE91}" type="slidenum">
              <a:rPr lang="en-GB" sz="1200">
                <a:solidFill>
                  <a:prstClr val="black"/>
                </a:solidFill>
              </a:rPr>
              <a:pPr eaLnBrk="1" hangingPunct="1"/>
              <a:t>56</a:t>
            </a:fld>
            <a:endParaRPr lang="en-GB" sz="120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ヒラギノ角ゴ Pro W3" charset="0"/>
              <a:cs typeface="ヒラギノ角ゴ Pro W3"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50677" indent="-288722" eaLnBrk="0" hangingPunct="0">
              <a:defRPr sz="2400">
                <a:solidFill>
                  <a:schemeClr val="tx1"/>
                </a:solidFill>
                <a:latin typeface="Century Gothic" charset="0"/>
                <a:ea typeface="ＭＳ Ｐゴシック" charset="0"/>
              </a:defRPr>
            </a:lvl2pPr>
            <a:lvl3pPr marL="1154887" indent="-230977" eaLnBrk="0" hangingPunct="0">
              <a:defRPr sz="2400">
                <a:solidFill>
                  <a:schemeClr val="tx1"/>
                </a:solidFill>
                <a:latin typeface="Century Gothic" charset="0"/>
                <a:ea typeface="ＭＳ Ｐゴシック" charset="0"/>
              </a:defRPr>
            </a:lvl3pPr>
            <a:lvl4pPr marL="1616842" indent="-230977" eaLnBrk="0" hangingPunct="0">
              <a:defRPr sz="2400">
                <a:solidFill>
                  <a:schemeClr val="tx1"/>
                </a:solidFill>
                <a:latin typeface="Century Gothic" charset="0"/>
                <a:ea typeface="ＭＳ Ｐゴシック" charset="0"/>
              </a:defRPr>
            </a:lvl4pPr>
            <a:lvl5pPr marL="2078797" indent="-230977" eaLnBrk="0" hangingPunct="0">
              <a:defRPr sz="2400">
                <a:solidFill>
                  <a:schemeClr val="tx1"/>
                </a:solidFill>
                <a:latin typeface="Century Gothic" charset="0"/>
                <a:ea typeface="ＭＳ Ｐゴシック" charset="0"/>
              </a:defRPr>
            </a:lvl5pPr>
            <a:lvl6pPr marL="2540752" indent="-230977" eaLnBrk="0" fontAlgn="base" hangingPunct="0">
              <a:spcBef>
                <a:spcPct val="0"/>
              </a:spcBef>
              <a:spcAft>
                <a:spcPct val="0"/>
              </a:spcAft>
              <a:defRPr sz="2400">
                <a:solidFill>
                  <a:schemeClr val="tx1"/>
                </a:solidFill>
                <a:latin typeface="Century Gothic" charset="0"/>
                <a:ea typeface="ＭＳ Ｐゴシック" charset="0"/>
              </a:defRPr>
            </a:lvl6pPr>
            <a:lvl7pPr marL="3002707" indent="-230977" eaLnBrk="0" fontAlgn="base" hangingPunct="0">
              <a:spcBef>
                <a:spcPct val="0"/>
              </a:spcBef>
              <a:spcAft>
                <a:spcPct val="0"/>
              </a:spcAft>
              <a:defRPr sz="2400">
                <a:solidFill>
                  <a:schemeClr val="tx1"/>
                </a:solidFill>
                <a:latin typeface="Century Gothic" charset="0"/>
                <a:ea typeface="ＭＳ Ｐゴシック" charset="0"/>
              </a:defRPr>
            </a:lvl7pPr>
            <a:lvl8pPr marL="3464662" indent="-230977" eaLnBrk="0" fontAlgn="base" hangingPunct="0">
              <a:spcBef>
                <a:spcPct val="0"/>
              </a:spcBef>
              <a:spcAft>
                <a:spcPct val="0"/>
              </a:spcAft>
              <a:defRPr sz="2400">
                <a:solidFill>
                  <a:schemeClr val="tx1"/>
                </a:solidFill>
                <a:latin typeface="Century Gothic" charset="0"/>
                <a:ea typeface="ＭＳ Ｐゴシック" charset="0"/>
              </a:defRPr>
            </a:lvl8pPr>
            <a:lvl9pPr marL="3926616" indent="-230977"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fld id="{3B872C22-CF35-EF4A-A98C-27F107A2AE91}" type="slidenum">
              <a:rPr lang="en-GB" sz="1200">
                <a:solidFill>
                  <a:prstClr val="black"/>
                </a:solidFill>
              </a:rPr>
              <a:pPr eaLnBrk="1" hangingPunct="1"/>
              <a:t>57</a:t>
            </a:fld>
            <a:endParaRPr lang="en-GB" sz="120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New Roman" charset="0"/>
                <a:ea typeface="ＭＳ Ｐゴシック" charset="0"/>
              </a:defRPr>
            </a:lvl1pPr>
            <a:lvl2pPr marL="742950" indent="-285750">
              <a:defRPr sz="1200">
                <a:solidFill>
                  <a:schemeClr val="tx1"/>
                </a:solidFill>
                <a:latin typeface="Times New Roman" charset="0"/>
                <a:ea typeface="ＭＳ Ｐゴシック" charset="0"/>
              </a:defRPr>
            </a:lvl2pPr>
            <a:lvl3pPr marL="1143000" indent="-228600">
              <a:defRPr sz="1200">
                <a:solidFill>
                  <a:schemeClr val="tx1"/>
                </a:solidFill>
                <a:latin typeface="Times New Roman" charset="0"/>
                <a:ea typeface="ＭＳ Ｐゴシック" charset="0"/>
              </a:defRPr>
            </a:lvl3pPr>
            <a:lvl4pPr marL="1600200" indent="-228600">
              <a:defRPr sz="1200">
                <a:solidFill>
                  <a:schemeClr val="tx1"/>
                </a:solidFill>
                <a:latin typeface="Times New Roman" charset="0"/>
                <a:ea typeface="ＭＳ Ｐゴシック" charset="0"/>
              </a:defRPr>
            </a:lvl4pPr>
            <a:lvl5pPr marL="2057400" indent="-228600">
              <a:defRPr sz="1200">
                <a:solidFill>
                  <a:schemeClr val="tx1"/>
                </a:solidFill>
                <a:latin typeface="Times New Roman" charset="0"/>
                <a:ea typeface="ＭＳ Ｐゴシック" charset="0"/>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0"/>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0"/>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0"/>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0"/>
              </a:defRPr>
            </a:lvl9pPr>
          </a:lstStyle>
          <a:p>
            <a:fld id="{24758C96-4E2D-F345-865E-B42186246A0E}" type="slidenum">
              <a:rPr lang="en-US"/>
              <a:pPr/>
              <a:t>60</a:t>
            </a:fld>
            <a:endParaRPr lang="en-US"/>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E57717F-9855-A74C-8A94-BBCCA814BA96}" type="slidenum">
              <a:rPr lang="en-US">
                <a:latin typeface="Arial" charset="0"/>
                <a:ea typeface="ヒラギノ角ゴ Pro W3" charset="-128"/>
                <a:cs typeface="ヒラギノ角ゴ Pro W3" charset="-128"/>
              </a:rPr>
              <a:pPr/>
              <a:t>5</a:t>
            </a:fld>
            <a:endParaRPr lang="en-US">
              <a:latin typeface="Arial" charset="0"/>
              <a:ea typeface="ヒラギノ角ゴ Pro W3" charset="-128"/>
              <a:cs typeface="ヒラギノ角ゴ Pro W3" charset="-128"/>
            </a:endParaRPr>
          </a:p>
        </p:txBody>
      </p:sp>
      <p:sp>
        <p:nvSpPr>
          <p:cNvPr id="35843" name="Rectangle 2"/>
          <p:cNvSpPr>
            <a:spLocks noGrp="1" noRot="1" noChangeAspect="1" noChangeArrowheads="1" noTextEdit="1"/>
          </p:cNvSpPr>
          <p:nvPr>
            <p:ph type="sldImg"/>
          </p:nvPr>
        </p:nvSpPr>
        <p:spPr>
          <a:xfrm>
            <a:off x="1130300" y="685800"/>
            <a:ext cx="4673600" cy="3505200"/>
          </a:xfrm>
          <a:ln/>
        </p:spPr>
      </p:sp>
      <p:sp>
        <p:nvSpPr>
          <p:cNvPr id="35844" name="Rectangle 3"/>
          <p:cNvSpPr>
            <a:spLocks noGrp="1" noChangeArrowheads="1"/>
          </p:cNvSpPr>
          <p:nvPr>
            <p:ph type="body" idx="1"/>
          </p:nvPr>
        </p:nvSpPr>
        <p:spPr>
          <a:xfrm>
            <a:off x="923925" y="4386263"/>
            <a:ext cx="5086350" cy="4156075"/>
          </a:xfrm>
          <a:noFill/>
          <a:ln/>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E57717F-9855-A74C-8A94-BBCCA814BA96}" type="slidenum">
              <a:rPr lang="en-US">
                <a:latin typeface="Arial" charset="0"/>
                <a:ea typeface="ヒラギノ角ゴ Pro W3" charset="-128"/>
                <a:cs typeface="ヒラギノ角ゴ Pro W3" charset="-128"/>
              </a:rPr>
              <a:pPr/>
              <a:t>6</a:t>
            </a:fld>
            <a:endParaRPr lang="en-US">
              <a:latin typeface="Arial" charset="0"/>
              <a:ea typeface="ヒラギノ角ゴ Pro W3" charset="-128"/>
              <a:cs typeface="ヒラギノ角ゴ Pro W3" charset="-128"/>
            </a:endParaRPr>
          </a:p>
        </p:txBody>
      </p:sp>
      <p:sp>
        <p:nvSpPr>
          <p:cNvPr id="35843" name="Rectangle 2"/>
          <p:cNvSpPr>
            <a:spLocks noGrp="1" noRot="1" noChangeAspect="1" noChangeArrowheads="1" noTextEdit="1"/>
          </p:cNvSpPr>
          <p:nvPr>
            <p:ph type="sldImg"/>
          </p:nvPr>
        </p:nvSpPr>
        <p:spPr>
          <a:xfrm>
            <a:off x="1130300" y="685800"/>
            <a:ext cx="4673600" cy="3505200"/>
          </a:xfrm>
          <a:ln/>
        </p:spPr>
      </p:sp>
      <p:sp>
        <p:nvSpPr>
          <p:cNvPr id="35844" name="Rectangle 3"/>
          <p:cNvSpPr>
            <a:spLocks noGrp="1" noChangeArrowheads="1"/>
          </p:cNvSpPr>
          <p:nvPr>
            <p:ph type="body" idx="1"/>
          </p:nvPr>
        </p:nvSpPr>
        <p:spPr>
          <a:xfrm>
            <a:off x="923925" y="4386263"/>
            <a:ext cx="5086350" cy="4156075"/>
          </a:xfrm>
          <a:noFill/>
          <a:ln/>
        </p:spPr>
        <p:txBody>
          <a:bodyPr/>
          <a:lstStyle/>
          <a:p>
            <a:pPr eaLnBrk="1" hangingPunct="1"/>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698F7631-77D2-1D40-849D-A77062E55BD1}" type="slidenum">
              <a:rPr lang="en-US">
                <a:latin typeface="Times New Roman" charset="0"/>
              </a:rPr>
              <a:pPr/>
              <a:t>8</a:t>
            </a:fld>
            <a:endParaRPr lang="en-US">
              <a:latin typeface="Times New Roman" charset="0"/>
            </a:endParaRPr>
          </a:p>
        </p:txBody>
      </p:sp>
      <p:sp>
        <p:nvSpPr>
          <p:cNvPr id="33795" name="Rectangle 2"/>
          <p:cNvSpPr>
            <a:spLocks noGrp="1" noRot="1" noChangeAspect="1" noChangeArrowheads="1" noTextEdit="1"/>
          </p:cNvSpPr>
          <p:nvPr>
            <p:ph type="sldImg"/>
          </p:nvPr>
        </p:nvSpPr>
        <p:spPr>
          <a:xfrm>
            <a:off x="1130300" y="685800"/>
            <a:ext cx="4673600" cy="3505200"/>
          </a:xfrm>
          <a:ln/>
        </p:spPr>
      </p:sp>
      <p:sp>
        <p:nvSpPr>
          <p:cNvPr id="33796" name="Rectangle 3"/>
          <p:cNvSpPr>
            <a:spLocks noGrp="1" noChangeArrowheads="1"/>
          </p:cNvSpPr>
          <p:nvPr>
            <p:ph type="body" idx="1"/>
          </p:nvPr>
        </p:nvSpPr>
        <p:spPr>
          <a:xfrm>
            <a:off x="923925" y="4386263"/>
            <a:ext cx="5086350" cy="4156075"/>
          </a:xfrm>
          <a:noFill/>
          <a:ln/>
        </p:spPr>
        <p:txBody>
          <a:bodyPr/>
          <a:lstStyle/>
          <a:p>
            <a:endParaRPr 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4358A55-BE6F-AC43-B495-96FB57A45791}" type="slidenum">
              <a:rPr lang="en-US">
                <a:solidFill>
                  <a:prstClr val="black"/>
                </a:solidFill>
              </a:rPr>
              <a:pPr/>
              <a:t>9</a:t>
            </a:fld>
            <a:endParaRPr lang="en-US">
              <a:solidFill>
                <a:prstClr val="black"/>
              </a:solidFill>
            </a:endParaRPr>
          </a:p>
        </p:txBody>
      </p:sp>
      <p:sp>
        <p:nvSpPr>
          <p:cNvPr id="1119234" name="Slide Image Placeholder 1"/>
          <p:cNvSpPr>
            <a:spLocks noGrp="1" noRot="1" noChangeAspect="1" noTextEdit="1"/>
          </p:cNvSpPr>
          <p:nvPr>
            <p:ph type="sldImg"/>
          </p:nvPr>
        </p:nvSpPr>
        <p:spPr>
          <a:xfrm>
            <a:off x="1130300" y="685800"/>
            <a:ext cx="4673600" cy="3505200"/>
          </a:xfrm>
          <a:ln/>
          <a:extLst>
            <a:ext uri="{FAA26D3D-D897-4be2-8F04-BA451C77F1D7}">
              <ma14:placeholderFlag xmlns:ma14="http://schemas.microsoft.com/office/mac/drawingml/2011/main" val="1"/>
            </a:ext>
          </a:extLst>
        </p:spPr>
      </p:sp>
      <p:sp>
        <p:nvSpPr>
          <p:cNvPr id="1119235" name="Notes Placeholder 2"/>
          <p:cNvSpPr>
            <a:spLocks noGrp="1"/>
          </p:cNvSpPr>
          <p:nvPr>
            <p:ph type="body" idx="1"/>
          </p:nvPr>
        </p:nvSpPr>
        <p:spPr/>
        <p:txBody>
          <a:bodyPr/>
          <a:lstStyle/>
          <a:p>
            <a:pPr defTabSz="461955">
              <a:spcBef>
                <a:spcPct val="0"/>
              </a:spcBef>
            </a:pPr>
            <a:r>
              <a:rPr lang="en-US"/>
              <a:t>{\mathcal J} = \kappa_1 \int_t \int_\psi \left[ v_t(\psi,t) - v_t^*(\psi,t)\right]^2 d\psi\,dt + \kappa_2 \int_t \int_\psi f_\text{NBI}^2(\psi,t) d\psi\,dt</a:t>
            </a:r>
          </a:p>
        </p:txBody>
      </p:sp>
      <p:sp>
        <p:nvSpPr>
          <p:cNvPr id="1119236" name="Slide Number Placeholder 3"/>
          <p:cNvSpPr txBox="1">
            <a:spLocks noGrp="1"/>
          </p:cNvSpPr>
          <p:nvPr/>
        </p:nvSpPr>
        <p:spPr bwMode="auto">
          <a:xfrm>
            <a:off x="3927775" y="8771161"/>
            <a:ext cx="3004820" cy="46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91" tIns="46195" rIns="92391" bIns="46195" anchor="b"/>
          <a:lstStyle>
            <a:lvl1pPr algn="l" defTabSz="457200">
              <a:defRPr>
                <a:solidFill>
                  <a:schemeClr val="tx1"/>
                </a:solidFill>
                <a:latin typeface="Arial" charset="0"/>
                <a:ea typeface="ＭＳ Ｐゴシック" charset="0"/>
              </a:defRPr>
            </a:lvl1pPr>
            <a:lvl2pPr marL="742950" indent="-285750" algn="l" defTabSz="457200">
              <a:defRPr>
                <a:solidFill>
                  <a:schemeClr val="tx1"/>
                </a:solidFill>
                <a:latin typeface="Arial" charset="0"/>
                <a:ea typeface="ＭＳ Ｐゴシック" charset="0"/>
              </a:defRPr>
            </a:lvl2pPr>
            <a:lvl3pPr marL="1143000" indent="-228600" algn="l" defTabSz="457200">
              <a:defRPr>
                <a:solidFill>
                  <a:schemeClr val="tx1"/>
                </a:solidFill>
                <a:latin typeface="Arial" charset="0"/>
                <a:ea typeface="ＭＳ Ｐゴシック" charset="0"/>
              </a:defRPr>
            </a:lvl3pPr>
            <a:lvl4pPr marL="1600200" indent="-228600" algn="l" defTabSz="457200">
              <a:defRPr>
                <a:solidFill>
                  <a:schemeClr val="tx1"/>
                </a:solidFill>
                <a:latin typeface="Arial" charset="0"/>
                <a:ea typeface="ＭＳ Ｐゴシック" charset="0"/>
              </a:defRPr>
            </a:lvl4pPr>
            <a:lvl5pPr marL="2057400" indent="-228600" algn="l"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0"/>
              </a:spcBef>
              <a:buFontTx/>
              <a:buNone/>
            </a:pPr>
            <a:fld id="{8F9C972E-285A-AC47-811E-9165FF6B84EF}" type="slidenum">
              <a:rPr lang="en-US" sz="1200" b="0" i="0">
                <a:solidFill>
                  <a:prstClr val="black"/>
                </a:solidFill>
                <a:latin typeface="Calibri" charset="0"/>
              </a:rPr>
              <a:pPr algn="r">
                <a:spcBef>
                  <a:spcPct val="0"/>
                </a:spcBef>
                <a:buFontTx/>
                <a:buNone/>
              </a:pPr>
              <a:t>9</a:t>
            </a:fld>
            <a:endParaRPr lang="en-US" sz="1200" b="0" i="0">
              <a:solidFill>
                <a:prstClr val="black"/>
              </a:solidFill>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46D9972-F1F2-7D4F-8F65-F9991F5FC1BB}" type="slidenum">
              <a:rPr lang="en-US">
                <a:solidFill>
                  <a:prstClr val="black"/>
                </a:solidFill>
              </a:rPr>
              <a:pPr/>
              <a:t>10</a:t>
            </a:fld>
            <a:endParaRPr lang="en-US">
              <a:solidFill>
                <a:prstClr val="black"/>
              </a:solidFill>
            </a:endParaRPr>
          </a:p>
        </p:txBody>
      </p:sp>
      <p:sp>
        <p:nvSpPr>
          <p:cNvPr id="1065986" name="Slide Image Placeholder 1"/>
          <p:cNvSpPr>
            <a:spLocks noGrp="1" noRot="1" noChangeAspect="1" noTextEdit="1"/>
          </p:cNvSpPr>
          <p:nvPr>
            <p:ph type="sldImg"/>
          </p:nvPr>
        </p:nvSpPr>
        <p:spPr>
          <a:xfrm>
            <a:off x="1130300" y="685800"/>
            <a:ext cx="4673600" cy="3505200"/>
          </a:xfrm>
          <a:ln/>
          <a:extLst>
            <a:ext uri="{FAA26D3D-D897-4be2-8F04-BA451C77F1D7}">
              <ma14:placeholderFlag xmlns:ma14="http://schemas.microsoft.com/office/mac/drawingml/2011/main" val="1"/>
            </a:ext>
          </a:extLst>
        </p:spPr>
      </p:sp>
      <p:sp>
        <p:nvSpPr>
          <p:cNvPr id="1065987" name="Notes Placeholder 2"/>
          <p:cNvSpPr>
            <a:spLocks noGrp="1"/>
          </p:cNvSpPr>
          <p:nvPr>
            <p:ph type="body" idx="1"/>
          </p:nvPr>
        </p:nvSpPr>
        <p:spPr/>
        <p:txBody>
          <a:bodyPr/>
          <a:lstStyle/>
          <a:p>
            <a:pPr defTabSz="461955">
              <a:spcBef>
                <a:spcPct val="0"/>
              </a:spcBef>
            </a:pPr>
            <a:r>
              <a:rPr lang="en-US"/>
              <a:t>{\mathcal J} = \kappa_1 \int_t \int_\psi \left[ v_t(\psi,t) - v_t^*(\psi,t)\right]^2 d\psi\,dt + \kappa_2 \int_t \int_\psi f_\text{NBI}^2(\psi,t) d\psi\,dt</a:t>
            </a:r>
          </a:p>
        </p:txBody>
      </p:sp>
      <p:sp>
        <p:nvSpPr>
          <p:cNvPr id="1065988" name="Slide Number Placeholder 3"/>
          <p:cNvSpPr txBox="1">
            <a:spLocks noGrp="1"/>
          </p:cNvSpPr>
          <p:nvPr/>
        </p:nvSpPr>
        <p:spPr bwMode="auto">
          <a:xfrm>
            <a:off x="3927775" y="8771161"/>
            <a:ext cx="3004820" cy="46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91" tIns="46195" rIns="92391" bIns="46195" anchor="b"/>
          <a:lstStyle>
            <a:lvl1pPr algn="l" defTabSz="457200">
              <a:defRPr>
                <a:solidFill>
                  <a:schemeClr val="tx1"/>
                </a:solidFill>
                <a:latin typeface="Arial" charset="0"/>
                <a:ea typeface="ＭＳ Ｐゴシック" charset="0"/>
              </a:defRPr>
            </a:lvl1pPr>
            <a:lvl2pPr marL="742950" indent="-285750" algn="l" defTabSz="457200">
              <a:defRPr>
                <a:solidFill>
                  <a:schemeClr val="tx1"/>
                </a:solidFill>
                <a:latin typeface="Arial" charset="0"/>
                <a:ea typeface="ＭＳ Ｐゴシック" charset="0"/>
              </a:defRPr>
            </a:lvl2pPr>
            <a:lvl3pPr marL="1143000" indent="-228600" algn="l" defTabSz="457200">
              <a:defRPr>
                <a:solidFill>
                  <a:schemeClr val="tx1"/>
                </a:solidFill>
                <a:latin typeface="Arial" charset="0"/>
                <a:ea typeface="ＭＳ Ｐゴシック" charset="0"/>
              </a:defRPr>
            </a:lvl3pPr>
            <a:lvl4pPr marL="1600200" indent="-228600" algn="l" defTabSz="457200">
              <a:defRPr>
                <a:solidFill>
                  <a:schemeClr val="tx1"/>
                </a:solidFill>
                <a:latin typeface="Arial" charset="0"/>
                <a:ea typeface="ＭＳ Ｐゴシック" charset="0"/>
              </a:defRPr>
            </a:lvl4pPr>
            <a:lvl5pPr marL="2057400" indent="-228600" algn="l"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0"/>
              </a:spcBef>
              <a:buFontTx/>
              <a:buNone/>
            </a:pPr>
            <a:fld id="{2BA15E7D-5944-3E4E-AB05-AD35CB978304}" type="slidenum">
              <a:rPr lang="en-US" sz="1200" b="0" i="0">
                <a:solidFill>
                  <a:prstClr val="black"/>
                </a:solidFill>
                <a:latin typeface="Calibri" charset="0"/>
              </a:rPr>
              <a:pPr algn="r">
                <a:spcBef>
                  <a:spcPct val="0"/>
                </a:spcBef>
                <a:buFontTx/>
                <a:buNone/>
              </a:pPr>
              <a:t>10</a:t>
            </a:fld>
            <a:endParaRPr lang="en-US" sz="1200" b="0" i="0">
              <a:solidFill>
                <a:prstClr val="black"/>
              </a:solidFill>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facilities.princeton.edu/conference/sports_camps.htm" TargetMode="External"/><Relationship Id="rId4" Type="http://schemas.openxmlformats.org/officeDocument/2006/relationships/image" Target="../media/image4.jpeg"/><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facilities.princeton.edu/conference/sports_camps.htm" TargetMode="External"/><Relationship Id="rId4" Type="http://schemas.openxmlformats.org/officeDocument/2006/relationships/image" Target="../media/image4.jpeg"/><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7.xml"/><Relationship Id="rId2"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smtClean="0"/>
              <a:t>Click to edit Master subtitle style</a:t>
            </a:r>
            <a:endParaRPr lang="en-US"/>
          </a:p>
        </p:txBody>
      </p:sp>
      <p:sp>
        <p:nvSpPr>
          <p:cNvPr id="4" name="Rectangle 9"/>
          <p:cNvSpPr>
            <a:spLocks noGrp="1" noChangeArrowheads="1"/>
          </p:cNvSpPr>
          <p:nvPr>
            <p:ph type="sldNum" sz="quarter" idx="10"/>
          </p:nvPr>
        </p:nvSpPr>
        <p:spPr>
          <a:xfrm>
            <a:off x="8382000" y="6653213"/>
            <a:ext cx="762000" cy="152400"/>
          </a:xfrm>
          <a:prstGeom prst="rect">
            <a:avLst/>
          </a:prstGeom>
        </p:spPr>
        <p:txBody>
          <a:bodyPr lIns="91429" tIns="45714" rIns="91429" bIns="45714"/>
          <a:lstStyle>
            <a:lvl1pPr>
              <a:defRPr>
                <a:latin typeface="Helvetica" pitchFamily="-108" charset="0"/>
              </a:defRPr>
            </a:lvl1pPr>
          </a:lstStyle>
          <a:p>
            <a:pPr>
              <a:defRPr/>
            </a:pPr>
            <a:fld id="{DC3535B8-5D2A-2A49-92F1-0E2CE8CF6D4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xfrm>
            <a:off x="8382000" y="6653213"/>
            <a:ext cx="762000" cy="152400"/>
          </a:xfrm>
          <a:prstGeom prst="rect">
            <a:avLst/>
          </a:prstGeom>
        </p:spPr>
        <p:txBody>
          <a:bodyPr lIns="91429" tIns="45714" rIns="91429" bIns="45714"/>
          <a:lstStyle>
            <a:lvl1pPr>
              <a:defRPr>
                <a:latin typeface="Helvetica" pitchFamily="-108" charset="0"/>
              </a:defRPr>
            </a:lvl1pPr>
          </a:lstStyle>
          <a:p>
            <a:pPr>
              <a:defRPr/>
            </a:pPr>
            <a:fld id="{333E2BF4-77AE-D545-86F9-4768458268B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xfrm>
            <a:off x="8382000" y="6653213"/>
            <a:ext cx="762000" cy="152400"/>
          </a:xfrm>
          <a:prstGeom prst="rect">
            <a:avLst/>
          </a:prstGeom>
        </p:spPr>
        <p:txBody>
          <a:bodyPr lIns="91429" tIns="45714" rIns="91429" bIns="45714"/>
          <a:lstStyle>
            <a:lvl1pPr>
              <a:defRPr>
                <a:latin typeface="Helvetica" pitchFamily="-108" charset="0"/>
              </a:defRPr>
            </a:lvl1pPr>
          </a:lstStyle>
          <a:p>
            <a:pPr>
              <a:defRPr/>
            </a:pPr>
            <a:fld id="{F5C25142-F12E-BA4A-8528-2282CB253437}" type="slidenum">
              <a:rPr lang="en-US"/>
              <a:pPr>
                <a:defRPr/>
              </a:pPr>
              <a:t>‹#›</a:t>
            </a:fld>
            <a:endParaRPr lang="en-US"/>
          </a:p>
        </p:txBody>
      </p:sp>
      <p:sp>
        <p:nvSpPr>
          <p:cNvPr id="6" name="TextBox 5"/>
          <p:cNvSpPr txBox="1"/>
          <p:nvPr userDrawn="1"/>
        </p:nvSpPr>
        <p:spPr>
          <a:xfrm>
            <a:off x="4508501" y="6654800"/>
            <a:ext cx="229540" cy="246209"/>
          </a:xfrm>
          <a:prstGeom prst="rect">
            <a:avLst/>
          </a:prstGeom>
          <a:noFill/>
        </p:spPr>
        <p:txBody>
          <a:bodyPr wrap="none" lIns="91429" tIns="45714" rIns="91429" bIns="45714" rtlCol="0">
            <a:spAutoFit/>
          </a:bodyPr>
          <a:lstStyle/>
          <a:p>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7"/>
          <p:cNvSpPr>
            <a:spLocks noGrp="1" noChangeArrowheads="1"/>
          </p:cNvSpPr>
          <p:nvPr>
            <p:ph type="sldNum" sz="quarter" idx="10"/>
          </p:nvPr>
        </p:nvSpPr>
        <p:spPr/>
        <p:txBody>
          <a:bodyPr/>
          <a:lstStyle>
            <a:lvl1pPr>
              <a:defRPr/>
            </a:lvl1pPr>
          </a:lstStyle>
          <a:p>
            <a:pPr>
              <a:defRPr/>
            </a:pPr>
            <a:fld id="{9F6A8F02-F53C-BB4C-816A-324868F6EF6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646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79500" y="197802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41900" y="197802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934200" y="6243638"/>
            <a:ext cx="1905000" cy="457200"/>
          </a:xfrm>
          <a:prstGeom prst="rect">
            <a:avLst/>
          </a:prstGeom>
        </p:spPr>
        <p:txBody>
          <a:bodyPr lIns="91429" tIns="45714" rIns="91429" bIns="45714"/>
          <a:lstStyle>
            <a:lvl1pPr>
              <a:defRPr/>
            </a:lvl1pPr>
          </a:lstStyle>
          <a:p>
            <a:endParaRPr lang="nn-NO"/>
          </a:p>
        </p:txBody>
      </p:sp>
      <p:sp>
        <p:nvSpPr>
          <p:cNvPr id="6" name="Footer Placeholder 5"/>
          <p:cNvSpPr>
            <a:spLocks noGrp="1"/>
          </p:cNvSpPr>
          <p:nvPr>
            <p:ph type="ftr" sz="quarter" idx="11"/>
          </p:nvPr>
        </p:nvSpPr>
        <p:spPr>
          <a:xfrm>
            <a:off x="1066800" y="6248400"/>
            <a:ext cx="2895600" cy="457200"/>
          </a:xfrm>
          <a:prstGeom prst="rect">
            <a:avLst/>
          </a:prstGeom>
        </p:spPr>
        <p:txBody>
          <a:bodyPr lIns="91429" tIns="45714" rIns="91429" bIns="45714"/>
          <a:lstStyle>
            <a:lvl1pPr>
              <a:defRPr/>
            </a:lvl1pPr>
          </a:lstStyle>
          <a:p>
            <a:endParaRPr lang="nn-NO"/>
          </a:p>
        </p:txBody>
      </p:sp>
    </p:spTree>
    <p:extLst>
      <p:ext uri="{BB962C8B-B14F-4D97-AF65-F5344CB8AC3E}">
        <p14:creationId xmlns:p14="http://schemas.microsoft.com/office/powerpoint/2010/main" val="3769467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7"/>
          <p:cNvSpPr>
            <a:spLocks noGrp="1" noChangeArrowheads="1"/>
          </p:cNvSpPr>
          <p:nvPr>
            <p:ph type="sldNum" sz="quarter" idx="10"/>
          </p:nvPr>
        </p:nvSpPr>
        <p:spPr>
          <a:xfrm>
            <a:off x="8382000" y="6629400"/>
            <a:ext cx="762000" cy="152400"/>
          </a:xfrm>
          <a:prstGeom prst="rect">
            <a:avLst/>
          </a:prstGeom>
        </p:spPr>
        <p:txBody>
          <a:bodyPr lIns="91429" tIns="45714" rIns="91429" bIns="45714"/>
          <a:lstStyle>
            <a:lvl1pPr>
              <a:defRPr>
                <a:solidFill>
                  <a:srgbClr val="3333CC"/>
                </a:solidFill>
                <a:latin typeface="Helvetica" pitchFamily="-108" charset="0"/>
              </a:defRPr>
            </a:lvl1pPr>
          </a:lstStyle>
          <a:p>
            <a:pPr>
              <a:defRPr/>
            </a:pPr>
            <a:fld id="{D7877864-D954-6D4C-9AF4-F03FF6443E80}"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14"/>
          <p:cNvSpPr txBox="1">
            <a:spLocks noChangeArrowheads="1"/>
          </p:cNvSpPr>
          <p:nvPr userDrawn="1"/>
        </p:nvSpPr>
        <p:spPr bwMode="auto">
          <a:xfrm>
            <a:off x="2890838" y="6376988"/>
            <a:ext cx="3359150" cy="215900"/>
          </a:xfrm>
          <a:prstGeom prst="rect">
            <a:avLst/>
          </a:prstGeom>
          <a:noFill/>
          <a:ln w="9525">
            <a:noFill/>
            <a:miter lim="800000"/>
            <a:headEnd/>
            <a:tailEnd/>
          </a:ln>
        </p:spPr>
        <p:txBody>
          <a:bodyPr>
            <a:prstTxWarp prst="textNoShape">
              <a:avLst/>
            </a:prstTxWarp>
            <a:spAutoFit/>
          </a:bodyPr>
          <a:lstStyle/>
          <a:p>
            <a:pPr algn="ctr" defTabSz="457200">
              <a:spcBef>
                <a:spcPct val="0"/>
              </a:spcBef>
              <a:buFontTx/>
              <a:buNone/>
            </a:pPr>
            <a:r>
              <a:rPr lang="en-US" sz="800" i="0" dirty="0" smtClean="0">
                <a:solidFill>
                  <a:srgbClr val="000090"/>
                </a:solidFill>
                <a:latin typeface="Century Gothic" charset="0"/>
                <a:ea typeface="Century Gothic" charset="0"/>
                <a:cs typeface="Century Gothic" charset="0"/>
              </a:rPr>
              <a:t>E. Kolemen / St. Petersburg / Oct 2014</a:t>
            </a:r>
            <a:endParaRPr lang="en-US" sz="800" i="0" dirty="0">
              <a:solidFill>
                <a:srgbClr val="00009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166863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9650" y="6324600"/>
            <a:ext cx="514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149" name="Picture 5" descr="princeton-ban-a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11859" t="8276" r="10165" b="3310"/>
          <a:stretch>
            <a:fillRect/>
          </a:stretch>
        </p:blipFill>
        <p:spPr bwMode="auto">
          <a:xfrm>
            <a:off x="1" y="6367464"/>
            <a:ext cx="1262063" cy="490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6"/>
          <p:cNvSpPr>
            <a:spLocks noChangeArrowheads="1"/>
          </p:cNvSpPr>
          <p:nvPr/>
        </p:nvSpPr>
        <p:spPr bwMode="auto">
          <a:xfrm>
            <a:off x="1295400" y="6324600"/>
            <a:ext cx="6629400" cy="533400"/>
          </a:xfrm>
          <a:prstGeom prst="rect">
            <a:avLst/>
          </a:prstGeom>
          <a:gradFill rotWithShape="1">
            <a:gsLst>
              <a:gs pos="0">
                <a:schemeClr val="bg2">
                  <a:gamma/>
                  <a:tint val="2353"/>
                  <a:invGamma/>
                </a:schemeClr>
              </a:gs>
              <a:gs pos="50000">
                <a:schemeClr val="bg2"/>
              </a:gs>
              <a:gs pos="100000">
                <a:schemeClr val="bg2">
                  <a:gamma/>
                  <a:tint val="2353"/>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lstStyle/>
          <a:p>
            <a:pPr algn="ctr" eaLnBrk="0" hangingPunct="0">
              <a:spcBef>
                <a:spcPct val="0"/>
              </a:spcBef>
              <a:buFontTx/>
              <a:buNone/>
            </a:pPr>
            <a:r>
              <a:rPr lang="en-US" sz="1600" smtClean="0">
                <a:solidFill>
                  <a:srgbClr val="000000"/>
                </a:solidFill>
                <a:latin typeface="Times New Roman" charset="0"/>
                <a:ea typeface="ＭＳ Ｐゴシック" charset="0"/>
              </a:rPr>
              <a:t>Mechanical and Aerospace Department, Princeton University</a:t>
            </a:r>
          </a:p>
          <a:p>
            <a:pPr algn="ctr" eaLnBrk="0" hangingPunct="0">
              <a:spcBef>
                <a:spcPct val="0"/>
              </a:spcBef>
              <a:buFontTx/>
              <a:buNone/>
            </a:pPr>
            <a:r>
              <a:rPr lang="en-US" sz="1600" smtClean="0">
                <a:solidFill>
                  <a:srgbClr val="000000"/>
                </a:solidFill>
                <a:latin typeface="Times New Roman" charset="0"/>
                <a:ea typeface="ＭＳ Ｐゴシック" charset="0"/>
              </a:rPr>
              <a:t>Princeton, NJ  August 11</a:t>
            </a:r>
            <a:r>
              <a:rPr lang="en-US" sz="1600" baseline="30000" smtClean="0">
                <a:solidFill>
                  <a:srgbClr val="000000"/>
                </a:solidFill>
                <a:latin typeface="Times New Roman" charset="0"/>
                <a:ea typeface="ＭＳ Ｐゴシック" charset="0"/>
              </a:rPr>
              <a:t>th</a:t>
            </a:r>
            <a:r>
              <a:rPr lang="en-US" sz="1600" smtClean="0">
                <a:solidFill>
                  <a:srgbClr val="000000"/>
                </a:solidFill>
                <a:latin typeface="Times New Roman" charset="0"/>
                <a:ea typeface="ＭＳ Ｐゴシック" charset="0"/>
              </a:rPr>
              <a:t>, 2008</a:t>
            </a:r>
          </a:p>
        </p:txBody>
      </p:sp>
      <p:sp>
        <p:nvSpPr>
          <p:cNvPr id="6152" name="Line 8"/>
          <p:cNvSpPr>
            <a:spLocks noChangeShapeType="1"/>
          </p:cNvSpPr>
          <p:nvPr/>
        </p:nvSpPr>
        <p:spPr bwMode="auto">
          <a:xfrm>
            <a:off x="1219200" y="6248400"/>
            <a:ext cx="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lstStyle/>
          <a:p>
            <a:pPr algn="ctr">
              <a:spcBef>
                <a:spcPct val="0"/>
              </a:spcBef>
              <a:buFontTx/>
              <a:buNone/>
            </a:pPr>
            <a:endParaRPr lang="en-US" sz="3400" i="0" smtClean="0">
              <a:solidFill>
                <a:srgbClr val="000000"/>
              </a:solidFill>
              <a:latin typeface="Arial" charset="0"/>
              <a:ea typeface="ＭＳ Ｐゴシック" charset="0"/>
            </a:endParaRPr>
          </a:p>
        </p:txBody>
      </p:sp>
      <p:sp>
        <p:nvSpPr>
          <p:cNvPr id="6153" name="Line 9"/>
          <p:cNvSpPr>
            <a:spLocks noChangeShapeType="1"/>
          </p:cNvSpPr>
          <p:nvPr/>
        </p:nvSpPr>
        <p:spPr bwMode="auto">
          <a:xfrm>
            <a:off x="0" y="6324600"/>
            <a:ext cx="9144000" cy="0"/>
          </a:xfrm>
          <a:prstGeom prst="line">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lstStyle/>
          <a:p>
            <a:pPr algn="ctr">
              <a:spcBef>
                <a:spcPct val="0"/>
              </a:spcBef>
              <a:buFontTx/>
              <a:buNone/>
            </a:pPr>
            <a:endParaRPr lang="en-US" sz="3400" i="0" smtClean="0">
              <a:solidFill>
                <a:srgbClr val="000000"/>
              </a:solidFill>
              <a:latin typeface="Arial" charset="0"/>
              <a:ea typeface="ＭＳ Ｐゴシック" charset="0"/>
            </a:endParaRPr>
          </a:p>
        </p:txBody>
      </p:sp>
      <p:sp>
        <p:nvSpPr>
          <p:cNvPr id="6155" name="Rectangle 11"/>
          <p:cNvSpPr>
            <a:spLocks noGrp="1" noChangeArrowheads="1"/>
          </p:cNvSpPr>
          <p:nvPr>
            <p:ph type="sldNum" sz="quarter" idx="4"/>
          </p:nvPr>
        </p:nvSpPr>
        <p:spPr>
          <a:xfrm>
            <a:off x="7924800" y="6324600"/>
            <a:ext cx="914400" cy="533400"/>
          </a:xfrm>
        </p:spPr>
        <p:txBody>
          <a:bodyPr anchor="ctr"/>
          <a:lstStyle>
            <a:lvl1pPr algn="l" eaLnBrk="0" hangingPunct="0">
              <a:defRPr>
                <a:latin typeface="+mn-lt"/>
              </a:defRPr>
            </a:lvl1pPr>
          </a:lstStyle>
          <a:p>
            <a:fld id="{DC0BEA43-6536-D54A-AC0C-678463C13D05}" type="slidenum">
              <a:rPr lang="en-US">
                <a:solidFill>
                  <a:srgbClr val="000000"/>
                </a:solidFill>
                <a:latin typeface="Times New Roman"/>
              </a:rPr>
              <a:pPr/>
              <a:t>‹#›</a:t>
            </a:fld>
            <a:r>
              <a:rPr lang="en-US">
                <a:solidFill>
                  <a:srgbClr val="000000"/>
                </a:solidFill>
                <a:latin typeface="Times New Roman"/>
              </a:rPr>
              <a:t>/51</a:t>
            </a:r>
          </a:p>
        </p:txBody>
      </p:sp>
      <p:sp>
        <p:nvSpPr>
          <p:cNvPr id="6156" name="Rectangle 12"/>
          <p:cNvSpPr>
            <a:spLocks noChangeArrowheads="1"/>
          </p:cNvSpPr>
          <p:nvPr/>
        </p:nvSpPr>
        <p:spPr bwMode="auto">
          <a:xfrm>
            <a:off x="0" y="0"/>
            <a:ext cx="9144000" cy="609600"/>
          </a:xfrm>
          <a:prstGeom prst="rect">
            <a:avLst/>
          </a:prstGeom>
          <a:gradFill rotWithShape="1">
            <a:gsLst>
              <a:gs pos="0">
                <a:schemeClr val="bg2"/>
              </a:gs>
              <a:gs pos="100000">
                <a:schemeClr val="bg2">
                  <a:gamma/>
                  <a:tint val="60392"/>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nchorCtr="1"/>
          <a:lstStyle/>
          <a:p>
            <a:pPr algn="ctr">
              <a:spcBef>
                <a:spcPct val="0"/>
              </a:spcBef>
              <a:buFontTx/>
              <a:buNone/>
            </a:pPr>
            <a:endParaRPr lang="en-US" sz="2800" b="0" i="0" smtClean="0">
              <a:solidFill>
                <a:srgbClr val="000000"/>
              </a:solidFill>
              <a:latin typeface="Times New Roman" charset="0"/>
              <a:ea typeface="ＭＳ Ｐゴシック" charset="0"/>
            </a:endParaRPr>
          </a:p>
        </p:txBody>
      </p:sp>
      <p:sp>
        <p:nvSpPr>
          <p:cNvPr id="6158" name="Rectangle 14"/>
          <p:cNvSpPr>
            <a:spLocks noChangeArrowheads="1"/>
          </p:cNvSpPr>
          <p:nvPr/>
        </p:nvSpPr>
        <p:spPr bwMode="auto">
          <a:xfrm>
            <a:off x="852488" y="1531938"/>
            <a:ext cx="7696200" cy="1447800"/>
          </a:xfrm>
          <a:prstGeom prst="rect">
            <a:avLst/>
          </a:prstGeom>
          <a:solidFill>
            <a:schemeClr val="bg2">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lstStyle/>
          <a:p>
            <a:pPr algn="ctr">
              <a:spcBef>
                <a:spcPct val="0"/>
              </a:spcBef>
              <a:buFontTx/>
              <a:buNone/>
            </a:pPr>
            <a:r>
              <a:rPr lang="en-US" sz="2800" b="0" i="0" smtClean="0">
                <a:solidFill>
                  <a:srgbClr val="000000"/>
                </a:solidFill>
                <a:latin typeface="Times New Roman" charset="0"/>
                <a:ea typeface="ＭＳ Ｐゴシック" charset="0"/>
              </a:rPr>
              <a:t>Dynamics and Control: </a:t>
            </a:r>
            <a:br>
              <a:rPr lang="en-US" sz="2800" b="0" i="0" smtClean="0">
                <a:solidFill>
                  <a:srgbClr val="000000"/>
                </a:solidFill>
                <a:latin typeface="Times New Roman" charset="0"/>
                <a:ea typeface="ＭＳ Ｐゴシック" charset="0"/>
              </a:rPr>
            </a:br>
            <a:r>
              <a:rPr lang="en-US" sz="2800" b="0" i="0" smtClean="0">
                <a:solidFill>
                  <a:srgbClr val="000000"/>
                </a:solidFill>
                <a:latin typeface="Times New Roman" charset="0"/>
                <a:ea typeface="ＭＳ Ｐゴシック" charset="0"/>
              </a:rPr>
              <a:t>From Spacecraft to Spherical Tori </a:t>
            </a:r>
          </a:p>
        </p:txBody>
      </p:sp>
    </p:spTree>
    <p:extLst>
      <p:ext uri="{BB962C8B-B14F-4D97-AF65-F5344CB8AC3E}">
        <p14:creationId xmlns:p14="http://schemas.microsoft.com/office/powerpoint/2010/main" val="282351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9" tIns="45714" rIns="91429" bIns="45714"/>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A39E1CA-92F9-694C-8AF3-086DA5D8BD08}" type="slidenum">
              <a:rPr lang="en-US">
                <a:solidFill>
                  <a:srgbClr val="000000"/>
                </a:solidFill>
              </a:rPr>
              <a:pPr/>
              <a:t>‹#›</a:t>
            </a:fld>
            <a:r>
              <a:rPr lang="en-US">
                <a:solidFill>
                  <a:srgbClr val="000000"/>
                </a:solidFill>
              </a:rPr>
              <a:t>/51</a:t>
            </a:r>
          </a:p>
        </p:txBody>
      </p:sp>
    </p:spTree>
    <p:extLst>
      <p:ext uri="{BB962C8B-B14F-4D97-AF65-F5344CB8AC3E}">
        <p14:creationId xmlns:p14="http://schemas.microsoft.com/office/powerpoint/2010/main" val="152925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xfrm>
            <a:off x="8382000" y="6653213"/>
            <a:ext cx="762000" cy="152400"/>
          </a:xfrm>
          <a:prstGeom prst="rect">
            <a:avLst/>
          </a:prstGeom>
        </p:spPr>
        <p:txBody>
          <a:bodyPr lIns="91429" tIns="45714" rIns="91429" bIns="45714"/>
          <a:lstStyle>
            <a:lvl1pPr>
              <a:defRPr>
                <a:latin typeface="Helvetica" pitchFamily="-108" charset="0"/>
              </a:defRPr>
            </a:lvl1pPr>
          </a:lstStyle>
          <a:p>
            <a:pPr>
              <a:defRPr/>
            </a:pPr>
            <a:fld id="{88F264AE-B22E-4D4D-A143-BDA8673EF79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vert="horz" lIns="91429" tIns="45714" rIns="91429" bIns="45714"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1CDB4F9-22AB-A24A-B6C6-413F7B45A21A}" type="slidenum">
              <a:rPr lang="en-US">
                <a:solidFill>
                  <a:srgbClr val="000000"/>
                </a:solidFill>
              </a:rPr>
              <a:pPr/>
              <a:t>‹#›</a:t>
            </a:fld>
            <a:r>
              <a:rPr lang="en-US">
                <a:solidFill>
                  <a:srgbClr val="000000"/>
                </a:solidFill>
              </a:rPr>
              <a:t>/51</a:t>
            </a:r>
          </a:p>
        </p:txBody>
      </p:sp>
    </p:spTree>
    <p:extLst>
      <p:ext uri="{BB962C8B-B14F-4D97-AF65-F5344CB8AC3E}">
        <p14:creationId xmlns:p14="http://schemas.microsoft.com/office/powerpoint/2010/main" val="575055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9" tIns="45714" rIns="91429" bIns="45714"/>
          <a:lstStyle/>
          <a:p>
            <a:r>
              <a:rPr lang="en-US" smtClean="0"/>
              <a:t>Click to edit Master title style</a:t>
            </a:r>
            <a:endParaRPr lang="en-US"/>
          </a:p>
        </p:txBody>
      </p:sp>
      <p:sp>
        <p:nvSpPr>
          <p:cNvPr id="3" name="Content Placeholder 2"/>
          <p:cNvSpPr>
            <a:spLocks noGrp="1"/>
          </p:cNvSpPr>
          <p:nvPr>
            <p:ph sz="half" idx="1"/>
          </p:nvPr>
        </p:nvSpPr>
        <p:spPr>
          <a:xfrm>
            <a:off x="0" y="0"/>
            <a:ext cx="4495800" cy="685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0"/>
            <a:ext cx="4495800" cy="685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9C878C4-78D6-A842-8EEE-C864ED4FB0D9}" type="slidenum">
              <a:rPr lang="en-US">
                <a:solidFill>
                  <a:srgbClr val="000000"/>
                </a:solidFill>
              </a:rPr>
              <a:pPr/>
              <a:t>‹#›</a:t>
            </a:fld>
            <a:r>
              <a:rPr lang="en-US">
                <a:solidFill>
                  <a:srgbClr val="000000"/>
                </a:solidFill>
              </a:rPr>
              <a:t>/51</a:t>
            </a:r>
          </a:p>
        </p:txBody>
      </p:sp>
    </p:spTree>
    <p:extLst>
      <p:ext uri="{BB962C8B-B14F-4D97-AF65-F5344CB8AC3E}">
        <p14:creationId xmlns:p14="http://schemas.microsoft.com/office/powerpoint/2010/main" val="3580222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9" tIns="45714" rIns="91429" bIns="45714"/>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EB195CBA-6B33-D843-8617-C9BCFFD7AAC3}" type="slidenum">
              <a:rPr lang="en-US">
                <a:solidFill>
                  <a:srgbClr val="000000"/>
                </a:solidFill>
              </a:rPr>
              <a:pPr/>
              <a:t>‹#›</a:t>
            </a:fld>
            <a:r>
              <a:rPr lang="en-US">
                <a:solidFill>
                  <a:srgbClr val="000000"/>
                </a:solidFill>
              </a:rPr>
              <a:t>/51</a:t>
            </a:r>
          </a:p>
        </p:txBody>
      </p:sp>
    </p:spTree>
    <p:extLst>
      <p:ext uri="{BB962C8B-B14F-4D97-AF65-F5344CB8AC3E}">
        <p14:creationId xmlns:p14="http://schemas.microsoft.com/office/powerpoint/2010/main" val="7335480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9" tIns="45714" rIns="91429" bIns="45714"/>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E78F51BF-322D-364E-8803-9C946B639311}" type="slidenum">
              <a:rPr lang="en-US">
                <a:solidFill>
                  <a:srgbClr val="000000"/>
                </a:solidFill>
              </a:rPr>
              <a:pPr/>
              <a:t>‹#›</a:t>
            </a:fld>
            <a:r>
              <a:rPr lang="en-US">
                <a:solidFill>
                  <a:srgbClr val="000000"/>
                </a:solidFill>
              </a:rPr>
              <a:t>/51</a:t>
            </a:r>
          </a:p>
        </p:txBody>
      </p:sp>
    </p:spTree>
    <p:extLst>
      <p:ext uri="{BB962C8B-B14F-4D97-AF65-F5344CB8AC3E}">
        <p14:creationId xmlns:p14="http://schemas.microsoft.com/office/powerpoint/2010/main" val="3178394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A37B54E-CF51-7440-9C0F-8437DF1E5445}" type="slidenum">
              <a:rPr lang="en-US">
                <a:solidFill>
                  <a:srgbClr val="000000"/>
                </a:solidFill>
              </a:rPr>
              <a:pPr/>
              <a:t>‹#›</a:t>
            </a:fld>
            <a:r>
              <a:rPr lang="en-US">
                <a:solidFill>
                  <a:srgbClr val="000000"/>
                </a:solidFill>
              </a:rPr>
              <a:t>/51</a:t>
            </a:r>
          </a:p>
        </p:txBody>
      </p:sp>
    </p:spTree>
    <p:extLst>
      <p:ext uri="{BB962C8B-B14F-4D97-AF65-F5344CB8AC3E}">
        <p14:creationId xmlns:p14="http://schemas.microsoft.com/office/powerpoint/2010/main" val="3721262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vert="horz" lIns="91429" tIns="45714" rIns="91429" bIns="45714"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6BD6B8B-0742-E648-A02B-A2F315859056}" type="slidenum">
              <a:rPr lang="en-US">
                <a:solidFill>
                  <a:srgbClr val="000000"/>
                </a:solidFill>
              </a:rPr>
              <a:pPr/>
              <a:t>‹#›</a:t>
            </a:fld>
            <a:r>
              <a:rPr lang="en-US">
                <a:solidFill>
                  <a:srgbClr val="000000"/>
                </a:solidFill>
              </a:rPr>
              <a:t>/51</a:t>
            </a:r>
          </a:p>
        </p:txBody>
      </p:sp>
    </p:spTree>
    <p:extLst>
      <p:ext uri="{BB962C8B-B14F-4D97-AF65-F5344CB8AC3E}">
        <p14:creationId xmlns:p14="http://schemas.microsoft.com/office/powerpoint/2010/main" val="2057748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429" tIns="45714" rIns="91429" bIns="45714"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DD06C00-24F1-AD43-B550-0BF1F9383BD7}" type="slidenum">
              <a:rPr lang="en-US">
                <a:solidFill>
                  <a:srgbClr val="000000"/>
                </a:solidFill>
              </a:rPr>
              <a:pPr/>
              <a:t>‹#›</a:t>
            </a:fld>
            <a:r>
              <a:rPr lang="en-US">
                <a:solidFill>
                  <a:srgbClr val="000000"/>
                </a:solidFill>
              </a:rPr>
              <a:t>/51</a:t>
            </a:r>
          </a:p>
        </p:txBody>
      </p:sp>
    </p:spTree>
    <p:extLst>
      <p:ext uri="{BB962C8B-B14F-4D97-AF65-F5344CB8AC3E}">
        <p14:creationId xmlns:p14="http://schemas.microsoft.com/office/powerpoint/2010/main" val="42237955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9" tIns="45714" rIns="91429" bIns="45714"/>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ABBD40D-5131-B046-B639-F4C38C4FE990}" type="slidenum">
              <a:rPr lang="en-US">
                <a:solidFill>
                  <a:srgbClr val="000000"/>
                </a:solidFill>
              </a:rPr>
              <a:pPr/>
              <a:t>‹#›</a:t>
            </a:fld>
            <a:r>
              <a:rPr lang="en-US">
                <a:solidFill>
                  <a:srgbClr val="000000"/>
                </a:solidFill>
              </a:rPr>
              <a:t>/51</a:t>
            </a:r>
          </a:p>
        </p:txBody>
      </p:sp>
    </p:spTree>
    <p:extLst>
      <p:ext uri="{BB962C8B-B14F-4D97-AF65-F5344CB8AC3E}">
        <p14:creationId xmlns:p14="http://schemas.microsoft.com/office/powerpoint/2010/main" val="640369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a:prstGeom prst="rect">
            <a:avLst/>
          </a:prstGeom>
        </p:spPr>
        <p:txBody>
          <a:bodyPr vert="eaVert" lIns="91429" tIns="45714" rIns="91429" bIns="45714"/>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0FBB4A1-EA73-9641-8D6A-DFE34974B41A}" type="slidenum">
              <a:rPr lang="en-US">
                <a:solidFill>
                  <a:srgbClr val="000000"/>
                </a:solidFill>
              </a:rPr>
              <a:pPr/>
              <a:t>‹#›</a:t>
            </a:fld>
            <a:r>
              <a:rPr lang="en-US">
                <a:solidFill>
                  <a:srgbClr val="000000"/>
                </a:solidFill>
              </a:rPr>
              <a:t>/51</a:t>
            </a:r>
          </a:p>
        </p:txBody>
      </p:sp>
    </p:spTree>
    <p:extLst>
      <p:ext uri="{BB962C8B-B14F-4D97-AF65-F5344CB8AC3E}">
        <p14:creationId xmlns:p14="http://schemas.microsoft.com/office/powerpoint/2010/main" val="2330721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144000" cy="685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a:xfrm>
            <a:off x="8382000" y="6381750"/>
            <a:ext cx="762000" cy="476250"/>
          </a:xfrm>
        </p:spPr>
        <p:txBody>
          <a:bodyPr/>
          <a:lstStyle>
            <a:lvl1pPr>
              <a:defRPr/>
            </a:lvl1pPr>
          </a:lstStyle>
          <a:p>
            <a:fld id="{05AEB2ED-5B90-E440-86E8-4370A801850A}" type="slidenum">
              <a:rPr lang="en-US">
                <a:solidFill>
                  <a:srgbClr val="000000"/>
                </a:solidFill>
              </a:rPr>
              <a:pPr/>
              <a:t>‹#›</a:t>
            </a:fld>
            <a:r>
              <a:rPr lang="en-US">
                <a:solidFill>
                  <a:srgbClr val="000000"/>
                </a:solidFill>
              </a:rPr>
              <a:t>/51</a:t>
            </a:r>
          </a:p>
        </p:txBody>
      </p:sp>
    </p:spTree>
    <p:extLst>
      <p:ext uri="{BB962C8B-B14F-4D97-AF65-F5344CB8AC3E}">
        <p14:creationId xmlns:p14="http://schemas.microsoft.com/office/powerpoint/2010/main" val="4136530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smtClean="0"/>
              <a:t>Click to edit Master text styles</a:t>
            </a:r>
          </a:p>
        </p:txBody>
      </p:sp>
      <p:sp>
        <p:nvSpPr>
          <p:cNvPr id="4" name="Rectangle 9"/>
          <p:cNvSpPr>
            <a:spLocks noGrp="1" noChangeArrowheads="1"/>
          </p:cNvSpPr>
          <p:nvPr>
            <p:ph type="sldNum" sz="quarter" idx="10"/>
          </p:nvPr>
        </p:nvSpPr>
        <p:spPr>
          <a:xfrm>
            <a:off x="8382000" y="6653213"/>
            <a:ext cx="762000" cy="152400"/>
          </a:xfrm>
          <a:prstGeom prst="rect">
            <a:avLst/>
          </a:prstGeom>
        </p:spPr>
        <p:txBody>
          <a:bodyPr lIns="91429" tIns="45714" rIns="91429" bIns="45714"/>
          <a:lstStyle>
            <a:lvl1pPr>
              <a:defRPr>
                <a:latin typeface="Helvetica" pitchFamily="-108" charset="0"/>
              </a:defRPr>
            </a:lvl1pPr>
          </a:lstStyle>
          <a:p>
            <a:pPr>
              <a:defRPr/>
            </a:pPr>
            <a:fld id="{61E34C61-4F4F-644C-8E02-541D8A97C983}"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7"/>
          <p:cNvSpPr>
            <a:spLocks noGrp="1" noChangeArrowheads="1"/>
          </p:cNvSpPr>
          <p:nvPr>
            <p:ph type="sldNum" sz="quarter" idx="10"/>
          </p:nvPr>
        </p:nvSpPr>
        <p:spPr/>
        <p:txBody>
          <a:bodyPr/>
          <a:lstStyle>
            <a:lvl1pPr>
              <a:defRPr/>
            </a:lvl1pPr>
          </a:lstStyle>
          <a:p>
            <a:pPr>
              <a:defRPr/>
            </a:pPr>
            <a:fld id="{9F6A8F02-F53C-BB4C-816A-324868F6EF6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693088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316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0227" y="6324321"/>
            <a:ext cx="513773" cy="53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princeton-ban-a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11859" t="8276" r="10165" b="3310"/>
          <a:stretch>
            <a:fillRect/>
          </a:stretch>
        </p:blipFill>
        <p:spPr bwMode="auto">
          <a:xfrm>
            <a:off x="0" y="6367743"/>
            <a:ext cx="1262785" cy="49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1295977" y="6324321"/>
            <a:ext cx="6628535" cy="533680"/>
          </a:xfrm>
          <a:prstGeom prst="rect">
            <a:avLst/>
          </a:prstGeom>
          <a:gradFill rotWithShape="1">
            <a:gsLst>
              <a:gs pos="0">
                <a:schemeClr val="bg2">
                  <a:gamma/>
                  <a:tint val="2353"/>
                  <a:invGamma/>
                </a:schemeClr>
              </a:gs>
              <a:gs pos="50000">
                <a:schemeClr val="bg2"/>
              </a:gs>
              <a:gs pos="100000">
                <a:schemeClr val="bg2">
                  <a:gamma/>
                  <a:tint val="2353"/>
                  <a:invGamma/>
                </a:schemeClr>
              </a:gs>
            </a:gsLst>
            <a:lin ang="0" scaled="1"/>
          </a:gradFill>
          <a:ln w="9525">
            <a:noFill/>
            <a:miter lim="800000"/>
            <a:headEnd/>
            <a:tailEnd/>
          </a:ln>
          <a:effectLst/>
        </p:spPr>
        <p:txBody>
          <a:bodyPr lIns="91418" tIns="45709" rIns="91418" bIns="45709"/>
          <a:lstStyle/>
          <a:p>
            <a:pPr algn="ctr" eaLnBrk="0" hangingPunct="0">
              <a:spcBef>
                <a:spcPct val="0"/>
              </a:spcBef>
              <a:buFontTx/>
              <a:buNone/>
              <a:defRPr/>
            </a:pPr>
            <a:r>
              <a:rPr lang="en-US" sz="1600" dirty="0">
                <a:solidFill>
                  <a:srgbClr val="000000"/>
                </a:solidFill>
                <a:latin typeface="Times New Roman" charset="0"/>
                <a:ea typeface="ヒラギノ角ゴ Pro W3" charset="0"/>
                <a:cs typeface="ヒラギノ角ゴ Pro W3" charset="0"/>
              </a:rPr>
              <a:t>	B-318, PPPL</a:t>
            </a:r>
          </a:p>
          <a:p>
            <a:pPr algn="ctr" eaLnBrk="0" hangingPunct="0">
              <a:spcBef>
                <a:spcPct val="0"/>
              </a:spcBef>
              <a:buFontTx/>
              <a:buNone/>
              <a:defRPr/>
            </a:pPr>
            <a:r>
              <a:rPr lang="en-US" sz="1600" dirty="0">
                <a:solidFill>
                  <a:srgbClr val="000000"/>
                </a:solidFill>
                <a:latin typeface="Times New Roman" charset="0"/>
                <a:ea typeface="ヒラギノ角ゴ Pro W3" charset="0"/>
                <a:cs typeface="ヒラギノ角ゴ Pro W3" charset="0"/>
              </a:rPr>
              <a:t>Princeton, NJ  September15</a:t>
            </a:r>
            <a:r>
              <a:rPr lang="en-US" sz="1600" baseline="30000" dirty="0">
                <a:solidFill>
                  <a:srgbClr val="000000"/>
                </a:solidFill>
                <a:latin typeface="Times New Roman" charset="0"/>
                <a:ea typeface="ヒラギノ角ゴ Pro W3" charset="0"/>
                <a:cs typeface="ヒラギノ角ゴ Pro W3" charset="0"/>
              </a:rPr>
              <a:t>th</a:t>
            </a:r>
            <a:r>
              <a:rPr lang="en-US" sz="1600" dirty="0">
                <a:solidFill>
                  <a:srgbClr val="000000"/>
                </a:solidFill>
                <a:latin typeface="Times New Roman" charset="0"/>
                <a:ea typeface="ヒラギノ角ゴ Pro W3" charset="0"/>
                <a:cs typeface="ヒラギノ角ゴ Pro W3" charset="0"/>
              </a:rPr>
              <a:t>, 2009</a:t>
            </a:r>
          </a:p>
        </p:txBody>
      </p:sp>
      <p:sp>
        <p:nvSpPr>
          <p:cNvPr id="5" name="Line 8"/>
          <p:cNvSpPr>
            <a:spLocks noChangeShapeType="1"/>
          </p:cNvSpPr>
          <p:nvPr/>
        </p:nvSpPr>
        <p:spPr bwMode="auto">
          <a:xfrm>
            <a:off x="1219489" y="6248681"/>
            <a:ext cx="0" cy="0"/>
          </a:xfrm>
          <a:prstGeom prst="line">
            <a:avLst/>
          </a:prstGeom>
          <a:noFill/>
          <a:ln w="28575">
            <a:solidFill>
              <a:schemeClr val="tx1"/>
            </a:solidFill>
            <a:round/>
            <a:headEnd/>
            <a:tailEnd/>
          </a:ln>
          <a:effectLst/>
        </p:spPr>
        <p:txBody>
          <a:bodyPr lIns="91418" tIns="45709" rIns="91418" bIns="45709"/>
          <a:lstStyle/>
          <a:p>
            <a:pPr algn="ctr">
              <a:spcBef>
                <a:spcPct val="0"/>
              </a:spcBef>
              <a:buFontTx/>
              <a:buNone/>
              <a:defRPr/>
            </a:pPr>
            <a:endParaRPr lang="en-US" sz="3400" i="0">
              <a:solidFill>
                <a:srgbClr val="000000"/>
              </a:solidFill>
              <a:latin typeface="Arial" charset="0"/>
              <a:ea typeface="ヒラギノ角ゴ Pro W3" charset="0"/>
              <a:cs typeface="ヒラギノ角ゴ Pro W3" charset="0"/>
            </a:endParaRPr>
          </a:p>
        </p:txBody>
      </p:sp>
      <p:sp>
        <p:nvSpPr>
          <p:cNvPr id="6" name="Line 9"/>
          <p:cNvSpPr>
            <a:spLocks noChangeShapeType="1"/>
          </p:cNvSpPr>
          <p:nvPr/>
        </p:nvSpPr>
        <p:spPr bwMode="auto">
          <a:xfrm>
            <a:off x="0" y="6324320"/>
            <a:ext cx="9144000" cy="0"/>
          </a:xfrm>
          <a:prstGeom prst="line">
            <a:avLst/>
          </a:prstGeom>
          <a:noFill/>
          <a:ln w="25400">
            <a:solidFill>
              <a:schemeClr val="bg2"/>
            </a:solidFill>
            <a:round/>
            <a:headEnd/>
            <a:tailEnd/>
          </a:ln>
          <a:effectLst/>
        </p:spPr>
        <p:txBody>
          <a:bodyPr lIns="91418" tIns="45709" rIns="91418" bIns="45709"/>
          <a:lstStyle/>
          <a:p>
            <a:pPr algn="ctr">
              <a:spcBef>
                <a:spcPct val="0"/>
              </a:spcBef>
              <a:buFontTx/>
              <a:buNone/>
              <a:defRPr/>
            </a:pPr>
            <a:endParaRPr lang="en-US" sz="3400" i="0">
              <a:solidFill>
                <a:srgbClr val="000000"/>
              </a:solidFill>
              <a:latin typeface="Arial" charset="0"/>
              <a:ea typeface="ヒラギノ角ゴ Pro W3" charset="0"/>
              <a:cs typeface="ヒラギノ角ゴ Pro W3" charset="0"/>
            </a:endParaRPr>
          </a:p>
        </p:txBody>
      </p:sp>
      <p:sp>
        <p:nvSpPr>
          <p:cNvPr id="7" name="Rectangle 12"/>
          <p:cNvSpPr>
            <a:spLocks noChangeArrowheads="1"/>
          </p:cNvSpPr>
          <p:nvPr/>
        </p:nvSpPr>
        <p:spPr bwMode="auto">
          <a:xfrm>
            <a:off x="0" y="1"/>
            <a:ext cx="9144000" cy="609320"/>
          </a:xfrm>
          <a:prstGeom prst="rect">
            <a:avLst/>
          </a:prstGeom>
          <a:gradFill rotWithShape="1">
            <a:gsLst>
              <a:gs pos="0">
                <a:schemeClr val="bg2"/>
              </a:gs>
              <a:gs pos="100000">
                <a:schemeClr val="bg2">
                  <a:gamma/>
                  <a:tint val="60392"/>
                  <a:invGamma/>
                </a:schemeClr>
              </a:gs>
            </a:gsLst>
            <a:lin ang="5400000" scaled="1"/>
          </a:gradFill>
          <a:ln w="9525">
            <a:noFill/>
            <a:miter lim="800000"/>
            <a:headEnd/>
            <a:tailEnd/>
          </a:ln>
          <a:effectLst/>
        </p:spPr>
        <p:txBody>
          <a:bodyPr lIns="91418" tIns="45709" rIns="91418" bIns="45709" anchorCtr="1"/>
          <a:lstStyle/>
          <a:p>
            <a:pPr algn="ctr">
              <a:spcBef>
                <a:spcPct val="0"/>
              </a:spcBef>
              <a:buFontTx/>
              <a:buNone/>
              <a:defRPr/>
            </a:pPr>
            <a:endParaRPr lang="en-US" sz="2000" i="0" dirty="0">
              <a:solidFill>
                <a:srgbClr val="000000"/>
              </a:solidFill>
              <a:latin typeface="Times New Roman" charset="0"/>
              <a:ea typeface="Times New Roman" charset="0"/>
              <a:cs typeface="Arial" charset="0"/>
            </a:endParaRPr>
          </a:p>
        </p:txBody>
      </p:sp>
      <p:sp>
        <p:nvSpPr>
          <p:cNvPr id="8" name="Rectangle 14"/>
          <p:cNvSpPr>
            <a:spLocks noChangeArrowheads="1"/>
          </p:cNvSpPr>
          <p:nvPr/>
        </p:nvSpPr>
        <p:spPr bwMode="auto">
          <a:xfrm>
            <a:off x="559955" y="1532405"/>
            <a:ext cx="8188614" cy="1889592"/>
          </a:xfrm>
          <a:prstGeom prst="rect">
            <a:avLst/>
          </a:prstGeom>
          <a:solidFill>
            <a:schemeClr val="bg2">
              <a:alpha val="60001"/>
            </a:schemeClr>
          </a:solidFill>
          <a:ln w="9525">
            <a:noFill/>
            <a:miter lim="800000"/>
            <a:headEnd/>
            <a:tailEnd/>
          </a:ln>
          <a:effectLst/>
        </p:spPr>
        <p:txBody>
          <a:bodyPr lIns="91418" tIns="45709" rIns="91418" bIns="45709"/>
          <a:lstStyle/>
          <a:p>
            <a:pPr algn="ctr">
              <a:spcBef>
                <a:spcPct val="0"/>
              </a:spcBef>
              <a:buFontTx/>
              <a:buNone/>
              <a:defRPr/>
            </a:pPr>
            <a:r>
              <a:rPr lang="en-US" sz="2000" i="0" dirty="0">
                <a:solidFill>
                  <a:srgbClr val="000000"/>
                </a:solidFill>
                <a:latin typeface="Times New Roman" charset="0"/>
                <a:ea typeface="Times New Roman" charset="0"/>
                <a:cs typeface="Arial" charset="0"/>
              </a:rPr>
              <a:t>XP 904: Strike Point Control</a:t>
            </a:r>
            <a:br>
              <a:rPr lang="en-US" sz="2000" i="0" dirty="0">
                <a:solidFill>
                  <a:srgbClr val="000000"/>
                </a:solidFill>
                <a:latin typeface="Times New Roman" charset="0"/>
                <a:ea typeface="Times New Roman" charset="0"/>
                <a:cs typeface="Arial" charset="0"/>
              </a:rPr>
            </a:br>
            <a:r>
              <a:rPr lang="en-US" sz="2000" i="0" dirty="0">
                <a:solidFill>
                  <a:srgbClr val="000000"/>
                </a:solidFill>
                <a:latin typeface="Times New Roman" charset="0"/>
                <a:ea typeface="Times New Roman" charset="0"/>
                <a:cs typeface="Arial" charset="0"/>
              </a:rPr>
              <a:t>&amp; </a:t>
            </a:r>
            <a:br>
              <a:rPr lang="en-US" sz="2000" i="0" dirty="0">
                <a:solidFill>
                  <a:srgbClr val="000000"/>
                </a:solidFill>
                <a:latin typeface="Times New Roman" charset="0"/>
                <a:ea typeface="Times New Roman" charset="0"/>
                <a:cs typeface="Arial" charset="0"/>
              </a:rPr>
            </a:br>
            <a:r>
              <a:rPr lang="en-US" sz="2000" i="0" dirty="0">
                <a:solidFill>
                  <a:srgbClr val="000000"/>
                </a:solidFill>
                <a:latin typeface="Times New Roman" charset="0"/>
                <a:ea typeface="Times New Roman" charset="0"/>
                <a:cs typeface="Arial" charset="0"/>
              </a:rPr>
              <a:t>Contributions to </a:t>
            </a:r>
            <a:br>
              <a:rPr lang="en-US" sz="2000" i="0" dirty="0">
                <a:solidFill>
                  <a:srgbClr val="000000"/>
                </a:solidFill>
                <a:latin typeface="Times New Roman" charset="0"/>
                <a:ea typeface="Times New Roman" charset="0"/>
                <a:cs typeface="Arial" charset="0"/>
              </a:rPr>
            </a:br>
            <a:r>
              <a:rPr lang="en-US" sz="2000" i="0" dirty="0">
                <a:solidFill>
                  <a:srgbClr val="000000"/>
                </a:solidFill>
                <a:latin typeface="Times New Roman" charset="0"/>
                <a:ea typeface="Times New Roman" charset="0"/>
                <a:cs typeface="Arial" charset="0"/>
              </a:rPr>
              <a:t>XP 919: Intermediate </a:t>
            </a:r>
            <a:r>
              <a:rPr lang="el-GR" sz="2000" i="0" dirty="0">
                <a:solidFill>
                  <a:srgbClr val="000000"/>
                </a:solidFill>
                <a:latin typeface="Times New Roman" charset="0"/>
                <a:ea typeface="Times New Roman" charset="0"/>
                <a:cs typeface="Arial" charset="0"/>
              </a:rPr>
              <a:t>δ</a:t>
            </a:r>
            <a:r>
              <a:rPr lang="en-US" sz="2000" i="0" dirty="0">
                <a:solidFill>
                  <a:srgbClr val="000000"/>
                </a:solidFill>
                <a:latin typeface="Times New Roman" charset="0"/>
                <a:ea typeface="Times New Roman" charset="0"/>
                <a:cs typeface="Arial" charset="0"/>
              </a:rPr>
              <a:t> discharge with lithium PFC coatings, J. </a:t>
            </a:r>
            <a:r>
              <a:rPr lang="en-US" sz="2000" i="0" dirty="0" err="1">
                <a:solidFill>
                  <a:srgbClr val="000000"/>
                </a:solidFill>
                <a:latin typeface="Times New Roman" charset="0"/>
                <a:ea typeface="Times New Roman" charset="0"/>
                <a:cs typeface="Arial" charset="0"/>
              </a:rPr>
              <a:t>Kallman</a:t>
            </a:r>
            <a:r>
              <a:rPr lang="en-US" sz="2000" i="0" dirty="0">
                <a:solidFill>
                  <a:srgbClr val="000000"/>
                </a:solidFill>
                <a:latin typeface="Times New Roman" charset="0"/>
                <a:ea typeface="Times New Roman" charset="0"/>
                <a:cs typeface="Arial" charset="0"/>
              </a:rPr>
              <a:t/>
            </a:r>
            <a:br>
              <a:rPr lang="en-US" sz="2000" i="0" dirty="0">
                <a:solidFill>
                  <a:srgbClr val="000000"/>
                </a:solidFill>
                <a:latin typeface="Times New Roman" charset="0"/>
                <a:ea typeface="Times New Roman" charset="0"/>
                <a:cs typeface="Arial" charset="0"/>
              </a:rPr>
            </a:br>
            <a:r>
              <a:rPr lang="en-US" sz="2000" i="0" dirty="0">
                <a:solidFill>
                  <a:srgbClr val="000000"/>
                </a:solidFill>
                <a:latin typeface="Times New Roman" charset="0"/>
                <a:ea typeface="Times New Roman" charset="0"/>
                <a:cs typeface="Arial" charset="0"/>
              </a:rPr>
              <a:t>XP 924: “Snowflake” </a:t>
            </a:r>
            <a:r>
              <a:rPr lang="en-US" sz="2000" i="0" dirty="0" err="1">
                <a:solidFill>
                  <a:srgbClr val="000000"/>
                </a:solidFill>
                <a:latin typeface="Times New Roman" charset="0"/>
                <a:ea typeface="Times New Roman" charset="0"/>
                <a:cs typeface="Arial" charset="0"/>
              </a:rPr>
              <a:t>divertor</a:t>
            </a:r>
            <a:r>
              <a:rPr lang="en-US" sz="2000" i="0" dirty="0">
                <a:solidFill>
                  <a:srgbClr val="000000"/>
                </a:solidFill>
                <a:latin typeface="Times New Roman" charset="0"/>
                <a:ea typeface="Times New Roman" charset="0"/>
                <a:cs typeface="Arial" charset="0"/>
              </a:rPr>
              <a:t> in NSTX, V. A. </a:t>
            </a:r>
            <a:r>
              <a:rPr lang="en-US" sz="2000" i="0" dirty="0" err="1">
                <a:solidFill>
                  <a:srgbClr val="000000"/>
                </a:solidFill>
                <a:latin typeface="Times New Roman" charset="0"/>
                <a:ea typeface="Times New Roman" charset="0"/>
                <a:cs typeface="Arial" charset="0"/>
              </a:rPr>
              <a:t>Soukhanovskii</a:t>
            </a:r>
            <a:r>
              <a:rPr lang="en-US" sz="2000" i="0" dirty="0">
                <a:solidFill>
                  <a:srgbClr val="000000"/>
                </a:solidFill>
                <a:latin typeface="Times New Roman" charset="0"/>
                <a:ea typeface="Times New Roman" charset="0"/>
                <a:cs typeface="Arial" charset="0"/>
              </a:rPr>
              <a:t> </a:t>
            </a:r>
          </a:p>
        </p:txBody>
      </p:sp>
      <p:sp>
        <p:nvSpPr>
          <p:cNvPr id="9" name="Rectangle 11"/>
          <p:cNvSpPr>
            <a:spLocks noGrp="1" noChangeArrowheads="1"/>
          </p:cNvSpPr>
          <p:nvPr>
            <p:ph type="sldNum" sz="quarter" idx="10"/>
          </p:nvPr>
        </p:nvSpPr>
        <p:spPr bwMode="auto">
          <a:xfrm>
            <a:off x="7924512" y="6324321"/>
            <a:ext cx="914977" cy="533680"/>
          </a:xfrm>
          <a:prstGeom prst="rect">
            <a:avLst/>
          </a:prstGeom>
          <a:ln>
            <a:miter lim="800000"/>
            <a:headEnd/>
            <a:tailEnd/>
          </a:ln>
        </p:spPr>
        <p:txBody>
          <a:bodyPr vert="horz" wrap="square" lIns="91418" tIns="45709" rIns="91418" bIns="45709" numCol="1" anchor="ctr" anchorCtr="0" compatLnSpc="1">
            <a:prstTxWarp prst="textNoShape">
              <a:avLst/>
            </a:prstTxWarp>
          </a:bodyPr>
          <a:lstStyle>
            <a:lvl1pPr algn="l" eaLnBrk="0" hangingPunct="0">
              <a:defRPr sz="1400" b="0">
                <a:latin typeface="+mn-lt"/>
                <a:ea typeface="+mn-ea"/>
                <a:cs typeface="+mn-cs"/>
              </a:defRPr>
            </a:lvl1pPr>
          </a:lstStyle>
          <a:p>
            <a:pPr>
              <a:spcBef>
                <a:spcPct val="0"/>
              </a:spcBef>
              <a:buFontTx/>
              <a:buNone/>
              <a:defRPr/>
            </a:pPr>
            <a:endParaRPr lang="en-US" i="0">
              <a:solidFill>
                <a:srgbClr val="000000"/>
              </a:solidFill>
              <a:latin typeface="Times New Roman"/>
            </a:endParaRPr>
          </a:p>
        </p:txBody>
      </p:sp>
    </p:spTree>
    <p:extLst>
      <p:ext uri="{BB962C8B-B14F-4D97-AF65-F5344CB8AC3E}">
        <p14:creationId xmlns:p14="http://schemas.microsoft.com/office/powerpoint/2010/main" val="3838855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18" tIns="45709" rIns="91418" bIns="45709"/>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32919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vert="horz" lIns="91418" tIns="45709" rIns="91418" bIns="45709"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092" indent="0">
              <a:buNone/>
              <a:defRPr sz="1800"/>
            </a:lvl2pPr>
            <a:lvl3pPr marL="914186" indent="0">
              <a:buNone/>
              <a:defRPr sz="1600"/>
            </a:lvl3pPr>
            <a:lvl4pPr marL="1371279" indent="0">
              <a:buNone/>
              <a:defRPr sz="1400"/>
            </a:lvl4pPr>
            <a:lvl5pPr marL="1828373" indent="0">
              <a:buNone/>
              <a:defRPr sz="1400"/>
            </a:lvl5pPr>
            <a:lvl6pPr marL="2285466" indent="0">
              <a:buNone/>
              <a:defRPr sz="1400"/>
            </a:lvl6pPr>
            <a:lvl7pPr marL="2742558" indent="0">
              <a:buNone/>
              <a:defRPr sz="1400"/>
            </a:lvl7pPr>
            <a:lvl8pPr marL="3199652" indent="0">
              <a:buNone/>
              <a:defRPr sz="1400"/>
            </a:lvl8pPr>
            <a:lvl9pPr marL="3656744" indent="0">
              <a:buNone/>
              <a:defRPr sz="1400"/>
            </a:lvl9pPr>
          </a:lstStyle>
          <a:p>
            <a:pPr lvl="0"/>
            <a:r>
              <a:rPr lang="en-US" smtClean="0"/>
              <a:t>Click to edit Master text styles</a:t>
            </a:r>
          </a:p>
        </p:txBody>
      </p:sp>
    </p:spTree>
    <p:extLst>
      <p:ext uri="{BB962C8B-B14F-4D97-AF65-F5344CB8AC3E}">
        <p14:creationId xmlns:p14="http://schemas.microsoft.com/office/powerpoint/2010/main" val="10576308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18" tIns="45709" rIns="91418" bIns="45709"/>
          <a:lstStyle/>
          <a:p>
            <a:r>
              <a:rPr lang="en-US" smtClean="0"/>
              <a:t>Click to edit Master title style</a:t>
            </a:r>
            <a:endParaRPr lang="en-US"/>
          </a:p>
        </p:txBody>
      </p:sp>
      <p:sp>
        <p:nvSpPr>
          <p:cNvPr id="3" name="Content Placeholder 2"/>
          <p:cNvSpPr>
            <a:spLocks noGrp="1"/>
          </p:cNvSpPr>
          <p:nvPr>
            <p:ph sz="half" idx="1"/>
          </p:nvPr>
        </p:nvSpPr>
        <p:spPr>
          <a:xfrm>
            <a:off x="0" y="0"/>
            <a:ext cx="4495800" cy="685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0"/>
            <a:ext cx="4495800" cy="685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69534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18" tIns="45709" rIns="91418" bIns="45709"/>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92" indent="0">
              <a:buNone/>
              <a:defRPr sz="2000" b="1"/>
            </a:lvl2pPr>
            <a:lvl3pPr marL="914186" indent="0">
              <a:buNone/>
              <a:defRPr sz="1800" b="1"/>
            </a:lvl3pPr>
            <a:lvl4pPr marL="1371279" indent="0">
              <a:buNone/>
              <a:defRPr sz="1600" b="1"/>
            </a:lvl4pPr>
            <a:lvl5pPr marL="1828373" indent="0">
              <a:buNone/>
              <a:defRPr sz="1600" b="1"/>
            </a:lvl5pPr>
            <a:lvl6pPr marL="2285466" indent="0">
              <a:buNone/>
              <a:defRPr sz="1600" b="1"/>
            </a:lvl6pPr>
            <a:lvl7pPr marL="2742558" indent="0">
              <a:buNone/>
              <a:defRPr sz="1600" b="1"/>
            </a:lvl7pPr>
            <a:lvl8pPr marL="3199652" indent="0">
              <a:buNone/>
              <a:defRPr sz="1600" b="1"/>
            </a:lvl8pPr>
            <a:lvl9pPr marL="36567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92" indent="0">
              <a:buNone/>
              <a:defRPr sz="2000" b="1"/>
            </a:lvl2pPr>
            <a:lvl3pPr marL="914186" indent="0">
              <a:buNone/>
              <a:defRPr sz="1800" b="1"/>
            </a:lvl3pPr>
            <a:lvl4pPr marL="1371279" indent="0">
              <a:buNone/>
              <a:defRPr sz="1600" b="1"/>
            </a:lvl4pPr>
            <a:lvl5pPr marL="1828373" indent="0">
              <a:buNone/>
              <a:defRPr sz="1600" b="1"/>
            </a:lvl5pPr>
            <a:lvl6pPr marL="2285466" indent="0">
              <a:buNone/>
              <a:defRPr sz="1600" b="1"/>
            </a:lvl6pPr>
            <a:lvl7pPr marL="2742558" indent="0">
              <a:buNone/>
              <a:defRPr sz="1600" b="1"/>
            </a:lvl7pPr>
            <a:lvl8pPr marL="3199652" indent="0">
              <a:buNone/>
              <a:defRPr sz="1600" b="1"/>
            </a:lvl8pPr>
            <a:lvl9pPr marL="36567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97965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18" tIns="45709" rIns="91418" bIns="45709"/>
          <a:lstStyle/>
          <a:p>
            <a:r>
              <a:rPr lang="en-US" smtClean="0"/>
              <a:t>Click to edit Master title style</a:t>
            </a:r>
            <a:endParaRPr lang="en-US"/>
          </a:p>
        </p:txBody>
      </p:sp>
    </p:spTree>
    <p:extLst>
      <p:ext uri="{BB962C8B-B14F-4D97-AF65-F5344CB8AC3E}">
        <p14:creationId xmlns:p14="http://schemas.microsoft.com/office/powerpoint/2010/main" val="15185574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1741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vert="horz" lIns="91418" tIns="45709" rIns="91418" bIns="45709"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400"/>
            </a:lvl1pPr>
            <a:lvl2pPr marL="457092" indent="0">
              <a:buNone/>
              <a:defRPr sz="1200"/>
            </a:lvl2pPr>
            <a:lvl3pPr marL="914186" indent="0">
              <a:buNone/>
              <a:defRPr sz="1000"/>
            </a:lvl3pPr>
            <a:lvl4pPr marL="1371279" indent="0">
              <a:buNone/>
              <a:defRPr sz="900"/>
            </a:lvl4pPr>
            <a:lvl5pPr marL="1828373" indent="0">
              <a:buNone/>
              <a:defRPr sz="900"/>
            </a:lvl5pPr>
            <a:lvl6pPr marL="2285466" indent="0">
              <a:buNone/>
              <a:defRPr sz="900"/>
            </a:lvl6pPr>
            <a:lvl7pPr marL="2742558" indent="0">
              <a:buNone/>
              <a:defRPr sz="900"/>
            </a:lvl7pPr>
            <a:lvl8pPr marL="3199652" indent="0">
              <a:buNone/>
              <a:defRPr sz="900"/>
            </a:lvl8pPr>
            <a:lvl9pPr marL="3656744" indent="0">
              <a:buNone/>
              <a:defRPr sz="900"/>
            </a:lvl9pPr>
          </a:lstStyle>
          <a:p>
            <a:pPr lvl="0"/>
            <a:r>
              <a:rPr lang="en-US" smtClean="0"/>
              <a:t>Click to edit Master text styles</a:t>
            </a:r>
          </a:p>
        </p:txBody>
      </p:sp>
    </p:spTree>
    <p:extLst>
      <p:ext uri="{BB962C8B-B14F-4D97-AF65-F5344CB8AC3E}">
        <p14:creationId xmlns:p14="http://schemas.microsoft.com/office/powerpoint/2010/main" val="784398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219200"/>
            <a:ext cx="43053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219200"/>
            <a:ext cx="43053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sldNum" sz="quarter" idx="10"/>
          </p:nvPr>
        </p:nvSpPr>
        <p:spPr>
          <a:xfrm>
            <a:off x="8382000" y="6653213"/>
            <a:ext cx="762000" cy="152400"/>
          </a:xfrm>
          <a:prstGeom prst="rect">
            <a:avLst/>
          </a:prstGeom>
        </p:spPr>
        <p:txBody>
          <a:bodyPr lIns="91429" tIns="45714" rIns="91429" bIns="45714"/>
          <a:lstStyle>
            <a:lvl1pPr>
              <a:defRPr>
                <a:latin typeface="Helvetica" pitchFamily="-108" charset="0"/>
              </a:defRPr>
            </a:lvl1pPr>
          </a:lstStyle>
          <a:p>
            <a:pPr>
              <a:defRPr/>
            </a:pPr>
            <a:fld id="{0914BA2E-E345-D041-8769-747EBE0BFA18}"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418" tIns="45709" rIns="91418" bIns="45709"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92" indent="0">
              <a:buNone/>
              <a:defRPr sz="2800"/>
            </a:lvl2pPr>
            <a:lvl3pPr marL="914186" indent="0">
              <a:buNone/>
              <a:defRPr sz="2400"/>
            </a:lvl3pPr>
            <a:lvl4pPr marL="1371279" indent="0">
              <a:buNone/>
              <a:defRPr sz="2000"/>
            </a:lvl4pPr>
            <a:lvl5pPr marL="1828373" indent="0">
              <a:buNone/>
              <a:defRPr sz="2000"/>
            </a:lvl5pPr>
            <a:lvl6pPr marL="2285466" indent="0">
              <a:buNone/>
              <a:defRPr sz="2000"/>
            </a:lvl6pPr>
            <a:lvl7pPr marL="2742558" indent="0">
              <a:buNone/>
              <a:defRPr sz="2000"/>
            </a:lvl7pPr>
            <a:lvl8pPr marL="3199652" indent="0">
              <a:buNone/>
              <a:defRPr sz="2000"/>
            </a:lvl8pPr>
            <a:lvl9pPr marL="365674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92" indent="0">
              <a:buNone/>
              <a:defRPr sz="1200"/>
            </a:lvl2pPr>
            <a:lvl3pPr marL="914186" indent="0">
              <a:buNone/>
              <a:defRPr sz="1000"/>
            </a:lvl3pPr>
            <a:lvl4pPr marL="1371279" indent="0">
              <a:buNone/>
              <a:defRPr sz="900"/>
            </a:lvl4pPr>
            <a:lvl5pPr marL="1828373" indent="0">
              <a:buNone/>
              <a:defRPr sz="900"/>
            </a:lvl5pPr>
            <a:lvl6pPr marL="2285466" indent="0">
              <a:buNone/>
              <a:defRPr sz="900"/>
            </a:lvl6pPr>
            <a:lvl7pPr marL="2742558" indent="0">
              <a:buNone/>
              <a:defRPr sz="900"/>
            </a:lvl7pPr>
            <a:lvl8pPr marL="3199652" indent="0">
              <a:buNone/>
              <a:defRPr sz="900"/>
            </a:lvl8pPr>
            <a:lvl9pPr marL="3656744" indent="0">
              <a:buNone/>
              <a:defRPr sz="900"/>
            </a:lvl9pPr>
          </a:lstStyle>
          <a:p>
            <a:pPr lvl="0"/>
            <a:r>
              <a:rPr lang="en-US" smtClean="0"/>
              <a:t>Click to edit Master text styles</a:t>
            </a:r>
          </a:p>
        </p:txBody>
      </p:sp>
    </p:spTree>
    <p:extLst>
      <p:ext uri="{BB962C8B-B14F-4D97-AF65-F5344CB8AC3E}">
        <p14:creationId xmlns:p14="http://schemas.microsoft.com/office/powerpoint/2010/main" val="11052550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18" tIns="45709" rIns="91418" bIns="45709"/>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05548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a:prstGeom prst="rect">
            <a:avLst/>
          </a:prstGeom>
        </p:spPr>
        <p:txBody>
          <a:bodyPr vert="eaVert" lIns="91418" tIns="45709" rIns="91418" bIns="45709"/>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0829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5"/>
          <p:cNvSpPr>
            <a:spLocks noGrp="1" noChangeArrowheads="1"/>
          </p:cNvSpPr>
          <p:nvPr>
            <p:ph type="ctrTitle"/>
          </p:nvPr>
        </p:nvSpPr>
        <p:spPr>
          <a:xfrm>
            <a:off x="0" y="0"/>
            <a:ext cx="9144000" cy="914400"/>
          </a:xfrm>
          <a:prstGeom prst="rect">
            <a:avLst/>
          </a:prstGeom>
        </p:spPr>
        <p:txBody>
          <a:bodyPr/>
          <a:lstStyle>
            <a:lvl1pPr algn="ctr">
              <a:defRPr sz="3200" b="1">
                <a:solidFill>
                  <a:schemeClr val="bg1"/>
                </a:solidFill>
              </a:defRPr>
            </a:lvl1pPr>
          </a:lstStyle>
          <a:p>
            <a:pPr lvl="0"/>
            <a:r>
              <a:rPr lang="en-US" noProof="0" dirty="0" smtClean="0"/>
              <a:t>Click to edit Master title style</a:t>
            </a:r>
          </a:p>
        </p:txBody>
      </p:sp>
      <p:sp>
        <p:nvSpPr>
          <p:cNvPr id="4" name="Text Box 14"/>
          <p:cNvSpPr txBox="1">
            <a:spLocks noChangeArrowheads="1"/>
          </p:cNvSpPr>
          <p:nvPr userDrawn="1"/>
        </p:nvSpPr>
        <p:spPr bwMode="auto">
          <a:xfrm>
            <a:off x="2904348" y="6484938"/>
            <a:ext cx="3359150" cy="215900"/>
          </a:xfrm>
          <a:prstGeom prst="rect">
            <a:avLst/>
          </a:prstGeom>
          <a:noFill/>
          <a:ln w="9525">
            <a:noFill/>
            <a:miter lim="800000"/>
            <a:headEnd/>
            <a:tailEnd/>
          </a:ln>
        </p:spPr>
        <p:txBody>
          <a:bodyPr>
            <a:prstTxWarp prst="textNoShape">
              <a:avLst/>
            </a:prstTxWarp>
            <a:spAutoFit/>
          </a:bodyPr>
          <a:lstStyle/>
          <a:p>
            <a:pPr algn="ctr" defTabSz="457200">
              <a:spcBef>
                <a:spcPct val="0"/>
              </a:spcBef>
              <a:buFontTx/>
              <a:buNone/>
            </a:pPr>
            <a:r>
              <a:rPr lang="en-US" sz="800" b="0" i="0" dirty="0" smtClean="0">
                <a:solidFill>
                  <a:srgbClr val="000090"/>
                </a:solidFill>
                <a:latin typeface="Century Gothic" charset="0"/>
                <a:ea typeface="Century Gothic" charset="0"/>
                <a:cs typeface="Century Gothic" charset="0"/>
              </a:rPr>
              <a:t>E. </a:t>
            </a:r>
            <a:r>
              <a:rPr lang="en-US" sz="800" b="0" i="0" dirty="0" err="1" smtClean="0">
                <a:solidFill>
                  <a:srgbClr val="000090"/>
                </a:solidFill>
                <a:latin typeface="Century Gothic" charset="0"/>
                <a:ea typeface="Century Gothic" charset="0"/>
                <a:cs typeface="Century Gothic" charset="0"/>
              </a:rPr>
              <a:t>Kolemen</a:t>
            </a:r>
            <a:r>
              <a:rPr lang="en-US" sz="800" b="0" i="0" dirty="0" smtClean="0">
                <a:solidFill>
                  <a:srgbClr val="000090"/>
                </a:solidFill>
                <a:latin typeface="Century Gothic" charset="0"/>
                <a:ea typeface="Century Gothic" charset="0"/>
                <a:cs typeface="Century Gothic" charset="0"/>
              </a:rPr>
              <a:t> /IAEA/ Oct 2014</a:t>
            </a:r>
            <a:endParaRPr lang="en-US" sz="800" b="0" i="0" dirty="0">
              <a:solidFill>
                <a:srgbClr val="00009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6874066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a:lvl1pPr>
            <a:lvl4pPr>
              <a:buClr>
                <a:schemeClr val="tx2"/>
              </a:buClr>
              <a:defRPr/>
            </a:lvl4pPr>
            <a:lvl5pPr>
              <a:buClr>
                <a:schemeClr val="tx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11"/>
          <p:cNvSpPr>
            <a:spLocks noGrp="1" noChangeArrowheads="1"/>
          </p:cNvSpPr>
          <p:nvPr>
            <p:ph type="title" idx="4294967295"/>
          </p:nvPr>
        </p:nvSpPr>
        <p:spPr>
          <a:xfrm>
            <a:off x="457199" y="217256"/>
            <a:ext cx="8229601" cy="492991"/>
          </a:xfrm>
          <a:prstGeom prst="rect">
            <a:avLst/>
          </a:prstGeom>
        </p:spPr>
        <p:txBody>
          <a:bodyPr/>
          <a:lstStyle/>
          <a:p>
            <a:endParaRPr lang="en-US" dirty="0" smtClean="0"/>
          </a:p>
        </p:txBody>
      </p:sp>
      <p:sp>
        <p:nvSpPr>
          <p:cNvPr id="6" name="Text Box 14"/>
          <p:cNvSpPr txBox="1">
            <a:spLocks noChangeArrowheads="1"/>
          </p:cNvSpPr>
          <p:nvPr userDrawn="1"/>
        </p:nvSpPr>
        <p:spPr bwMode="auto">
          <a:xfrm>
            <a:off x="2904348" y="6484938"/>
            <a:ext cx="3359150" cy="215900"/>
          </a:xfrm>
          <a:prstGeom prst="rect">
            <a:avLst/>
          </a:prstGeom>
          <a:noFill/>
          <a:ln w="9525">
            <a:noFill/>
            <a:miter lim="800000"/>
            <a:headEnd/>
            <a:tailEnd/>
          </a:ln>
        </p:spPr>
        <p:txBody>
          <a:bodyPr>
            <a:prstTxWarp prst="textNoShape">
              <a:avLst/>
            </a:prstTxWarp>
            <a:spAutoFit/>
          </a:bodyPr>
          <a:lstStyle/>
          <a:p>
            <a:pPr algn="ctr" defTabSz="457200">
              <a:spcBef>
                <a:spcPct val="0"/>
              </a:spcBef>
              <a:buFontTx/>
              <a:buNone/>
            </a:pPr>
            <a:r>
              <a:rPr lang="en-US" sz="800" b="0" i="0" dirty="0" smtClean="0">
                <a:solidFill>
                  <a:srgbClr val="000090"/>
                </a:solidFill>
                <a:latin typeface="Century Gothic" charset="0"/>
                <a:ea typeface="Century Gothic" charset="0"/>
                <a:cs typeface="Century Gothic" charset="0"/>
              </a:rPr>
              <a:t>E. </a:t>
            </a:r>
            <a:r>
              <a:rPr lang="en-US" sz="800" b="0" i="0" dirty="0" err="1" smtClean="0">
                <a:solidFill>
                  <a:srgbClr val="000090"/>
                </a:solidFill>
                <a:latin typeface="Century Gothic" charset="0"/>
                <a:ea typeface="Century Gothic" charset="0"/>
                <a:cs typeface="Century Gothic" charset="0"/>
              </a:rPr>
              <a:t>Kolemen</a:t>
            </a:r>
            <a:r>
              <a:rPr lang="en-US" sz="800" b="0" i="0" dirty="0" smtClean="0">
                <a:solidFill>
                  <a:srgbClr val="000090"/>
                </a:solidFill>
                <a:latin typeface="Century Gothic" charset="0"/>
                <a:ea typeface="Century Gothic" charset="0"/>
                <a:cs typeface="Century Gothic" charset="0"/>
              </a:rPr>
              <a:t> /IAEA/ Oct 2014</a:t>
            </a:r>
            <a:endParaRPr lang="en-US" sz="800" b="0" i="0" dirty="0">
              <a:solidFill>
                <a:srgbClr val="00009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1085252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000">
                <a:solidFill>
                  <a:schemeClr val="tx1"/>
                </a:solidFill>
              </a:defRPr>
            </a:lvl1pPr>
            <a:lvl2pPr marL="800100" indent="-342900">
              <a:buFont typeface="Lucida Grande"/>
              <a:buChar char="−"/>
              <a:defRPr sz="1800">
                <a:solidFill>
                  <a:srgbClr val="000000"/>
                </a:solidFill>
              </a:defRPr>
            </a:lvl2pPr>
            <a:lvl3pPr marL="1371600" indent="-457200">
              <a:buFont typeface="Arial"/>
              <a:buChar char="•"/>
              <a:defRPr sz="1600">
                <a:solidFill>
                  <a:srgbClr val="000000"/>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Text Box 14"/>
          <p:cNvSpPr txBox="1">
            <a:spLocks noChangeArrowheads="1"/>
          </p:cNvSpPr>
          <p:nvPr userDrawn="1"/>
        </p:nvSpPr>
        <p:spPr bwMode="auto">
          <a:xfrm>
            <a:off x="2890838" y="6376988"/>
            <a:ext cx="3359150" cy="215900"/>
          </a:xfrm>
          <a:prstGeom prst="rect">
            <a:avLst/>
          </a:prstGeom>
          <a:noFill/>
          <a:ln w="9525">
            <a:noFill/>
            <a:miter lim="800000"/>
            <a:headEnd/>
            <a:tailEnd/>
          </a:ln>
        </p:spPr>
        <p:txBody>
          <a:bodyPr>
            <a:prstTxWarp prst="textNoShape">
              <a:avLst/>
            </a:prstTxWarp>
            <a:spAutoFit/>
          </a:bodyPr>
          <a:lstStyle/>
          <a:p>
            <a:pPr algn="ctr" defTabSz="457200">
              <a:spcBef>
                <a:spcPct val="0"/>
              </a:spcBef>
              <a:buFontTx/>
              <a:buNone/>
            </a:pPr>
            <a:r>
              <a:rPr lang="en-US" sz="800" i="0" dirty="0" smtClean="0">
                <a:solidFill>
                  <a:srgbClr val="000090"/>
                </a:solidFill>
                <a:latin typeface="Century Gothic" charset="0"/>
                <a:ea typeface="Century Gothic" charset="0"/>
                <a:cs typeface="Century Gothic" charset="0"/>
              </a:rPr>
              <a:t>E. Kolemen / St. Petersburg / Oct 2014</a:t>
            </a:r>
            <a:endParaRPr lang="en-US" sz="800" i="0" dirty="0">
              <a:solidFill>
                <a:srgbClr val="00009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4669967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000"/>
            </a:lvl1pPr>
            <a:lvl2pPr>
              <a:defRPr sz="1800"/>
            </a:lvl2pPr>
            <a:lvl3pP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Content Placeholder 3"/>
          <p:cNvSpPr>
            <a:spLocks noGrp="1"/>
          </p:cNvSpPr>
          <p:nvPr>
            <p:ph sz="half" idx="2"/>
          </p:nvPr>
        </p:nvSpPr>
        <p:spPr>
          <a:xfrm>
            <a:off x="4648200" y="1600200"/>
            <a:ext cx="4038600" cy="4525963"/>
          </a:xfrm>
        </p:spPr>
        <p:txBody>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000"/>
            </a:lvl1pPr>
            <a:lvl2pPr>
              <a:defRPr sz="1800"/>
            </a:lvl2pPr>
            <a:lvl3pPr marL="1257300" indent="-342900">
              <a:buFont typeface="Arial"/>
              <a:buChar char="•"/>
              <a:defRPr lang="en-US" dirty="0" smtClean="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Rectangle 11"/>
          <p:cNvSpPr>
            <a:spLocks noGrp="1" noChangeArrowheads="1"/>
          </p:cNvSpPr>
          <p:nvPr>
            <p:ph type="title" idx="4294967295"/>
          </p:nvPr>
        </p:nvSpPr>
        <p:spPr>
          <a:xfrm>
            <a:off x="457200" y="217256"/>
            <a:ext cx="8229600" cy="492991"/>
          </a:xfrm>
          <a:prstGeom prst="rect">
            <a:avLst/>
          </a:prstGeom>
        </p:spPr>
        <p:txBody>
          <a:bodyPr/>
          <a:lstStyle/>
          <a:p>
            <a:endParaRPr lang="en-US" dirty="0" smtClean="0"/>
          </a:p>
        </p:txBody>
      </p:sp>
      <p:sp>
        <p:nvSpPr>
          <p:cNvPr id="6" name="Text Box 14"/>
          <p:cNvSpPr txBox="1">
            <a:spLocks noChangeArrowheads="1"/>
          </p:cNvSpPr>
          <p:nvPr userDrawn="1"/>
        </p:nvSpPr>
        <p:spPr bwMode="auto">
          <a:xfrm>
            <a:off x="2890838" y="6376988"/>
            <a:ext cx="3359150" cy="215900"/>
          </a:xfrm>
          <a:prstGeom prst="rect">
            <a:avLst/>
          </a:prstGeom>
          <a:noFill/>
          <a:ln w="9525">
            <a:noFill/>
            <a:miter lim="800000"/>
            <a:headEnd/>
            <a:tailEnd/>
          </a:ln>
        </p:spPr>
        <p:txBody>
          <a:bodyPr>
            <a:prstTxWarp prst="textNoShape">
              <a:avLst/>
            </a:prstTxWarp>
            <a:spAutoFit/>
          </a:bodyPr>
          <a:lstStyle/>
          <a:p>
            <a:pPr algn="ctr" defTabSz="457200">
              <a:spcBef>
                <a:spcPct val="0"/>
              </a:spcBef>
              <a:buFontTx/>
              <a:buNone/>
            </a:pPr>
            <a:r>
              <a:rPr lang="en-US" sz="800" i="0" dirty="0" smtClean="0">
                <a:solidFill>
                  <a:srgbClr val="000090"/>
                </a:solidFill>
                <a:latin typeface="Century Gothic" charset="0"/>
                <a:ea typeface="Century Gothic" charset="0"/>
                <a:cs typeface="Century Gothic" charset="0"/>
              </a:rPr>
              <a:t>E. Kolemen / St. Petersburg / Oct 2014</a:t>
            </a:r>
            <a:endParaRPr lang="en-US" sz="800" i="0" dirty="0">
              <a:solidFill>
                <a:srgbClr val="00009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0149007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marR="0" indent="0" algn="l" defTabSz="457200" rtl="0" eaLnBrk="1" fontAlgn="auto" latinLnBrk="0" hangingPunct="1">
              <a:lnSpc>
                <a:spcPct val="100000"/>
              </a:lnSpc>
              <a:spcBef>
                <a:spcPct val="20000"/>
              </a:spcBef>
              <a:spcAft>
                <a:spcPts val="0"/>
              </a:spcAft>
              <a:buClr>
                <a:schemeClr val="tx2"/>
              </a:buClr>
              <a:buSzTx/>
              <a:buFont typeface="Arial"/>
              <a:buNone/>
              <a:tabLst/>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000"/>
            </a:lvl1pPr>
            <a:lvl2pPr>
              <a:defRPr sz="1800"/>
            </a:lvl2pPr>
            <a:lvl3pPr>
              <a:defRPr sz="1600"/>
            </a:lvl3pPr>
            <a:lvl4pPr>
              <a:buClr>
                <a:schemeClr val="tx2"/>
              </a:buClr>
              <a:defRPr sz="1400"/>
            </a:lvl4pPr>
            <a:lvl5pPr>
              <a:buClr>
                <a:schemeClr val="tx2"/>
              </a:buCl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Font typeface="Arial"/>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000"/>
            </a:lvl1pPr>
            <a:lvl2pPr>
              <a:defRPr sz="1800"/>
            </a:lvl2pPr>
            <a:lvl3pPr>
              <a:defRPr sz="1600"/>
            </a:lvl3pPr>
            <a:lvl4pPr>
              <a:buClr>
                <a:schemeClr val="tx2"/>
              </a:buClr>
              <a:defRPr sz="1400"/>
            </a:lvl4pPr>
            <a:lvl5pPr>
              <a:buClr>
                <a:schemeClr val="tx2"/>
              </a:buCl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Rectangle 11"/>
          <p:cNvSpPr>
            <a:spLocks noGrp="1" noChangeArrowheads="1"/>
          </p:cNvSpPr>
          <p:nvPr>
            <p:ph type="title" idx="4294967295"/>
          </p:nvPr>
        </p:nvSpPr>
        <p:spPr>
          <a:xfrm>
            <a:off x="457199" y="217256"/>
            <a:ext cx="8229601" cy="492991"/>
          </a:xfrm>
          <a:prstGeom prst="rect">
            <a:avLst/>
          </a:prstGeom>
        </p:spPr>
        <p:txBody>
          <a:bodyPr/>
          <a:lstStyle/>
          <a:p>
            <a:endParaRPr lang="en-US" dirty="0" smtClean="0"/>
          </a:p>
        </p:txBody>
      </p:sp>
      <p:sp>
        <p:nvSpPr>
          <p:cNvPr id="8" name="Text Box 14"/>
          <p:cNvSpPr txBox="1">
            <a:spLocks noChangeArrowheads="1"/>
          </p:cNvSpPr>
          <p:nvPr userDrawn="1"/>
        </p:nvSpPr>
        <p:spPr bwMode="auto">
          <a:xfrm>
            <a:off x="2890838" y="6376988"/>
            <a:ext cx="3359150" cy="215900"/>
          </a:xfrm>
          <a:prstGeom prst="rect">
            <a:avLst/>
          </a:prstGeom>
          <a:noFill/>
          <a:ln w="9525">
            <a:noFill/>
            <a:miter lim="800000"/>
            <a:headEnd/>
            <a:tailEnd/>
          </a:ln>
        </p:spPr>
        <p:txBody>
          <a:bodyPr>
            <a:prstTxWarp prst="textNoShape">
              <a:avLst/>
            </a:prstTxWarp>
            <a:spAutoFit/>
          </a:bodyPr>
          <a:lstStyle/>
          <a:p>
            <a:pPr algn="ctr" defTabSz="457200">
              <a:spcBef>
                <a:spcPct val="0"/>
              </a:spcBef>
              <a:buFontTx/>
              <a:buNone/>
            </a:pPr>
            <a:r>
              <a:rPr lang="en-US" sz="800" i="0" dirty="0" smtClean="0">
                <a:solidFill>
                  <a:srgbClr val="000090"/>
                </a:solidFill>
                <a:latin typeface="Century Gothic" charset="0"/>
                <a:ea typeface="Century Gothic" charset="0"/>
                <a:cs typeface="Century Gothic" charset="0"/>
              </a:rPr>
              <a:t>E. Kolemen / St. Petersburg / Oct 2014</a:t>
            </a:r>
            <a:endParaRPr lang="en-US" sz="800" i="0" dirty="0">
              <a:solidFill>
                <a:srgbClr val="00009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650752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11"/>
          <p:cNvSpPr>
            <a:spLocks noGrp="1" noChangeArrowheads="1"/>
          </p:cNvSpPr>
          <p:nvPr>
            <p:ph type="title" idx="4294967295"/>
          </p:nvPr>
        </p:nvSpPr>
        <p:spPr>
          <a:xfrm>
            <a:off x="457199" y="217256"/>
            <a:ext cx="8229601" cy="492991"/>
          </a:xfrm>
          <a:prstGeom prst="rect">
            <a:avLst/>
          </a:prstGeom>
        </p:spPr>
        <p:txBody>
          <a:bodyPr/>
          <a:lstStyle/>
          <a:p>
            <a:endParaRPr lang="en-US" dirty="0" smtClean="0"/>
          </a:p>
        </p:txBody>
      </p:sp>
      <p:sp>
        <p:nvSpPr>
          <p:cNvPr id="3" name="Text Box 14"/>
          <p:cNvSpPr txBox="1">
            <a:spLocks noChangeArrowheads="1"/>
          </p:cNvSpPr>
          <p:nvPr userDrawn="1"/>
        </p:nvSpPr>
        <p:spPr bwMode="auto">
          <a:xfrm>
            <a:off x="2890838" y="6376988"/>
            <a:ext cx="3359150" cy="215900"/>
          </a:xfrm>
          <a:prstGeom prst="rect">
            <a:avLst/>
          </a:prstGeom>
          <a:noFill/>
          <a:ln w="9525">
            <a:noFill/>
            <a:miter lim="800000"/>
            <a:headEnd/>
            <a:tailEnd/>
          </a:ln>
        </p:spPr>
        <p:txBody>
          <a:bodyPr>
            <a:prstTxWarp prst="textNoShape">
              <a:avLst/>
            </a:prstTxWarp>
            <a:spAutoFit/>
          </a:bodyPr>
          <a:lstStyle/>
          <a:p>
            <a:pPr algn="ctr" defTabSz="457200">
              <a:spcBef>
                <a:spcPct val="0"/>
              </a:spcBef>
              <a:buFontTx/>
              <a:buNone/>
            </a:pPr>
            <a:r>
              <a:rPr lang="en-US" sz="800" i="0" dirty="0" smtClean="0">
                <a:solidFill>
                  <a:srgbClr val="000090"/>
                </a:solidFill>
                <a:latin typeface="Century Gothic" charset="0"/>
                <a:ea typeface="Century Gothic" charset="0"/>
                <a:cs typeface="Century Gothic" charset="0"/>
              </a:rPr>
              <a:t>E. Kolemen / St. Petersburg / Oct 2014</a:t>
            </a:r>
            <a:endParaRPr lang="en-US" sz="800" i="0" dirty="0">
              <a:solidFill>
                <a:srgbClr val="00009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6021602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3" name="Picture 7" descr="PowerPoint_Template_Cover_2012_white.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Rectangle 13"/>
          <p:cNvSpPr>
            <a:spLocks noChangeArrowheads="1"/>
          </p:cNvSpPr>
          <p:nvPr userDrawn="1"/>
        </p:nvSpPr>
        <p:spPr bwMode="auto">
          <a:xfrm>
            <a:off x="0" y="6484938"/>
            <a:ext cx="838200" cy="296862"/>
          </a:xfrm>
          <a:prstGeom prst="rect">
            <a:avLst/>
          </a:prstGeom>
          <a:noFill/>
          <a:ln w="9525">
            <a:noFill/>
            <a:miter lim="800000"/>
            <a:headEnd/>
            <a:tailEnd/>
          </a:ln>
        </p:spPr>
        <p:txBody>
          <a:bodyPr>
            <a:prstTxWarp prst="textNoShape">
              <a:avLst/>
            </a:prstTxWarp>
          </a:bodyPr>
          <a:lstStyle/>
          <a:p>
            <a:pPr algn="ctr" defTabSz="457200">
              <a:spcBef>
                <a:spcPct val="0"/>
              </a:spcBef>
              <a:buFontTx/>
              <a:buNone/>
              <a:defRPr/>
            </a:pPr>
            <a:fld id="{D287BD7B-3D47-7D49-9E7F-0B7B26B34633}" type="slidenum">
              <a:rPr lang="en-US" b="0" i="0">
                <a:solidFill>
                  <a:srgbClr val="000090"/>
                </a:solidFill>
                <a:latin typeface="Century Gothic" pitchFamily="-112" charset="0"/>
                <a:ea typeface="ＭＳ Ｐゴシック" pitchFamily="-112" charset="-128"/>
                <a:cs typeface="ＭＳ Ｐゴシック" pitchFamily="-112" charset="-128"/>
              </a:rPr>
              <a:pPr algn="ctr" defTabSz="457200">
                <a:spcBef>
                  <a:spcPct val="0"/>
                </a:spcBef>
                <a:buFontTx/>
                <a:buNone/>
                <a:defRPr/>
              </a:pPr>
              <a:t>‹#›</a:t>
            </a:fld>
            <a:endParaRPr lang="en-US" b="0" i="0">
              <a:solidFill>
                <a:srgbClr val="000090"/>
              </a:solidFill>
              <a:latin typeface="Century Gothic" pitchFamily="-112" charset="0"/>
              <a:ea typeface="ＭＳ Ｐゴシック" pitchFamily="-112" charset="-128"/>
              <a:cs typeface="ＭＳ Ｐゴシック" pitchFamily="-112" charset="-128"/>
            </a:endParaRPr>
          </a:p>
        </p:txBody>
      </p:sp>
      <p:sp>
        <p:nvSpPr>
          <p:cNvPr id="6" name="Text Box 14"/>
          <p:cNvSpPr txBox="1">
            <a:spLocks noChangeArrowheads="1"/>
          </p:cNvSpPr>
          <p:nvPr userDrawn="1"/>
        </p:nvSpPr>
        <p:spPr bwMode="auto">
          <a:xfrm>
            <a:off x="2892425" y="6532563"/>
            <a:ext cx="3359150" cy="215900"/>
          </a:xfrm>
          <a:prstGeom prst="rect">
            <a:avLst/>
          </a:prstGeom>
          <a:noFill/>
          <a:ln>
            <a:noFill/>
          </a:ln>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defTabSz="457200" fontAlgn="auto">
              <a:spcBef>
                <a:spcPts val="0"/>
              </a:spcBef>
              <a:spcAft>
                <a:spcPts val="0"/>
              </a:spcAft>
              <a:buFontTx/>
              <a:buNone/>
              <a:defRPr/>
            </a:pPr>
            <a:r>
              <a:rPr lang="en-US" sz="800" i="0" dirty="0">
                <a:solidFill>
                  <a:srgbClr val="000090"/>
                </a:solidFill>
                <a:latin typeface="Century Gothic" charset="0"/>
                <a:cs typeface="Century Gothic" charset="0"/>
              </a:rPr>
              <a:t>General Atomics Proprietary Information</a:t>
            </a:r>
          </a:p>
        </p:txBody>
      </p:sp>
      <p:pic>
        <p:nvPicPr>
          <p:cNvPr id="7" name="Picture 20" descr="GA_logo_2_blue.png"/>
          <p:cNvPicPr>
            <a:picLocks noChangeAspect="1"/>
          </p:cNvPicPr>
          <p:nvPr userDrawn="1"/>
        </p:nvPicPr>
        <p:blipFill>
          <a:blip r:embed="rId3"/>
          <a:srcRect/>
          <a:stretch>
            <a:fillRect/>
          </a:stretch>
        </p:blipFill>
        <p:spPr bwMode="auto">
          <a:xfrm>
            <a:off x="6985000" y="6461125"/>
            <a:ext cx="1827213" cy="328613"/>
          </a:xfrm>
          <a:prstGeom prst="rect">
            <a:avLst/>
          </a:prstGeom>
          <a:noFill/>
          <a:ln w="9525">
            <a:noFill/>
            <a:miter lim="800000"/>
            <a:headEnd/>
            <a:tailEnd/>
          </a:ln>
        </p:spPr>
      </p:pic>
      <p:pic>
        <p:nvPicPr>
          <p:cNvPr id="8" name="Picture 15" descr="Cover_energy__gradient.png"/>
          <p:cNvPicPr>
            <a:picLocks noChangeAspect="1"/>
          </p:cNvPicPr>
          <p:nvPr userDrawn="1"/>
        </p:nvPicPr>
        <p:blipFill>
          <a:blip r:embed="rId4"/>
          <a:srcRect/>
          <a:stretch>
            <a:fillRect/>
          </a:stretch>
        </p:blipFill>
        <p:spPr bwMode="auto">
          <a:xfrm>
            <a:off x="0" y="906463"/>
            <a:ext cx="9144000" cy="5153025"/>
          </a:xfrm>
          <a:prstGeom prst="rect">
            <a:avLst/>
          </a:prstGeom>
          <a:noFill/>
          <a:ln w="9525">
            <a:noFill/>
            <a:miter lim="800000"/>
            <a:headEnd/>
            <a:tailEnd/>
          </a:ln>
        </p:spPr>
      </p:pic>
      <p:sp>
        <p:nvSpPr>
          <p:cNvPr id="4" name="Rectangle 11"/>
          <p:cNvSpPr>
            <a:spLocks noGrp="1" noChangeArrowheads="1"/>
          </p:cNvSpPr>
          <p:nvPr>
            <p:ph type="title" idx="4294967295"/>
          </p:nvPr>
        </p:nvSpPr>
        <p:spPr>
          <a:xfrm>
            <a:off x="457199" y="217256"/>
            <a:ext cx="8229601" cy="492991"/>
          </a:xfrm>
          <a:prstGeom prst="rect">
            <a:avLst/>
          </a:prstGeom>
        </p:spPr>
        <p:txBody>
          <a:bodyPr/>
          <a:lstStyle/>
          <a:p>
            <a:endParaRPr lang="en-US" dirty="0" smtClean="0"/>
          </a:p>
        </p:txBody>
      </p:sp>
      <p:sp>
        <p:nvSpPr>
          <p:cNvPr id="9" name="Text Box 14"/>
          <p:cNvSpPr txBox="1">
            <a:spLocks noChangeArrowheads="1"/>
          </p:cNvSpPr>
          <p:nvPr userDrawn="1"/>
        </p:nvSpPr>
        <p:spPr bwMode="auto">
          <a:xfrm>
            <a:off x="2890838" y="6376988"/>
            <a:ext cx="3359150" cy="215900"/>
          </a:xfrm>
          <a:prstGeom prst="rect">
            <a:avLst/>
          </a:prstGeom>
          <a:noFill/>
          <a:ln w="9525">
            <a:noFill/>
            <a:miter lim="800000"/>
            <a:headEnd/>
            <a:tailEnd/>
          </a:ln>
        </p:spPr>
        <p:txBody>
          <a:bodyPr>
            <a:prstTxWarp prst="textNoShape">
              <a:avLst/>
            </a:prstTxWarp>
            <a:spAutoFit/>
          </a:bodyPr>
          <a:lstStyle/>
          <a:p>
            <a:pPr algn="ctr" defTabSz="457200">
              <a:spcBef>
                <a:spcPct val="0"/>
              </a:spcBef>
              <a:buFontTx/>
              <a:buNone/>
            </a:pPr>
            <a:r>
              <a:rPr lang="en-US" sz="800" i="0" dirty="0" smtClean="0">
                <a:solidFill>
                  <a:srgbClr val="000090"/>
                </a:solidFill>
                <a:latin typeface="Century Gothic" charset="0"/>
                <a:ea typeface="Century Gothic" charset="0"/>
                <a:cs typeface="Century Gothic" charset="0"/>
              </a:rPr>
              <a:t>E. Kolemen / St. Petersburg / Oct 2014</a:t>
            </a:r>
            <a:endParaRPr lang="en-US" sz="800" i="0" dirty="0">
              <a:solidFill>
                <a:srgbClr val="00009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140257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sldNum" sz="quarter" idx="10"/>
          </p:nvPr>
        </p:nvSpPr>
        <p:spPr>
          <a:xfrm>
            <a:off x="8382000" y="6653213"/>
            <a:ext cx="762000" cy="152400"/>
          </a:xfrm>
          <a:prstGeom prst="rect">
            <a:avLst/>
          </a:prstGeom>
        </p:spPr>
        <p:txBody>
          <a:bodyPr lIns="91429" tIns="45714" rIns="91429" bIns="45714"/>
          <a:lstStyle>
            <a:lvl1pPr>
              <a:defRPr>
                <a:latin typeface="Helvetica" pitchFamily="-108" charset="0"/>
              </a:defRPr>
            </a:lvl1pPr>
          </a:lstStyle>
          <a:p>
            <a:pPr>
              <a:defRPr/>
            </a:pPr>
            <a:fld id="{1259266C-457C-2B42-B0A4-4B77FB10F4F1}"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97429"/>
            <a:ext cx="3008313" cy="1006927"/>
          </a:xfrm>
        </p:spPr>
        <p:txBody>
          <a:bodyPr anchor="b"/>
          <a:lstStyle>
            <a:lvl1pPr algn="l">
              <a:defRPr sz="2000" b="1">
                <a:solidFill>
                  <a:srgbClr val="000000"/>
                </a:solidFill>
              </a:defRPr>
            </a:lvl1pPr>
          </a:lstStyle>
          <a:p>
            <a:pPr lvl="0"/>
            <a:r>
              <a:rPr lang="en-US" dirty="0" smtClean="0"/>
              <a:t>Click to edit Master title style</a:t>
            </a:r>
          </a:p>
        </p:txBody>
      </p:sp>
      <p:sp>
        <p:nvSpPr>
          <p:cNvPr id="3" name="Content Placeholder 2"/>
          <p:cNvSpPr>
            <a:spLocks noGrp="1"/>
          </p:cNvSpPr>
          <p:nvPr>
            <p:ph idx="1"/>
          </p:nvPr>
        </p:nvSpPr>
        <p:spPr>
          <a:xfrm>
            <a:off x="3575050" y="1197429"/>
            <a:ext cx="5111750" cy="4928734"/>
          </a:xfrm>
        </p:spPr>
        <p:txBody>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000"/>
            </a:lvl1pPr>
            <a:lvl2pPr>
              <a:defRPr sz="1800"/>
            </a:lvl2pPr>
            <a:lvl3pPr>
              <a:defRPr sz="16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Text Placeholder 3"/>
          <p:cNvSpPr>
            <a:spLocks noGrp="1"/>
          </p:cNvSpPr>
          <p:nvPr>
            <p:ph type="body" sz="half" idx="2"/>
          </p:nvPr>
        </p:nvSpPr>
        <p:spPr>
          <a:xfrm>
            <a:off x="457200" y="2204357"/>
            <a:ext cx="3008313" cy="392180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Text Box 14"/>
          <p:cNvSpPr txBox="1">
            <a:spLocks noChangeArrowheads="1"/>
          </p:cNvSpPr>
          <p:nvPr userDrawn="1"/>
        </p:nvSpPr>
        <p:spPr bwMode="auto">
          <a:xfrm>
            <a:off x="2890838" y="6376988"/>
            <a:ext cx="3359150" cy="215900"/>
          </a:xfrm>
          <a:prstGeom prst="rect">
            <a:avLst/>
          </a:prstGeom>
          <a:noFill/>
          <a:ln w="9525">
            <a:noFill/>
            <a:miter lim="800000"/>
            <a:headEnd/>
            <a:tailEnd/>
          </a:ln>
        </p:spPr>
        <p:txBody>
          <a:bodyPr>
            <a:prstTxWarp prst="textNoShape">
              <a:avLst/>
            </a:prstTxWarp>
            <a:spAutoFit/>
          </a:bodyPr>
          <a:lstStyle/>
          <a:p>
            <a:pPr algn="ctr" defTabSz="457200">
              <a:spcBef>
                <a:spcPct val="0"/>
              </a:spcBef>
              <a:buFontTx/>
              <a:buNone/>
            </a:pPr>
            <a:r>
              <a:rPr lang="en-US" sz="800" i="0" dirty="0" smtClean="0">
                <a:solidFill>
                  <a:srgbClr val="000090"/>
                </a:solidFill>
                <a:latin typeface="Century Gothic" charset="0"/>
                <a:ea typeface="Century Gothic" charset="0"/>
                <a:cs typeface="Century Gothic" charset="0"/>
              </a:rPr>
              <a:t>E. Kolemen / St. Petersburg / Oct 2014</a:t>
            </a:r>
            <a:endParaRPr lang="en-US" sz="800" i="0" dirty="0">
              <a:solidFill>
                <a:srgbClr val="00009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8483251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1170213"/>
            <a:ext cx="5486400" cy="3557361"/>
          </a:xfrm>
        </p:spPr>
        <p:txBody>
          <a:bodyPr rtlCol="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Text Box 14"/>
          <p:cNvSpPr txBox="1">
            <a:spLocks noChangeArrowheads="1"/>
          </p:cNvSpPr>
          <p:nvPr userDrawn="1"/>
        </p:nvSpPr>
        <p:spPr bwMode="auto">
          <a:xfrm>
            <a:off x="2890838" y="6376988"/>
            <a:ext cx="3359150" cy="215900"/>
          </a:xfrm>
          <a:prstGeom prst="rect">
            <a:avLst/>
          </a:prstGeom>
          <a:noFill/>
          <a:ln w="9525">
            <a:noFill/>
            <a:miter lim="800000"/>
            <a:headEnd/>
            <a:tailEnd/>
          </a:ln>
        </p:spPr>
        <p:txBody>
          <a:bodyPr>
            <a:prstTxWarp prst="textNoShape">
              <a:avLst/>
            </a:prstTxWarp>
            <a:spAutoFit/>
          </a:bodyPr>
          <a:lstStyle/>
          <a:p>
            <a:pPr algn="ctr" defTabSz="457200">
              <a:spcBef>
                <a:spcPct val="0"/>
              </a:spcBef>
              <a:buFontTx/>
              <a:buNone/>
            </a:pPr>
            <a:r>
              <a:rPr lang="en-US" sz="800" i="0" dirty="0" smtClean="0">
                <a:solidFill>
                  <a:srgbClr val="000090"/>
                </a:solidFill>
                <a:latin typeface="Century Gothic" charset="0"/>
                <a:ea typeface="Century Gothic" charset="0"/>
                <a:cs typeface="Century Gothic" charset="0"/>
              </a:rPr>
              <a:t>E. Kolemen / St. Petersburg / Oct 2014</a:t>
            </a:r>
            <a:endParaRPr lang="en-US" sz="800" i="0" dirty="0">
              <a:solidFill>
                <a:srgbClr val="00009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41759935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lvl4pPr>
              <a:buClr>
                <a:schemeClr val="tx2"/>
              </a:buClr>
              <a:defRPr/>
            </a:lvl4pPr>
            <a:lvl5pPr>
              <a:buClr>
                <a:schemeClr val="tx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11"/>
          <p:cNvSpPr>
            <a:spLocks noGrp="1" noChangeArrowheads="1"/>
          </p:cNvSpPr>
          <p:nvPr>
            <p:ph type="title" idx="4294967295"/>
          </p:nvPr>
        </p:nvSpPr>
        <p:spPr>
          <a:xfrm>
            <a:off x="457199" y="217256"/>
            <a:ext cx="8229601" cy="492991"/>
          </a:xfrm>
          <a:prstGeom prst="rect">
            <a:avLst/>
          </a:prstGeom>
        </p:spPr>
        <p:txBody>
          <a:bodyPr/>
          <a:lstStyle/>
          <a:p>
            <a:endParaRPr lang="en-US" dirty="0" smtClean="0"/>
          </a:p>
        </p:txBody>
      </p:sp>
      <p:sp>
        <p:nvSpPr>
          <p:cNvPr id="4" name="Text Box 14"/>
          <p:cNvSpPr txBox="1">
            <a:spLocks noChangeArrowheads="1"/>
          </p:cNvSpPr>
          <p:nvPr userDrawn="1"/>
        </p:nvSpPr>
        <p:spPr bwMode="auto">
          <a:xfrm>
            <a:off x="2890838" y="6376988"/>
            <a:ext cx="3359150" cy="215900"/>
          </a:xfrm>
          <a:prstGeom prst="rect">
            <a:avLst/>
          </a:prstGeom>
          <a:noFill/>
          <a:ln w="9525">
            <a:noFill/>
            <a:miter lim="800000"/>
            <a:headEnd/>
            <a:tailEnd/>
          </a:ln>
        </p:spPr>
        <p:txBody>
          <a:bodyPr>
            <a:prstTxWarp prst="textNoShape">
              <a:avLst/>
            </a:prstTxWarp>
            <a:spAutoFit/>
          </a:bodyPr>
          <a:lstStyle/>
          <a:p>
            <a:pPr algn="ctr" defTabSz="457200">
              <a:spcBef>
                <a:spcPct val="0"/>
              </a:spcBef>
              <a:buFontTx/>
              <a:buNone/>
            </a:pPr>
            <a:r>
              <a:rPr lang="en-US" sz="800" i="0" dirty="0" smtClean="0">
                <a:solidFill>
                  <a:srgbClr val="000090"/>
                </a:solidFill>
                <a:latin typeface="Century Gothic" charset="0"/>
                <a:ea typeface="Century Gothic" charset="0"/>
                <a:cs typeface="Century Gothic" charset="0"/>
              </a:rPr>
              <a:t>E. Kolemen / St. Petersburg / Oct 2014</a:t>
            </a:r>
            <a:endParaRPr lang="en-US" sz="800" i="0" dirty="0">
              <a:solidFill>
                <a:srgbClr val="00009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6053892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33929"/>
            <a:ext cx="2057400" cy="499223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33929"/>
            <a:ext cx="6019800" cy="4992234"/>
          </a:xfrm>
        </p:spPr>
        <p:txBody>
          <a:bodyPr vert="eaVert"/>
          <a:lstStyle>
            <a:lvl4pPr>
              <a:buClr>
                <a:schemeClr val="tx2"/>
              </a:buClr>
              <a:defRPr/>
            </a:lvl4pPr>
            <a:lvl5pPr>
              <a:buClr>
                <a:schemeClr val="tx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Box 14"/>
          <p:cNvSpPr txBox="1">
            <a:spLocks noChangeArrowheads="1"/>
          </p:cNvSpPr>
          <p:nvPr userDrawn="1"/>
        </p:nvSpPr>
        <p:spPr bwMode="auto">
          <a:xfrm>
            <a:off x="2890838" y="6376988"/>
            <a:ext cx="3359150" cy="215900"/>
          </a:xfrm>
          <a:prstGeom prst="rect">
            <a:avLst/>
          </a:prstGeom>
          <a:noFill/>
          <a:ln w="9525">
            <a:noFill/>
            <a:miter lim="800000"/>
            <a:headEnd/>
            <a:tailEnd/>
          </a:ln>
        </p:spPr>
        <p:txBody>
          <a:bodyPr>
            <a:prstTxWarp prst="textNoShape">
              <a:avLst/>
            </a:prstTxWarp>
            <a:spAutoFit/>
          </a:bodyPr>
          <a:lstStyle/>
          <a:p>
            <a:pPr algn="ctr" defTabSz="457200">
              <a:spcBef>
                <a:spcPct val="0"/>
              </a:spcBef>
              <a:buFontTx/>
              <a:buNone/>
            </a:pPr>
            <a:r>
              <a:rPr lang="en-US" sz="800" i="0" dirty="0" smtClean="0">
                <a:solidFill>
                  <a:srgbClr val="000090"/>
                </a:solidFill>
                <a:latin typeface="Century Gothic" charset="0"/>
                <a:ea typeface="Century Gothic" charset="0"/>
                <a:cs typeface="Century Gothic" charset="0"/>
              </a:rPr>
              <a:t>E. Kolemen / St. Petersburg / Oct 2014</a:t>
            </a:r>
            <a:endParaRPr lang="en-US" sz="800" i="0" dirty="0">
              <a:solidFill>
                <a:srgbClr val="00009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971025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9"/>
          <p:cNvSpPr>
            <a:spLocks noGrp="1" noChangeArrowheads="1"/>
          </p:cNvSpPr>
          <p:nvPr>
            <p:ph type="sldNum" sz="quarter" idx="10"/>
          </p:nvPr>
        </p:nvSpPr>
        <p:spPr>
          <a:xfrm>
            <a:off x="8382000" y="6653213"/>
            <a:ext cx="762000" cy="152400"/>
          </a:xfrm>
          <a:prstGeom prst="rect">
            <a:avLst/>
          </a:prstGeom>
        </p:spPr>
        <p:txBody>
          <a:bodyPr lIns="91429" tIns="45714" rIns="91429" bIns="45714"/>
          <a:lstStyle>
            <a:lvl1pPr>
              <a:defRPr>
                <a:latin typeface="Helvetica" pitchFamily="-108" charset="0"/>
              </a:defRPr>
            </a:lvl1pPr>
          </a:lstStyle>
          <a:p>
            <a:pPr>
              <a:defRPr/>
            </a:pPr>
            <a:fld id="{B060721A-10F4-FB46-8B9A-1B9313392CE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xfrm>
            <a:off x="8382000" y="6653213"/>
            <a:ext cx="762000" cy="152400"/>
          </a:xfrm>
          <a:prstGeom prst="rect">
            <a:avLst/>
          </a:prstGeom>
        </p:spPr>
        <p:txBody>
          <a:bodyPr lIns="91429" tIns="45714" rIns="91429" bIns="45714"/>
          <a:lstStyle>
            <a:lvl1pPr>
              <a:defRPr>
                <a:latin typeface="Helvetica" pitchFamily="-108" charset="0"/>
              </a:defRPr>
            </a:lvl1pPr>
          </a:lstStyle>
          <a:p>
            <a:pPr>
              <a:defRPr/>
            </a:pPr>
            <a:fld id="{1A7DB02D-C12B-CA40-8E76-EC5E746E98F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xfrm>
            <a:off x="8382000" y="6653213"/>
            <a:ext cx="762000" cy="152400"/>
          </a:xfrm>
          <a:prstGeom prst="rect">
            <a:avLst/>
          </a:prstGeom>
        </p:spPr>
        <p:txBody>
          <a:bodyPr lIns="91429" tIns="45714" rIns="91429" bIns="45714"/>
          <a:lstStyle>
            <a:lvl1pPr>
              <a:defRPr>
                <a:latin typeface="Helvetica" pitchFamily="-108" charset="0"/>
              </a:defRPr>
            </a:lvl1pPr>
          </a:lstStyle>
          <a:p>
            <a:pPr>
              <a:defRPr/>
            </a:pPr>
            <a:fld id="{43B6A3E7-4D91-FD43-B98A-4CDF32B7E8B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xfrm>
            <a:off x="8382000" y="6653213"/>
            <a:ext cx="762000" cy="152400"/>
          </a:xfrm>
          <a:prstGeom prst="rect">
            <a:avLst/>
          </a:prstGeom>
        </p:spPr>
        <p:txBody>
          <a:bodyPr lIns="91429" tIns="45714" rIns="91429" bIns="45714"/>
          <a:lstStyle>
            <a:lvl1pPr>
              <a:defRPr>
                <a:latin typeface="Helvetica" pitchFamily="-108" charset="0"/>
              </a:defRPr>
            </a:lvl1pPr>
          </a:lstStyle>
          <a:p>
            <a:pPr>
              <a:defRPr/>
            </a:pPr>
            <a:fld id="{2F901BAD-A93B-4244-AFBD-F6291B7CFD2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wmf"/><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theme" Target="../theme/theme2.xml"/><Relationship Id="rId5" Type="http://schemas.openxmlformats.org/officeDocument/2006/relationships/image" Target="../media/image1.wmf"/><Relationship Id="rId6"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theme" Target="../theme/theme3.xml"/><Relationship Id="rId5" Type="http://schemas.openxmlformats.org/officeDocument/2006/relationships/image" Target="../media/image1.wmf"/><Relationship Id="rId6" Type="http://schemas.openxmlformats.org/officeDocument/2006/relationships/image" Target="../media/image2.png"/><Relationship Id="rId1" Type="http://schemas.openxmlformats.org/officeDocument/2006/relationships/slideLayout" Target="../slideLayouts/slideLayout15.xml"/><Relationship Id="rId2"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slideLayout" Target="../slideLayouts/slideLayout29.xml"/><Relationship Id="rId13" Type="http://schemas.openxmlformats.org/officeDocument/2006/relationships/theme" Target="../theme/theme4.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4" Type="http://schemas.openxmlformats.org/officeDocument/2006/relationships/image" Target="../media/image1.wmf"/><Relationship Id="rId5" Type="http://schemas.openxmlformats.org/officeDocument/2006/relationships/image" Target="../media/image2.png"/><Relationship Id="rId1" Type="http://schemas.openxmlformats.org/officeDocument/2006/relationships/slideLayout" Target="../slideLayouts/slideLayout30.xml"/><Relationship Id="rId2"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theme" Target="../theme/theme6.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theme" Target="../theme/theme7.xml"/><Relationship Id="rId13" Type="http://schemas.openxmlformats.org/officeDocument/2006/relationships/image" Target="../media/image5.jpeg"/><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152400" y="1219200"/>
            <a:ext cx="8763000" cy="49530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27" name="Picture 3"/>
          <p:cNvPicPr>
            <a:picLocks noChangeAspect="1" noChangeArrowheads="1"/>
          </p:cNvPicPr>
          <p:nvPr/>
        </p:nvPicPr>
        <p:blipFill>
          <a:blip r:embed="rId13"/>
          <a:srcRect/>
          <a:stretch>
            <a:fillRect/>
          </a:stretch>
        </p:blipFill>
        <p:spPr bwMode="auto">
          <a:xfrm>
            <a:off x="0" y="0"/>
            <a:ext cx="9144000" cy="927100"/>
          </a:xfrm>
          <a:prstGeom prst="rect">
            <a:avLst/>
          </a:prstGeom>
          <a:noFill/>
          <a:ln w="15875">
            <a:noFill/>
            <a:miter lim="800000"/>
            <a:headEnd/>
            <a:tailEnd/>
          </a:ln>
        </p:spPr>
      </p:pic>
      <p:sp>
        <p:nvSpPr>
          <p:cNvPr id="1028" name="Rectangle 4"/>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a:t>Click to edit Master title style</a:t>
            </a:r>
          </a:p>
        </p:txBody>
      </p:sp>
      <p:pic>
        <p:nvPicPr>
          <p:cNvPr id="1029" name="Picture 6"/>
          <p:cNvPicPr>
            <a:picLocks noChangeAspect="1" noChangeArrowheads="1"/>
          </p:cNvPicPr>
          <p:nvPr/>
        </p:nvPicPr>
        <p:blipFill>
          <a:blip r:embed="rId14"/>
          <a:srcRect/>
          <a:stretch>
            <a:fillRect/>
          </a:stretch>
        </p:blipFill>
        <p:spPr bwMode="auto">
          <a:xfrm>
            <a:off x="0" y="6578601"/>
            <a:ext cx="9144000" cy="279400"/>
          </a:xfrm>
          <a:prstGeom prst="rect">
            <a:avLst/>
          </a:prstGeom>
          <a:noFill/>
          <a:ln w="15875">
            <a:noFill/>
            <a:miter lim="800000"/>
            <a:headEnd/>
            <a:tailEnd/>
          </a:ln>
        </p:spPr>
      </p:pic>
      <p:sp>
        <p:nvSpPr>
          <p:cNvPr id="1771527" name="Text Box 7"/>
          <p:cNvSpPr txBox="1">
            <a:spLocks noChangeArrowheads="1"/>
          </p:cNvSpPr>
          <p:nvPr/>
        </p:nvSpPr>
        <p:spPr bwMode="auto">
          <a:xfrm>
            <a:off x="273050" y="6635751"/>
            <a:ext cx="869950" cy="184666"/>
          </a:xfrm>
          <a:prstGeom prst="rect">
            <a:avLst/>
          </a:prstGeom>
          <a:noFill/>
          <a:ln w="15875" algn="ctr">
            <a:noFill/>
            <a:miter lim="800000"/>
            <a:headEnd/>
            <a:tailEnd/>
          </a:ln>
          <a:effectLst/>
        </p:spPr>
        <p:txBody>
          <a:bodyPr wrap="square" lIns="0" tIns="0" rIns="0" bIns="0">
            <a:spAutoFit/>
          </a:bodyPr>
          <a:lstStyle/>
          <a:p>
            <a:pPr>
              <a:buFontTx/>
              <a:buNone/>
              <a:defRPr/>
            </a:pPr>
            <a:r>
              <a:rPr lang="en-US" sz="1200" b="0" dirty="0" smtClean="0">
                <a:solidFill>
                  <a:srgbClr val="171FC7"/>
                </a:solidFill>
                <a:effectLst>
                  <a:outerShdw blurRad="38100" dist="38100" dir="2700000" algn="tl">
                    <a:srgbClr val="C0C0C0"/>
                  </a:outerShdw>
                </a:effectLst>
                <a:latin typeface="Helvetica" pitchFamily="34" charset="0"/>
              </a:rPr>
              <a:t>NSTX-U</a:t>
            </a:r>
            <a:endParaRPr lang="en-US" sz="1200" b="0" dirty="0">
              <a:solidFill>
                <a:srgbClr val="171FC7"/>
              </a:solidFill>
              <a:effectLst>
                <a:outerShdw blurRad="38100" dist="38100" dir="2700000" algn="tl">
                  <a:srgbClr val="C0C0C0"/>
                </a:outerShdw>
              </a:effectLst>
              <a:latin typeface="Helvetica" pitchFamily="34" charset="0"/>
            </a:endParaRPr>
          </a:p>
        </p:txBody>
      </p:sp>
      <p:sp>
        <p:nvSpPr>
          <p:cNvPr id="1771528" name="Rectangle 8"/>
          <p:cNvSpPr>
            <a:spLocks noChangeArrowheads="1"/>
          </p:cNvSpPr>
          <p:nvPr/>
        </p:nvSpPr>
        <p:spPr bwMode="auto">
          <a:xfrm>
            <a:off x="2057400" y="6580188"/>
            <a:ext cx="5029200" cy="277812"/>
          </a:xfrm>
          <a:prstGeom prst="rect">
            <a:avLst/>
          </a:prstGeom>
          <a:noFill/>
          <a:ln w="9525">
            <a:noFill/>
            <a:miter lim="800000"/>
            <a:headEnd/>
            <a:tailEnd/>
          </a:ln>
          <a:effectLst/>
        </p:spPr>
        <p:txBody>
          <a:bodyPr lIns="0" tIns="0" rIns="0" bIns="0" anchor="ctr"/>
          <a:lstStyle/>
          <a:p>
            <a:pPr algn="ctr">
              <a:spcBef>
                <a:spcPct val="0"/>
              </a:spcBef>
              <a:buFontTx/>
              <a:buNone/>
              <a:defRPr/>
            </a:pPr>
            <a:r>
              <a:rPr lang="en-US" sz="900" i="0" dirty="0" smtClean="0">
                <a:latin typeface="Helvetica" pitchFamily="34" charset="0"/>
              </a:rPr>
              <a:t>System</a:t>
            </a:r>
            <a:r>
              <a:rPr lang="en-US" sz="900" i="0" baseline="0" dirty="0" smtClean="0">
                <a:latin typeface="Helvetica" pitchFamily="34" charset="0"/>
              </a:rPr>
              <a:t> Identification and Control in NSTX-U</a:t>
            </a:r>
            <a:r>
              <a:rPr lang="en-US" sz="900" i="0" dirty="0" smtClean="0">
                <a:latin typeface="Helvetica" pitchFamily="34" charset="0"/>
              </a:rPr>
              <a:t>,  </a:t>
            </a:r>
            <a:r>
              <a:rPr lang="en-US" sz="900" i="0" dirty="0">
                <a:latin typeface="Helvetica" pitchFamily="34" charset="0"/>
              </a:rPr>
              <a:t>E. Kolemen </a:t>
            </a:r>
          </a:p>
        </p:txBody>
      </p:sp>
      <p:sp>
        <p:nvSpPr>
          <p:cNvPr id="1771530" name="Rectangle 10"/>
          <p:cNvSpPr>
            <a:spLocks noChangeArrowheads="1"/>
          </p:cNvSpPr>
          <p:nvPr/>
        </p:nvSpPr>
        <p:spPr bwMode="auto">
          <a:xfrm>
            <a:off x="6400800" y="6580188"/>
            <a:ext cx="1981200" cy="277812"/>
          </a:xfrm>
          <a:prstGeom prst="rect">
            <a:avLst/>
          </a:prstGeom>
          <a:noFill/>
          <a:ln w="9525">
            <a:noFill/>
            <a:miter lim="800000"/>
            <a:headEnd/>
            <a:tailEnd/>
          </a:ln>
          <a:effectLst/>
        </p:spPr>
        <p:txBody>
          <a:bodyPr lIns="0" tIns="0" rIns="0" bIns="0" anchor="ctr"/>
          <a:lstStyle/>
          <a:p>
            <a:pPr algn="r">
              <a:spcBef>
                <a:spcPct val="0"/>
              </a:spcBef>
              <a:buFontTx/>
              <a:buNone/>
              <a:defRPr/>
            </a:pPr>
            <a:r>
              <a:rPr lang="en-US" sz="900" i="0" dirty="0">
                <a:solidFill>
                  <a:schemeClr val="accent2"/>
                </a:solidFill>
                <a:latin typeface="Arial" charset="0"/>
              </a:rPr>
              <a:t> </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rtl="0" eaLnBrk="0" fontAlgn="base" hangingPunct="0">
        <a:spcBef>
          <a:spcPct val="0"/>
        </a:spcBef>
        <a:spcAft>
          <a:spcPct val="0"/>
        </a:spcAft>
        <a:defRPr sz="2400" b="1">
          <a:solidFill>
            <a:srgbClr val="0033CC"/>
          </a:solidFill>
          <a:latin typeface="+mj-lt"/>
          <a:ea typeface="ヒラギノ角ゴ Pro W3" charset="-128"/>
          <a:cs typeface="ヒラギノ角ゴ Pro W3" charset="-128"/>
        </a:defRPr>
      </a:lvl1pPr>
      <a:lvl2pPr algn="ctr" rtl="0" eaLnBrk="0" fontAlgn="base" hangingPunct="0">
        <a:spcBef>
          <a:spcPct val="0"/>
        </a:spcBef>
        <a:spcAft>
          <a:spcPct val="0"/>
        </a:spcAft>
        <a:defRPr sz="2400" b="1">
          <a:solidFill>
            <a:srgbClr val="0033CC"/>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2400" b="1">
          <a:solidFill>
            <a:srgbClr val="0033CC"/>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2400" b="1">
          <a:solidFill>
            <a:srgbClr val="0033CC"/>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2400" b="1">
          <a:solidFill>
            <a:srgbClr val="0033CC"/>
          </a:solidFill>
          <a:latin typeface="Arial" charset="0"/>
          <a:ea typeface="ヒラギノ角ゴ Pro W3" charset="-128"/>
          <a:cs typeface="ヒラギノ角ゴ Pro W3" charset="-128"/>
        </a:defRPr>
      </a:lvl5pPr>
      <a:lvl6pPr marL="457146" algn="ctr" rtl="0" eaLnBrk="0" fontAlgn="base" hangingPunct="0">
        <a:spcBef>
          <a:spcPct val="0"/>
        </a:spcBef>
        <a:spcAft>
          <a:spcPct val="0"/>
        </a:spcAft>
        <a:defRPr sz="2400" b="1">
          <a:solidFill>
            <a:srgbClr val="0033CC"/>
          </a:solidFill>
          <a:latin typeface="Arial" charset="0"/>
        </a:defRPr>
      </a:lvl6pPr>
      <a:lvl7pPr marL="914293" algn="ctr" rtl="0" eaLnBrk="0" fontAlgn="base" hangingPunct="0">
        <a:spcBef>
          <a:spcPct val="0"/>
        </a:spcBef>
        <a:spcAft>
          <a:spcPct val="0"/>
        </a:spcAft>
        <a:defRPr sz="2400" b="1">
          <a:solidFill>
            <a:srgbClr val="0033CC"/>
          </a:solidFill>
          <a:latin typeface="Arial" charset="0"/>
        </a:defRPr>
      </a:lvl7pPr>
      <a:lvl8pPr marL="1371440" algn="ctr" rtl="0" eaLnBrk="0" fontAlgn="base" hangingPunct="0">
        <a:spcBef>
          <a:spcPct val="0"/>
        </a:spcBef>
        <a:spcAft>
          <a:spcPct val="0"/>
        </a:spcAft>
        <a:defRPr sz="2400" b="1">
          <a:solidFill>
            <a:srgbClr val="0033CC"/>
          </a:solidFill>
          <a:latin typeface="Arial" charset="0"/>
        </a:defRPr>
      </a:lvl8pPr>
      <a:lvl9pPr marL="1828586" algn="ctr" rtl="0" eaLnBrk="0" fontAlgn="base" hangingPunct="0">
        <a:spcBef>
          <a:spcPct val="0"/>
        </a:spcBef>
        <a:spcAft>
          <a:spcPct val="0"/>
        </a:spcAft>
        <a:defRPr sz="2400" b="1">
          <a:solidFill>
            <a:srgbClr val="0033CC"/>
          </a:solidFill>
          <a:latin typeface="Arial" charset="0"/>
        </a:defRPr>
      </a:lvl9pPr>
    </p:titleStyle>
    <p:bodyStyle>
      <a:lvl1pPr marL="342860" indent="-34286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1pPr>
      <a:lvl2pPr marL="742863" indent="-285717" algn="l" rtl="0" eaLnBrk="0" fontAlgn="base" hangingPunct="0">
        <a:spcBef>
          <a:spcPct val="20000"/>
        </a:spcBef>
        <a:spcAft>
          <a:spcPct val="0"/>
        </a:spcAft>
        <a:buChar char="–"/>
        <a:defRPr sz="2000">
          <a:solidFill>
            <a:srgbClr val="0000FF"/>
          </a:solidFill>
          <a:latin typeface="+mn-lt"/>
          <a:ea typeface="ヒラギノ角ゴ Pro W3" pitchFamily="-108" charset="-128"/>
        </a:defRPr>
      </a:lvl2pPr>
      <a:lvl3pPr marL="1142867" indent="-228573" algn="l" rtl="0" eaLnBrk="0" fontAlgn="base" hangingPunct="0">
        <a:spcBef>
          <a:spcPct val="20000"/>
        </a:spcBef>
        <a:spcAft>
          <a:spcPct val="0"/>
        </a:spcAft>
        <a:buChar char="•"/>
        <a:defRPr>
          <a:solidFill>
            <a:srgbClr val="FF0000"/>
          </a:solidFill>
          <a:latin typeface="+mn-lt"/>
          <a:ea typeface="ヒラギノ角ゴ Pro W3" pitchFamily="-108" charset="-128"/>
        </a:defRPr>
      </a:lvl3pPr>
      <a:lvl4pPr marL="1600013" indent="-228573" algn="l" rtl="0" eaLnBrk="0" fontAlgn="base" hangingPunct="0">
        <a:spcBef>
          <a:spcPct val="20000"/>
        </a:spcBef>
        <a:spcAft>
          <a:spcPct val="0"/>
        </a:spcAft>
        <a:buChar char="–"/>
        <a:defRPr sz="1600">
          <a:solidFill>
            <a:srgbClr val="009999"/>
          </a:solidFill>
          <a:latin typeface="+mn-lt"/>
          <a:ea typeface="ヒラギノ角ゴ Pro W3" pitchFamily="-108" charset="-128"/>
        </a:defRPr>
      </a:lvl4pPr>
      <a:lvl5pPr marL="2057159" indent="-228573" algn="l" rtl="0" eaLnBrk="0" fontAlgn="base" hangingPunct="0">
        <a:spcBef>
          <a:spcPct val="20000"/>
        </a:spcBef>
        <a:spcAft>
          <a:spcPct val="0"/>
        </a:spcAft>
        <a:buChar char="»"/>
        <a:defRPr sz="1600">
          <a:solidFill>
            <a:schemeClr val="tx1"/>
          </a:solidFill>
          <a:latin typeface="+mn-lt"/>
          <a:ea typeface="ヒラギノ角ゴ Pro W3" pitchFamily="-108" charset="-128"/>
        </a:defRPr>
      </a:lvl5pPr>
      <a:lvl6pPr marL="2514306" indent="-228573" algn="l" rtl="0" eaLnBrk="0" fontAlgn="base" hangingPunct="0">
        <a:spcBef>
          <a:spcPct val="20000"/>
        </a:spcBef>
        <a:spcAft>
          <a:spcPct val="0"/>
        </a:spcAft>
        <a:buChar char="»"/>
        <a:defRPr sz="1600">
          <a:solidFill>
            <a:schemeClr val="tx1"/>
          </a:solidFill>
          <a:latin typeface="+mn-lt"/>
        </a:defRPr>
      </a:lvl6pPr>
      <a:lvl7pPr marL="2971453" indent="-228573" algn="l" rtl="0" eaLnBrk="0" fontAlgn="base" hangingPunct="0">
        <a:spcBef>
          <a:spcPct val="20000"/>
        </a:spcBef>
        <a:spcAft>
          <a:spcPct val="0"/>
        </a:spcAft>
        <a:buChar char="»"/>
        <a:defRPr sz="1600">
          <a:solidFill>
            <a:schemeClr val="tx1"/>
          </a:solidFill>
          <a:latin typeface="+mn-lt"/>
        </a:defRPr>
      </a:lvl7pPr>
      <a:lvl8pPr marL="3428599" indent="-228573" algn="l" rtl="0" eaLnBrk="0" fontAlgn="base" hangingPunct="0">
        <a:spcBef>
          <a:spcPct val="20000"/>
        </a:spcBef>
        <a:spcAft>
          <a:spcPct val="0"/>
        </a:spcAft>
        <a:buChar char="»"/>
        <a:defRPr sz="1600">
          <a:solidFill>
            <a:schemeClr val="tx1"/>
          </a:solidFill>
          <a:latin typeface="+mn-lt"/>
        </a:defRPr>
      </a:lvl8pPr>
      <a:lvl9pPr marL="3885746" indent="-228573"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bwMode="auto">
          <a:xfrm>
            <a:off x="152400" y="1219200"/>
            <a:ext cx="8763000" cy="49530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315" name="Picture 136"/>
          <p:cNvPicPr>
            <a:picLocks noChangeAspect="1" noChangeArrowheads="1"/>
          </p:cNvPicPr>
          <p:nvPr/>
        </p:nvPicPr>
        <p:blipFill>
          <a:blip r:embed="rId5"/>
          <a:srcRect/>
          <a:stretch>
            <a:fillRect/>
          </a:stretch>
        </p:blipFill>
        <p:spPr bwMode="auto">
          <a:xfrm>
            <a:off x="0" y="0"/>
            <a:ext cx="9144000" cy="927100"/>
          </a:xfrm>
          <a:prstGeom prst="rect">
            <a:avLst/>
          </a:prstGeom>
          <a:noFill/>
          <a:ln w="15875">
            <a:noFill/>
            <a:miter lim="800000"/>
            <a:headEnd/>
            <a:tailEnd/>
          </a:ln>
        </p:spPr>
      </p:pic>
      <p:sp>
        <p:nvSpPr>
          <p:cNvPr id="13316" name="Rectangle 137"/>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a:t>Click to edit Master title style</a:t>
            </a:r>
          </a:p>
        </p:txBody>
      </p:sp>
      <p:pic>
        <p:nvPicPr>
          <p:cNvPr id="13317" name="Picture 194"/>
          <p:cNvPicPr>
            <a:picLocks noChangeAspect="1" noChangeArrowheads="1"/>
          </p:cNvPicPr>
          <p:nvPr/>
        </p:nvPicPr>
        <p:blipFill>
          <a:blip r:embed="rId6"/>
          <a:srcRect/>
          <a:stretch>
            <a:fillRect/>
          </a:stretch>
        </p:blipFill>
        <p:spPr bwMode="auto">
          <a:xfrm>
            <a:off x="0" y="6578601"/>
            <a:ext cx="9144000" cy="279400"/>
          </a:xfrm>
          <a:prstGeom prst="rect">
            <a:avLst/>
          </a:prstGeom>
          <a:noFill/>
          <a:ln w="15875">
            <a:noFill/>
            <a:miter lim="800000"/>
            <a:headEnd/>
            <a:tailEnd/>
          </a:ln>
        </p:spPr>
      </p:pic>
      <p:sp>
        <p:nvSpPr>
          <p:cNvPr id="905415" name="Text Box 199"/>
          <p:cNvSpPr txBox="1">
            <a:spLocks noChangeArrowheads="1"/>
          </p:cNvSpPr>
          <p:nvPr/>
        </p:nvSpPr>
        <p:spPr bwMode="auto">
          <a:xfrm>
            <a:off x="273050" y="6635751"/>
            <a:ext cx="869950" cy="184666"/>
          </a:xfrm>
          <a:prstGeom prst="rect">
            <a:avLst/>
          </a:prstGeom>
          <a:noFill/>
          <a:ln w="15875" algn="ctr">
            <a:noFill/>
            <a:miter lim="800000"/>
            <a:headEnd/>
            <a:tailEnd/>
          </a:ln>
          <a:effectLst/>
        </p:spPr>
        <p:txBody>
          <a:bodyPr wrap="square" lIns="0" tIns="0" rIns="0" bIns="0">
            <a:spAutoFit/>
          </a:bodyPr>
          <a:lstStyle/>
          <a:p>
            <a:pPr>
              <a:buFontTx/>
              <a:buNone/>
              <a:defRPr/>
            </a:pPr>
            <a:r>
              <a:rPr lang="en-US" sz="1200" b="0" dirty="0" smtClean="0">
                <a:solidFill>
                  <a:srgbClr val="171FC7"/>
                </a:solidFill>
                <a:effectLst>
                  <a:outerShdw blurRad="38100" dist="38100" dir="2700000" algn="tl">
                    <a:srgbClr val="C0C0C0"/>
                  </a:outerShdw>
                </a:effectLst>
                <a:latin typeface="Helvetica" pitchFamily="-128" charset="0"/>
              </a:rPr>
              <a:t>NSTX-U</a:t>
            </a:r>
            <a:endParaRPr lang="en-US" sz="1200" b="0" dirty="0">
              <a:solidFill>
                <a:srgbClr val="171FC7"/>
              </a:solidFill>
              <a:effectLst>
                <a:outerShdw blurRad="38100" dist="38100" dir="2700000" algn="tl">
                  <a:srgbClr val="C0C0C0"/>
                </a:outerShdw>
              </a:effectLst>
              <a:latin typeface="Helvetica" pitchFamily="-128" charset="0"/>
            </a:endParaRPr>
          </a:p>
        </p:txBody>
      </p:sp>
      <p:sp>
        <p:nvSpPr>
          <p:cNvPr id="12" name="Rectangle 207"/>
          <p:cNvSpPr>
            <a:spLocks noGrp="1" noChangeArrowheads="1"/>
          </p:cNvSpPr>
          <p:nvPr>
            <p:ph type="sldNum" sz="quarter" idx="4"/>
          </p:nvPr>
        </p:nvSpPr>
        <p:spPr bwMode="auto">
          <a:xfrm>
            <a:off x="8382000" y="6629400"/>
            <a:ext cx="762000" cy="1524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r" eaLnBrk="0" hangingPunct="0">
              <a:spcBef>
                <a:spcPct val="0"/>
              </a:spcBef>
              <a:buFontTx/>
              <a:buNone/>
              <a:defRPr sz="900" i="0">
                <a:solidFill>
                  <a:srgbClr val="3333CC"/>
                </a:solidFill>
                <a:latin typeface="+mn-lt"/>
                <a:ea typeface="ＭＳ Ｐゴシック" pitchFamily="-128" charset="-128"/>
              </a:defRPr>
            </a:lvl1pPr>
          </a:lstStyle>
          <a:p>
            <a:pPr>
              <a:defRPr/>
            </a:pPr>
            <a:r>
              <a:rPr lang="en-US"/>
              <a:t> </a:t>
            </a:r>
          </a:p>
        </p:txBody>
      </p:sp>
      <p:sp>
        <p:nvSpPr>
          <p:cNvPr id="8" name="TextBox 7"/>
          <p:cNvSpPr txBox="1"/>
          <p:nvPr userDrawn="1"/>
        </p:nvSpPr>
        <p:spPr>
          <a:xfrm>
            <a:off x="1828800" y="6629401"/>
            <a:ext cx="5486400" cy="215900"/>
          </a:xfrm>
          <a:prstGeom prst="rect">
            <a:avLst/>
          </a:prstGeom>
          <a:noFill/>
        </p:spPr>
        <p:txBody>
          <a:bodyPr lIns="91429" tIns="45714" rIns="91429" bIns="45714">
            <a:prstTxWarp prst="textNoShape">
              <a:avLst/>
            </a:prstTxWarp>
            <a:spAutoFit/>
          </a:bodyPr>
          <a:lstStyle/>
          <a:p>
            <a:pPr algn="ctr">
              <a:spcBef>
                <a:spcPct val="0"/>
              </a:spcBef>
              <a:buFontTx/>
              <a:buNone/>
              <a:defRPr/>
            </a:pPr>
            <a:r>
              <a:rPr lang="en-US" sz="800" i="0" dirty="0" smtClean="0"/>
              <a:t>NSTX-U </a:t>
            </a:r>
            <a:r>
              <a:rPr lang="en-US" sz="800" i="0" dirty="0"/>
              <a:t>Advanced Scenarios and Control Overview,  E. Kolemen </a:t>
            </a:r>
          </a:p>
        </p:txBody>
      </p:sp>
    </p:spTree>
  </p:cSld>
  <p:clrMap bg1="lt1" tx1="dk1" bg2="lt2" tx2="dk2" accent1="accent1" accent2="accent2" accent3="accent3" accent4="accent4" accent5="accent5" accent6="accent6" hlink="hlink" folHlink="folHlink"/>
  <p:sldLayoutIdLst>
    <p:sldLayoutId id="2147483720" r:id="rId1"/>
    <p:sldLayoutId id="2147483722" r:id="rId2"/>
    <p:sldLayoutId id="2147483739" r:id="rId3"/>
  </p:sldLayoutIdLst>
  <p:hf hdr="0" ftr="0" dt="0"/>
  <p:txStyles>
    <p:titleStyle>
      <a:lvl1pPr algn="ctr" rtl="0" eaLnBrk="0" fontAlgn="base" hangingPunct="0">
        <a:spcBef>
          <a:spcPct val="0"/>
        </a:spcBef>
        <a:spcAft>
          <a:spcPct val="0"/>
        </a:spcAft>
        <a:defRPr sz="2400" b="1">
          <a:solidFill>
            <a:schemeClr val="accent2"/>
          </a:solidFill>
          <a:latin typeface="+mj-lt"/>
          <a:ea typeface="ヒラギノ角ゴ Pro W3" charset="-128"/>
          <a:cs typeface="ヒラギノ角ゴ Pro W3" charset="-128"/>
        </a:defRPr>
      </a:lvl1pPr>
      <a:lvl2pPr algn="ctr" rtl="0" eaLnBrk="0" fontAlgn="base" hangingPunct="0">
        <a:spcBef>
          <a:spcPct val="0"/>
        </a:spcBef>
        <a:spcAft>
          <a:spcPct val="0"/>
        </a:spcAft>
        <a:defRPr sz="2400" b="1">
          <a:solidFill>
            <a:schemeClr val="accent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2400" b="1">
          <a:solidFill>
            <a:schemeClr val="accent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2400" b="1">
          <a:solidFill>
            <a:schemeClr val="accent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2400" b="1">
          <a:solidFill>
            <a:schemeClr val="accent2"/>
          </a:solidFill>
          <a:latin typeface="Arial" charset="0"/>
          <a:ea typeface="ヒラギノ角ゴ Pro W3" charset="-128"/>
          <a:cs typeface="ヒラギノ角ゴ Pro W3" charset="-128"/>
        </a:defRPr>
      </a:lvl5pPr>
      <a:lvl6pPr marL="457146" algn="ctr" rtl="0" eaLnBrk="0" fontAlgn="base" hangingPunct="0">
        <a:spcBef>
          <a:spcPct val="0"/>
        </a:spcBef>
        <a:spcAft>
          <a:spcPct val="0"/>
        </a:spcAft>
        <a:defRPr sz="2400" b="1">
          <a:solidFill>
            <a:schemeClr val="accent2"/>
          </a:solidFill>
          <a:latin typeface="Arial" charset="0"/>
        </a:defRPr>
      </a:lvl6pPr>
      <a:lvl7pPr marL="914293" algn="ctr" rtl="0" eaLnBrk="0" fontAlgn="base" hangingPunct="0">
        <a:spcBef>
          <a:spcPct val="0"/>
        </a:spcBef>
        <a:spcAft>
          <a:spcPct val="0"/>
        </a:spcAft>
        <a:defRPr sz="2400" b="1">
          <a:solidFill>
            <a:schemeClr val="accent2"/>
          </a:solidFill>
          <a:latin typeface="Arial" charset="0"/>
        </a:defRPr>
      </a:lvl7pPr>
      <a:lvl8pPr marL="1371440" algn="ctr" rtl="0" eaLnBrk="0" fontAlgn="base" hangingPunct="0">
        <a:spcBef>
          <a:spcPct val="0"/>
        </a:spcBef>
        <a:spcAft>
          <a:spcPct val="0"/>
        </a:spcAft>
        <a:defRPr sz="2400" b="1">
          <a:solidFill>
            <a:schemeClr val="accent2"/>
          </a:solidFill>
          <a:latin typeface="Arial" charset="0"/>
        </a:defRPr>
      </a:lvl8pPr>
      <a:lvl9pPr marL="1828586" algn="ctr" rtl="0" eaLnBrk="0" fontAlgn="base" hangingPunct="0">
        <a:spcBef>
          <a:spcPct val="0"/>
        </a:spcBef>
        <a:spcAft>
          <a:spcPct val="0"/>
        </a:spcAft>
        <a:defRPr sz="2400" b="1">
          <a:solidFill>
            <a:schemeClr val="accent2"/>
          </a:solidFill>
          <a:latin typeface="Arial" charset="0"/>
        </a:defRPr>
      </a:lvl9pPr>
    </p:titleStyle>
    <p:bodyStyle>
      <a:lvl1pPr marL="342860" indent="-34286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1pPr>
      <a:lvl2pPr marL="742863" indent="-285717" algn="l" rtl="0" eaLnBrk="0" fontAlgn="base" hangingPunct="0">
        <a:spcBef>
          <a:spcPct val="20000"/>
        </a:spcBef>
        <a:spcAft>
          <a:spcPct val="0"/>
        </a:spcAft>
        <a:buChar char="–"/>
        <a:defRPr sz="2000">
          <a:solidFill>
            <a:schemeClr val="accent2"/>
          </a:solidFill>
          <a:latin typeface="+mn-lt"/>
          <a:ea typeface="ヒラギノ角ゴ Pro W3" charset="-128"/>
        </a:defRPr>
      </a:lvl2pPr>
      <a:lvl3pPr marL="1142867" indent="-228573" algn="l" rtl="0" eaLnBrk="0" fontAlgn="base" hangingPunct="0">
        <a:spcBef>
          <a:spcPct val="20000"/>
        </a:spcBef>
        <a:spcAft>
          <a:spcPct val="0"/>
        </a:spcAft>
        <a:buChar char="•"/>
        <a:defRPr>
          <a:solidFill>
            <a:srgbClr val="FF0000"/>
          </a:solidFill>
          <a:latin typeface="+mn-lt"/>
          <a:ea typeface="ヒラギノ角ゴ Pro W3" charset="-128"/>
        </a:defRPr>
      </a:lvl3pPr>
      <a:lvl4pPr marL="1600013" indent="-228573" algn="l" rtl="0" eaLnBrk="0" fontAlgn="base" hangingPunct="0">
        <a:spcBef>
          <a:spcPct val="20000"/>
        </a:spcBef>
        <a:spcAft>
          <a:spcPct val="0"/>
        </a:spcAft>
        <a:buChar char="–"/>
        <a:defRPr sz="1600">
          <a:solidFill>
            <a:srgbClr val="009999"/>
          </a:solidFill>
          <a:latin typeface="+mn-lt"/>
          <a:ea typeface="ヒラギノ角ゴ Pro W3" charset="-128"/>
        </a:defRPr>
      </a:lvl4pPr>
      <a:lvl5pPr marL="2057159" indent="-228573" algn="l" rtl="0" eaLnBrk="0" fontAlgn="base" hangingPunct="0">
        <a:spcBef>
          <a:spcPct val="20000"/>
        </a:spcBef>
        <a:spcAft>
          <a:spcPct val="0"/>
        </a:spcAft>
        <a:buChar char="»"/>
        <a:defRPr sz="1600">
          <a:solidFill>
            <a:schemeClr val="tx1"/>
          </a:solidFill>
          <a:latin typeface="+mn-lt"/>
          <a:ea typeface="ヒラギノ角ゴ Pro W3" charset="-128"/>
        </a:defRPr>
      </a:lvl5pPr>
      <a:lvl6pPr marL="2514306" indent="-228573" algn="l" rtl="0" eaLnBrk="0" fontAlgn="base" hangingPunct="0">
        <a:spcBef>
          <a:spcPct val="20000"/>
        </a:spcBef>
        <a:spcAft>
          <a:spcPct val="0"/>
        </a:spcAft>
        <a:buChar char="»"/>
        <a:defRPr sz="1600">
          <a:solidFill>
            <a:schemeClr val="tx1"/>
          </a:solidFill>
          <a:latin typeface="+mn-lt"/>
        </a:defRPr>
      </a:lvl6pPr>
      <a:lvl7pPr marL="2971453" indent="-228573" algn="l" rtl="0" eaLnBrk="0" fontAlgn="base" hangingPunct="0">
        <a:spcBef>
          <a:spcPct val="20000"/>
        </a:spcBef>
        <a:spcAft>
          <a:spcPct val="0"/>
        </a:spcAft>
        <a:buChar char="»"/>
        <a:defRPr sz="1600">
          <a:solidFill>
            <a:schemeClr val="tx1"/>
          </a:solidFill>
          <a:latin typeface="+mn-lt"/>
        </a:defRPr>
      </a:lvl7pPr>
      <a:lvl8pPr marL="3428599" indent="-228573" algn="l" rtl="0" eaLnBrk="0" fontAlgn="base" hangingPunct="0">
        <a:spcBef>
          <a:spcPct val="20000"/>
        </a:spcBef>
        <a:spcAft>
          <a:spcPct val="0"/>
        </a:spcAft>
        <a:buChar char="»"/>
        <a:defRPr sz="1600">
          <a:solidFill>
            <a:schemeClr val="tx1"/>
          </a:solidFill>
          <a:latin typeface="+mn-lt"/>
        </a:defRPr>
      </a:lvl8pPr>
      <a:lvl9pPr marL="3885746" indent="-228573"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bwMode="auto">
          <a:xfrm>
            <a:off x="152400" y="1219200"/>
            <a:ext cx="8763000" cy="49530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363" name="Picture 136"/>
          <p:cNvPicPr>
            <a:picLocks noChangeAspect="1" noChangeArrowheads="1"/>
          </p:cNvPicPr>
          <p:nvPr/>
        </p:nvPicPr>
        <p:blipFill>
          <a:blip r:embed="rId5"/>
          <a:srcRect/>
          <a:stretch>
            <a:fillRect/>
          </a:stretch>
        </p:blipFill>
        <p:spPr bwMode="auto">
          <a:xfrm>
            <a:off x="0" y="0"/>
            <a:ext cx="9144000" cy="927100"/>
          </a:xfrm>
          <a:prstGeom prst="rect">
            <a:avLst/>
          </a:prstGeom>
          <a:noFill/>
          <a:ln w="15875">
            <a:noFill/>
            <a:miter lim="800000"/>
            <a:headEnd/>
            <a:tailEnd/>
          </a:ln>
        </p:spPr>
      </p:pic>
      <p:sp>
        <p:nvSpPr>
          <p:cNvPr id="15364" name="Rectangle 137"/>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a:t>Click to edit Master title style</a:t>
            </a:r>
          </a:p>
        </p:txBody>
      </p:sp>
      <p:pic>
        <p:nvPicPr>
          <p:cNvPr id="15365" name="Picture 194"/>
          <p:cNvPicPr>
            <a:picLocks noChangeAspect="1" noChangeArrowheads="1"/>
          </p:cNvPicPr>
          <p:nvPr/>
        </p:nvPicPr>
        <p:blipFill>
          <a:blip r:embed="rId6"/>
          <a:srcRect/>
          <a:stretch>
            <a:fillRect/>
          </a:stretch>
        </p:blipFill>
        <p:spPr bwMode="auto">
          <a:xfrm>
            <a:off x="0" y="6578601"/>
            <a:ext cx="9144000" cy="279400"/>
          </a:xfrm>
          <a:prstGeom prst="rect">
            <a:avLst/>
          </a:prstGeom>
          <a:noFill/>
          <a:ln w="15875">
            <a:noFill/>
            <a:miter lim="800000"/>
            <a:headEnd/>
            <a:tailEnd/>
          </a:ln>
        </p:spPr>
      </p:pic>
      <p:sp>
        <p:nvSpPr>
          <p:cNvPr id="905415" name="Text Box 199"/>
          <p:cNvSpPr txBox="1">
            <a:spLocks noChangeArrowheads="1"/>
          </p:cNvSpPr>
          <p:nvPr/>
        </p:nvSpPr>
        <p:spPr bwMode="auto">
          <a:xfrm>
            <a:off x="273050" y="6635751"/>
            <a:ext cx="717550" cy="184666"/>
          </a:xfrm>
          <a:prstGeom prst="rect">
            <a:avLst/>
          </a:prstGeom>
          <a:noFill/>
          <a:ln w="15875" algn="ctr">
            <a:noFill/>
            <a:miter lim="800000"/>
            <a:headEnd/>
            <a:tailEnd/>
          </a:ln>
          <a:effectLst/>
        </p:spPr>
        <p:txBody>
          <a:bodyPr wrap="square" lIns="0" tIns="0" rIns="0" bIns="0">
            <a:spAutoFit/>
          </a:bodyPr>
          <a:lstStyle/>
          <a:p>
            <a:pPr>
              <a:buFontTx/>
              <a:buNone/>
              <a:defRPr/>
            </a:pPr>
            <a:r>
              <a:rPr lang="en-US" sz="1200" b="0" dirty="0" smtClean="0">
                <a:solidFill>
                  <a:srgbClr val="171FC7"/>
                </a:solidFill>
                <a:effectLst>
                  <a:outerShdw blurRad="38100" dist="38100" dir="2700000" algn="tl">
                    <a:srgbClr val="C0C0C0"/>
                  </a:outerShdw>
                </a:effectLst>
                <a:latin typeface="Helvetica" pitchFamily="-128" charset="0"/>
              </a:rPr>
              <a:t>NSTX-U</a:t>
            </a:r>
            <a:endParaRPr lang="en-US" sz="1200" b="0" dirty="0">
              <a:solidFill>
                <a:srgbClr val="171FC7"/>
              </a:solidFill>
              <a:effectLst>
                <a:outerShdw blurRad="38100" dist="38100" dir="2700000" algn="tl">
                  <a:srgbClr val="C0C0C0"/>
                </a:outerShdw>
              </a:effectLst>
              <a:latin typeface="Helvetica" pitchFamily="-128" charset="0"/>
            </a:endParaRPr>
          </a:p>
        </p:txBody>
      </p:sp>
      <p:sp>
        <p:nvSpPr>
          <p:cNvPr id="8" name="TextBox 7"/>
          <p:cNvSpPr txBox="1"/>
          <p:nvPr userDrawn="1"/>
        </p:nvSpPr>
        <p:spPr>
          <a:xfrm>
            <a:off x="1828800" y="6629401"/>
            <a:ext cx="5486400" cy="215900"/>
          </a:xfrm>
          <a:prstGeom prst="rect">
            <a:avLst/>
          </a:prstGeom>
          <a:noFill/>
        </p:spPr>
        <p:txBody>
          <a:bodyPr lIns="91429" tIns="45714" rIns="91429" bIns="45714">
            <a:spAutoFit/>
          </a:bodyPr>
          <a:lstStyle/>
          <a:p>
            <a:pPr algn="ctr">
              <a:spcBef>
                <a:spcPct val="0"/>
              </a:spcBef>
              <a:buFontTx/>
              <a:buNone/>
              <a:defRPr/>
            </a:pPr>
            <a:r>
              <a:rPr lang="en-US" sz="800" i="0" dirty="0" smtClean="0">
                <a:latin typeface="Helvetica" pitchFamily="34" charset="0"/>
              </a:rPr>
              <a:t>NSTX-U </a:t>
            </a:r>
            <a:r>
              <a:rPr lang="en-US" sz="800" i="0" dirty="0">
                <a:latin typeface="Helvetica" pitchFamily="34" charset="0"/>
              </a:rPr>
              <a:t>Advanced Scenarios and Control Overview,  E. Kolemen </a:t>
            </a:r>
          </a:p>
        </p:txBody>
      </p:sp>
    </p:spTree>
  </p:cSld>
  <p:clrMap bg1="lt1" tx1="dk1" bg2="lt2" tx2="dk2" accent1="accent1" accent2="accent2" accent3="accent3" accent4="accent4" accent5="accent5" accent6="accent6" hlink="hlink" folHlink="folHlink"/>
  <p:sldLayoutIdLst>
    <p:sldLayoutId id="2147483721" r:id="rId1"/>
    <p:sldLayoutId id="2147483708" r:id="rId2"/>
    <p:sldLayoutId id="2147483766" r:id="rId3"/>
  </p:sldLayoutIdLst>
  <p:hf hdr="0" ftr="0" dt="0"/>
  <p:txStyles>
    <p:titleStyle>
      <a:lvl1pPr algn="ctr" rtl="0" eaLnBrk="0" fontAlgn="base" hangingPunct="0">
        <a:spcBef>
          <a:spcPct val="0"/>
        </a:spcBef>
        <a:spcAft>
          <a:spcPct val="0"/>
        </a:spcAft>
        <a:defRPr sz="2400" b="1">
          <a:solidFill>
            <a:schemeClr val="accent2"/>
          </a:solidFill>
          <a:latin typeface="+mj-lt"/>
          <a:ea typeface="ヒラギノ角ゴ Pro W3" charset="-128"/>
          <a:cs typeface="ヒラギノ角ゴ Pro W3" charset="-128"/>
        </a:defRPr>
      </a:lvl1pPr>
      <a:lvl2pPr algn="ctr" rtl="0" eaLnBrk="0" fontAlgn="base" hangingPunct="0">
        <a:spcBef>
          <a:spcPct val="0"/>
        </a:spcBef>
        <a:spcAft>
          <a:spcPct val="0"/>
        </a:spcAft>
        <a:defRPr sz="2400" b="1">
          <a:solidFill>
            <a:schemeClr val="accent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2400" b="1">
          <a:solidFill>
            <a:schemeClr val="accent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2400" b="1">
          <a:solidFill>
            <a:schemeClr val="accent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2400" b="1">
          <a:solidFill>
            <a:schemeClr val="accent2"/>
          </a:solidFill>
          <a:latin typeface="Arial" charset="0"/>
          <a:ea typeface="ヒラギノ角ゴ Pro W3" charset="-128"/>
          <a:cs typeface="ヒラギノ角ゴ Pro W3" charset="-128"/>
        </a:defRPr>
      </a:lvl5pPr>
      <a:lvl6pPr marL="457146" algn="ctr" rtl="0" eaLnBrk="0" fontAlgn="base" hangingPunct="0">
        <a:spcBef>
          <a:spcPct val="0"/>
        </a:spcBef>
        <a:spcAft>
          <a:spcPct val="0"/>
        </a:spcAft>
        <a:defRPr sz="2400" b="1">
          <a:solidFill>
            <a:schemeClr val="accent2"/>
          </a:solidFill>
          <a:latin typeface="Arial" charset="0"/>
        </a:defRPr>
      </a:lvl6pPr>
      <a:lvl7pPr marL="914293" algn="ctr" rtl="0" eaLnBrk="0" fontAlgn="base" hangingPunct="0">
        <a:spcBef>
          <a:spcPct val="0"/>
        </a:spcBef>
        <a:spcAft>
          <a:spcPct val="0"/>
        </a:spcAft>
        <a:defRPr sz="2400" b="1">
          <a:solidFill>
            <a:schemeClr val="accent2"/>
          </a:solidFill>
          <a:latin typeface="Arial" charset="0"/>
        </a:defRPr>
      </a:lvl7pPr>
      <a:lvl8pPr marL="1371440" algn="ctr" rtl="0" eaLnBrk="0" fontAlgn="base" hangingPunct="0">
        <a:spcBef>
          <a:spcPct val="0"/>
        </a:spcBef>
        <a:spcAft>
          <a:spcPct val="0"/>
        </a:spcAft>
        <a:defRPr sz="2400" b="1">
          <a:solidFill>
            <a:schemeClr val="accent2"/>
          </a:solidFill>
          <a:latin typeface="Arial" charset="0"/>
        </a:defRPr>
      </a:lvl8pPr>
      <a:lvl9pPr marL="1828586" algn="ctr" rtl="0" eaLnBrk="0" fontAlgn="base" hangingPunct="0">
        <a:spcBef>
          <a:spcPct val="0"/>
        </a:spcBef>
        <a:spcAft>
          <a:spcPct val="0"/>
        </a:spcAft>
        <a:defRPr sz="2400" b="1">
          <a:solidFill>
            <a:schemeClr val="accent2"/>
          </a:solidFill>
          <a:latin typeface="Arial" charset="0"/>
        </a:defRPr>
      </a:lvl9pPr>
    </p:titleStyle>
    <p:bodyStyle>
      <a:lvl1pPr marL="342860" indent="-34286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1pPr>
      <a:lvl2pPr marL="742863" indent="-285717" algn="l" rtl="0" eaLnBrk="0" fontAlgn="base" hangingPunct="0">
        <a:spcBef>
          <a:spcPct val="20000"/>
        </a:spcBef>
        <a:spcAft>
          <a:spcPct val="0"/>
        </a:spcAft>
        <a:buChar char="–"/>
        <a:defRPr sz="2000">
          <a:solidFill>
            <a:schemeClr val="accent2"/>
          </a:solidFill>
          <a:latin typeface="+mn-lt"/>
          <a:ea typeface="ヒラギノ角ゴ Pro W3" charset="-128"/>
        </a:defRPr>
      </a:lvl2pPr>
      <a:lvl3pPr marL="1142867" indent="-228573" algn="l" rtl="0" eaLnBrk="0" fontAlgn="base" hangingPunct="0">
        <a:spcBef>
          <a:spcPct val="20000"/>
        </a:spcBef>
        <a:spcAft>
          <a:spcPct val="0"/>
        </a:spcAft>
        <a:buChar char="•"/>
        <a:defRPr>
          <a:solidFill>
            <a:srgbClr val="FF0000"/>
          </a:solidFill>
          <a:latin typeface="+mn-lt"/>
          <a:ea typeface="ヒラギノ角ゴ Pro W3" charset="-128"/>
        </a:defRPr>
      </a:lvl3pPr>
      <a:lvl4pPr marL="1600013" indent="-228573" algn="l" rtl="0" eaLnBrk="0" fontAlgn="base" hangingPunct="0">
        <a:spcBef>
          <a:spcPct val="20000"/>
        </a:spcBef>
        <a:spcAft>
          <a:spcPct val="0"/>
        </a:spcAft>
        <a:buChar char="–"/>
        <a:defRPr sz="1600">
          <a:solidFill>
            <a:srgbClr val="009999"/>
          </a:solidFill>
          <a:latin typeface="+mn-lt"/>
          <a:ea typeface="ヒラギノ角ゴ Pro W3" charset="-128"/>
        </a:defRPr>
      </a:lvl4pPr>
      <a:lvl5pPr marL="2057159" indent="-228573" algn="l" rtl="0" eaLnBrk="0" fontAlgn="base" hangingPunct="0">
        <a:spcBef>
          <a:spcPct val="20000"/>
        </a:spcBef>
        <a:spcAft>
          <a:spcPct val="0"/>
        </a:spcAft>
        <a:buChar char="»"/>
        <a:defRPr sz="1600">
          <a:solidFill>
            <a:schemeClr val="tx1"/>
          </a:solidFill>
          <a:latin typeface="+mn-lt"/>
          <a:ea typeface="ヒラギノ角ゴ Pro W3" charset="-128"/>
        </a:defRPr>
      </a:lvl5pPr>
      <a:lvl6pPr marL="2514306" indent="-228573" algn="l" rtl="0" eaLnBrk="0" fontAlgn="base" hangingPunct="0">
        <a:spcBef>
          <a:spcPct val="20000"/>
        </a:spcBef>
        <a:spcAft>
          <a:spcPct val="0"/>
        </a:spcAft>
        <a:buChar char="»"/>
        <a:defRPr sz="1600">
          <a:solidFill>
            <a:schemeClr val="tx1"/>
          </a:solidFill>
          <a:latin typeface="+mn-lt"/>
        </a:defRPr>
      </a:lvl6pPr>
      <a:lvl7pPr marL="2971453" indent="-228573" algn="l" rtl="0" eaLnBrk="0" fontAlgn="base" hangingPunct="0">
        <a:spcBef>
          <a:spcPct val="20000"/>
        </a:spcBef>
        <a:spcAft>
          <a:spcPct val="0"/>
        </a:spcAft>
        <a:buChar char="»"/>
        <a:defRPr sz="1600">
          <a:solidFill>
            <a:schemeClr val="tx1"/>
          </a:solidFill>
          <a:latin typeface="+mn-lt"/>
        </a:defRPr>
      </a:lvl7pPr>
      <a:lvl8pPr marL="3428599" indent="-228573" algn="l" rtl="0" eaLnBrk="0" fontAlgn="base" hangingPunct="0">
        <a:spcBef>
          <a:spcPct val="20000"/>
        </a:spcBef>
        <a:spcAft>
          <a:spcPct val="0"/>
        </a:spcAft>
        <a:buChar char="»"/>
        <a:defRPr sz="1600">
          <a:solidFill>
            <a:schemeClr val="tx1"/>
          </a:solidFill>
          <a:latin typeface="+mn-lt"/>
        </a:defRPr>
      </a:lvl8pPr>
      <a:lvl9pPr marL="3885746" indent="-228573"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1" name="Line 17"/>
          <p:cNvSpPr>
            <a:spLocks noChangeShapeType="1"/>
          </p:cNvSpPr>
          <p:nvPr/>
        </p:nvSpPr>
        <p:spPr bwMode="auto">
          <a:xfrm>
            <a:off x="1219200" y="6248400"/>
            <a:ext cx="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lstStyle/>
          <a:p>
            <a:pPr algn="ctr">
              <a:spcBef>
                <a:spcPct val="0"/>
              </a:spcBef>
              <a:buFontTx/>
              <a:buNone/>
            </a:pPr>
            <a:endParaRPr lang="en-US" sz="3400" i="0" smtClean="0">
              <a:solidFill>
                <a:srgbClr val="000000"/>
              </a:solidFill>
              <a:latin typeface="Arial" charset="0"/>
              <a:ea typeface="ＭＳ Ｐゴシック" charset="0"/>
            </a:endParaRPr>
          </a:p>
        </p:txBody>
      </p:sp>
      <p:sp>
        <p:nvSpPr>
          <p:cNvPr id="1051" name="Rectangle 27"/>
          <p:cNvSpPr>
            <a:spLocks noGrp="1" noChangeArrowheads="1"/>
          </p:cNvSpPr>
          <p:nvPr>
            <p:ph type="body" idx="1"/>
          </p:nvPr>
        </p:nvSpPr>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2" name="Rectangle 28"/>
          <p:cNvSpPr>
            <a:spLocks noGrp="1" noChangeArrowheads="1"/>
          </p:cNvSpPr>
          <p:nvPr>
            <p:ph type="sldNum" sz="quarter" idx="4"/>
          </p:nvPr>
        </p:nvSpPr>
        <p:spPr bwMode="auto">
          <a:xfrm>
            <a:off x="8382000" y="6381750"/>
            <a:ext cx="762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9" tIns="45714" rIns="91429" bIns="45714" numCol="1" anchor="t" anchorCtr="0" compatLnSpc="1">
            <a:prstTxWarp prst="textNoShape">
              <a:avLst/>
            </a:prstTxWarp>
          </a:bodyPr>
          <a:lstStyle>
            <a:lvl1pPr algn="r">
              <a:defRPr sz="1400" b="0"/>
            </a:lvl1pPr>
          </a:lstStyle>
          <a:p>
            <a:pPr>
              <a:spcBef>
                <a:spcPct val="0"/>
              </a:spcBef>
              <a:buFontTx/>
              <a:buNone/>
            </a:pPr>
            <a:fld id="{365BF9E3-879A-E74B-A95E-3C27C4383FAB}" type="slidenum">
              <a:rPr lang="en-US" i="0" smtClean="0">
                <a:solidFill>
                  <a:srgbClr val="000000"/>
                </a:solidFill>
                <a:latin typeface="Arial" charset="0"/>
                <a:ea typeface="ＭＳ Ｐゴシック" charset="0"/>
              </a:rPr>
              <a:pPr>
                <a:spcBef>
                  <a:spcPct val="0"/>
                </a:spcBef>
                <a:buFontTx/>
                <a:buNone/>
              </a:pPr>
              <a:t>‹#›</a:t>
            </a:fld>
            <a:r>
              <a:rPr lang="en-US" i="0" smtClean="0">
                <a:solidFill>
                  <a:srgbClr val="000000"/>
                </a:solidFill>
                <a:latin typeface="Arial" charset="0"/>
                <a:ea typeface="ＭＳ Ｐゴシック" charset="0"/>
              </a:rPr>
              <a:t>/51</a:t>
            </a:r>
          </a:p>
        </p:txBody>
      </p:sp>
    </p:spTree>
    <p:extLst>
      <p:ext uri="{BB962C8B-B14F-4D97-AF65-F5344CB8AC3E}">
        <p14:creationId xmlns:p14="http://schemas.microsoft.com/office/powerpoint/2010/main" val="89265574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hf hdr="0" ftr="0" dt="0"/>
  <p:txStyles>
    <p:titleStyle>
      <a:lvl1pPr algn="ctr" rtl="0" fontAlgn="base">
        <a:spcBef>
          <a:spcPct val="0"/>
        </a:spcBef>
        <a:spcAft>
          <a:spcPct val="0"/>
        </a:spcAft>
        <a:defRPr sz="2800">
          <a:solidFill>
            <a:schemeClr val="tx1"/>
          </a:solidFill>
          <a:latin typeface="+mj-lt"/>
          <a:ea typeface="+mj-ea"/>
          <a:cs typeface="+mj-cs"/>
        </a:defRPr>
      </a:lvl1pPr>
      <a:lvl2pPr algn="ctr" rtl="0" fontAlgn="base">
        <a:spcBef>
          <a:spcPct val="0"/>
        </a:spcBef>
        <a:spcAft>
          <a:spcPct val="0"/>
        </a:spcAft>
        <a:defRPr sz="2800">
          <a:solidFill>
            <a:schemeClr val="tx1"/>
          </a:solidFill>
          <a:latin typeface="Times New Roman" charset="0"/>
          <a:ea typeface="ＭＳ Ｐゴシック" charset="0"/>
        </a:defRPr>
      </a:lvl2pPr>
      <a:lvl3pPr algn="ctr" rtl="0" fontAlgn="base">
        <a:spcBef>
          <a:spcPct val="0"/>
        </a:spcBef>
        <a:spcAft>
          <a:spcPct val="0"/>
        </a:spcAft>
        <a:defRPr sz="2800">
          <a:solidFill>
            <a:schemeClr val="tx1"/>
          </a:solidFill>
          <a:latin typeface="Times New Roman" charset="0"/>
          <a:ea typeface="ＭＳ Ｐゴシック" charset="0"/>
        </a:defRPr>
      </a:lvl3pPr>
      <a:lvl4pPr algn="ctr" rtl="0" fontAlgn="base">
        <a:spcBef>
          <a:spcPct val="0"/>
        </a:spcBef>
        <a:spcAft>
          <a:spcPct val="0"/>
        </a:spcAft>
        <a:defRPr sz="2800">
          <a:solidFill>
            <a:schemeClr val="tx1"/>
          </a:solidFill>
          <a:latin typeface="Times New Roman" charset="0"/>
          <a:ea typeface="ＭＳ Ｐゴシック" charset="0"/>
        </a:defRPr>
      </a:lvl4pPr>
      <a:lvl5pPr algn="ctr" rtl="0" fontAlgn="base">
        <a:spcBef>
          <a:spcPct val="0"/>
        </a:spcBef>
        <a:spcAft>
          <a:spcPct val="0"/>
        </a:spcAft>
        <a:defRPr sz="2800">
          <a:solidFill>
            <a:schemeClr val="tx1"/>
          </a:solidFill>
          <a:latin typeface="Times New Roman" charset="0"/>
          <a:ea typeface="ＭＳ Ｐゴシック" charset="0"/>
        </a:defRPr>
      </a:lvl5pPr>
      <a:lvl6pPr marL="457146" algn="ctr" rtl="0" fontAlgn="base">
        <a:spcBef>
          <a:spcPct val="0"/>
        </a:spcBef>
        <a:spcAft>
          <a:spcPct val="0"/>
        </a:spcAft>
        <a:defRPr sz="2800">
          <a:solidFill>
            <a:schemeClr val="tx1"/>
          </a:solidFill>
          <a:latin typeface="Times New Roman" charset="0"/>
          <a:ea typeface="ＭＳ Ｐゴシック" charset="0"/>
        </a:defRPr>
      </a:lvl6pPr>
      <a:lvl7pPr marL="914293" algn="ctr" rtl="0" fontAlgn="base">
        <a:spcBef>
          <a:spcPct val="0"/>
        </a:spcBef>
        <a:spcAft>
          <a:spcPct val="0"/>
        </a:spcAft>
        <a:defRPr sz="2800">
          <a:solidFill>
            <a:schemeClr val="tx1"/>
          </a:solidFill>
          <a:latin typeface="Times New Roman" charset="0"/>
          <a:ea typeface="ＭＳ Ｐゴシック" charset="0"/>
        </a:defRPr>
      </a:lvl7pPr>
      <a:lvl8pPr marL="1371440" algn="ctr" rtl="0" fontAlgn="base">
        <a:spcBef>
          <a:spcPct val="0"/>
        </a:spcBef>
        <a:spcAft>
          <a:spcPct val="0"/>
        </a:spcAft>
        <a:defRPr sz="2800">
          <a:solidFill>
            <a:schemeClr val="tx1"/>
          </a:solidFill>
          <a:latin typeface="Times New Roman" charset="0"/>
          <a:ea typeface="ＭＳ Ｐゴシック" charset="0"/>
        </a:defRPr>
      </a:lvl8pPr>
      <a:lvl9pPr marL="1828586" algn="ctr" rtl="0" fontAlgn="base">
        <a:spcBef>
          <a:spcPct val="0"/>
        </a:spcBef>
        <a:spcAft>
          <a:spcPct val="0"/>
        </a:spcAft>
        <a:defRPr sz="2800">
          <a:solidFill>
            <a:schemeClr val="tx1"/>
          </a:solidFill>
          <a:latin typeface="Times New Roman" charset="0"/>
          <a:ea typeface="ＭＳ Ｐゴシック" charset="0"/>
        </a:defRPr>
      </a:lvl9pPr>
    </p:titleStyle>
    <p:bodyStyle>
      <a:lvl1pPr marL="342860" indent="-342860" algn="l" rtl="0" fontAlgn="base">
        <a:spcBef>
          <a:spcPct val="20000"/>
        </a:spcBef>
        <a:spcAft>
          <a:spcPct val="0"/>
        </a:spcAft>
        <a:buChar char="•"/>
        <a:defRPr sz="2400">
          <a:solidFill>
            <a:schemeClr val="tx1"/>
          </a:solidFill>
          <a:latin typeface="+mn-lt"/>
          <a:ea typeface="+mn-ea"/>
          <a:cs typeface="+mn-cs"/>
        </a:defRPr>
      </a:lvl1pPr>
      <a:lvl2pPr marL="742863" indent="-285717" algn="l" rtl="0" fontAlgn="base">
        <a:spcBef>
          <a:spcPct val="20000"/>
        </a:spcBef>
        <a:spcAft>
          <a:spcPct val="0"/>
        </a:spcAft>
        <a:buChar char="–"/>
        <a:defRPr sz="2000">
          <a:solidFill>
            <a:schemeClr val="tx1"/>
          </a:solidFill>
          <a:latin typeface="+mn-lt"/>
          <a:ea typeface="+mn-ea"/>
        </a:defRPr>
      </a:lvl2pPr>
      <a:lvl3pPr marL="1142867" indent="-228573" algn="l" rtl="0" fontAlgn="base">
        <a:spcBef>
          <a:spcPct val="20000"/>
        </a:spcBef>
        <a:spcAft>
          <a:spcPct val="0"/>
        </a:spcAft>
        <a:buChar char="•"/>
        <a:defRPr>
          <a:solidFill>
            <a:schemeClr val="tx1"/>
          </a:solidFill>
          <a:latin typeface="+mn-lt"/>
          <a:ea typeface="+mn-ea"/>
        </a:defRPr>
      </a:lvl3pPr>
      <a:lvl4pPr marL="1600013" indent="-228573" algn="l" rtl="0" fontAlgn="base">
        <a:spcBef>
          <a:spcPct val="20000"/>
        </a:spcBef>
        <a:spcAft>
          <a:spcPct val="0"/>
        </a:spcAft>
        <a:buChar char="–"/>
        <a:defRPr sz="2000">
          <a:solidFill>
            <a:schemeClr val="tx1"/>
          </a:solidFill>
          <a:latin typeface="+mn-lt"/>
          <a:ea typeface="+mn-ea"/>
        </a:defRPr>
      </a:lvl4pPr>
      <a:lvl5pPr marL="2057159" indent="-228573" algn="l" rtl="0" fontAlgn="base">
        <a:spcBef>
          <a:spcPct val="20000"/>
        </a:spcBef>
        <a:spcAft>
          <a:spcPct val="0"/>
        </a:spcAft>
        <a:buChar char="»"/>
        <a:defRPr sz="2000">
          <a:solidFill>
            <a:schemeClr val="tx1"/>
          </a:solidFill>
          <a:latin typeface="+mn-lt"/>
          <a:ea typeface="+mn-ea"/>
        </a:defRPr>
      </a:lvl5pPr>
      <a:lvl6pPr marL="2514306" indent="-228573" algn="l" rtl="0" fontAlgn="base">
        <a:spcBef>
          <a:spcPct val="20000"/>
        </a:spcBef>
        <a:spcAft>
          <a:spcPct val="0"/>
        </a:spcAft>
        <a:buChar char="»"/>
        <a:defRPr sz="2000">
          <a:solidFill>
            <a:schemeClr val="tx1"/>
          </a:solidFill>
          <a:latin typeface="+mn-lt"/>
          <a:ea typeface="+mn-ea"/>
        </a:defRPr>
      </a:lvl6pPr>
      <a:lvl7pPr marL="2971453" indent="-228573" algn="l" rtl="0" fontAlgn="base">
        <a:spcBef>
          <a:spcPct val="20000"/>
        </a:spcBef>
        <a:spcAft>
          <a:spcPct val="0"/>
        </a:spcAft>
        <a:buChar char="»"/>
        <a:defRPr sz="2000">
          <a:solidFill>
            <a:schemeClr val="tx1"/>
          </a:solidFill>
          <a:latin typeface="+mn-lt"/>
          <a:ea typeface="+mn-ea"/>
        </a:defRPr>
      </a:lvl7pPr>
      <a:lvl8pPr marL="3428599" indent="-228573" algn="l" rtl="0" fontAlgn="base">
        <a:spcBef>
          <a:spcPct val="20000"/>
        </a:spcBef>
        <a:spcAft>
          <a:spcPct val="0"/>
        </a:spcAft>
        <a:buChar char="»"/>
        <a:defRPr sz="2000">
          <a:solidFill>
            <a:schemeClr val="tx1"/>
          </a:solidFill>
          <a:latin typeface="+mn-lt"/>
          <a:ea typeface="+mn-ea"/>
        </a:defRPr>
      </a:lvl8pPr>
      <a:lvl9pPr marL="3885746" indent="-22857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bwMode="auto">
          <a:xfrm>
            <a:off x="152400" y="1219200"/>
            <a:ext cx="8763000" cy="49530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315" name="Picture 136"/>
          <p:cNvPicPr>
            <a:picLocks noChangeAspect="1" noChangeArrowheads="1"/>
          </p:cNvPicPr>
          <p:nvPr/>
        </p:nvPicPr>
        <p:blipFill>
          <a:blip r:embed="rId4"/>
          <a:srcRect/>
          <a:stretch>
            <a:fillRect/>
          </a:stretch>
        </p:blipFill>
        <p:spPr bwMode="auto">
          <a:xfrm>
            <a:off x="0" y="0"/>
            <a:ext cx="9144000" cy="927100"/>
          </a:xfrm>
          <a:prstGeom prst="rect">
            <a:avLst/>
          </a:prstGeom>
          <a:noFill/>
          <a:ln w="15875">
            <a:noFill/>
            <a:miter lim="800000"/>
            <a:headEnd/>
            <a:tailEnd/>
          </a:ln>
        </p:spPr>
      </p:pic>
      <p:sp>
        <p:nvSpPr>
          <p:cNvPr id="13316" name="Rectangle 137"/>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a:t>Click to edit Master title style</a:t>
            </a:r>
          </a:p>
        </p:txBody>
      </p:sp>
      <p:pic>
        <p:nvPicPr>
          <p:cNvPr id="13317" name="Picture 194"/>
          <p:cNvPicPr>
            <a:picLocks noChangeAspect="1" noChangeArrowheads="1"/>
          </p:cNvPicPr>
          <p:nvPr/>
        </p:nvPicPr>
        <p:blipFill>
          <a:blip r:embed="rId5"/>
          <a:srcRect/>
          <a:stretch>
            <a:fillRect/>
          </a:stretch>
        </p:blipFill>
        <p:spPr bwMode="auto">
          <a:xfrm>
            <a:off x="0" y="6578601"/>
            <a:ext cx="9144000" cy="279400"/>
          </a:xfrm>
          <a:prstGeom prst="rect">
            <a:avLst/>
          </a:prstGeom>
          <a:noFill/>
          <a:ln w="15875">
            <a:noFill/>
            <a:miter lim="800000"/>
            <a:headEnd/>
            <a:tailEnd/>
          </a:ln>
        </p:spPr>
      </p:pic>
      <p:sp>
        <p:nvSpPr>
          <p:cNvPr id="905415" name="Text Box 199"/>
          <p:cNvSpPr txBox="1">
            <a:spLocks noChangeArrowheads="1"/>
          </p:cNvSpPr>
          <p:nvPr/>
        </p:nvSpPr>
        <p:spPr bwMode="auto">
          <a:xfrm>
            <a:off x="273050" y="6635751"/>
            <a:ext cx="869950" cy="184666"/>
          </a:xfrm>
          <a:prstGeom prst="rect">
            <a:avLst/>
          </a:prstGeom>
          <a:noFill/>
          <a:ln w="15875" algn="ctr">
            <a:noFill/>
            <a:miter lim="800000"/>
            <a:headEnd/>
            <a:tailEnd/>
          </a:ln>
          <a:effectLst/>
        </p:spPr>
        <p:txBody>
          <a:bodyPr wrap="square" lIns="0" tIns="0" rIns="0" bIns="0">
            <a:spAutoFit/>
          </a:bodyPr>
          <a:lstStyle/>
          <a:p>
            <a:pPr>
              <a:buFontTx/>
              <a:buNone/>
              <a:defRPr/>
            </a:pPr>
            <a:r>
              <a:rPr lang="en-US" sz="1200" b="0" dirty="0" smtClean="0">
                <a:solidFill>
                  <a:srgbClr val="171FC7"/>
                </a:solidFill>
                <a:effectLst>
                  <a:outerShdw blurRad="38100" dist="38100" dir="2700000" algn="tl">
                    <a:srgbClr val="C0C0C0"/>
                  </a:outerShdw>
                </a:effectLst>
                <a:latin typeface="Helvetica" pitchFamily="-128" charset="0"/>
              </a:rPr>
              <a:t>NSTX-U</a:t>
            </a:r>
            <a:endParaRPr lang="en-US" sz="1200" b="0" dirty="0">
              <a:solidFill>
                <a:srgbClr val="171FC7"/>
              </a:solidFill>
              <a:effectLst>
                <a:outerShdw blurRad="38100" dist="38100" dir="2700000" algn="tl">
                  <a:srgbClr val="C0C0C0"/>
                </a:outerShdw>
              </a:effectLst>
              <a:latin typeface="Helvetica" pitchFamily="-128" charset="0"/>
            </a:endParaRPr>
          </a:p>
        </p:txBody>
      </p:sp>
      <p:sp>
        <p:nvSpPr>
          <p:cNvPr id="12" name="Rectangle 207"/>
          <p:cNvSpPr>
            <a:spLocks noGrp="1" noChangeArrowheads="1"/>
          </p:cNvSpPr>
          <p:nvPr>
            <p:ph type="sldNum" sz="quarter" idx="4"/>
          </p:nvPr>
        </p:nvSpPr>
        <p:spPr bwMode="auto">
          <a:xfrm>
            <a:off x="8382000" y="6629400"/>
            <a:ext cx="762000" cy="1524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r" eaLnBrk="0" hangingPunct="0">
              <a:spcBef>
                <a:spcPct val="0"/>
              </a:spcBef>
              <a:buFontTx/>
              <a:buNone/>
              <a:defRPr sz="900" i="0">
                <a:solidFill>
                  <a:srgbClr val="3333CC"/>
                </a:solidFill>
                <a:latin typeface="+mn-lt"/>
                <a:ea typeface="ＭＳ Ｐゴシック" pitchFamily="-128" charset="-128"/>
              </a:defRPr>
            </a:lvl1pPr>
          </a:lstStyle>
          <a:p>
            <a:pPr>
              <a:defRPr/>
            </a:pPr>
            <a:r>
              <a:rPr lang="en-US">
                <a:latin typeface="Arial"/>
              </a:rPr>
              <a:t> </a:t>
            </a:r>
          </a:p>
        </p:txBody>
      </p:sp>
      <p:sp>
        <p:nvSpPr>
          <p:cNvPr id="8" name="TextBox 7"/>
          <p:cNvSpPr txBox="1"/>
          <p:nvPr userDrawn="1"/>
        </p:nvSpPr>
        <p:spPr>
          <a:xfrm>
            <a:off x="1828800" y="6629401"/>
            <a:ext cx="5486400" cy="215900"/>
          </a:xfrm>
          <a:prstGeom prst="rect">
            <a:avLst/>
          </a:prstGeom>
          <a:noFill/>
        </p:spPr>
        <p:txBody>
          <a:bodyPr lIns="91429" tIns="45714" rIns="91429" bIns="45714">
            <a:prstTxWarp prst="textNoShape">
              <a:avLst/>
            </a:prstTxWarp>
            <a:spAutoFit/>
          </a:bodyPr>
          <a:lstStyle/>
          <a:p>
            <a:pPr algn="ctr">
              <a:spcBef>
                <a:spcPct val="0"/>
              </a:spcBef>
              <a:buFontTx/>
              <a:buNone/>
              <a:defRPr/>
            </a:pPr>
            <a:r>
              <a:rPr lang="en-US" sz="800" i="0" dirty="0" smtClean="0"/>
              <a:t>NSTX-U </a:t>
            </a:r>
            <a:r>
              <a:rPr lang="en-US" sz="800" i="0" dirty="0"/>
              <a:t>Advanced Scenarios and Control Overview,  E. Kolemen </a:t>
            </a:r>
          </a:p>
        </p:txBody>
      </p:sp>
    </p:spTree>
    <p:extLst>
      <p:ext uri="{BB962C8B-B14F-4D97-AF65-F5344CB8AC3E}">
        <p14:creationId xmlns:p14="http://schemas.microsoft.com/office/powerpoint/2010/main" val="1486475692"/>
      </p:ext>
    </p:extLst>
  </p:cSld>
  <p:clrMap bg1="lt1" tx1="dk1" bg2="lt2" tx2="dk2" accent1="accent1" accent2="accent2" accent3="accent3" accent4="accent4" accent5="accent5" accent6="accent6" hlink="hlink" folHlink="folHlink"/>
  <p:sldLayoutIdLst>
    <p:sldLayoutId id="2147483737" r:id="rId1"/>
    <p:sldLayoutId id="2147483738" r:id="rId2"/>
  </p:sldLayoutIdLst>
  <p:hf hdr="0" ftr="0" dt="0"/>
  <p:txStyles>
    <p:titleStyle>
      <a:lvl1pPr algn="ctr" rtl="0" eaLnBrk="0" fontAlgn="base" hangingPunct="0">
        <a:spcBef>
          <a:spcPct val="0"/>
        </a:spcBef>
        <a:spcAft>
          <a:spcPct val="0"/>
        </a:spcAft>
        <a:defRPr sz="2400" b="1">
          <a:solidFill>
            <a:schemeClr val="accent2"/>
          </a:solidFill>
          <a:latin typeface="+mj-lt"/>
          <a:ea typeface="ヒラギノ角ゴ Pro W3" charset="-128"/>
          <a:cs typeface="ヒラギノ角ゴ Pro W3" charset="-128"/>
        </a:defRPr>
      </a:lvl1pPr>
      <a:lvl2pPr algn="ctr" rtl="0" eaLnBrk="0" fontAlgn="base" hangingPunct="0">
        <a:spcBef>
          <a:spcPct val="0"/>
        </a:spcBef>
        <a:spcAft>
          <a:spcPct val="0"/>
        </a:spcAft>
        <a:defRPr sz="2400" b="1">
          <a:solidFill>
            <a:schemeClr val="accent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2400" b="1">
          <a:solidFill>
            <a:schemeClr val="accent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2400" b="1">
          <a:solidFill>
            <a:schemeClr val="accent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2400" b="1">
          <a:solidFill>
            <a:schemeClr val="accent2"/>
          </a:solidFill>
          <a:latin typeface="Arial" charset="0"/>
          <a:ea typeface="ヒラギノ角ゴ Pro W3" charset="-128"/>
          <a:cs typeface="ヒラギノ角ゴ Pro W3" charset="-128"/>
        </a:defRPr>
      </a:lvl5pPr>
      <a:lvl6pPr marL="457146" algn="ctr" rtl="0" eaLnBrk="0" fontAlgn="base" hangingPunct="0">
        <a:spcBef>
          <a:spcPct val="0"/>
        </a:spcBef>
        <a:spcAft>
          <a:spcPct val="0"/>
        </a:spcAft>
        <a:defRPr sz="2400" b="1">
          <a:solidFill>
            <a:schemeClr val="accent2"/>
          </a:solidFill>
          <a:latin typeface="Arial" charset="0"/>
        </a:defRPr>
      </a:lvl6pPr>
      <a:lvl7pPr marL="914293" algn="ctr" rtl="0" eaLnBrk="0" fontAlgn="base" hangingPunct="0">
        <a:spcBef>
          <a:spcPct val="0"/>
        </a:spcBef>
        <a:spcAft>
          <a:spcPct val="0"/>
        </a:spcAft>
        <a:defRPr sz="2400" b="1">
          <a:solidFill>
            <a:schemeClr val="accent2"/>
          </a:solidFill>
          <a:latin typeface="Arial" charset="0"/>
        </a:defRPr>
      </a:lvl7pPr>
      <a:lvl8pPr marL="1371440" algn="ctr" rtl="0" eaLnBrk="0" fontAlgn="base" hangingPunct="0">
        <a:spcBef>
          <a:spcPct val="0"/>
        </a:spcBef>
        <a:spcAft>
          <a:spcPct val="0"/>
        </a:spcAft>
        <a:defRPr sz="2400" b="1">
          <a:solidFill>
            <a:schemeClr val="accent2"/>
          </a:solidFill>
          <a:latin typeface="Arial" charset="0"/>
        </a:defRPr>
      </a:lvl8pPr>
      <a:lvl9pPr marL="1828586" algn="ctr" rtl="0" eaLnBrk="0" fontAlgn="base" hangingPunct="0">
        <a:spcBef>
          <a:spcPct val="0"/>
        </a:spcBef>
        <a:spcAft>
          <a:spcPct val="0"/>
        </a:spcAft>
        <a:defRPr sz="2400" b="1">
          <a:solidFill>
            <a:schemeClr val="accent2"/>
          </a:solidFill>
          <a:latin typeface="Arial" charset="0"/>
        </a:defRPr>
      </a:lvl9pPr>
    </p:titleStyle>
    <p:bodyStyle>
      <a:lvl1pPr marL="342860" indent="-34286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1pPr>
      <a:lvl2pPr marL="742863" indent="-285717" algn="l" rtl="0" eaLnBrk="0" fontAlgn="base" hangingPunct="0">
        <a:spcBef>
          <a:spcPct val="20000"/>
        </a:spcBef>
        <a:spcAft>
          <a:spcPct val="0"/>
        </a:spcAft>
        <a:buChar char="–"/>
        <a:defRPr sz="2000">
          <a:solidFill>
            <a:schemeClr val="accent2"/>
          </a:solidFill>
          <a:latin typeface="+mn-lt"/>
          <a:ea typeface="ヒラギノ角ゴ Pro W3" charset="-128"/>
        </a:defRPr>
      </a:lvl2pPr>
      <a:lvl3pPr marL="1142867" indent="-228573" algn="l" rtl="0" eaLnBrk="0" fontAlgn="base" hangingPunct="0">
        <a:spcBef>
          <a:spcPct val="20000"/>
        </a:spcBef>
        <a:spcAft>
          <a:spcPct val="0"/>
        </a:spcAft>
        <a:buChar char="•"/>
        <a:defRPr>
          <a:solidFill>
            <a:srgbClr val="FF0000"/>
          </a:solidFill>
          <a:latin typeface="+mn-lt"/>
          <a:ea typeface="ヒラギノ角ゴ Pro W3" charset="-128"/>
        </a:defRPr>
      </a:lvl3pPr>
      <a:lvl4pPr marL="1600013" indent="-228573" algn="l" rtl="0" eaLnBrk="0" fontAlgn="base" hangingPunct="0">
        <a:spcBef>
          <a:spcPct val="20000"/>
        </a:spcBef>
        <a:spcAft>
          <a:spcPct val="0"/>
        </a:spcAft>
        <a:buChar char="–"/>
        <a:defRPr sz="1600">
          <a:solidFill>
            <a:srgbClr val="009999"/>
          </a:solidFill>
          <a:latin typeface="+mn-lt"/>
          <a:ea typeface="ヒラギノ角ゴ Pro W3" charset="-128"/>
        </a:defRPr>
      </a:lvl4pPr>
      <a:lvl5pPr marL="2057159" indent="-228573" algn="l" rtl="0" eaLnBrk="0" fontAlgn="base" hangingPunct="0">
        <a:spcBef>
          <a:spcPct val="20000"/>
        </a:spcBef>
        <a:spcAft>
          <a:spcPct val="0"/>
        </a:spcAft>
        <a:buChar char="»"/>
        <a:defRPr sz="1600">
          <a:solidFill>
            <a:schemeClr val="tx1"/>
          </a:solidFill>
          <a:latin typeface="+mn-lt"/>
          <a:ea typeface="ヒラギノ角ゴ Pro W3" charset="-128"/>
        </a:defRPr>
      </a:lvl5pPr>
      <a:lvl6pPr marL="2514306" indent="-228573" algn="l" rtl="0" eaLnBrk="0" fontAlgn="base" hangingPunct="0">
        <a:spcBef>
          <a:spcPct val="20000"/>
        </a:spcBef>
        <a:spcAft>
          <a:spcPct val="0"/>
        </a:spcAft>
        <a:buChar char="»"/>
        <a:defRPr sz="1600">
          <a:solidFill>
            <a:schemeClr val="tx1"/>
          </a:solidFill>
          <a:latin typeface="+mn-lt"/>
        </a:defRPr>
      </a:lvl6pPr>
      <a:lvl7pPr marL="2971453" indent="-228573" algn="l" rtl="0" eaLnBrk="0" fontAlgn="base" hangingPunct="0">
        <a:spcBef>
          <a:spcPct val="20000"/>
        </a:spcBef>
        <a:spcAft>
          <a:spcPct val="0"/>
        </a:spcAft>
        <a:buChar char="»"/>
        <a:defRPr sz="1600">
          <a:solidFill>
            <a:schemeClr val="tx1"/>
          </a:solidFill>
          <a:latin typeface="+mn-lt"/>
        </a:defRPr>
      </a:lvl7pPr>
      <a:lvl8pPr marL="3428599" indent="-228573" algn="l" rtl="0" eaLnBrk="0" fontAlgn="base" hangingPunct="0">
        <a:spcBef>
          <a:spcPct val="20000"/>
        </a:spcBef>
        <a:spcAft>
          <a:spcPct val="0"/>
        </a:spcAft>
        <a:buChar char="»"/>
        <a:defRPr sz="1600">
          <a:solidFill>
            <a:schemeClr val="tx1"/>
          </a:solidFill>
          <a:latin typeface="+mn-lt"/>
        </a:defRPr>
      </a:lvl8pPr>
      <a:lvl9pPr marL="3885746" indent="-228573"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1" name="Line 17"/>
          <p:cNvSpPr>
            <a:spLocks noChangeShapeType="1"/>
          </p:cNvSpPr>
          <p:nvPr/>
        </p:nvSpPr>
        <p:spPr bwMode="auto">
          <a:xfrm>
            <a:off x="1219489" y="6248681"/>
            <a:ext cx="0" cy="0"/>
          </a:xfrm>
          <a:prstGeom prst="line">
            <a:avLst/>
          </a:prstGeom>
          <a:noFill/>
          <a:ln w="28575">
            <a:solidFill>
              <a:schemeClr val="tx1"/>
            </a:solidFill>
            <a:round/>
            <a:headEnd/>
            <a:tailEnd/>
          </a:ln>
          <a:effectLst/>
        </p:spPr>
        <p:txBody>
          <a:bodyPr lIns="91418" tIns="45709" rIns="91418" bIns="45709"/>
          <a:lstStyle/>
          <a:p>
            <a:pPr algn="ctr">
              <a:spcBef>
                <a:spcPct val="0"/>
              </a:spcBef>
              <a:buFontTx/>
              <a:buNone/>
              <a:defRPr/>
            </a:pPr>
            <a:endParaRPr lang="en-US" sz="3400" i="0">
              <a:solidFill>
                <a:srgbClr val="000000"/>
              </a:solidFill>
              <a:latin typeface="Arial" charset="0"/>
              <a:ea typeface="ヒラギノ角ゴ Pro W3" charset="0"/>
              <a:cs typeface="ヒラギノ角ゴ Pro W3" charset="0"/>
            </a:endParaRPr>
          </a:p>
        </p:txBody>
      </p:sp>
      <p:sp>
        <p:nvSpPr>
          <p:cNvPr id="1027" name="Rectangle 27"/>
          <p:cNvSpPr>
            <a:spLocks noGrp="1" noChangeArrowheads="1"/>
          </p:cNvSpPr>
          <p:nvPr>
            <p:ph type="body" idx="1"/>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8" tIns="45709" rIns="91418"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79581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rtl="0" eaLnBrk="0" fontAlgn="base" hangingPunct="0">
        <a:spcBef>
          <a:spcPct val="0"/>
        </a:spcBef>
        <a:spcAft>
          <a:spcPct val="0"/>
        </a:spcAft>
        <a:defRPr sz="2800">
          <a:solidFill>
            <a:schemeClr val="tx1"/>
          </a:solidFill>
          <a:latin typeface="+mj-lt"/>
          <a:ea typeface="ヒラギノ角ゴ Pro W3" pitchFamily="-112" charset="-128"/>
          <a:cs typeface="ヒラギノ角ゴ Pro W3" pitchFamily="-112" charset="-128"/>
        </a:defRPr>
      </a:lvl1pPr>
      <a:lvl2pPr algn="ctr" rtl="0" eaLnBrk="0" fontAlgn="base" hangingPunct="0">
        <a:spcBef>
          <a:spcPct val="0"/>
        </a:spcBef>
        <a:spcAft>
          <a:spcPct val="0"/>
        </a:spcAft>
        <a:defRPr sz="2800">
          <a:solidFill>
            <a:schemeClr val="tx1"/>
          </a:solidFill>
          <a:latin typeface="Times New Roman"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2800">
          <a:solidFill>
            <a:schemeClr val="tx1"/>
          </a:solidFill>
          <a:latin typeface="Times New Roman"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2800">
          <a:solidFill>
            <a:schemeClr val="tx1"/>
          </a:solidFill>
          <a:latin typeface="Times New Roman"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2800">
          <a:solidFill>
            <a:schemeClr val="tx1"/>
          </a:solidFill>
          <a:latin typeface="Times New Roman" charset="0"/>
          <a:ea typeface="ヒラギノ角ゴ Pro W3" pitchFamily="-112" charset="-128"/>
          <a:cs typeface="ヒラギノ角ゴ Pro W3" pitchFamily="-112" charset="-128"/>
        </a:defRPr>
      </a:lvl5pPr>
      <a:lvl6pPr marL="457092" algn="ctr" rtl="0" fontAlgn="base">
        <a:spcBef>
          <a:spcPct val="0"/>
        </a:spcBef>
        <a:spcAft>
          <a:spcPct val="0"/>
        </a:spcAft>
        <a:defRPr sz="2800">
          <a:solidFill>
            <a:schemeClr val="tx1"/>
          </a:solidFill>
          <a:latin typeface="Times New Roman" charset="0"/>
        </a:defRPr>
      </a:lvl6pPr>
      <a:lvl7pPr marL="914186" algn="ctr" rtl="0" fontAlgn="base">
        <a:spcBef>
          <a:spcPct val="0"/>
        </a:spcBef>
        <a:spcAft>
          <a:spcPct val="0"/>
        </a:spcAft>
        <a:defRPr sz="2800">
          <a:solidFill>
            <a:schemeClr val="tx1"/>
          </a:solidFill>
          <a:latin typeface="Times New Roman" charset="0"/>
        </a:defRPr>
      </a:lvl7pPr>
      <a:lvl8pPr marL="1371279" algn="ctr" rtl="0" fontAlgn="base">
        <a:spcBef>
          <a:spcPct val="0"/>
        </a:spcBef>
        <a:spcAft>
          <a:spcPct val="0"/>
        </a:spcAft>
        <a:defRPr sz="2800">
          <a:solidFill>
            <a:schemeClr val="tx1"/>
          </a:solidFill>
          <a:latin typeface="Times New Roman" charset="0"/>
        </a:defRPr>
      </a:lvl8pPr>
      <a:lvl9pPr marL="1828373" algn="ctr" rtl="0" fontAlgn="base">
        <a:spcBef>
          <a:spcPct val="0"/>
        </a:spcBef>
        <a:spcAft>
          <a:spcPct val="0"/>
        </a:spcAft>
        <a:defRPr sz="2800">
          <a:solidFill>
            <a:schemeClr val="tx1"/>
          </a:solidFill>
          <a:latin typeface="Times New Roman" charset="0"/>
        </a:defRPr>
      </a:lvl9pPr>
    </p:titleStyle>
    <p:bodyStyle>
      <a:lvl1pPr marL="341909" indent="-341909" algn="l" rtl="0" eaLnBrk="0" fontAlgn="base" hangingPunct="0">
        <a:spcBef>
          <a:spcPct val="20000"/>
        </a:spcBef>
        <a:spcAft>
          <a:spcPct val="0"/>
        </a:spcAft>
        <a:buChar char="•"/>
        <a:defRPr sz="2400">
          <a:solidFill>
            <a:schemeClr val="tx1"/>
          </a:solidFill>
          <a:latin typeface="+mn-lt"/>
          <a:ea typeface="ヒラギノ角ゴ Pro W3" pitchFamily="-112" charset="-128"/>
          <a:cs typeface="ヒラギノ角ゴ Pro W3" pitchFamily="-112" charset="-128"/>
        </a:defRPr>
      </a:lvl1pPr>
      <a:lvl2pPr marL="742229" indent="-284925"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2pPr>
      <a:lvl3pPr marL="1142547" indent="-227940" algn="l" rtl="0" eaLnBrk="0" fontAlgn="base" hangingPunct="0">
        <a:spcBef>
          <a:spcPct val="20000"/>
        </a:spcBef>
        <a:spcAft>
          <a:spcPct val="0"/>
        </a:spcAft>
        <a:buChar char="•"/>
        <a:defRPr>
          <a:solidFill>
            <a:schemeClr val="tx1"/>
          </a:solidFill>
          <a:latin typeface="+mn-lt"/>
          <a:ea typeface="ヒラギノ角ゴ Pro W3" charset="-128"/>
          <a:cs typeface="ヒラギノ角ゴ Pro W3" charset="0"/>
        </a:defRPr>
      </a:lvl3pPr>
      <a:lvl4pPr marL="1598426" indent="-22794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5731" indent="-22794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4012" indent="-228546" algn="l" rtl="0" fontAlgn="base">
        <a:spcBef>
          <a:spcPct val="20000"/>
        </a:spcBef>
        <a:spcAft>
          <a:spcPct val="0"/>
        </a:spcAft>
        <a:buChar char="»"/>
        <a:defRPr sz="2000">
          <a:solidFill>
            <a:schemeClr val="tx1"/>
          </a:solidFill>
          <a:latin typeface="+mn-lt"/>
          <a:ea typeface="ヒラギノ角ゴ Pro W3" charset="-128"/>
        </a:defRPr>
      </a:lvl6pPr>
      <a:lvl7pPr marL="2971106" indent="-228546" algn="l" rtl="0" fontAlgn="base">
        <a:spcBef>
          <a:spcPct val="20000"/>
        </a:spcBef>
        <a:spcAft>
          <a:spcPct val="0"/>
        </a:spcAft>
        <a:buChar char="»"/>
        <a:defRPr sz="2000">
          <a:solidFill>
            <a:schemeClr val="tx1"/>
          </a:solidFill>
          <a:latin typeface="+mn-lt"/>
          <a:ea typeface="ヒラギノ角ゴ Pro W3" charset="-128"/>
        </a:defRPr>
      </a:lvl7pPr>
      <a:lvl8pPr marL="3428198" indent="-228546" algn="l" rtl="0" fontAlgn="base">
        <a:spcBef>
          <a:spcPct val="20000"/>
        </a:spcBef>
        <a:spcAft>
          <a:spcPct val="0"/>
        </a:spcAft>
        <a:buChar char="»"/>
        <a:defRPr sz="2000">
          <a:solidFill>
            <a:schemeClr val="tx1"/>
          </a:solidFill>
          <a:latin typeface="+mn-lt"/>
          <a:ea typeface="ヒラギノ角ゴ Pro W3" charset="-128"/>
        </a:defRPr>
      </a:lvl8pPr>
      <a:lvl9pPr marL="3885292" indent="-228546" algn="l" rtl="0" fontAlgn="base">
        <a:spcBef>
          <a:spcPct val="20000"/>
        </a:spcBef>
        <a:spcAft>
          <a:spcPct val="0"/>
        </a:spcAft>
        <a:buChar char="»"/>
        <a:defRPr sz="2000">
          <a:solidFill>
            <a:schemeClr val="tx1"/>
          </a:solidFill>
          <a:latin typeface="+mn-lt"/>
          <a:ea typeface="ヒラギノ角ゴ Pro W3" charset="-128"/>
        </a:defRPr>
      </a:lvl9pPr>
    </p:bodyStyle>
    <p:otherStyle>
      <a:defPPr>
        <a:defRPr lang="en-US"/>
      </a:defPPr>
      <a:lvl1pPr marL="0" algn="l" defTabSz="457092" rtl="0" eaLnBrk="1" latinLnBrk="0" hangingPunct="1">
        <a:defRPr sz="1800" kern="1200">
          <a:solidFill>
            <a:schemeClr val="tx1"/>
          </a:solidFill>
          <a:latin typeface="+mn-lt"/>
          <a:ea typeface="+mn-ea"/>
          <a:cs typeface="+mn-cs"/>
        </a:defRPr>
      </a:lvl1pPr>
      <a:lvl2pPr marL="457092" algn="l" defTabSz="457092" rtl="0" eaLnBrk="1" latinLnBrk="0" hangingPunct="1">
        <a:defRPr sz="1800" kern="1200">
          <a:solidFill>
            <a:schemeClr val="tx1"/>
          </a:solidFill>
          <a:latin typeface="+mn-lt"/>
          <a:ea typeface="+mn-ea"/>
          <a:cs typeface="+mn-cs"/>
        </a:defRPr>
      </a:lvl2pPr>
      <a:lvl3pPr marL="914186" algn="l" defTabSz="457092" rtl="0" eaLnBrk="1" latinLnBrk="0" hangingPunct="1">
        <a:defRPr sz="1800" kern="1200">
          <a:solidFill>
            <a:schemeClr val="tx1"/>
          </a:solidFill>
          <a:latin typeface="+mn-lt"/>
          <a:ea typeface="+mn-ea"/>
          <a:cs typeface="+mn-cs"/>
        </a:defRPr>
      </a:lvl3pPr>
      <a:lvl4pPr marL="1371279" algn="l" defTabSz="457092" rtl="0" eaLnBrk="1" latinLnBrk="0" hangingPunct="1">
        <a:defRPr sz="1800" kern="1200">
          <a:solidFill>
            <a:schemeClr val="tx1"/>
          </a:solidFill>
          <a:latin typeface="+mn-lt"/>
          <a:ea typeface="+mn-ea"/>
          <a:cs typeface="+mn-cs"/>
        </a:defRPr>
      </a:lvl4pPr>
      <a:lvl5pPr marL="1828373" algn="l" defTabSz="457092" rtl="0" eaLnBrk="1" latinLnBrk="0" hangingPunct="1">
        <a:defRPr sz="1800" kern="1200">
          <a:solidFill>
            <a:schemeClr val="tx1"/>
          </a:solidFill>
          <a:latin typeface="+mn-lt"/>
          <a:ea typeface="+mn-ea"/>
          <a:cs typeface="+mn-cs"/>
        </a:defRPr>
      </a:lvl5pPr>
      <a:lvl6pPr marL="2285466" algn="l" defTabSz="457092" rtl="0" eaLnBrk="1" latinLnBrk="0" hangingPunct="1">
        <a:defRPr sz="1800" kern="1200">
          <a:solidFill>
            <a:schemeClr val="tx1"/>
          </a:solidFill>
          <a:latin typeface="+mn-lt"/>
          <a:ea typeface="+mn-ea"/>
          <a:cs typeface="+mn-cs"/>
        </a:defRPr>
      </a:lvl6pPr>
      <a:lvl7pPr marL="2742558" algn="l" defTabSz="457092" rtl="0" eaLnBrk="1" latinLnBrk="0" hangingPunct="1">
        <a:defRPr sz="1800" kern="1200">
          <a:solidFill>
            <a:schemeClr val="tx1"/>
          </a:solidFill>
          <a:latin typeface="+mn-lt"/>
          <a:ea typeface="+mn-ea"/>
          <a:cs typeface="+mn-cs"/>
        </a:defRPr>
      </a:lvl7pPr>
      <a:lvl8pPr marL="3199652" algn="l" defTabSz="457092" rtl="0" eaLnBrk="1" latinLnBrk="0" hangingPunct="1">
        <a:defRPr sz="1800" kern="1200">
          <a:solidFill>
            <a:schemeClr val="tx1"/>
          </a:solidFill>
          <a:latin typeface="+mn-lt"/>
          <a:ea typeface="+mn-ea"/>
          <a:cs typeface="+mn-cs"/>
        </a:defRPr>
      </a:lvl8pPr>
      <a:lvl9pPr marL="3656744" algn="l" defTabSz="45709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PowerPoint_Template_Cover_2012_white.jpg"/>
          <p:cNvPicPr>
            <a:picLocks noChangeAspect="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Text Placeholder 2"/>
          <p:cNvSpPr>
            <a:spLocks noGrp="1"/>
          </p:cNvSpPr>
          <p:nvPr>
            <p:ph type="body" idx="1"/>
          </p:nvPr>
        </p:nvSpPr>
        <p:spPr bwMode="auto">
          <a:xfrm>
            <a:off x="457200" y="1320800"/>
            <a:ext cx="8229600" cy="4754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Century gothic 20 bold</a:t>
            </a:r>
          </a:p>
          <a:p>
            <a:pPr lvl="0"/>
            <a:r>
              <a:rPr lang="en-US"/>
              <a:t>Century gothic 20 bold</a:t>
            </a:r>
          </a:p>
          <a:p>
            <a:pPr lvl="1"/>
            <a:r>
              <a:rPr lang="en-US"/>
              <a:t>Century gothic 18</a:t>
            </a:r>
          </a:p>
          <a:p>
            <a:pPr lvl="1"/>
            <a:r>
              <a:rPr lang="en-US"/>
              <a:t>Century gothic 18</a:t>
            </a:r>
          </a:p>
          <a:p>
            <a:pPr lvl="2"/>
            <a:r>
              <a:rPr lang="en-US"/>
              <a:t>Century gothic 16</a:t>
            </a:r>
          </a:p>
          <a:p>
            <a:pPr lvl="2"/>
            <a:r>
              <a:rPr lang="en-US"/>
              <a:t>Century gothic 16</a:t>
            </a:r>
          </a:p>
          <a:p>
            <a:pPr lvl="0"/>
            <a:r>
              <a:rPr lang="en-US"/>
              <a:t>Century gothic 20 bold</a:t>
            </a:r>
          </a:p>
          <a:p>
            <a:pPr lvl="0"/>
            <a:endParaRPr lang="en-US"/>
          </a:p>
          <a:p>
            <a:pPr lvl="0"/>
            <a:endParaRPr lang="en-US"/>
          </a:p>
          <a:p>
            <a:pPr lvl="2"/>
            <a:endParaRPr lang="en-US"/>
          </a:p>
          <a:p>
            <a:pPr lvl="0"/>
            <a:endParaRPr lang="en-US"/>
          </a:p>
        </p:txBody>
      </p:sp>
      <p:sp>
        <p:nvSpPr>
          <p:cNvPr id="8" name="Rectangle 13"/>
          <p:cNvSpPr>
            <a:spLocks noChangeArrowheads="1"/>
          </p:cNvSpPr>
          <p:nvPr userDrawn="1"/>
        </p:nvSpPr>
        <p:spPr bwMode="auto">
          <a:xfrm>
            <a:off x="0" y="6484938"/>
            <a:ext cx="838200" cy="296862"/>
          </a:xfrm>
          <a:prstGeom prst="rect">
            <a:avLst/>
          </a:prstGeom>
          <a:noFill/>
          <a:ln w="9525">
            <a:noFill/>
            <a:miter lim="800000"/>
            <a:headEnd/>
            <a:tailEnd/>
          </a:ln>
        </p:spPr>
        <p:txBody>
          <a:bodyPr>
            <a:prstTxWarp prst="textNoShape">
              <a:avLst/>
            </a:prstTxWarp>
          </a:bodyPr>
          <a:lstStyle/>
          <a:p>
            <a:pPr algn="ctr" defTabSz="457200">
              <a:spcBef>
                <a:spcPct val="0"/>
              </a:spcBef>
              <a:buFontTx/>
              <a:buNone/>
              <a:defRPr/>
            </a:pPr>
            <a:fld id="{FE5F306A-C2FF-1B4F-B8FD-9B8A1336F88B}" type="slidenum">
              <a:rPr lang="en-US" b="0" i="0">
                <a:solidFill>
                  <a:srgbClr val="000090"/>
                </a:solidFill>
                <a:latin typeface="Century Gothic" pitchFamily="-112" charset="0"/>
                <a:ea typeface="ＭＳ Ｐゴシック" pitchFamily="-112" charset="-128"/>
                <a:cs typeface="ＭＳ Ｐゴシック" pitchFamily="-112" charset="-128"/>
              </a:rPr>
              <a:pPr algn="ctr" defTabSz="457200">
                <a:spcBef>
                  <a:spcPct val="0"/>
                </a:spcBef>
                <a:buFontTx/>
                <a:buNone/>
                <a:defRPr/>
              </a:pPr>
              <a:t>‹#›</a:t>
            </a:fld>
            <a:endParaRPr lang="en-US" b="0" i="0" dirty="0">
              <a:solidFill>
                <a:srgbClr val="000090"/>
              </a:solidFill>
              <a:latin typeface="Century Gothic"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23856132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Clr>
          <a:schemeClr val="tx2"/>
        </a:buClr>
        <a:buFont typeface="Arial" charset="0"/>
        <a:buChar char="•"/>
        <a:defRPr sz="2000" b="1"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2pPr>
      <a:lvl3pPr marL="1257300" indent="-342900" algn="l" defTabSz="457200" rtl="0" eaLnBrk="0" fontAlgn="base" hangingPunct="0">
        <a:spcBef>
          <a:spcPct val="20000"/>
        </a:spcBef>
        <a:spcAft>
          <a:spcPct val="0"/>
        </a:spcAft>
        <a:buClr>
          <a:schemeClr val="tx2"/>
        </a:buClr>
        <a:buFont typeface="Arial" charset="0"/>
        <a:buChar char="•"/>
        <a:defRPr sz="16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wmf"/><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jpeg"/><Relationship Id="rId7"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24.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30.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4.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3.emf"/><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49.png"/><Relationship Id="rId5"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8.xml"/><Relationship Id="rId3"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7.png"/><Relationship Id="rId3"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Macintosh%20HD:Users:ekolemen:Documents:Research:tokamak:nuclear_fusion_2010_NSTX_control_overview:Results%20of%20the%20NSTX%20Control%20Experiments_3rd_review.doc!OLE_LINK4" TargetMode="External"/><Relationship Id="rId5" Type="http://schemas.openxmlformats.org/officeDocument/2006/relationships/image" Target="../media/image59.png"/><Relationship Id="rId6" Type="http://schemas.openxmlformats.org/officeDocument/2006/relationships/oleObject" Target="../embeddings/oleObject2.bin"/><Relationship Id="rId7" Type="http://schemas.openxmlformats.org/officeDocument/2006/relationships/image" Target="../media/image60.emf"/><Relationship Id="rId8" Type="http://schemas.openxmlformats.org/officeDocument/2006/relationships/oleObject" Target="Macintosh%20HD:Users:ekolemen:Documents:Research:tokamak:nuclear_fusion_2010_NSTX_control_overview:Results%20of%20the%20NSTX%20Control%20Experiments_3rd_review.doc!OLE_LINK3" TargetMode="External"/><Relationship Id="rId9" Type="http://schemas.openxmlformats.org/officeDocument/2006/relationships/image" Target="../media/image61.png"/><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28.xml.rels><?xml version="1.0" encoding="UTF-8" standalone="yes"?>
<Relationships xmlns="http://schemas.openxmlformats.org/package/2006/relationships"><Relationship Id="rId11" Type="http://schemas.openxmlformats.org/officeDocument/2006/relationships/image" Target="../media/image67.wmf"/><Relationship Id="rId12" Type="http://schemas.openxmlformats.org/officeDocument/2006/relationships/oleObject" Target="../embeddings/oleObject6.bin"/><Relationship Id="rId13" Type="http://schemas.openxmlformats.org/officeDocument/2006/relationships/image" Target="../media/image68.wmf"/><Relationship Id="rId14" Type="http://schemas.openxmlformats.org/officeDocument/2006/relationships/oleObject" Target="../embeddings/oleObject7.bin"/><Relationship Id="rId15" Type="http://schemas.openxmlformats.org/officeDocument/2006/relationships/image" Target="../media/image69.wmf"/><Relationship Id="rId16" Type="http://schemas.openxmlformats.org/officeDocument/2006/relationships/image" Target="../media/image73.emf"/><Relationship Id="rId17" Type="http://schemas.openxmlformats.org/officeDocument/2006/relationships/image" Target="../media/image74.emf"/><Relationship Id="rId18" Type="http://schemas.openxmlformats.org/officeDocument/2006/relationships/image" Target="../media/image75.png"/><Relationship Id="rId1" Type="http://schemas.openxmlformats.org/officeDocument/2006/relationships/vmlDrawing" Target="../drawings/vmlDrawing3.vml"/><Relationship Id="rId2" Type="http://schemas.openxmlformats.org/officeDocument/2006/relationships/slideLayout" Target="../slideLayouts/slideLayout7.xml"/><Relationship Id="rId3" Type="http://schemas.openxmlformats.org/officeDocument/2006/relationships/image" Target="../media/image70.emf"/><Relationship Id="rId4" Type="http://schemas.openxmlformats.org/officeDocument/2006/relationships/image" Target="../media/image71.emf"/><Relationship Id="rId5" Type="http://schemas.openxmlformats.org/officeDocument/2006/relationships/image" Target="../media/image72.emf"/><Relationship Id="rId6" Type="http://schemas.openxmlformats.org/officeDocument/2006/relationships/oleObject" Target="../embeddings/oleObject3.bin"/><Relationship Id="rId7" Type="http://schemas.openxmlformats.org/officeDocument/2006/relationships/image" Target="../media/image65.wmf"/><Relationship Id="rId8" Type="http://schemas.openxmlformats.org/officeDocument/2006/relationships/oleObject" Target="../embeddings/oleObject4.bin"/><Relationship Id="rId9" Type="http://schemas.openxmlformats.org/officeDocument/2006/relationships/image" Target="../media/image66.wmf"/><Relationship Id="rId10" Type="http://schemas.openxmlformats.org/officeDocument/2006/relationships/oleObject" Target="../embeddings/oleObject5.bin"/></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emf"/><Relationship Id="rId6" Type="http://schemas.openxmlformats.org/officeDocument/2006/relationships/image" Target="../media/image16.emf"/><Relationship Id="rId7" Type="http://schemas.openxmlformats.org/officeDocument/2006/relationships/image" Target="../media/image17.emf"/><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3.png"/><Relationship Id="rId9"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6.xml"/><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png"/><Relationship Id="rId1" Type="http://schemas.openxmlformats.org/officeDocument/2006/relationships/tags" Target="../tags/tag1.xml"/><Relationship Id="rId2" Type="http://schemas.openxmlformats.org/officeDocument/2006/relationships/tags" Target="../tags/tag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9.png"/><Relationship Id="rId3" Type="http://schemas.openxmlformats.org/officeDocument/2006/relationships/image" Target="../media/image10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6.emf"/><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16.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16.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3" Type="http://schemas.openxmlformats.org/officeDocument/2006/relationships/image" Target="../media/image105.emf"/><Relationship Id="rId4" Type="http://schemas.openxmlformats.org/officeDocument/2006/relationships/image" Target="../media/image106.emf"/><Relationship Id="rId1" Type="http://schemas.openxmlformats.org/officeDocument/2006/relationships/slideLayout" Target="../slideLayouts/slideLayout17.xml"/><Relationship Id="rId2" Type="http://schemas.openxmlformats.org/officeDocument/2006/relationships/image" Target="../media/image104.emf"/></Relationships>
</file>

<file path=ppt/slides/_rels/slide44.xml.rels><?xml version="1.0" encoding="UTF-8" standalone="yes"?>
<Relationships xmlns="http://schemas.openxmlformats.org/package/2006/relationships"><Relationship Id="rId3" Type="http://schemas.openxmlformats.org/officeDocument/2006/relationships/image" Target="../media/image108.emf"/><Relationship Id="rId4" Type="http://schemas.openxmlformats.org/officeDocument/2006/relationships/image" Target="../media/image109.png"/><Relationship Id="rId1" Type="http://schemas.openxmlformats.org/officeDocument/2006/relationships/slideLayout" Target="../slideLayouts/slideLayout46.xml"/><Relationship Id="rId2" Type="http://schemas.openxmlformats.org/officeDocument/2006/relationships/image" Target="../media/image107.emf"/></Relationships>
</file>

<file path=ppt/slides/_rels/slide45.xml.rels><?xml version="1.0" encoding="UTF-8" standalone="yes"?>
<Relationships xmlns="http://schemas.openxmlformats.org/package/2006/relationships"><Relationship Id="rId3" Type="http://schemas.openxmlformats.org/officeDocument/2006/relationships/image" Target="../media/image110.emf"/><Relationship Id="rId4" Type="http://schemas.openxmlformats.org/officeDocument/2006/relationships/image" Target="../media/image111.emf"/><Relationship Id="rId5" Type="http://schemas.openxmlformats.org/officeDocument/2006/relationships/image" Target="../media/image112.emf"/><Relationship Id="rId6" Type="http://schemas.openxmlformats.org/officeDocument/2006/relationships/image" Target="../media/image113.emf"/><Relationship Id="rId7" Type="http://schemas.openxmlformats.org/officeDocument/2006/relationships/image" Target="../media/image114.emf"/><Relationship Id="rId1" Type="http://schemas.openxmlformats.org/officeDocument/2006/relationships/slideLayout" Target="../slideLayouts/slideLayout44.xml"/><Relationship Id="rId2" Type="http://schemas.openxmlformats.org/officeDocument/2006/relationships/notesSlide" Target="../notesSlides/notesSlide32.xml"/></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1" Type="http://schemas.openxmlformats.org/officeDocument/2006/relationships/slideLayout" Target="../slideLayouts/slideLayout44.xml"/><Relationship Id="rId2" Type="http://schemas.openxmlformats.org/officeDocument/2006/relationships/notesSlide" Target="../notesSlides/notesSlide33.xml"/></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emf"/><Relationship Id="rId1" Type="http://schemas.openxmlformats.org/officeDocument/2006/relationships/slideLayout" Target="../slideLayouts/slideLayout44.xml"/><Relationship Id="rId2" Type="http://schemas.openxmlformats.org/officeDocument/2006/relationships/image" Target="../media/image11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124.png"/><Relationship Id="rId3" Type="http://schemas.openxmlformats.org/officeDocument/2006/relationships/image" Target="../media/image125.png"/></Relationships>
</file>

<file path=ppt/slides/_rels/slide49.xml.rels><?xml version="1.0" encoding="UTF-8" standalone="yes"?>
<Relationships xmlns="http://schemas.openxmlformats.org/package/2006/relationships"><Relationship Id="rId3" Type="http://schemas.openxmlformats.org/officeDocument/2006/relationships/image" Target="../media/image126.emf"/><Relationship Id="rId4" Type="http://schemas.openxmlformats.org/officeDocument/2006/relationships/image" Target="../media/image127.emf"/><Relationship Id="rId5" Type="http://schemas.openxmlformats.org/officeDocument/2006/relationships/image" Target="../media/image123.emf"/><Relationship Id="rId6" Type="http://schemas.openxmlformats.org/officeDocument/2006/relationships/image" Target="../media/image128.png"/><Relationship Id="rId1" Type="http://schemas.openxmlformats.org/officeDocument/2006/relationships/slideLayout" Target="../slideLayouts/slideLayout44.xml"/><Relationship Id="rId2" Type="http://schemas.openxmlformats.org/officeDocument/2006/relationships/notesSlide" Target="../notesSlides/notesSlide34.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16.emf"/><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4.xml"/><Relationship Id="rId4" Type="http://schemas.openxmlformats.org/officeDocument/2006/relationships/notesSlide" Target="../notesSlides/notesSlide35.xml"/><Relationship Id="rId5" Type="http://schemas.openxmlformats.org/officeDocument/2006/relationships/image" Target="../media/image129.png"/><Relationship Id="rId1" Type="http://schemas.microsoft.com/office/2007/relationships/media" Target="../media/media1.mov"/><Relationship Id="rId2" Type="http://schemas.openxmlformats.org/officeDocument/2006/relationships/video" Target="../media/media1.mov"/></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4.xml"/><Relationship Id="rId4" Type="http://schemas.openxmlformats.org/officeDocument/2006/relationships/notesSlide" Target="../notesSlides/notesSlide36.xml"/><Relationship Id="rId5" Type="http://schemas.openxmlformats.org/officeDocument/2006/relationships/image" Target="../media/image129.png"/><Relationship Id="rId1" Type="http://schemas.microsoft.com/office/2007/relationships/media" Target="../media/media1.mov"/><Relationship Id="rId2" Type="http://schemas.openxmlformats.org/officeDocument/2006/relationships/video" Target="../media/media1.mov"/></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7.xml"/><Relationship Id="rId3" Type="http://schemas.openxmlformats.org/officeDocument/2006/relationships/image" Target="../media/image130.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4.xml"/><Relationship Id="rId4" Type="http://schemas.openxmlformats.org/officeDocument/2006/relationships/notesSlide" Target="../notesSlides/notesSlide38.xml"/><Relationship Id="rId5" Type="http://schemas.openxmlformats.org/officeDocument/2006/relationships/image" Target="../media/image131.png"/><Relationship Id="rId1" Type="http://schemas.microsoft.com/office/2007/relationships/media" Target="../media/media2.mov"/><Relationship Id="rId2" Type="http://schemas.openxmlformats.org/officeDocument/2006/relationships/video" Target="../media/media2.mov"/></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4.xml"/><Relationship Id="rId4" Type="http://schemas.openxmlformats.org/officeDocument/2006/relationships/notesSlide" Target="../notesSlides/notesSlide39.xml"/><Relationship Id="rId5" Type="http://schemas.openxmlformats.org/officeDocument/2006/relationships/image" Target="../media/image131.png"/><Relationship Id="rId1" Type="http://schemas.microsoft.com/office/2007/relationships/media" Target="../media/media2.mov"/><Relationship Id="rId2" Type="http://schemas.openxmlformats.org/officeDocument/2006/relationships/video" Target="../media/media2.mov"/></Relationships>
</file>

<file path=ppt/slides/_rels/slide55.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1" Type="http://schemas.openxmlformats.org/officeDocument/2006/relationships/slideLayout" Target="../slideLayouts/slideLayout44.xml"/><Relationship Id="rId2" Type="http://schemas.openxmlformats.org/officeDocument/2006/relationships/notesSlide" Target="../notesSlides/notesSlide40.xml"/></Relationships>
</file>

<file path=ppt/slides/_rels/slide56.xml.rels><?xml version="1.0" encoding="UTF-8" standalone="yes"?>
<Relationships xmlns="http://schemas.openxmlformats.org/package/2006/relationships"><Relationship Id="rId3" Type="http://schemas.openxmlformats.org/officeDocument/2006/relationships/image" Target="../media/image135.emf"/><Relationship Id="rId4" Type="http://schemas.openxmlformats.org/officeDocument/2006/relationships/image" Target="../media/image136.emf"/><Relationship Id="rId5" Type="http://schemas.openxmlformats.org/officeDocument/2006/relationships/image" Target="../media/image137.emf"/><Relationship Id="rId6" Type="http://schemas.openxmlformats.org/officeDocument/2006/relationships/image" Target="../media/image138.emf"/><Relationship Id="rId1" Type="http://schemas.openxmlformats.org/officeDocument/2006/relationships/slideLayout" Target="../slideLayouts/slideLayout44.xml"/><Relationship Id="rId2" Type="http://schemas.openxmlformats.org/officeDocument/2006/relationships/notesSlide" Target="../notesSlides/notesSlide41.xml"/></Relationships>
</file>

<file path=ppt/slides/_rels/slide57.xml.rels><?xml version="1.0" encoding="UTF-8" standalone="yes"?>
<Relationships xmlns="http://schemas.openxmlformats.org/package/2006/relationships"><Relationship Id="rId3" Type="http://schemas.openxmlformats.org/officeDocument/2006/relationships/image" Target="../media/image139.emf"/><Relationship Id="rId4" Type="http://schemas.openxmlformats.org/officeDocument/2006/relationships/image" Target="../media/image135.emf"/><Relationship Id="rId5" Type="http://schemas.openxmlformats.org/officeDocument/2006/relationships/image" Target="../media/image137.emf"/><Relationship Id="rId6" Type="http://schemas.openxmlformats.org/officeDocument/2006/relationships/image" Target="../media/image140.png"/><Relationship Id="rId1" Type="http://schemas.openxmlformats.org/officeDocument/2006/relationships/slideLayout" Target="../slideLayouts/slideLayout44.xml"/><Relationship Id="rId2" Type="http://schemas.openxmlformats.org/officeDocument/2006/relationships/notesSlide" Target="../notesSlides/notesSlide42.xml"/></Relationships>
</file>

<file path=ppt/slides/_rels/slide58.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1" Type="http://schemas.openxmlformats.org/officeDocument/2006/relationships/slideLayout" Target="../slideLayouts/slideLayout44.xml"/><Relationship Id="rId2" Type="http://schemas.openxmlformats.org/officeDocument/2006/relationships/image" Target="../media/image11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124.png"/><Relationship Id="rId3" Type="http://schemas.openxmlformats.org/officeDocument/2006/relationships/image" Target="../media/image1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3.xml"/><Relationship Id="rId3" Type="http://schemas.openxmlformats.org/officeDocument/2006/relationships/image" Target="../media/image1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4.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482" name="Straight Connector 58"/>
          <p:cNvCxnSpPr>
            <a:cxnSpLocks noChangeShapeType="1"/>
          </p:cNvCxnSpPr>
          <p:nvPr/>
        </p:nvCxnSpPr>
        <p:spPr bwMode="auto">
          <a:xfrm>
            <a:off x="0" y="0"/>
            <a:ext cx="914400" cy="0"/>
          </a:xfrm>
          <a:prstGeom prst="line">
            <a:avLst/>
          </a:prstGeom>
          <a:noFill/>
          <a:ln w="0">
            <a:solidFill>
              <a:srgbClr val="FBFFFF"/>
            </a:solidFill>
            <a:round/>
            <a:headEnd/>
            <a:tailEnd/>
          </a:ln>
        </p:spPr>
      </p:cxnSp>
      <p:cxnSp>
        <p:nvCxnSpPr>
          <p:cNvPr id="20483" name="Straight Connector 25"/>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484" name="Line 150"/>
          <p:cNvSpPr>
            <a:spLocks noChangeShapeType="1"/>
          </p:cNvSpPr>
          <p:nvPr/>
        </p:nvSpPr>
        <p:spPr bwMode="auto">
          <a:xfrm>
            <a:off x="0" y="0"/>
            <a:ext cx="914400" cy="0"/>
          </a:xfrm>
          <a:prstGeom prst="line">
            <a:avLst/>
          </a:prstGeom>
          <a:noFill/>
          <a:ln w="0">
            <a:solidFill>
              <a:srgbClr val="FBFFFF"/>
            </a:solidFill>
            <a:round/>
            <a:headEnd/>
            <a:tailEnd/>
          </a:ln>
        </p:spPr>
        <p:txBody>
          <a:bodyPr wrap="none" lIns="0" tIns="0" rIns="0" bIns="0" anchor="ctr">
            <a:prstTxWarp prst="textNoShape">
              <a:avLst/>
            </a:prstTxWarp>
          </a:bodyPr>
          <a:lstStyle/>
          <a:p>
            <a:endParaRPr lang="en-US"/>
          </a:p>
        </p:txBody>
      </p:sp>
      <p:cxnSp>
        <p:nvCxnSpPr>
          <p:cNvPr id="20485" name="Straight Connector 26"/>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486" name="Line 131"/>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20487" name="Straight Connector 27"/>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25762" name="Rectangle 2"/>
          <p:cNvSpPr>
            <a:spLocks noChangeArrowheads="1"/>
          </p:cNvSpPr>
          <p:nvPr/>
        </p:nvSpPr>
        <p:spPr bwMode="auto">
          <a:xfrm>
            <a:off x="152400" y="990600"/>
            <a:ext cx="8839200" cy="914400"/>
          </a:xfrm>
          <a:prstGeom prst="rect">
            <a:avLst/>
          </a:prstGeom>
          <a:noFill/>
          <a:ln w="9525">
            <a:noFill/>
            <a:miter lim="800000"/>
            <a:headEnd/>
            <a:tailEnd/>
          </a:ln>
          <a:effectLst/>
        </p:spPr>
        <p:txBody>
          <a:bodyPr lIns="91429" tIns="45714" rIns="91429" bIns="45714" anchor="ctr"/>
          <a:lstStyle/>
          <a:p>
            <a:pPr marL="514290" indent="-514290" algn="ctr" eaLnBrk="0" hangingPunct="0">
              <a:lnSpc>
                <a:spcPct val="90000"/>
              </a:lnSpc>
              <a:spcBef>
                <a:spcPct val="0"/>
              </a:spcBef>
              <a:buNone/>
              <a:defRPr/>
            </a:pPr>
            <a:r>
              <a:rPr lang="en-US" sz="3200" i="0" dirty="0">
                <a:solidFill>
                  <a:srgbClr val="3333CC"/>
                </a:solidFill>
                <a:effectLst>
                  <a:outerShdw blurRad="38100" dist="38100" dir="2700000" algn="tl">
                    <a:srgbClr val="C0C0C0"/>
                  </a:outerShdw>
                </a:effectLst>
                <a:latin typeface="Arial" charset="0"/>
                <a:ea typeface="ＭＳ Ｐゴシック" pitchFamily="-128" charset="-128"/>
              </a:rPr>
              <a:t>System Identification and Control at NSTX-U</a:t>
            </a:r>
          </a:p>
        </p:txBody>
      </p:sp>
      <p:cxnSp>
        <p:nvCxnSpPr>
          <p:cNvPr id="20489" name="Straight Connector 28"/>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490" name="Line 132"/>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20491" name="Straight Connector 29"/>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492" name="Text Box 9"/>
          <p:cNvSpPr txBox="1">
            <a:spLocks noChangeArrowheads="1"/>
          </p:cNvSpPr>
          <p:nvPr/>
        </p:nvSpPr>
        <p:spPr bwMode="auto">
          <a:xfrm>
            <a:off x="1524000" y="2352676"/>
            <a:ext cx="6019800" cy="800219"/>
          </a:xfrm>
          <a:prstGeom prst="rect">
            <a:avLst/>
          </a:prstGeom>
          <a:noFill/>
          <a:ln w="9525">
            <a:noFill/>
            <a:miter lim="800000"/>
            <a:headEnd/>
            <a:tailEnd/>
          </a:ln>
        </p:spPr>
        <p:txBody>
          <a:bodyPr lIns="91429" tIns="45714" rIns="91429" bIns="45714">
            <a:prstTxWarp prst="textNoShape">
              <a:avLst/>
            </a:prstTxWarp>
            <a:spAutoFit/>
          </a:bodyPr>
          <a:lstStyle/>
          <a:p>
            <a:pPr algn="ctr">
              <a:spcBef>
                <a:spcPct val="0"/>
              </a:spcBef>
              <a:buFontTx/>
              <a:buNone/>
            </a:pPr>
            <a:r>
              <a:rPr lang="en-US" sz="2800" i="0" dirty="0">
                <a:solidFill>
                  <a:srgbClr val="000000"/>
                </a:solidFill>
                <a:latin typeface="Arial" charset="0"/>
              </a:rPr>
              <a:t>Egemen Kolemen</a:t>
            </a:r>
          </a:p>
          <a:p>
            <a:pPr algn="ctr">
              <a:spcBef>
                <a:spcPct val="0"/>
              </a:spcBef>
              <a:buFontTx/>
              <a:buNone/>
            </a:pPr>
            <a:endParaRPr lang="en-US" sz="1800" b="0" dirty="0">
              <a:solidFill>
                <a:srgbClr val="000000"/>
              </a:solidFill>
              <a:latin typeface="Arial" charset="0"/>
            </a:endParaRPr>
          </a:p>
        </p:txBody>
      </p:sp>
      <p:cxnSp>
        <p:nvCxnSpPr>
          <p:cNvPr id="20493" name="Straight Connector 30"/>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494" name="Line 13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20495" name="Straight Connector 31"/>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496" name="Text Box 10"/>
          <p:cNvSpPr txBox="1">
            <a:spLocks noChangeArrowheads="1"/>
          </p:cNvSpPr>
          <p:nvPr/>
        </p:nvSpPr>
        <p:spPr bwMode="auto">
          <a:xfrm>
            <a:off x="1676400" y="3556000"/>
            <a:ext cx="5715000" cy="406400"/>
          </a:xfrm>
          <a:prstGeom prst="rect">
            <a:avLst/>
          </a:prstGeom>
          <a:noFill/>
          <a:ln w="15875">
            <a:noFill/>
            <a:miter lim="800000"/>
            <a:headEnd/>
            <a:tailEnd/>
          </a:ln>
        </p:spPr>
        <p:txBody>
          <a:bodyPr lIns="0" tIns="0" rIns="0" bIns="0">
            <a:prstTxWarp prst="textNoShape">
              <a:avLst/>
            </a:prstTxWarp>
            <a:spAutoFit/>
          </a:bodyPr>
          <a:lstStyle/>
          <a:p>
            <a:pPr algn="ctr">
              <a:lnSpc>
                <a:spcPct val="70000"/>
              </a:lnSpc>
              <a:buFontTx/>
              <a:buNone/>
            </a:pPr>
            <a:r>
              <a:rPr lang="en-US" sz="1600" i="0" dirty="0">
                <a:solidFill>
                  <a:srgbClr val="FF0000"/>
                </a:solidFill>
              </a:rPr>
              <a:t>DIII-D Science Meeting</a:t>
            </a:r>
          </a:p>
          <a:p>
            <a:pPr algn="ctr">
              <a:lnSpc>
                <a:spcPct val="70000"/>
              </a:lnSpc>
              <a:buFontTx/>
              <a:buNone/>
            </a:pPr>
            <a:r>
              <a:rPr lang="en-US" sz="1600" i="0" dirty="0">
                <a:solidFill>
                  <a:srgbClr val="FF0000"/>
                </a:solidFill>
              </a:rPr>
              <a:t>Oct/6/2015</a:t>
            </a:r>
          </a:p>
        </p:txBody>
      </p:sp>
      <p:cxnSp>
        <p:nvCxnSpPr>
          <p:cNvPr id="20497" name="Straight Connector 32"/>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498" name="Line 13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20499" name="Straight Connector 33"/>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500" name="Line 13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20501" name="Straight Connector 34"/>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502" name="Line 139"/>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20503" name="Straight Connector 35"/>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504" name="Line 14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20505" name="Straight Connector 36"/>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506" name="Line 14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20507" name="Straight Connector 37"/>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508" name="Line 145"/>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20509" name="Straight Connector 38"/>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510" name="Line 146"/>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20511" name="Straight Connector 39"/>
          <p:cNvCxnSpPr>
            <a:cxnSpLocks noChangeShapeType="1"/>
          </p:cNvCxnSpPr>
          <p:nvPr/>
        </p:nvCxnSpPr>
        <p:spPr bwMode="auto">
          <a:xfrm>
            <a:off x="0" y="0"/>
            <a:ext cx="457200" cy="0"/>
          </a:xfrm>
          <a:prstGeom prst="line">
            <a:avLst/>
          </a:prstGeom>
          <a:noFill/>
          <a:ln w="0">
            <a:solidFill>
              <a:srgbClr val="FEFFFF"/>
            </a:solidFill>
            <a:round/>
            <a:headEnd/>
            <a:tailEnd/>
          </a:ln>
        </p:spPr>
      </p:cxnSp>
      <p:pic>
        <p:nvPicPr>
          <p:cNvPr id="20512" name="Picture 127"/>
          <p:cNvPicPr>
            <a:picLocks noChangeAspect="1" noChangeArrowheads="1"/>
          </p:cNvPicPr>
          <p:nvPr/>
        </p:nvPicPr>
        <p:blipFill>
          <a:blip r:embed="rId3"/>
          <a:srcRect/>
          <a:stretch>
            <a:fillRect/>
          </a:stretch>
        </p:blipFill>
        <p:spPr bwMode="auto">
          <a:xfrm>
            <a:off x="0" y="-1588"/>
            <a:ext cx="9144000" cy="839788"/>
          </a:xfrm>
          <a:prstGeom prst="rect">
            <a:avLst/>
          </a:prstGeom>
          <a:noFill/>
          <a:ln w="15875">
            <a:noFill/>
            <a:miter lim="800000"/>
            <a:headEnd/>
            <a:tailEnd/>
          </a:ln>
        </p:spPr>
      </p:pic>
      <p:cxnSp>
        <p:nvCxnSpPr>
          <p:cNvPr id="20513" name="Straight Connector 40"/>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514" name="Line 147"/>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20515" name="Straight Connector 41"/>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25888" name="Text Box 128"/>
          <p:cNvSpPr txBox="1">
            <a:spLocks noChangeArrowheads="1"/>
          </p:cNvSpPr>
          <p:nvPr/>
        </p:nvSpPr>
        <p:spPr bwMode="auto">
          <a:xfrm>
            <a:off x="838200" y="109538"/>
            <a:ext cx="1345507" cy="553998"/>
          </a:xfrm>
          <a:prstGeom prst="rect">
            <a:avLst/>
          </a:prstGeom>
          <a:noFill/>
          <a:ln w="15875" algn="ctr">
            <a:noFill/>
            <a:miter lim="800000"/>
            <a:headEnd/>
            <a:tailEnd/>
          </a:ln>
          <a:effectLst/>
        </p:spPr>
        <p:txBody>
          <a:bodyPr wrap="none" lIns="0" tIns="0" rIns="0" bIns="0">
            <a:spAutoFit/>
          </a:bodyPr>
          <a:lstStyle/>
          <a:p>
            <a:pPr>
              <a:buFontTx/>
              <a:buNone/>
              <a:defRPr/>
            </a:pPr>
            <a:r>
              <a:rPr lang="en-US" sz="3600" b="0" dirty="0">
                <a:solidFill>
                  <a:srgbClr val="171FC7"/>
                </a:solidFill>
                <a:effectLst>
                  <a:outerShdw blurRad="38100" dist="38100" dir="2700000" algn="tl">
                    <a:srgbClr val="C0C0C0"/>
                  </a:outerShdw>
                </a:effectLst>
                <a:latin typeface="Arial" charset="0"/>
              </a:rPr>
              <a:t>NSTX</a:t>
            </a:r>
          </a:p>
        </p:txBody>
      </p:sp>
      <p:cxnSp>
        <p:nvCxnSpPr>
          <p:cNvPr id="20517" name="Straight Connector 42"/>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518" name="Line 14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20519" name="Straight Connector 43"/>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520" name="Rectangle 129"/>
          <p:cNvSpPr>
            <a:spLocks noChangeArrowheads="1"/>
          </p:cNvSpPr>
          <p:nvPr/>
        </p:nvSpPr>
        <p:spPr bwMode="auto">
          <a:xfrm>
            <a:off x="3651250" y="228600"/>
            <a:ext cx="1530350" cy="381000"/>
          </a:xfrm>
          <a:prstGeom prst="rect">
            <a:avLst/>
          </a:prstGeom>
          <a:noFill/>
          <a:ln w="9525">
            <a:noFill/>
            <a:miter lim="800000"/>
            <a:headEnd/>
            <a:tailEnd/>
          </a:ln>
        </p:spPr>
        <p:txBody>
          <a:bodyPr lIns="0" tIns="0" rIns="0" bIns="0" anchor="ctr">
            <a:prstTxWarp prst="textNoShape">
              <a:avLst/>
            </a:prstTxWarp>
          </a:bodyPr>
          <a:lstStyle/>
          <a:p>
            <a:pPr algn="r" eaLnBrk="0" hangingPunct="0">
              <a:spcBef>
                <a:spcPct val="0"/>
              </a:spcBef>
              <a:buFontTx/>
              <a:buNone/>
            </a:pPr>
            <a:r>
              <a:rPr lang="en-US" sz="1800">
                <a:solidFill>
                  <a:srgbClr val="3333CC"/>
                </a:solidFill>
                <a:latin typeface="Arial" charset="0"/>
              </a:rPr>
              <a:t>Supported by   </a:t>
            </a:r>
          </a:p>
        </p:txBody>
      </p:sp>
      <p:cxnSp>
        <p:nvCxnSpPr>
          <p:cNvPr id="20521" name="Straight Connector 44"/>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522" name="Line 149"/>
          <p:cNvSpPr>
            <a:spLocks noChangeShapeType="1"/>
          </p:cNvSpPr>
          <p:nvPr/>
        </p:nvSpPr>
        <p:spPr bwMode="auto">
          <a:xfrm>
            <a:off x="0" y="0"/>
            <a:ext cx="0" cy="457200"/>
          </a:xfrm>
          <a:prstGeom prst="line">
            <a:avLst/>
          </a:prstGeom>
          <a:noFill/>
          <a:ln w="0">
            <a:solidFill>
              <a:srgbClr val="FDFFFF"/>
            </a:solidFill>
            <a:round/>
            <a:headEnd/>
            <a:tailEnd/>
          </a:ln>
        </p:spPr>
        <p:txBody>
          <a:bodyPr wrap="none" lIns="0" tIns="0" rIns="0" bIns="0" anchor="ctr">
            <a:prstTxWarp prst="textNoShape">
              <a:avLst/>
            </a:prstTxWarp>
          </a:bodyPr>
          <a:lstStyle/>
          <a:p>
            <a:endParaRPr lang="en-US"/>
          </a:p>
        </p:txBody>
      </p:sp>
      <p:cxnSp>
        <p:nvCxnSpPr>
          <p:cNvPr id="20523" name="Straight Connector 45"/>
          <p:cNvCxnSpPr>
            <a:cxnSpLocks noChangeShapeType="1"/>
          </p:cNvCxnSpPr>
          <p:nvPr/>
        </p:nvCxnSpPr>
        <p:spPr bwMode="auto">
          <a:xfrm>
            <a:off x="0" y="0"/>
            <a:ext cx="457200" cy="0"/>
          </a:xfrm>
          <a:prstGeom prst="line">
            <a:avLst/>
          </a:prstGeom>
          <a:noFill/>
          <a:ln w="0">
            <a:solidFill>
              <a:srgbClr val="FEFFFF"/>
            </a:solidFill>
            <a:round/>
            <a:headEnd/>
            <a:tailEnd/>
          </a:ln>
        </p:spPr>
      </p:cxnSp>
      <p:pic>
        <p:nvPicPr>
          <p:cNvPr id="20524" name="Picture 48" descr="ppi221.tmp"/>
          <p:cNvPicPr>
            <a:picLocks/>
          </p:cNvPicPr>
          <p:nvPr/>
        </p:nvPicPr>
        <p:blipFill>
          <a:blip r:embed="rId4"/>
          <a:srcRect/>
          <a:stretch>
            <a:fillRect/>
          </a:stretch>
        </p:blipFill>
        <p:spPr bwMode="auto">
          <a:xfrm>
            <a:off x="76200" y="1981200"/>
            <a:ext cx="1333500" cy="4794250"/>
          </a:xfrm>
          <a:prstGeom prst="rect">
            <a:avLst/>
          </a:prstGeom>
          <a:noFill/>
          <a:ln w="9525">
            <a:noFill/>
            <a:miter lim="800000"/>
            <a:headEnd/>
            <a:tailEnd/>
          </a:ln>
        </p:spPr>
      </p:pic>
      <p:cxnSp>
        <p:nvCxnSpPr>
          <p:cNvPr id="20525" name="Straight Connector 49"/>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526" name="Text Box 152"/>
          <p:cNvSpPr txBox="1">
            <a:spLocks noChangeArrowheads="1"/>
          </p:cNvSpPr>
          <p:nvPr/>
        </p:nvSpPr>
        <p:spPr bwMode="auto">
          <a:xfrm>
            <a:off x="38100" y="1987551"/>
            <a:ext cx="1333500" cy="4794250"/>
          </a:xfrm>
          <a:prstGeom prst="rect">
            <a:avLst/>
          </a:prstGeom>
          <a:noFill/>
          <a:ln w="12700">
            <a:noFill/>
            <a:miter lim="800000"/>
            <a:headEnd/>
            <a:tailEnd/>
          </a:ln>
        </p:spPr>
        <p:txBody>
          <a:bodyPr lIns="91418" tIns="45709" rIns="91418" bIns="45709">
            <a:prstTxWarp prst="textNoShape">
              <a:avLst/>
            </a:prstTxWarp>
            <a:spAutoFit/>
          </a:bodyPr>
          <a:lstStyle/>
          <a:p>
            <a:pPr eaLnBrk="0" hangingPunct="0">
              <a:spcBef>
                <a:spcPct val="5000"/>
              </a:spcBef>
              <a:spcAft>
                <a:spcPct val="5000"/>
              </a:spcAft>
              <a:buFontTx/>
              <a:buNone/>
            </a:pPr>
            <a:r>
              <a:rPr lang="en-US" sz="900">
                <a:solidFill>
                  <a:srgbClr val="0000FF"/>
                </a:solidFill>
                <a:latin typeface="Arial" charset="0"/>
              </a:rPr>
              <a:t>College W&amp;M</a:t>
            </a:r>
          </a:p>
          <a:p>
            <a:pPr eaLnBrk="0" hangingPunct="0">
              <a:spcBef>
                <a:spcPct val="5000"/>
              </a:spcBef>
              <a:spcAft>
                <a:spcPct val="5000"/>
              </a:spcAft>
              <a:buFontTx/>
              <a:buNone/>
            </a:pPr>
            <a:r>
              <a:rPr lang="en-US" sz="900">
                <a:solidFill>
                  <a:srgbClr val="0000FF"/>
                </a:solidFill>
                <a:latin typeface="Arial" charset="0"/>
              </a:rPr>
              <a:t>Colorado Sch Mines</a:t>
            </a:r>
          </a:p>
          <a:p>
            <a:pPr eaLnBrk="0" hangingPunct="0">
              <a:spcBef>
                <a:spcPct val="5000"/>
              </a:spcBef>
              <a:spcAft>
                <a:spcPct val="5000"/>
              </a:spcAft>
              <a:buFontTx/>
              <a:buNone/>
            </a:pPr>
            <a:r>
              <a:rPr lang="en-US" sz="900">
                <a:solidFill>
                  <a:srgbClr val="0000FF"/>
                </a:solidFill>
                <a:latin typeface="Arial" charset="0"/>
              </a:rPr>
              <a:t>Columbia U</a:t>
            </a:r>
          </a:p>
          <a:p>
            <a:pPr eaLnBrk="0" hangingPunct="0">
              <a:spcBef>
                <a:spcPct val="5000"/>
              </a:spcBef>
              <a:spcAft>
                <a:spcPct val="5000"/>
              </a:spcAft>
              <a:buFontTx/>
              <a:buNone/>
            </a:pPr>
            <a:r>
              <a:rPr lang="en-US" sz="900">
                <a:solidFill>
                  <a:srgbClr val="0000FF"/>
                </a:solidFill>
                <a:latin typeface="Arial" charset="0"/>
              </a:rPr>
              <a:t>CompX</a:t>
            </a:r>
          </a:p>
          <a:p>
            <a:pPr eaLnBrk="0" hangingPunct="0">
              <a:spcBef>
                <a:spcPct val="5000"/>
              </a:spcBef>
              <a:spcAft>
                <a:spcPct val="5000"/>
              </a:spcAft>
              <a:buFontTx/>
              <a:buNone/>
            </a:pPr>
            <a:r>
              <a:rPr lang="en-US" sz="900">
                <a:solidFill>
                  <a:srgbClr val="0000FF"/>
                </a:solidFill>
                <a:latin typeface="Arial" charset="0"/>
              </a:rPr>
              <a:t>General Atomics</a:t>
            </a:r>
          </a:p>
          <a:p>
            <a:pPr eaLnBrk="0" hangingPunct="0">
              <a:spcBef>
                <a:spcPct val="5000"/>
              </a:spcBef>
              <a:spcAft>
                <a:spcPct val="5000"/>
              </a:spcAft>
              <a:buFontTx/>
              <a:buNone/>
            </a:pPr>
            <a:r>
              <a:rPr lang="en-US" sz="900">
                <a:solidFill>
                  <a:srgbClr val="0000FF"/>
                </a:solidFill>
                <a:latin typeface="Arial" charset="0"/>
              </a:rPr>
              <a:t>INL</a:t>
            </a:r>
          </a:p>
          <a:p>
            <a:pPr eaLnBrk="0" hangingPunct="0">
              <a:spcBef>
                <a:spcPct val="5000"/>
              </a:spcBef>
              <a:spcAft>
                <a:spcPct val="5000"/>
              </a:spcAft>
              <a:buFontTx/>
              <a:buNone/>
            </a:pPr>
            <a:r>
              <a:rPr lang="en-US" sz="900">
                <a:solidFill>
                  <a:srgbClr val="0000FF"/>
                </a:solidFill>
                <a:latin typeface="Arial" charset="0"/>
              </a:rPr>
              <a:t>Johns Hopkins U</a:t>
            </a:r>
          </a:p>
          <a:p>
            <a:pPr eaLnBrk="0" hangingPunct="0">
              <a:spcBef>
                <a:spcPct val="5000"/>
              </a:spcBef>
              <a:spcAft>
                <a:spcPct val="5000"/>
              </a:spcAft>
              <a:buFontTx/>
              <a:buNone/>
            </a:pPr>
            <a:r>
              <a:rPr lang="en-US" sz="900">
                <a:solidFill>
                  <a:srgbClr val="0000FF"/>
                </a:solidFill>
                <a:latin typeface="Arial" charset="0"/>
              </a:rPr>
              <a:t>LANL</a:t>
            </a:r>
          </a:p>
          <a:p>
            <a:pPr eaLnBrk="0" hangingPunct="0">
              <a:spcBef>
                <a:spcPct val="5000"/>
              </a:spcBef>
              <a:spcAft>
                <a:spcPct val="5000"/>
              </a:spcAft>
              <a:buFontTx/>
              <a:buNone/>
            </a:pPr>
            <a:r>
              <a:rPr lang="en-US" sz="900">
                <a:solidFill>
                  <a:srgbClr val="0000FF"/>
                </a:solidFill>
                <a:latin typeface="Arial" charset="0"/>
              </a:rPr>
              <a:t>LLNL</a:t>
            </a:r>
          </a:p>
          <a:p>
            <a:pPr eaLnBrk="0" hangingPunct="0">
              <a:spcBef>
                <a:spcPct val="5000"/>
              </a:spcBef>
              <a:spcAft>
                <a:spcPct val="5000"/>
              </a:spcAft>
              <a:buFontTx/>
              <a:buNone/>
            </a:pPr>
            <a:r>
              <a:rPr lang="en-US" sz="900">
                <a:solidFill>
                  <a:srgbClr val="0000FF"/>
                </a:solidFill>
                <a:latin typeface="Arial" charset="0"/>
              </a:rPr>
              <a:t>Lodestar</a:t>
            </a:r>
          </a:p>
          <a:p>
            <a:pPr eaLnBrk="0" hangingPunct="0">
              <a:spcBef>
                <a:spcPct val="5000"/>
              </a:spcBef>
              <a:spcAft>
                <a:spcPct val="5000"/>
              </a:spcAft>
              <a:buFontTx/>
              <a:buNone/>
            </a:pPr>
            <a:r>
              <a:rPr lang="en-US" sz="900">
                <a:solidFill>
                  <a:srgbClr val="0000FF"/>
                </a:solidFill>
                <a:latin typeface="Arial" charset="0"/>
              </a:rPr>
              <a:t>MIT</a:t>
            </a:r>
          </a:p>
          <a:p>
            <a:pPr eaLnBrk="0" hangingPunct="0">
              <a:spcBef>
                <a:spcPct val="5000"/>
              </a:spcBef>
              <a:spcAft>
                <a:spcPct val="5000"/>
              </a:spcAft>
              <a:buFontTx/>
              <a:buNone/>
            </a:pPr>
            <a:r>
              <a:rPr lang="en-US" sz="900">
                <a:solidFill>
                  <a:srgbClr val="0000FF"/>
                </a:solidFill>
                <a:latin typeface="Arial" charset="0"/>
              </a:rPr>
              <a:t>Nova Photonics</a:t>
            </a:r>
          </a:p>
          <a:p>
            <a:pPr eaLnBrk="0" hangingPunct="0">
              <a:spcBef>
                <a:spcPct val="5000"/>
              </a:spcBef>
              <a:spcAft>
                <a:spcPct val="5000"/>
              </a:spcAft>
              <a:buFontTx/>
              <a:buNone/>
            </a:pPr>
            <a:r>
              <a:rPr lang="en-US" sz="900">
                <a:solidFill>
                  <a:srgbClr val="0000FF"/>
                </a:solidFill>
                <a:latin typeface="Arial" charset="0"/>
              </a:rPr>
              <a:t>New York U</a:t>
            </a:r>
          </a:p>
          <a:p>
            <a:pPr eaLnBrk="0" hangingPunct="0">
              <a:spcBef>
                <a:spcPct val="5000"/>
              </a:spcBef>
              <a:spcAft>
                <a:spcPct val="5000"/>
              </a:spcAft>
              <a:buFontTx/>
              <a:buNone/>
            </a:pPr>
            <a:r>
              <a:rPr lang="en-US" sz="900">
                <a:solidFill>
                  <a:srgbClr val="0000FF"/>
                </a:solidFill>
                <a:latin typeface="Arial" charset="0"/>
              </a:rPr>
              <a:t>Old Dominion U</a:t>
            </a:r>
          </a:p>
          <a:p>
            <a:pPr eaLnBrk="0" hangingPunct="0">
              <a:spcBef>
                <a:spcPct val="5000"/>
              </a:spcBef>
              <a:spcAft>
                <a:spcPct val="5000"/>
              </a:spcAft>
              <a:buFontTx/>
              <a:buNone/>
            </a:pPr>
            <a:r>
              <a:rPr lang="en-US" sz="900">
                <a:solidFill>
                  <a:srgbClr val="0000FF"/>
                </a:solidFill>
                <a:latin typeface="Arial" charset="0"/>
              </a:rPr>
              <a:t>ORNL</a:t>
            </a:r>
          </a:p>
          <a:p>
            <a:pPr eaLnBrk="0" hangingPunct="0">
              <a:spcBef>
                <a:spcPct val="5000"/>
              </a:spcBef>
              <a:spcAft>
                <a:spcPct val="5000"/>
              </a:spcAft>
              <a:buFontTx/>
              <a:buNone/>
            </a:pPr>
            <a:r>
              <a:rPr lang="en-US" sz="900">
                <a:solidFill>
                  <a:srgbClr val="0000FF"/>
                </a:solidFill>
                <a:latin typeface="Arial" charset="0"/>
              </a:rPr>
              <a:t>PPPL</a:t>
            </a:r>
          </a:p>
          <a:p>
            <a:pPr eaLnBrk="0" hangingPunct="0">
              <a:spcBef>
                <a:spcPct val="5000"/>
              </a:spcBef>
              <a:spcAft>
                <a:spcPct val="5000"/>
              </a:spcAft>
              <a:buFontTx/>
              <a:buNone/>
            </a:pPr>
            <a:r>
              <a:rPr lang="en-US" sz="900">
                <a:solidFill>
                  <a:srgbClr val="0000FF"/>
                </a:solidFill>
                <a:latin typeface="Arial" charset="0"/>
              </a:rPr>
              <a:t>PSI</a:t>
            </a:r>
          </a:p>
          <a:p>
            <a:pPr eaLnBrk="0" hangingPunct="0">
              <a:spcBef>
                <a:spcPct val="5000"/>
              </a:spcBef>
              <a:spcAft>
                <a:spcPct val="5000"/>
              </a:spcAft>
              <a:buFontTx/>
              <a:buNone/>
            </a:pPr>
            <a:r>
              <a:rPr lang="en-US" sz="900">
                <a:solidFill>
                  <a:srgbClr val="0000FF"/>
                </a:solidFill>
                <a:latin typeface="Arial" charset="0"/>
              </a:rPr>
              <a:t>Princeton U</a:t>
            </a:r>
          </a:p>
          <a:p>
            <a:pPr eaLnBrk="0" hangingPunct="0">
              <a:spcBef>
                <a:spcPct val="5000"/>
              </a:spcBef>
              <a:spcAft>
                <a:spcPct val="5000"/>
              </a:spcAft>
              <a:buFontTx/>
              <a:buNone/>
            </a:pPr>
            <a:r>
              <a:rPr lang="en-US" sz="900">
                <a:solidFill>
                  <a:srgbClr val="0000FF"/>
                </a:solidFill>
                <a:latin typeface="Arial" charset="0"/>
              </a:rPr>
              <a:t>Purdue U</a:t>
            </a:r>
          </a:p>
          <a:p>
            <a:pPr eaLnBrk="0" hangingPunct="0">
              <a:spcBef>
                <a:spcPct val="5000"/>
              </a:spcBef>
              <a:spcAft>
                <a:spcPct val="5000"/>
              </a:spcAft>
              <a:buFontTx/>
              <a:buNone/>
            </a:pPr>
            <a:r>
              <a:rPr lang="en-US" sz="900">
                <a:solidFill>
                  <a:srgbClr val="0000FF"/>
                </a:solidFill>
                <a:latin typeface="Arial" charset="0"/>
              </a:rPr>
              <a:t>SNL</a:t>
            </a:r>
          </a:p>
          <a:p>
            <a:pPr eaLnBrk="0" hangingPunct="0">
              <a:spcBef>
                <a:spcPct val="5000"/>
              </a:spcBef>
              <a:spcAft>
                <a:spcPct val="5000"/>
              </a:spcAft>
              <a:buFontTx/>
              <a:buNone/>
            </a:pPr>
            <a:r>
              <a:rPr lang="en-US" sz="900">
                <a:solidFill>
                  <a:srgbClr val="0000FF"/>
                </a:solidFill>
                <a:latin typeface="Arial" charset="0"/>
              </a:rPr>
              <a:t>Think Tank, Inc.</a:t>
            </a:r>
          </a:p>
          <a:p>
            <a:pPr eaLnBrk="0" hangingPunct="0">
              <a:spcBef>
                <a:spcPct val="5000"/>
              </a:spcBef>
              <a:spcAft>
                <a:spcPct val="5000"/>
              </a:spcAft>
              <a:buFontTx/>
              <a:buNone/>
            </a:pPr>
            <a:r>
              <a:rPr lang="en-US" sz="900">
                <a:solidFill>
                  <a:srgbClr val="0000FF"/>
                </a:solidFill>
                <a:latin typeface="Arial" charset="0"/>
              </a:rPr>
              <a:t>UC Davis</a:t>
            </a:r>
          </a:p>
          <a:p>
            <a:pPr eaLnBrk="0" hangingPunct="0">
              <a:spcBef>
                <a:spcPct val="5000"/>
              </a:spcBef>
              <a:spcAft>
                <a:spcPct val="5000"/>
              </a:spcAft>
              <a:buFontTx/>
              <a:buNone/>
            </a:pPr>
            <a:r>
              <a:rPr lang="en-US" sz="900">
                <a:solidFill>
                  <a:srgbClr val="0000FF"/>
                </a:solidFill>
                <a:latin typeface="Arial" charset="0"/>
              </a:rPr>
              <a:t>UC Irvine</a:t>
            </a:r>
          </a:p>
          <a:p>
            <a:pPr eaLnBrk="0" hangingPunct="0">
              <a:spcBef>
                <a:spcPct val="5000"/>
              </a:spcBef>
              <a:spcAft>
                <a:spcPct val="5000"/>
              </a:spcAft>
              <a:buFontTx/>
              <a:buNone/>
            </a:pPr>
            <a:r>
              <a:rPr lang="en-US" sz="900">
                <a:solidFill>
                  <a:srgbClr val="0000FF"/>
                </a:solidFill>
                <a:latin typeface="Arial" charset="0"/>
              </a:rPr>
              <a:t>UCLA</a:t>
            </a:r>
          </a:p>
          <a:p>
            <a:pPr eaLnBrk="0" hangingPunct="0">
              <a:spcBef>
                <a:spcPct val="5000"/>
              </a:spcBef>
              <a:spcAft>
                <a:spcPct val="5000"/>
              </a:spcAft>
              <a:buFontTx/>
              <a:buNone/>
            </a:pPr>
            <a:r>
              <a:rPr lang="en-US" sz="900">
                <a:solidFill>
                  <a:srgbClr val="0000FF"/>
                </a:solidFill>
                <a:latin typeface="Arial" charset="0"/>
              </a:rPr>
              <a:t>UCSD</a:t>
            </a:r>
          </a:p>
          <a:p>
            <a:pPr eaLnBrk="0" hangingPunct="0">
              <a:spcBef>
                <a:spcPct val="5000"/>
              </a:spcBef>
              <a:spcAft>
                <a:spcPct val="5000"/>
              </a:spcAft>
              <a:buFontTx/>
              <a:buNone/>
            </a:pPr>
            <a:r>
              <a:rPr lang="en-US" sz="900">
                <a:solidFill>
                  <a:srgbClr val="0000FF"/>
                </a:solidFill>
                <a:latin typeface="Arial" charset="0"/>
              </a:rPr>
              <a:t>U Colorado</a:t>
            </a:r>
          </a:p>
          <a:p>
            <a:pPr eaLnBrk="0" hangingPunct="0">
              <a:spcBef>
                <a:spcPct val="5000"/>
              </a:spcBef>
              <a:spcAft>
                <a:spcPct val="5000"/>
              </a:spcAft>
              <a:buFontTx/>
              <a:buNone/>
            </a:pPr>
            <a:r>
              <a:rPr lang="en-US" sz="900">
                <a:solidFill>
                  <a:srgbClr val="0000FF"/>
                </a:solidFill>
                <a:latin typeface="Arial" charset="0"/>
              </a:rPr>
              <a:t>U Illinois</a:t>
            </a:r>
          </a:p>
          <a:p>
            <a:pPr eaLnBrk="0" hangingPunct="0">
              <a:spcBef>
                <a:spcPct val="5000"/>
              </a:spcBef>
              <a:spcAft>
                <a:spcPct val="5000"/>
              </a:spcAft>
              <a:buFontTx/>
              <a:buNone/>
            </a:pPr>
            <a:r>
              <a:rPr lang="en-US" sz="900">
                <a:solidFill>
                  <a:srgbClr val="0000FF"/>
                </a:solidFill>
                <a:latin typeface="Arial" charset="0"/>
              </a:rPr>
              <a:t>U Maryland</a:t>
            </a:r>
          </a:p>
          <a:p>
            <a:pPr eaLnBrk="0" hangingPunct="0">
              <a:spcBef>
                <a:spcPct val="5000"/>
              </a:spcBef>
              <a:spcAft>
                <a:spcPct val="5000"/>
              </a:spcAft>
              <a:buFontTx/>
              <a:buNone/>
            </a:pPr>
            <a:r>
              <a:rPr lang="en-US" sz="900">
                <a:solidFill>
                  <a:srgbClr val="0000FF"/>
                </a:solidFill>
                <a:latin typeface="Arial" charset="0"/>
              </a:rPr>
              <a:t>U Rochester</a:t>
            </a:r>
          </a:p>
          <a:p>
            <a:pPr eaLnBrk="0" hangingPunct="0">
              <a:spcBef>
                <a:spcPct val="5000"/>
              </a:spcBef>
              <a:spcAft>
                <a:spcPct val="5000"/>
              </a:spcAft>
              <a:buFontTx/>
              <a:buNone/>
            </a:pPr>
            <a:r>
              <a:rPr lang="en-US" sz="900">
                <a:solidFill>
                  <a:srgbClr val="0000FF"/>
                </a:solidFill>
                <a:latin typeface="Arial" charset="0"/>
              </a:rPr>
              <a:t>U Washington</a:t>
            </a:r>
          </a:p>
          <a:p>
            <a:pPr eaLnBrk="0" hangingPunct="0">
              <a:spcBef>
                <a:spcPct val="5000"/>
              </a:spcBef>
              <a:spcAft>
                <a:spcPct val="5000"/>
              </a:spcAft>
              <a:buFontTx/>
              <a:buNone/>
            </a:pPr>
            <a:r>
              <a:rPr lang="en-US" sz="900">
                <a:solidFill>
                  <a:srgbClr val="0000FF"/>
                </a:solidFill>
                <a:latin typeface="Arial" charset="0"/>
              </a:rPr>
              <a:t>U Wisconsin</a:t>
            </a:r>
          </a:p>
        </p:txBody>
      </p:sp>
      <p:cxnSp>
        <p:nvCxnSpPr>
          <p:cNvPr id="20527" name="Straight Connector 50"/>
          <p:cNvCxnSpPr>
            <a:cxnSpLocks noChangeShapeType="1"/>
          </p:cNvCxnSpPr>
          <p:nvPr/>
        </p:nvCxnSpPr>
        <p:spPr bwMode="auto">
          <a:xfrm>
            <a:off x="0" y="0"/>
            <a:ext cx="457200" cy="0"/>
          </a:xfrm>
          <a:prstGeom prst="line">
            <a:avLst/>
          </a:prstGeom>
          <a:noFill/>
          <a:ln w="0">
            <a:solidFill>
              <a:srgbClr val="FEFFFF"/>
            </a:solidFill>
            <a:round/>
            <a:headEnd/>
            <a:tailEnd/>
          </a:ln>
        </p:spPr>
      </p:cxnSp>
      <p:pic>
        <p:nvPicPr>
          <p:cNvPr id="20528" name="Picture 53" descr="ppi224.tmp"/>
          <p:cNvPicPr>
            <a:picLocks/>
          </p:cNvPicPr>
          <p:nvPr/>
        </p:nvPicPr>
        <p:blipFill>
          <a:blip r:embed="rId5"/>
          <a:srcRect/>
          <a:stretch>
            <a:fillRect/>
          </a:stretch>
        </p:blipFill>
        <p:spPr bwMode="auto">
          <a:xfrm>
            <a:off x="7772401" y="2254251"/>
            <a:ext cx="1284288" cy="4527550"/>
          </a:xfrm>
          <a:prstGeom prst="rect">
            <a:avLst/>
          </a:prstGeom>
          <a:noFill/>
          <a:ln w="9525">
            <a:noFill/>
            <a:miter lim="800000"/>
            <a:headEnd/>
            <a:tailEnd/>
          </a:ln>
        </p:spPr>
      </p:pic>
      <p:cxnSp>
        <p:nvCxnSpPr>
          <p:cNvPr id="20529" name="Straight Connector 54"/>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530" name="Text Box 153"/>
          <p:cNvSpPr txBox="1">
            <a:spLocks noChangeArrowheads="1"/>
          </p:cNvSpPr>
          <p:nvPr/>
        </p:nvSpPr>
        <p:spPr bwMode="auto">
          <a:xfrm>
            <a:off x="7772401" y="2254251"/>
            <a:ext cx="1284288" cy="4527550"/>
          </a:xfrm>
          <a:prstGeom prst="rect">
            <a:avLst/>
          </a:prstGeom>
          <a:noFill/>
          <a:ln w="12700">
            <a:noFill/>
            <a:miter lim="800000"/>
            <a:headEnd/>
            <a:tailEnd/>
          </a:ln>
        </p:spPr>
        <p:txBody>
          <a:bodyPr lIns="91418" tIns="45709" rIns="91418" bIns="45709" anchor="b">
            <a:prstTxWarp prst="textNoShape">
              <a:avLst/>
            </a:prstTxWarp>
            <a:spAutoFit/>
          </a:bodyPr>
          <a:lstStyle/>
          <a:p>
            <a:pPr algn="r" eaLnBrk="0" hangingPunct="0">
              <a:spcBef>
                <a:spcPct val="8000"/>
              </a:spcBef>
              <a:spcAft>
                <a:spcPct val="8000"/>
              </a:spcAft>
              <a:buFontTx/>
              <a:buNone/>
            </a:pPr>
            <a:r>
              <a:rPr lang="en-US" sz="900">
                <a:solidFill>
                  <a:srgbClr val="FF0000"/>
                </a:solidFill>
                <a:latin typeface="Arial" charset="0"/>
              </a:rPr>
              <a:t>Culham Sci Ctr</a:t>
            </a:r>
          </a:p>
          <a:p>
            <a:pPr algn="r" eaLnBrk="0" hangingPunct="0">
              <a:spcBef>
                <a:spcPct val="8000"/>
              </a:spcBef>
              <a:spcAft>
                <a:spcPct val="8000"/>
              </a:spcAft>
              <a:buFontTx/>
              <a:buNone/>
            </a:pPr>
            <a:r>
              <a:rPr lang="en-US" sz="900">
                <a:solidFill>
                  <a:srgbClr val="FF0000"/>
                </a:solidFill>
                <a:latin typeface="Arial" charset="0"/>
              </a:rPr>
              <a:t>U St. Andrews</a:t>
            </a:r>
          </a:p>
          <a:p>
            <a:pPr algn="r" eaLnBrk="0" hangingPunct="0">
              <a:spcBef>
                <a:spcPct val="8000"/>
              </a:spcBef>
              <a:spcAft>
                <a:spcPct val="8000"/>
              </a:spcAft>
              <a:buFontTx/>
              <a:buNone/>
            </a:pPr>
            <a:r>
              <a:rPr lang="en-US" sz="900">
                <a:solidFill>
                  <a:srgbClr val="FF0000"/>
                </a:solidFill>
                <a:latin typeface="Arial" charset="0"/>
              </a:rPr>
              <a:t>York U</a:t>
            </a:r>
          </a:p>
          <a:p>
            <a:pPr algn="r" eaLnBrk="0" hangingPunct="0">
              <a:spcBef>
                <a:spcPct val="8000"/>
              </a:spcBef>
              <a:spcAft>
                <a:spcPct val="8000"/>
              </a:spcAft>
              <a:buFontTx/>
              <a:buNone/>
            </a:pPr>
            <a:r>
              <a:rPr lang="en-US" sz="900">
                <a:solidFill>
                  <a:srgbClr val="FF0000"/>
                </a:solidFill>
                <a:latin typeface="Arial" charset="0"/>
              </a:rPr>
              <a:t>Chubu U</a:t>
            </a:r>
          </a:p>
          <a:p>
            <a:pPr algn="r" eaLnBrk="0" hangingPunct="0">
              <a:spcBef>
                <a:spcPct val="8000"/>
              </a:spcBef>
              <a:spcAft>
                <a:spcPct val="8000"/>
              </a:spcAft>
              <a:buFontTx/>
              <a:buNone/>
            </a:pPr>
            <a:r>
              <a:rPr lang="en-US" sz="900">
                <a:solidFill>
                  <a:srgbClr val="FF0000"/>
                </a:solidFill>
                <a:latin typeface="Arial" charset="0"/>
              </a:rPr>
              <a:t>Fukui U</a:t>
            </a:r>
          </a:p>
          <a:p>
            <a:pPr algn="r" eaLnBrk="0" hangingPunct="0">
              <a:spcBef>
                <a:spcPct val="8000"/>
              </a:spcBef>
              <a:spcAft>
                <a:spcPct val="8000"/>
              </a:spcAft>
              <a:buFontTx/>
              <a:buNone/>
            </a:pPr>
            <a:r>
              <a:rPr lang="en-US" sz="900">
                <a:solidFill>
                  <a:srgbClr val="FF0000"/>
                </a:solidFill>
                <a:latin typeface="Arial" charset="0"/>
              </a:rPr>
              <a:t>Hiroshima U</a:t>
            </a:r>
          </a:p>
          <a:p>
            <a:pPr algn="r" eaLnBrk="0" hangingPunct="0">
              <a:spcBef>
                <a:spcPct val="8000"/>
              </a:spcBef>
              <a:spcAft>
                <a:spcPct val="8000"/>
              </a:spcAft>
              <a:buFontTx/>
              <a:buNone/>
            </a:pPr>
            <a:r>
              <a:rPr lang="en-US" sz="900">
                <a:solidFill>
                  <a:srgbClr val="FF0000"/>
                </a:solidFill>
                <a:latin typeface="Arial" charset="0"/>
              </a:rPr>
              <a:t>Hyogo U</a:t>
            </a:r>
          </a:p>
          <a:p>
            <a:pPr algn="r" eaLnBrk="0" hangingPunct="0">
              <a:spcBef>
                <a:spcPct val="8000"/>
              </a:spcBef>
              <a:spcAft>
                <a:spcPct val="8000"/>
              </a:spcAft>
              <a:buFontTx/>
              <a:buNone/>
            </a:pPr>
            <a:r>
              <a:rPr lang="en-US" sz="900">
                <a:solidFill>
                  <a:srgbClr val="FF0000"/>
                </a:solidFill>
                <a:latin typeface="Arial" charset="0"/>
              </a:rPr>
              <a:t>Kyoto U</a:t>
            </a:r>
          </a:p>
          <a:p>
            <a:pPr algn="r" eaLnBrk="0" hangingPunct="0">
              <a:spcBef>
                <a:spcPct val="8000"/>
              </a:spcBef>
              <a:spcAft>
                <a:spcPct val="8000"/>
              </a:spcAft>
              <a:buFontTx/>
              <a:buNone/>
            </a:pPr>
            <a:r>
              <a:rPr lang="en-US" sz="900">
                <a:solidFill>
                  <a:srgbClr val="FF0000"/>
                </a:solidFill>
                <a:latin typeface="Arial" charset="0"/>
              </a:rPr>
              <a:t>Kyushu U</a:t>
            </a:r>
          </a:p>
          <a:p>
            <a:pPr algn="r" eaLnBrk="0" hangingPunct="0">
              <a:spcBef>
                <a:spcPct val="8000"/>
              </a:spcBef>
              <a:spcAft>
                <a:spcPct val="8000"/>
              </a:spcAft>
              <a:buFontTx/>
              <a:buNone/>
            </a:pPr>
            <a:r>
              <a:rPr lang="en-US" sz="900">
                <a:solidFill>
                  <a:srgbClr val="FF0000"/>
                </a:solidFill>
                <a:latin typeface="Arial" charset="0"/>
              </a:rPr>
              <a:t>Kyushu Tokai U</a:t>
            </a:r>
          </a:p>
          <a:p>
            <a:pPr algn="r" eaLnBrk="0" hangingPunct="0">
              <a:spcBef>
                <a:spcPct val="8000"/>
              </a:spcBef>
              <a:spcAft>
                <a:spcPct val="8000"/>
              </a:spcAft>
              <a:buFontTx/>
              <a:buNone/>
            </a:pPr>
            <a:r>
              <a:rPr lang="en-US" sz="900">
                <a:solidFill>
                  <a:srgbClr val="FF0000"/>
                </a:solidFill>
                <a:latin typeface="Arial" charset="0"/>
              </a:rPr>
              <a:t>NIFS</a:t>
            </a:r>
          </a:p>
          <a:p>
            <a:pPr algn="r" eaLnBrk="0" hangingPunct="0">
              <a:spcBef>
                <a:spcPct val="8000"/>
              </a:spcBef>
              <a:spcAft>
                <a:spcPct val="8000"/>
              </a:spcAft>
              <a:buFontTx/>
              <a:buNone/>
            </a:pPr>
            <a:r>
              <a:rPr lang="en-US" sz="900">
                <a:solidFill>
                  <a:srgbClr val="FF0000"/>
                </a:solidFill>
                <a:latin typeface="Arial" charset="0"/>
              </a:rPr>
              <a:t>Niigata U</a:t>
            </a:r>
          </a:p>
          <a:p>
            <a:pPr algn="r" eaLnBrk="0" hangingPunct="0">
              <a:spcBef>
                <a:spcPct val="8000"/>
              </a:spcBef>
              <a:spcAft>
                <a:spcPct val="8000"/>
              </a:spcAft>
              <a:buFontTx/>
              <a:buNone/>
            </a:pPr>
            <a:r>
              <a:rPr lang="en-US" sz="900">
                <a:solidFill>
                  <a:srgbClr val="FF0000"/>
                </a:solidFill>
                <a:latin typeface="Arial" charset="0"/>
              </a:rPr>
              <a:t>U Tokyo</a:t>
            </a:r>
          </a:p>
          <a:p>
            <a:pPr algn="r" eaLnBrk="0" hangingPunct="0">
              <a:spcBef>
                <a:spcPct val="8000"/>
              </a:spcBef>
              <a:spcAft>
                <a:spcPct val="8000"/>
              </a:spcAft>
              <a:buFontTx/>
              <a:buNone/>
            </a:pPr>
            <a:r>
              <a:rPr lang="en-US" sz="900">
                <a:solidFill>
                  <a:srgbClr val="FF0000"/>
                </a:solidFill>
                <a:latin typeface="Arial" charset="0"/>
              </a:rPr>
              <a:t>JAEA</a:t>
            </a:r>
          </a:p>
          <a:p>
            <a:pPr algn="r" eaLnBrk="0" hangingPunct="0">
              <a:spcBef>
                <a:spcPct val="8000"/>
              </a:spcBef>
              <a:spcAft>
                <a:spcPct val="8000"/>
              </a:spcAft>
              <a:buFontTx/>
              <a:buNone/>
            </a:pPr>
            <a:r>
              <a:rPr lang="en-US" sz="900">
                <a:solidFill>
                  <a:srgbClr val="FF0000"/>
                </a:solidFill>
                <a:latin typeface="Arial" charset="0"/>
              </a:rPr>
              <a:t>Hebrew U</a:t>
            </a:r>
          </a:p>
          <a:p>
            <a:pPr algn="r" eaLnBrk="0" hangingPunct="0">
              <a:spcBef>
                <a:spcPct val="8000"/>
              </a:spcBef>
              <a:spcAft>
                <a:spcPct val="8000"/>
              </a:spcAft>
              <a:buFontTx/>
              <a:buNone/>
            </a:pPr>
            <a:r>
              <a:rPr lang="en-US" sz="900">
                <a:solidFill>
                  <a:srgbClr val="FF0000"/>
                </a:solidFill>
                <a:latin typeface="Arial" charset="0"/>
              </a:rPr>
              <a:t>Ioffe Inst</a:t>
            </a:r>
          </a:p>
          <a:p>
            <a:pPr algn="r" eaLnBrk="0" hangingPunct="0">
              <a:spcBef>
                <a:spcPct val="8000"/>
              </a:spcBef>
              <a:spcAft>
                <a:spcPct val="8000"/>
              </a:spcAft>
              <a:buFontTx/>
              <a:buNone/>
            </a:pPr>
            <a:r>
              <a:rPr lang="en-US" sz="900">
                <a:solidFill>
                  <a:srgbClr val="FF0000"/>
                </a:solidFill>
                <a:latin typeface="Arial" charset="0"/>
              </a:rPr>
              <a:t>RRC Kurchatov Inst</a:t>
            </a:r>
          </a:p>
          <a:p>
            <a:pPr algn="r" eaLnBrk="0" hangingPunct="0">
              <a:spcBef>
                <a:spcPct val="8000"/>
              </a:spcBef>
              <a:spcAft>
                <a:spcPct val="8000"/>
              </a:spcAft>
              <a:buFontTx/>
              <a:buNone/>
            </a:pPr>
            <a:r>
              <a:rPr lang="en-US" sz="900">
                <a:solidFill>
                  <a:srgbClr val="FF0000"/>
                </a:solidFill>
                <a:latin typeface="Arial" charset="0"/>
              </a:rPr>
              <a:t>TRINITI</a:t>
            </a:r>
          </a:p>
          <a:p>
            <a:pPr algn="r" eaLnBrk="0" hangingPunct="0">
              <a:spcBef>
                <a:spcPct val="8000"/>
              </a:spcBef>
              <a:spcAft>
                <a:spcPct val="8000"/>
              </a:spcAft>
              <a:buFontTx/>
              <a:buNone/>
            </a:pPr>
            <a:r>
              <a:rPr lang="en-US" sz="900">
                <a:solidFill>
                  <a:srgbClr val="FF0000"/>
                </a:solidFill>
                <a:latin typeface="Arial" charset="0"/>
              </a:rPr>
              <a:t>KBSI</a:t>
            </a:r>
          </a:p>
          <a:p>
            <a:pPr algn="r" eaLnBrk="0" hangingPunct="0">
              <a:spcBef>
                <a:spcPct val="8000"/>
              </a:spcBef>
              <a:spcAft>
                <a:spcPct val="8000"/>
              </a:spcAft>
              <a:buFontTx/>
              <a:buNone/>
            </a:pPr>
            <a:r>
              <a:rPr lang="en-US" sz="900">
                <a:solidFill>
                  <a:srgbClr val="FF0000"/>
                </a:solidFill>
                <a:latin typeface="Arial" charset="0"/>
              </a:rPr>
              <a:t>KAIST</a:t>
            </a:r>
          </a:p>
          <a:p>
            <a:pPr algn="r" eaLnBrk="0" hangingPunct="0">
              <a:spcBef>
                <a:spcPct val="8000"/>
              </a:spcBef>
              <a:spcAft>
                <a:spcPct val="8000"/>
              </a:spcAft>
              <a:buFontTx/>
              <a:buNone/>
            </a:pPr>
            <a:r>
              <a:rPr lang="en-US" sz="900">
                <a:solidFill>
                  <a:srgbClr val="FF0000"/>
                </a:solidFill>
                <a:latin typeface="Arial" charset="0"/>
              </a:rPr>
              <a:t>POSTECH</a:t>
            </a:r>
          </a:p>
          <a:p>
            <a:pPr algn="r" eaLnBrk="0" hangingPunct="0">
              <a:spcBef>
                <a:spcPct val="8000"/>
              </a:spcBef>
              <a:spcAft>
                <a:spcPct val="8000"/>
              </a:spcAft>
              <a:buFontTx/>
              <a:buNone/>
            </a:pPr>
            <a:r>
              <a:rPr lang="en-US" sz="900">
                <a:solidFill>
                  <a:srgbClr val="FF0000"/>
                </a:solidFill>
                <a:latin typeface="Arial" charset="0"/>
              </a:rPr>
              <a:t>ASIPP</a:t>
            </a:r>
          </a:p>
          <a:p>
            <a:pPr algn="r" eaLnBrk="0" hangingPunct="0">
              <a:spcBef>
                <a:spcPct val="8000"/>
              </a:spcBef>
              <a:spcAft>
                <a:spcPct val="8000"/>
              </a:spcAft>
              <a:buFontTx/>
              <a:buNone/>
            </a:pPr>
            <a:r>
              <a:rPr lang="en-US" sz="900">
                <a:solidFill>
                  <a:srgbClr val="FF0000"/>
                </a:solidFill>
                <a:latin typeface="Arial" charset="0"/>
              </a:rPr>
              <a:t>ENEA, Frascati</a:t>
            </a:r>
          </a:p>
          <a:p>
            <a:pPr algn="r" eaLnBrk="0" hangingPunct="0">
              <a:spcBef>
                <a:spcPct val="8000"/>
              </a:spcBef>
              <a:spcAft>
                <a:spcPct val="8000"/>
              </a:spcAft>
              <a:buFontTx/>
              <a:buNone/>
            </a:pPr>
            <a:r>
              <a:rPr lang="en-US" sz="900">
                <a:solidFill>
                  <a:srgbClr val="FF0000"/>
                </a:solidFill>
                <a:latin typeface="Arial" charset="0"/>
              </a:rPr>
              <a:t>CEA, Cadarache</a:t>
            </a:r>
          </a:p>
          <a:p>
            <a:pPr algn="r" eaLnBrk="0" hangingPunct="0">
              <a:spcBef>
                <a:spcPct val="8000"/>
              </a:spcBef>
              <a:spcAft>
                <a:spcPct val="8000"/>
              </a:spcAft>
              <a:buFontTx/>
              <a:buNone/>
            </a:pPr>
            <a:r>
              <a:rPr lang="en-US" sz="900">
                <a:solidFill>
                  <a:srgbClr val="FF0000"/>
                </a:solidFill>
                <a:latin typeface="Arial" charset="0"/>
              </a:rPr>
              <a:t>IPP, J</a:t>
            </a:r>
            <a:r>
              <a:rPr lang="en-US" sz="900">
                <a:solidFill>
                  <a:srgbClr val="FF0000"/>
                </a:solidFill>
                <a:latin typeface="Arial" charset="0"/>
                <a:ea typeface="Arial" charset="0"/>
                <a:cs typeface="Arial" charset="0"/>
              </a:rPr>
              <a:t>ü</a:t>
            </a:r>
            <a:r>
              <a:rPr lang="en-US" sz="900">
                <a:solidFill>
                  <a:srgbClr val="FF0000"/>
                </a:solidFill>
                <a:latin typeface="Arial" charset="0"/>
              </a:rPr>
              <a:t>lich</a:t>
            </a:r>
          </a:p>
          <a:p>
            <a:pPr algn="r" eaLnBrk="0" hangingPunct="0">
              <a:spcBef>
                <a:spcPct val="8000"/>
              </a:spcBef>
              <a:spcAft>
                <a:spcPct val="8000"/>
              </a:spcAft>
              <a:buFontTx/>
              <a:buNone/>
            </a:pPr>
            <a:r>
              <a:rPr lang="en-US" sz="900">
                <a:solidFill>
                  <a:srgbClr val="FF0000"/>
                </a:solidFill>
                <a:latin typeface="Arial" charset="0"/>
              </a:rPr>
              <a:t>IPP, Garching</a:t>
            </a:r>
          </a:p>
          <a:p>
            <a:pPr algn="r" eaLnBrk="0" hangingPunct="0">
              <a:spcBef>
                <a:spcPct val="8000"/>
              </a:spcBef>
              <a:spcAft>
                <a:spcPct val="8000"/>
              </a:spcAft>
              <a:buFontTx/>
              <a:buNone/>
            </a:pPr>
            <a:r>
              <a:rPr lang="en-US" sz="900">
                <a:solidFill>
                  <a:srgbClr val="FF0000"/>
                </a:solidFill>
                <a:latin typeface="Arial" charset="0"/>
              </a:rPr>
              <a:t>ASCR, Czech Rep</a:t>
            </a:r>
          </a:p>
          <a:p>
            <a:pPr algn="r" eaLnBrk="0" hangingPunct="0">
              <a:spcBef>
                <a:spcPct val="8000"/>
              </a:spcBef>
              <a:spcAft>
                <a:spcPct val="8000"/>
              </a:spcAft>
              <a:buFontTx/>
              <a:buNone/>
            </a:pPr>
            <a:r>
              <a:rPr lang="en-US" sz="900">
                <a:solidFill>
                  <a:srgbClr val="FF0000"/>
                </a:solidFill>
                <a:latin typeface="Arial" charset="0"/>
              </a:rPr>
              <a:t>U Quebec</a:t>
            </a:r>
          </a:p>
        </p:txBody>
      </p:sp>
      <p:cxnSp>
        <p:nvCxnSpPr>
          <p:cNvPr id="20531" name="Straight Connector 55"/>
          <p:cNvCxnSpPr>
            <a:cxnSpLocks noChangeShapeType="1"/>
          </p:cNvCxnSpPr>
          <p:nvPr/>
        </p:nvCxnSpPr>
        <p:spPr bwMode="auto">
          <a:xfrm>
            <a:off x="0" y="0"/>
            <a:ext cx="457200" cy="0"/>
          </a:xfrm>
          <a:prstGeom prst="line">
            <a:avLst/>
          </a:prstGeom>
          <a:noFill/>
          <a:ln w="0">
            <a:solidFill>
              <a:srgbClr val="FEFFFF"/>
            </a:solidFill>
            <a:round/>
            <a:headEnd/>
            <a:tailEnd/>
          </a:ln>
        </p:spPr>
      </p:cxnSp>
      <p:pic>
        <p:nvPicPr>
          <p:cNvPr id="20532" name="Picture 155" descr="nstx_small"/>
          <p:cNvPicPr>
            <a:picLocks noChangeAspect="1" noChangeArrowheads="1"/>
          </p:cNvPicPr>
          <p:nvPr/>
        </p:nvPicPr>
        <p:blipFill>
          <a:blip r:embed="rId6"/>
          <a:srcRect/>
          <a:stretch>
            <a:fillRect/>
          </a:stretch>
        </p:blipFill>
        <p:spPr bwMode="auto">
          <a:xfrm>
            <a:off x="1600200" y="4419600"/>
            <a:ext cx="2027238" cy="2286000"/>
          </a:xfrm>
          <a:prstGeom prst="rect">
            <a:avLst/>
          </a:prstGeom>
          <a:noFill/>
          <a:ln w="9525">
            <a:noFill/>
            <a:miter lim="800000"/>
            <a:headEnd/>
            <a:tailEnd/>
          </a:ln>
        </p:spPr>
      </p:pic>
      <p:cxnSp>
        <p:nvCxnSpPr>
          <p:cNvPr id="20533" name="Straight Connector 56"/>
          <p:cNvCxnSpPr>
            <a:cxnSpLocks noChangeShapeType="1"/>
          </p:cNvCxnSpPr>
          <p:nvPr/>
        </p:nvCxnSpPr>
        <p:spPr bwMode="auto">
          <a:xfrm>
            <a:off x="0" y="0"/>
            <a:ext cx="457200" cy="0"/>
          </a:xfrm>
          <a:prstGeom prst="line">
            <a:avLst/>
          </a:prstGeom>
          <a:noFill/>
          <a:ln w="0">
            <a:solidFill>
              <a:srgbClr val="FEFFFF"/>
            </a:solidFill>
            <a:round/>
            <a:headEnd/>
            <a:tailEnd/>
          </a:ln>
        </p:spPr>
      </p:cxnSp>
      <p:pic>
        <p:nvPicPr>
          <p:cNvPr id="20534" name="Picture 160" descr="framed_team_picture"/>
          <p:cNvPicPr>
            <a:picLocks noChangeAspect="1" noChangeArrowheads="1"/>
          </p:cNvPicPr>
          <p:nvPr/>
        </p:nvPicPr>
        <p:blipFill>
          <a:blip r:embed="rId7"/>
          <a:srcRect/>
          <a:stretch>
            <a:fillRect/>
          </a:stretch>
        </p:blipFill>
        <p:spPr bwMode="auto">
          <a:xfrm>
            <a:off x="3886201" y="4225925"/>
            <a:ext cx="3357563" cy="2479675"/>
          </a:xfrm>
          <a:prstGeom prst="rect">
            <a:avLst/>
          </a:prstGeom>
          <a:noFill/>
          <a:ln w="9525">
            <a:noFill/>
            <a:miter lim="800000"/>
            <a:headEnd/>
            <a:tailEnd/>
          </a:ln>
        </p:spPr>
      </p:pic>
      <p:cxnSp>
        <p:nvCxnSpPr>
          <p:cNvPr id="20535" name="Straight Connector 57"/>
          <p:cNvCxnSpPr>
            <a:cxnSpLocks noChangeShapeType="1"/>
          </p:cNvCxnSpPr>
          <p:nvPr/>
        </p:nvCxnSpPr>
        <p:spPr bwMode="auto">
          <a:xfrm>
            <a:off x="0" y="0"/>
            <a:ext cx="0" cy="457200"/>
          </a:xfrm>
          <a:prstGeom prst="line">
            <a:avLst/>
          </a:prstGeom>
          <a:noFill/>
          <a:ln w="0">
            <a:solidFill>
              <a:srgbClr val="FDFFFF"/>
            </a:solidFill>
            <a:round/>
            <a:headEnd/>
            <a:tailEnd/>
          </a:ln>
        </p:spPr>
      </p:cxn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
          <p:cNvSpPr>
            <a:spLocks noGrp="1"/>
          </p:cNvSpPr>
          <p:nvPr>
            <p:ph type="sldNum" sz="quarter" idx="10"/>
          </p:nvPr>
        </p:nvSpPr>
        <p:spPr/>
        <p:txBody>
          <a:bodyPr/>
          <a:lstStyle/>
          <a:p>
            <a:fld id="{1CF575CA-5FB7-B548-B60A-0275C8DD37A7}" type="slidenum">
              <a:rPr lang="en-US">
                <a:solidFill>
                  <a:srgbClr val="000000"/>
                </a:solidFill>
              </a:rPr>
              <a:pPr/>
              <a:t>10</a:t>
            </a:fld>
            <a:r>
              <a:rPr lang="en-US">
                <a:solidFill>
                  <a:srgbClr val="000000"/>
                </a:solidFill>
              </a:rPr>
              <a:t>/51</a:t>
            </a:r>
          </a:p>
        </p:txBody>
      </p:sp>
      <p:sp>
        <p:nvSpPr>
          <p:cNvPr id="1064962" name="Content Placeholder 2"/>
          <p:cNvSpPr>
            <a:spLocks noGrp="1"/>
          </p:cNvSpPr>
          <p:nvPr>
            <p:ph idx="4294967295"/>
          </p:nvPr>
        </p:nvSpPr>
        <p:spPr>
          <a:xfrm>
            <a:off x="0" y="735014"/>
            <a:ext cx="9144000" cy="6122987"/>
          </a:xfrm>
        </p:spPr>
        <p:txBody>
          <a:bodyPr/>
          <a:lstStyle/>
          <a:p>
            <a:endParaRPr lang="en-US"/>
          </a:p>
          <a:p>
            <a:endParaRPr lang="en-US"/>
          </a:p>
          <a:p>
            <a:endParaRPr lang="en-US"/>
          </a:p>
          <a:p>
            <a:endParaRPr lang="en-US"/>
          </a:p>
          <a:p>
            <a:endParaRPr lang="en-US"/>
          </a:p>
          <a:p>
            <a:endParaRPr lang="en-US"/>
          </a:p>
          <a:p>
            <a:r>
              <a:rPr lang="en-US"/>
              <a:t>L = lag in time response </a:t>
            </a:r>
          </a:p>
          <a:p>
            <a:r>
              <a:rPr lang="en-US"/>
              <a:t>ΔCp (%) = the percentage change in output signal in response to the initial step disturbance</a:t>
            </a:r>
          </a:p>
          <a:p>
            <a:r>
              <a:rPr lang="en-US"/>
              <a:t>T = the time taken for this change to occur</a:t>
            </a:r>
          </a:p>
          <a:p>
            <a:r>
              <a:rPr lang="en-US"/>
              <a:t>N =           ; where N is the reaction rate </a:t>
            </a:r>
          </a:p>
          <a:p>
            <a:r>
              <a:rPr lang="en-US"/>
              <a:t>Given these we define    </a:t>
            </a:r>
          </a:p>
        </p:txBody>
      </p:sp>
      <p:sp>
        <p:nvSpPr>
          <p:cNvPr id="1064963" name="Rectangle 3"/>
          <p:cNvSpPr>
            <a:spLocks noChangeArrowheads="1"/>
          </p:cNvSpPr>
          <p:nvPr/>
        </p:nvSpPr>
        <p:spPr bwMode="auto">
          <a:xfrm>
            <a:off x="0" y="1"/>
            <a:ext cx="91440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lstStyle/>
          <a:p>
            <a:pPr marL="342860" indent="-342860" algn="ctr">
              <a:buNone/>
            </a:pPr>
            <a:r>
              <a:rPr lang="en-US" sz="2400" i="0">
                <a:solidFill>
                  <a:srgbClr val="FF3300"/>
                </a:solidFill>
                <a:latin typeface="Times New Roman" charset="0"/>
                <a:ea typeface="ＭＳ Ｐゴシック" charset="0"/>
              </a:rPr>
              <a:t>Experiment Analysis: Step Response and PID controller</a:t>
            </a:r>
          </a:p>
        </p:txBody>
      </p:sp>
      <p:grpSp>
        <p:nvGrpSpPr>
          <p:cNvPr id="1064964" name="Group 4"/>
          <p:cNvGrpSpPr>
            <a:grpSpLocks/>
          </p:cNvGrpSpPr>
          <p:nvPr/>
        </p:nvGrpSpPr>
        <p:grpSpPr bwMode="auto">
          <a:xfrm>
            <a:off x="115888" y="1047750"/>
            <a:ext cx="7497762" cy="1982788"/>
            <a:chOff x="0" y="994"/>
            <a:chExt cx="5492" cy="1773"/>
          </a:xfrm>
        </p:grpSpPr>
        <p:pic>
          <p:nvPicPr>
            <p:cNvPr id="10649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0" y="994"/>
              <a:ext cx="2252" cy="1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64966" name="Picture 6"/>
            <p:cNvPicPr>
              <a:picLocks noChangeAspect="1" noChangeArrowheads="1"/>
            </p:cNvPicPr>
            <p:nvPr/>
          </p:nvPicPr>
          <p:blipFill>
            <a:blip r:embed="rId4">
              <a:extLst>
                <a:ext uri="{28A0092B-C50C-407E-A947-70E740481C1C}">
                  <a14:useLocalDpi xmlns:a14="http://schemas.microsoft.com/office/drawing/2010/main" val="0"/>
                </a:ext>
              </a:extLst>
            </a:blip>
            <a:srcRect l="4965"/>
            <a:stretch>
              <a:fillRect/>
            </a:stretch>
          </p:blipFill>
          <p:spPr bwMode="auto">
            <a:xfrm>
              <a:off x="344" y="1201"/>
              <a:ext cx="2316" cy="1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64967" name="Rectangle 7"/>
            <p:cNvSpPr>
              <a:spLocks noChangeArrowheads="1"/>
            </p:cNvSpPr>
            <p:nvPr/>
          </p:nvSpPr>
          <p:spPr bwMode="auto">
            <a:xfrm>
              <a:off x="0" y="1453"/>
              <a:ext cx="438" cy="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1400" i="0">
                  <a:solidFill>
                    <a:srgbClr val="000000"/>
                  </a:solidFill>
                  <a:latin typeface="Arial" charset="0"/>
                  <a:ea typeface="ＭＳ Ｐゴシック" charset="0"/>
                </a:rPr>
                <a:t>P</a:t>
              </a:r>
            </a:p>
          </p:txBody>
        </p:sp>
        <p:sp>
          <p:nvSpPr>
            <p:cNvPr id="1064968" name="Line 8"/>
            <p:cNvSpPr>
              <a:spLocks noChangeShapeType="1"/>
            </p:cNvSpPr>
            <p:nvPr/>
          </p:nvSpPr>
          <p:spPr bwMode="auto">
            <a:xfrm>
              <a:off x="2734" y="1719"/>
              <a:ext cx="537" cy="0"/>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0"/>
                </a:spcBef>
                <a:buFontTx/>
                <a:buNone/>
              </a:pPr>
              <a:endParaRPr lang="en-US" sz="3400" i="0">
                <a:solidFill>
                  <a:srgbClr val="000000"/>
                </a:solidFill>
                <a:latin typeface="Arial" charset="0"/>
                <a:ea typeface="ＭＳ Ｐゴシック" charset="0"/>
              </a:endParaRPr>
            </a:p>
          </p:txBody>
        </p:sp>
      </p:grpSp>
      <p:sp>
        <p:nvSpPr>
          <p:cNvPr id="1064969" name="Rectangle 9"/>
          <p:cNvSpPr>
            <a:spLocks noChangeArrowheads="1"/>
          </p:cNvSpPr>
          <p:nvPr/>
        </p:nvSpPr>
        <p:spPr bwMode="auto">
          <a:xfrm>
            <a:off x="1665288" y="1271589"/>
            <a:ext cx="784225" cy="2746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spAutoFit/>
          </a:bodyPr>
          <a:lstStyle/>
          <a:p>
            <a:pPr algn="ctr">
              <a:spcBef>
                <a:spcPct val="0"/>
              </a:spcBef>
              <a:buFontTx/>
              <a:buNone/>
            </a:pPr>
            <a:r>
              <a:rPr lang="en-US" sz="1200" i="0">
                <a:solidFill>
                  <a:srgbClr val="000000"/>
                </a:solidFill>
                <a:latin typeface="Arial" charset="0"/>
                <a:ea typeface="ＭＳ Ｐゴシック" charset="0"/>
              </a:rPr>
              <a:t>PF2</a:t>
            </a:r>
          </a:p>
        </p:txBody>
      </p:sp>
      <p:pic>
        <p:nvPicPr>
          <p:cNvPr id="1064970" name="Picture 10"/>
          <p:cNvPicPr>
            <a:picLocks noChangeAspect="1" noChangeArrowheads="1"/>
          </p:cNvPicPr>
          <p:nvPr/>
        </p:nvPicPr>
        <p:blipFill>
          <a:blip r:embed="rId5">
            <a:extLst>
              <a:ext uri="{28A0092B-C50C-407E-A947-70E740481C1C}">
                <a14:useLocalDpi xmlns:a14="http://schemas.microsoft.com/office/drawing/2010/main" val="0"/>
              </a:ext>
            </a:extLst>
          </a:blip>
          <a:srcRect l="1898" r="10063" b="8205"/>
          <a:stretch>
            <a:fillRect/>
          </a:stretch>
        </p:blipFill>
        <p:spPr bwMode="auto">
          <a:xfrm>
            <a:off x="4645026" y="920751"/>
            <a:ext cx="4416425"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64971" name="Picture 11" descr="\frac{\Delta C_p}{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133976"/>
            <a:ext cx="40005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064974" name="Picture 14" descr="K = {P \over (N 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6951" y="5522913"/>
            <a:ext cx="904875" cy="49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57480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1"/>
          <p:cNvSpPr>
            <a:spLocks noGrp="1" noChangeArrowheads="1"/>
          </p:cNvSpPr>
          <p:nvPr>
            <p:ph type="body" idx="1"/>
          </p:nvPr>
        </p:nvSpPr>
        <p:spPr>
          <a:xfrm>
            <a:off x="0" y="558801"/>
            <a:ext cx="9144000" cy="6604000"/>
          </a:xfrm>
        </p:spPr>
        <p:txBody>
          <a:bodyPr/>
          <a:lstStyle/>
          <a:p>
            <a:pPr marL="455560" indent="-455560" eaLnBrk="1" hangingPunct="1">
              <a:lnSpc>
                <a:spcPct val="80000"/>
              </a:lnSpc>
              <a:buNone/>
            </a:pPr>
            <a:r>
              <a:rPr lang="en-US" dirty="0" smtClean="0">
                <a:solidFill>
                  <a:srgbClr val="000000"/>
                </a:solidFill>
              </a:rPr>
              <a:t>	</a:t>
            </a:r>
          </a:p>
          <a:p>
            <a:pPr marL="455560" indent="-455560" eaLnBrk="1" hangingPunct="1">
              <a:lnSpc>
                <a:spcPct val="80000"/>
              </a:lnSpc>
            </a:pPr>
            <a:r>
              <a:rPr lang="en-US" dirty="0" smtClean="0">
                <a:solidFill>
                  <a:srgbClr val="000000"/>
                </a:solidFill>
              </a:rPr>
              <a:t>System Id: Identify the effect of the actuator on the boundary shape.</a:t>
            </a: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r>
              <a:rPr lang="en-US" dirty="0" smtClean="0">
                <a:solidFill>
                  <a:srgbClr val="000000"/>
                </a:solidFill>
              </a:rPr>
              <a:t>Reaction Curve Method</a:t>
            </a: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r>
              <a:rPr lang="en-US" dirty="0" smtClean="0">
                <a:solidFill>
                  <a:srgbClr val="000000"/>
                </a:solidFill>
              </a:rPr>
              <a:t>Problem: </a:t>
            </a:r>
          </a:p>
          <a:p>
            <a:pPr marL="855563" lvl="1" indent="-455560" eaLnBrk="1" hangingPunct="1">
              <a:lnSpc>
                <a:spcPct val="80000"/>
              </a:lnSpc>
            </a:pPr>
            <a:r>
              <a:rPr lang="en-US" dirty="0" smtClean="0">
                <a:solidFill>
                  <a:srgbClr val="000000"/>
                </a:solidFill>
              </a:rPr>
              <a:t>Many shots needed</a:t>
            </a:r>
          </a:p>
          <a:p>
            <a:pPr marL="855563" lvl="1" indent="-455560" eaLnBrk="1" hangingPunct="1">
              <a:lnSpc>
                <a:spcPct val="80000"/>
              </a:lnSpc>
            </a:pPr>
            <a:r>
              <a:rPr lang="en-US" dirty="0" smtClean="0">
                <a:solidFill>
                  <a:srgbClr val="000000"/>
                </a:solidFill>
              </a:rPr>
              <a:t>Need the actuator in open loop.</a:t>
            </a:r>
          </a:p>
          <a:p>
            <a:pPr marL="855563" lvl="1" indent="-455560" eaLnBrk="1" hangingPunct="1">
              <a:lnSpc>
                <a:spcPct val="80000"/>
              </a:lnSpc>
            </a:pPr>
            <a:r>
              <a:rPr lang="en-US" dirty="0" smtClean="0">
                <a:solidFill>
                  <a:srgbClr val="000000"/>
                </a:solidFill>
              </a:rPr>
              <a:t>Not precise</a:t>
            </a:r>
          </a:p>
          <a:p>
            <a:pPr marL="455560" indent="-455560" eaLnBrk="1" hangingPunct="1">
              <a:lnSpc>
                <a:spcPct val="80000"/>
              </a:lnSpc>
              <a:buNone/>
            </a:pPr>
            <a:endParaRPr lang="en-US" dirty="0" smtClean="0">
              <a:solidFill>
                <a:srgbClr val="000000"/>
              </a:solidFill>
            </a:endParaRPr>
          </a:p>
          <a:p>
            <a:pPr marL="455560" indent="-455560" eaLnBrk="1" hangingPunct="1">
              <a:lnSpc>
                <a:spcPct val="80000"/>
              </a:lnSpc>
            </a:pPr>
            <a:endParaRPr lang="en-US" dirty="0" smtClean="0"/>
          </a:p>
          <a:p>
            <a:pPr marL="455560" indent="-455560" eaLnBrk="1" hangingPunct="1">
              <a:lnSpc>
                <a:spcPct val="80000"/>
              </a:lnSpc>
              <a:buNone/>
            </a:pPr>
            <a:endParaRPr lang="en-US" dirty="0" smtClean="0"/>
          </a:p>
        </p:txBody>
      </p:sp>
      <p:grpSp>
        <p:nvGrpSpPr>
          <p:cNvPr id="2" name="Group 19"/>
          <p:cNvGrpSpPr>
            <a:grpSpLocks/>
          </p:cNvGrpSpPr>
          <p:nvPr/>
        </p:nvGrpSpPr>
        <p:grpSpPr bwMode="auto">
          <a:xfrm>
            <a:off x="0" y="2665414"/>
            <a:ext cx="7499350" cy="1982787"/>
            <a:chOff x="73" y="660"/>
            <a:chExt cx="4724" cy="1249"/>
          </a:xfrm>
        </p:grpSpPr>
        <p:grpSp>
          <p:nvGrpSpPr>
            <p:cNvPr id="3" name="Group 14"/>
            <p:cNvGrpSpPr>
              <a:grpSpLocks/>
            </p:cNvGrpSpPr>
            <p:nvPr/>
          </p:nvGrpSpPr>
          <p:grpSpPr bwMode="auto">
            <a:xfrm>
              <a:off x="73" y="660"/>
              <a:ext cx="4724" cy="1249"/>
              <a:chOff x="0" y="994"/>
              <a:chExt cx="5492" cy="1773"/>
            </a:xfrm>
          </p:grpSpPr>
          <p:pic>
            <p:nvPicPr>
              <p:cNvPr id="34826" name="Picture 5"/>
              <p:cNvPicPr>
                <a:picLocks noChangeAspect="1" noChangeArrowheads="1"/>
              </p:cNvPicPr>
              <p:nvPr/>
            </p:nvPicPr>
            <p:blipFill>
              <a:blip r:embed="rId3"/>
              <a:srcRect/>
              <a:stretch>
                <a:fillRect/>
              </a:stretch>
            </p:blipFill>
            <p:spPr bwMode="auto">
              <a:xfrm>
                <a:off x="3240" y="994"/>
                <a:ext cx="2252" cy="1773"/>
              </a:xfrm>
              <a:prstGeom prst="rect">
                <a:avLst/>
              </a:prstGeom>
              <a:noFill/>
              <a:ln w="9525">
                <a:noFill/>
                <a:miter lim="800000"/>
                <a:headEnd/>
                <a:tailEnd/>
              </a:ln>
            </p:spPr>
          </p:pic>
          <p:pic>
            <p:nvPicPr>
              <p:cNvPr id="34827" name="Picture 6"/>
              <p:cNvPicPr>
                <a:picLocks noChangeAspect="1" noChangeArrowheads="1"/>
              </p:cNvPicPr>
              <p:nvPr/>
            </p:nvPicPr>
            <p:blipFill>
              <a:blip r:embed="rId4"/>
              <a:srcRect l="4965"/>
              <a:stretch>
                <a:fillRect/>
              </a:stretch>
            </p:blipFill>
            <p:spPr bwMode="auto">
              <a:xfrm>
                <a:off x="344" y="1201"/>
                <a:ext cx="2316" cy="1465"/>
              </a:xfrm>
              <a:prstGeom prst="rect">
                <a:avLst/>
              </a:prstGeom>
              <a:noFill/>
              <a:ln w="9525">
                <a:noFill/>
                <a:miter lim="800000"/>
                <a:headEnd/>
                <a:tailEnd/>
              </a:ln>
            </p:spPr>
          </p:pic>
          <p:sp>
            <p:nvSpPr>
              <p:cNvPr id="34828" name="Rectangle 7"/>
              <p:cNvSpPr>
                <a:spLocks noChangeArrowheads="1"/>
              </p:cNvSpPr>
              <p:nvPr/>
            </p:nvSpPr>
            <p:spPr bwMode="auto">
              <a:xfrm>
                <a:off x="0" y="1453"/>
                <a:ext cx="438" cy="275"/>
              </a:xfrm>
              <a:prstGeom prst="rect">
                <a:avLst/>
              </a:prstGeom>
              <a:noFill/>
              <a:ln w="9525">
                <a:noFill/>
                <a:miter lim="800000"/>
                <a:headEnd/>
                <a:tailEnd/>
              </a:ln>
            </p:spPr>
            <p:txBody>
              <a:bodyPr>
                <a:prstTxWarp prst="textNoShape">
                  <a:avLst/>
                </a:prstTxWarp>
                <a:spAutoFit/>
              </a:bodyPr>
              <a:lstStyle/>
              <a:p>
                <a:pPr algn="ctr">
                  <a:spcBef>
                    <a:spcPct val="0"/>
                  </a:spcBef>
                  <a:buFontTx/>
                  <a:buNone/>
                </a:pPr>
                <a:r>
                  <a:rPr lang="en-US" sz="1400" i="0">
                    <a:solidFill>
                      <a:srgbClr val="000000"/>
                    </a:solidFill>
                    <a:latin typeface="Symbol" charset="2"/>
                    <a:sym typeface="Symbol" charset="2"/>
                  </a:rPr>
                  <a:t></a:t>
                </a:r>
                <a:r>
                  <a:rPr lang="en-US" sz="1400" i="0">
                    <a:solidFill>
                      <a:srgbClr val="000000"/>
                    </a:solidFill>
                  </a:rPr>
                  <a:t>P</a:t>
                </a:r>
              </a:p>
            </p:txBody>
          </p:sp>
          <p:sp>
            <p:nvSpPr>
              <p:cNvPr id="34829" name="Line 8"/>
              <p:cNvSpPr>
                <a:spLocks noChangeShapeType="1"/>
              </p:cNvSpPr>
              <p:nvPr/>
            </p:nvSpPr>
            <p:spPr bwMode="auto">
              <a:xfrm>
                <a:off x="2734" y="1719"/>
                <a:ext cx="537" cy="0"/>
              </a:xfrm>
              <a:prstGeom prst="line">
                <a:avLst/>
              </a:prstGeom>
              <a:noFill/>
              <a:ln w="31750">
                <a:solidFill>
                  <a:schemeClr val="tx1"/>
                </a:solidFill>
                <a:round/>
                <a:headEnd/>
                <a:tailEnd type="triangle" w="med" len="med"/>
              </a:ln>
            </p:spPr>
            <p:txBody>
              <a:bodyPr>
                <a:prstTxWarp prst="textNoShape">
                  <a:avLst/>
                </a:prstTxWarp>
              </a:bodyPr>
              <a:lstStyle/>
              <a:p>
                <a:endParaRPr lang="en-US"/>
              </a:p>
            </p:txBody>
          </p:sp>
        </p:grpSp>
        <p:sp>
          <p:nvSpPr>
            <p:cNvPr id="34825" name="Rectangle 18"/>
            <p:cNvSpPr>
              <a:spLocks noChangeArrowheads="1"/>
            </p:cNvSpPr>
            <p:nvPr/>
          </p:nvSpPr>
          <p:spPr bwMode="auto">
            <a:xfrm>
              <a:off x="776" y="1143"/>
              <a:ext cx="1074" cy="150"/>
            </a:xfrm>
            <a:prstGeom prst="rect">
              <a:avLst/>
            </a:prstGeom>
            <a:solidFill>
              <a:schemeClr val="bg1"/>
            </a:solidFill>
            <a:ln w="9525">
              <a:noFill/>
              <a:prstDash val="lgDash"/>
              <a:miter lim="800000"/>
              <a:headEnd/>
              <a:tailEnd/>
            </a:ln>
          </p:spPr>
          <p:txBody>
            <a:bodyPr wrap="none" anchor="ctr">
              <a:prstTxWarp prst="textNoShape">
                <a:avLst/>
              </a:prstTxWarp>
            </a:bodyPr>
            <a:lstStyle/>
            <a:p>
              <a:pPr algn="ctr">
                <a:spcBef>
                  <a:spcPct val="0"/>
                </a:spcBef>
                <a:buFontTx/>
                <a:buNone/>
              </a:pPr>
              <a:endParaRPr lang="en-US" sz="1200"/>
            </a:p>
          </p:txBody>
        </p:sp>
      </p:grpSp>
      <p:pic>
        <p:nvPicPr>
          <p:cNvPr id="34820" name="Picture 25" descr="latex-image-1.pdf"/>
          <p:cNvPicPr>
            <a:picLocks noChangeAspect="1"/>
          </p:cNvPicPr>
          <p:nvPr/>
        </p:nvPicPr>
        <p:blipFill>
          <a:blip r:embed="rId5"/>
          <a:srcRect/>
          <a:stretch>
            <a:fillRect/>
          </a:stretch>
        </p:blipFill>
        <p:spPr bwMode="auto">
          <a:xfrm>
            <a:off x="2816225" y="1535113"/>
            <a:ext cx="3817938" cy="357187"/>
          </a:xfrm>
          <a:prstGeom prst="rect">
            <a:avLst/>
          </a:prstGeom>
          <a:noFill/>
          <a:ln w="9525">
            <a:noFill/>
            <a:miter lim="800000"/>
            <a:headEnd/>
            <a:tailEnd/>
          </a:ln>
        </p:spPr>
      </p:pic>
      <p:sp>
        <p:nvSpPr>
          <p:cNvPr id="34821" name="Rectangle 2"/>
          <p:cNvSpPr>
            <a:spLocks noGrp="1" noChangeArrowheads="1"/>
          </p:cNvSpPr>
          <p:nvPr>
            <p:ph type="title"/>
          </p:nvPr>
        </p:nvSpPr>
        <p:spPr/>
        <p:txBody>
          <a:bodyPr/>
          <a:lstStyle/>
          <a:p>
            <a:r>
              <a:rPr lang="en-US" dirty="0"/>
              <a:t>a</a:t>
            </a:r>
            <a:r>
              <a:rPr lang="en-US" dirty="0" smtClean="0"/>
              <a:t>.1. Experimental System ID (Open Loop) for Strike Point Dynamics Modeling</a:t>
            </a:r>
          </a:p>
        </p:txBody>
      </p:sp>
      <p:pic>
        <p:nvPicPr>
          <p:cNvPr id="34822" name="Picture 13"/>
          <p:cNvPicPr>
            <a:picLocks noChangeAspect="1" noChangeArrowheads="1"/>
          </p:cNvPicPr>
          <p:nvPr/>
        </p:nvPicPr>
        <p:blipFill>
          <a:blip r:embed="rId6"/>
          <a:srcRect/>
          <a:stretch>
            <a:fillRect/>
          </a:stretch>
        </p:blipFill>
        <p:spPr bwMode="auto">
          <a:xfrm>
            <a:off x="4545013" y="2065338"/>
            <a:ext cx="4564062" cy="3359150"/>
          </a:xfrm>
          <a:prstGeom prst="rect">
            <a:avLst/>
          </a:prstGeom>
          <a:noFill/>
          <a:ln w="9525">
            <a:noFill/>
            <a:miter lim="800000"/>
            <a:headEnd/>
            <a:tailEnd/>
          </a:ln>
        </p:spPr>
      </p:pic>
      <p:sp>
        <p:nvSpPr>
          <p:cNvPr id="34823" name="Rectangle 14"/>
          <p:cNvSpPr>
            <a:spLocks noChangeArrowheads="1"/>
          </p:cNvSpPr>
          <p:nvPr/>
        </p:nvSpPr>
        <p:spPr bwMode="auto">
          <a:xfrm>
            <a:off x="4730750" y="5429250"/>
            <a:ext cx="4572000" cy="285750"/>
          </a:xfrm>
          <a:prstGeom prst="rect">
            <a:avLst/>
          </a:prstGeom>
          <a:noFill/>
          <a:ln w="9525">
            <a:noFill/>
            <a:miter lim="800000"/>
            <a:headEnd/>
            <a:tailEnd/>
          </a:ln>
        </p:spPr>
        <p:txBody>
          <a:bodyPr lIns="82048" tIns="41025" rIns="82048" bIns="41025">
            <a:prstTxWarp prst="textNoShape">
              <a:avLst/>
            </a:prstTxWarp>
            <a:spAutoFit/>
          </a:bodyPr>
          <a:lstStyle/>
          <a:p>
            <a:pPr marL="455560" indent="-455560" algn="ctr">
              <a:lnSpc>
                <a:spcPct val="80000"/>
              </a:lnSpc>
              <a:spcBef>
                <a:spcPct val="0"/>
              </a:spcBef>
              <a:buNone/>
            </a:pPr>
            <a:r>
              <a:rPr lang="en-US" sz="1600">
                <a:solidFill>
                  <a:srgbClr val="000000"/>
                </a:solidFill>
              </a:rPr>
              <a:t>System Id results</a:t>
            </a:r>
            <a:endParaRPr lang="en-US" sz="1600">
              <a:solidFill>
                <a:srgbClr val="000000"/>
              </a:solidFill>
              <a:sym typeface="Wingdings" charset="2"/>
            </a:endParaRPr>
          </a:p>
        </p:txBody>
      </p:sp>
    </p:spTree>
    <p:extLst>
      <p:ext uri="{BB962C8B-B14F-4D97-AF65-F5344CB8AC3E}">
        <p14:creationId xmlns:p14="http://schemas.microsoft.com/office/powerpoint/2010/main" val="265329019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p:txBody>
          <a:bodyPr/>
          <a:lstStyle/>
          <a:p>
            <a:fld id="{0E27FE9F-E60B-B64E-AA59-35CB67494CCA}" type="slidenum">
              <a:rPr lang="en-US">
                <a:solidFill>
                  <a:srgbClr val="000000"/>
                </a:solidFill>
              </a:rPr>
              <a:pPr/>
              <a:t>12</a:t>
            </a:fld>
            <a:r>
              <a:rPr lang="en-US">
                <a:solidFill>
                  <a:srgbClr val="000000"/>
                </a:solidFill>
              </a:rPr>
              <a:t>/51</a:t>
            </a:r>
          </a:p>
        </p:txBody>
      </p:sp>
      <p:sp>
        <p:nvSpPr>
          <p:cNvPr id="1296386" name="Content Placeholder 2"/>
          <p:cNvSpPr>
            <a:spLocks noGrp="1"/>
          </p:cNvSpPr>
          <p:nvPr>
            <p:ph idx="4294967295"/>
          </p:nvPr>
        </p:nvSpPr>
        <p:spPr>
          <a:xfrm>
            <a:off x="0" y="622300"/>
            <a:ext cx="9144000" cy="6235700"/>
          </a:xfrm>
        </p:spPr>
        <p:txBody>
          <a:bodyPr/>
          <a:lstStyle/>
          <a:p>
            <a:r>
              <a:rPr lang="en-US" dirty="0"/>
              <a:t>The point of </a:t>
            </a:r>
            <a:r>
              <a:rPr lang="ja-JP" altLang="en-US" dirty="0">
                <a:latin typeface="Arial"/>
              </a:rPr>
              <a:t>“</a:t>
            </a:r>
            <a:r>
              <a:rPr lang="en-US" dirty="0"/>
              <a:t>tuning</a:t>
            </a:r>
            <a:r>
              <a:rPr lang="ja-JP" altLang="en-US" dirty="0">
                <a:latin typeface="Arial"/>
              </a:rPr>
              <a:t>”</a:t>
            </a:r>
            <a:r>
              <a:rPr lang="en-US" dirty="0"/>
              <a:t> a PID loop is to adjust how aggressively the controller reacts to errors between the measured process variable and desired </a:t>
            </a:r>
            <a:r>
              <a:rPr lang="en-US" dirty="0" err="1"/>
              <a:t>setpoint</a:t>
            </a:r>
            <a:r>
              <a:rPr lang="en-US" dirty="0"/>
              <a:t>. </a:t>
            </a:r>
          </a:p>
          <a:p>
            <a:pPr lvl="1"/>
            <a:r>
              <a:rPr lang="en-US" dirty="0"/>
              <a:t>If the controlled process happens to be relatively sluggish, the PID algorithm can be configured to take immediate and dramatic actions whenever a random disturbance changes the process variable or an operator changes the </a:t>
            </a:r>
            <a:r>
              <a:rPr lang="en-US" dirty="0" err="1"/>
              <a:t>setpoint</a:t>
            </a:r>
            <a:r>
              <a:rPr lang="en-US" dirty="0"/>
              <a:t>.</a:t>
            </a:r>
          </a:p>
          <a:p>
            <a:pPr lvl="1"/>
            <a:r>
              <a:rPr lang="en-US" dirty="0"/>
              <a:t>Conversely, if the process </a:t>
            </a:r>
            <a:r>
              <a:rPr lang="en-US" dirty="0" smtClean="0"/>
              <a:t>sensitive: more conservative, longer </a:t>
            </a:r>
            <a:r>
              <a:rPr lang="en-US" dirty="0"/>
              <a:t>period. </a:t>
            </a:r>
          </a:p>
          <a:p>
            <a:r>
              <a:rPr lang="en-US" dirty="0"/>
              <a:t>The essence of loop tuning is identifying </a:t>
            </a:r>
            <a:r>
              <a:rPr lang="en-US" dirty="0" smtClean="0"/>
              <a:t>the aggressiveness PID </a:t>
            </a:r>
          </a:p>
          <a:p>
            <a:r>
              <a:rPr lang="en-US" dirty="0" smtClean="0"/>
              <a:t>Ziegler </a:t>
            </a:r>
            <a:r>
              <a:rPr lang="en-US" dirty="0"/>
              <a:t>and Nichols developed a heuristic sub-optimal but robust first guess for PID controller gains based on their expertise in the controls:</a:t>
            </a:r>
          </a:p>
        </p:txBody>
      </p:sp>
      <p:sp>
        <p:nvSpPr>
          <p:cNvPr id="1296387" name="Rectangle 3"/>
          <p:cNvSpPr>
            <a:spLocks noChangeArrowheads="1"/>
          </p:cNvSpPr>
          <p:nvPr/>
        </p:nvSpPr>
        <p:spPr bwMode="auto">
          <a:xfrm>
            <a:off x="0" y="1"/>
            <a:ext cx="91440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lstStyle/>
          <a:p>
            <a:pPr marL="342860" indent="-342860" algn="ctr">
              <a:buNone/>
            </a:pPr>
            <a:r>
              <a:rPr lang="en-US" sz="2400" i="0">
                <a:solidFill>
                  <a:srgbClr val="FF3300"/>
                </a:solidFill>
                <a:latin typeface="Times New Roman" charset="0"/>
                <a:ea typeface="ＭＳ Ｐゴシック" charset="0"/>
              </a:rPr>
              <a:t>Experiment Analysis: Step Response and PID controller</a:t>
            </a:r>
          </a:p>
        </p:txBody>
      </p:sp>
      <p:pic>
        <p:nvPicPr>
          <p:cNvPr id="2" name="Picture 1"/>
          <p:cNvPicPr>
            <a:picLocks noChangeAspect="1"/>
          </p:cNvPicPr>
          <p:nvPr/>
        </p:nvPicPr>
        <p:blipFill>
          <a:blip r:embed="rId3"/>
          <a:stretch>
            <a:fillRect/>
          </a:stretch>
        </p:blipFill>
        <p:spPr>
          <a:xfrm>
            <a:off x="2438400" y="4419600"/>
            <a:ext cx="4222793" cy="2438400"/>
          </a:xfrm>
          <a:prstGeom prst="rect">
            <a:avLst/>
          </a:prstGeom>
        </p:spPr>
      </p:pic>
    </p:spTree>
    <p:extLst>
      <p:ext uri="{BB962C8B-B14F-4D97-AF65-F5344CB8AC3E}">
        <p14:creationId xmlns:p14="http://schemas.microsoft.com/office/powerpoint/2010/main" val="7336011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p:cNvSpPr>
            <a:spLocks noGrp="1"/>
          </p:cNvSpPr>
          <p:nvPr>
            <p:ph type="sldNum" sz="quarter" idx="10"/>
          </p:nvPr>
        </p:nvSpPr>
        <p:spPr/>
        <p:txBody>
          <a:bodyPr/>
          <a:lstStyle/>
          <a:p>
            <a:fld id="{1E59F6D3-B4DA-B040-A9D6-470E0A513B05}" type="slidenum">
              <a:rPr lang="en-US">
                <a:solidFill>
                  <a:srgbClr val="000000"/>
                </a:solidFill>
              </a:rPr>
              <a:pPr/>
              <a:t>13</a:t>
            </a:fld>
            <a:r>
              <a:rPr lang="en-US">
                <a:solidFill>
                  <a:srgbClr val="000000"/>
                </a:solidFill>
              </a:rPr>
              <a:t>/51</a:t>
            </a:r>
          </a:p>
        </p:txBody>
      </p:sp>
      <p:sp>
        <p:nvSpPr>
          <p:cNvPr id="1069058" name="Content Placeholder 2"/>
          <p:cNvSpPr>
            <a:spLocks noGrp="1"/>
          </p:cNvSpPr>
          <p:nvPr>
            <p:ph idx="4294967295"/>
          </p:nvPr>
        </p:nvSpPr>
        <p:spPr>
          <a:xfrm>
            <a:off x="0" y="735014"/>
            <a:ext cx="9144000" cy="612298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Shot 133886:</a:t>
            </a:r>
          </a:p>
          <a:p>
            <a:pPr>
              <a:buFontTx/>
              <a:buNone/>
            </a:pPr>
            <a:r>
              <a:rPr lang="en-US" dirty="0"/>
              <a:t>	Calculated PID controller          P: 170 – 550  (mean 360)</a:t>
            </a:r>
          </a:p>
          <a:p>
            <a:pPr>
              <a:buFontTx/>
              <a:buNone/>
            </a:pPr>
            <a:r>
              <a:rPr lang="en-US" dirty="0"/>
              <a:t>	P-I has 1-2 ratio		        I: 340 – 1100 (mean 720)</a:t>
            </a:r>
          </a:p>
          <a:p>
            <a:pPr>
              <a:buFontTx/>
              <a:buNone/>
            </a:pPr>
            <a:endParaRPr lang="en-US" dirty="0"/>
          </a:p>
          <a:p>
            <a:pPr>
              <a:buFontTx/>
              <a:buNone/>
            </a:pPr>
            <a:r>
              <a:rPr lang="en-US" dirty="0"/>
              <a:t>	</a:t>
            </a:r>
            <a:r>
              <a:rPr lang="en-US" dirty="0" smtClean="0"/>
              <a:t>Experimental tuned </a:t>
            </a:r>
            <a:r>
              <a:rPr lang="en-US" dirty="0"/>
              <a:t>these values in experiment to P: 400 and I: 800.</a:t>
            </a:r>
          </a:p>
        </p:txBody>
      </p:sp>
      <p:sp>
        <p:nvSpPr>
          <p:cNvPr id="1069059" name="Rectangle 3"/>
          <p:cNvSpPr>
            <a:spLocks noChangeArrowheads="1"/>
          </p:cNvSpPr>
          <p:nvPr/>
        </p:nvSpPr>
        <p:spPr bwMode="auto">
          <a:xfrm>
            <a:off x="0" y="1"/>
            <a:ext cx="91440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lstStyle/>
          <a:p>
            <a:pPr marL="342860" indent="-342860" algn="ctr">
              <a:buNone/>
            </a:pPr>
            <a:r>
              <a:rPr lang="en-US" sz="2400" i="0">
                <a:solidFill>
                  <a:srgbClr val="FF3300"/>
                </a:solidFill>
                <a:latin typeface="Times New Roman" charset="0"/>
                <a:ea typeface="ＭＳ Ｐゴシック" charset="0"/>
              </a:rPr>
              <a:t> Results: Step Response and PID controller</a:t>
            </a:r>
          </a:p>
        </p:txBody>
      </p:sp>
      <p:pic>
        <p:nvPicPr>
          <p:cNvPr id="1069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714" y="809626"/>
            <a:ext cx="4586287"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690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7714" y="884239"/>
            <a:ext cx="4586287"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690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889001"/>
            <a:ext cx="4586288"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0249771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4294967295"/>
          </p:nvPr>
        </p:nvSpPr>
        <p:spPr>
          <a:xfrm>
            <a:off x="0" y="914400"/>
            <a:ext cx="9144000" cy="5943600"/>
          </a:xfrm>
        </p:spPr>
        <p:txBody>
          <a:bodyPr/>
          <a:lstStyle/>
          <a:p>
            <a:pPr eaLnBrk="1" hangingPunct="1"/>
            <a:r>
              <a:rPr lang="en-US" smtClean="0"/>
              <a:t>PID control for U/L-I/O SP to enable “snowflake”, LLD operation </a:t>
            </a:r>
          </a:p>
          <a:p>
            <a:pPr eaLnBrk="1" hangingPunct="1"/>
            <a:r>
              <a:rPr lang="en-US" smtClean="0"/>
              <a:t>8 PF coils in Single-input-single-output control (Outer gap, vertical position and 4 SP are controlled).</a:t>
            </a:r>
          </a:p>
          <a:p>
            <a:pPr eaLnBrk="1" hangingPunct="1"/>
            <a:endParaRPr lang="en-US" baseline="-25000" smtClean="0"/>
          </a:p>
          <a:p>
            <a:pPr eaLnBrk="1" hangingPunct="1"/>
            <a:endParaRPr lang="en-US" baseline="-25000" smtClean="0"/>
          </a:p>
          <a:p>
            <a:pPr eaLnBrk="1" hangingPunct="1"/>
            <a:endParaRPr lang="en-US" baseline="-25000" smtClean="0"/>
          </a:p>
          <a:p>
            <a:pPr eaLnBrk="1" hangingPunct="1"/>
            <a:endParaRPr lang="en-US" baseline="-25000" smtClean="0"/>
          </a:p>
          <a:p>
            <a:pPr eaLnBrk="1" hangingPunct="1"/>
            <a:endParaRPr lang="en-US" baseline="-25000" smtClean="0"/>
          </a:p>
          <a:p>
            <a:pPr eaLnBrk="1" hangingPunct="1"/>
            <a:endParaRPr lang="en-US" baseline="-25000" smtClean="0"/>
          </a:p>
          <a:p>
            <a:pPr eaLnBrk="1" hangingPunct="1"/>
            <a:endParaRPr lang="en-US" baseline="-25000" smtClean="0"/>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p:txBody>
      </p:sp>
      <p:sp>
        <p:nvSpPr>
          <p:cNvPr id="9" name="Rectangle 2"/>
          <p:cNvSpPr txBox="1">
            <a:spLocks noChangeArrowheads="1"/>
          </p:cNvSpPr>
          <p:nvPr/>
        </p:nvSpPr>
        <p:spPr bwMode="auto">
          <a:xfrm>
            <a:off x="0" y="0"/>
            <a:ext cx="9144000" cy="914400"/>
          </a:xfrm>
          <a:prstGeom prst="rect">
            <a:avLst/>
          </a:prstGeom>
          <a:noFill/>
          <a:ln w="9525">
            <a:noFill/>
            <a:miter lim="800000"/>
            <a:headEnd/>
            <a:tailEnd/>
          </a:ln>
        </p:spPr>
        <p:txBody>
          <a:bodyPr lIns="91429" tIns="45714" rIns="91429" bIns="45714" anchor="ctr">
            <a:prstTxWarp prst="textNoShape">
              <a:avLst/>
            </a:prstTxWarp>
          </a:bodyPr>
          <a:lstStyle/>
          <a:p>
            <a:pPr algn="ctr" eaLnBrk="0" hangingPunct="0">
              <a:buFontTx/>
              <a:buNone/>
              <a:defRPr/>
            </a:pPr>
            <a:r>
              <a:rPr lang="en-US" sz="2400" i="0" kern="0" dirty="0">
                <a:solidFill>
                  <a:schemeClr val="accent2"/>
                </a:solidFill>
                <a:latin typeface="+mj-lt"/>
                <a:ea typeface="+mj-ea"/>
                <a:cs typeface="+mj-cs"/>
              </a:rPr>
              <a:t>a.1. Combined Upper/Lower-Inner/Outer </a:t>
            </a:r>
          </a:p>
          <a:p>
            <a:pPr algn="ctr" eaLnBrk="0" hangingPunct="0">
              <a:buFontTx/>
              <a:buNone/>
              <a:defRPr/>
            </a:pPr>
            <a:r>
              <a:rPr lang="en-US" sz="2400" i="0" kern="0" dirty="0">
                <a:solidFill>
                  <a:schemeClr val="accent2"/>
                </a:solidFill>
                <a:latin typeface="+mj-lt"/>
                <a:ea typeface="+mj-ea"/>
                <a:cs typeface="+mj-cs"/>
              </a:rPr>
              <a:t>Strike Point (SP) Control</a:t>
            </a:r>
          </a:p>
        </p:txBody>
      </p:sp>
      <p:pic>
        <p:nvPicPr>
          <p:cNvPr id="36868" name="Picture 9" descr="xp924-135485-300-eps10.pdf"/>
          <p:cNvPicPr>
            <a:picLocks noChangeAspect="1"/>
          </p:cNvPicPr>
          <p:nvPr/>
        </p:nvPicPr>
        <p:blipFill>
          <a:blip r:embed="rId3"/>
          <a:srcRect/>
          <a:stretch>
            <a:fillRect/>
          </a:stretch>
        </p:blipFill>
        <p:spPr bwMode="auto">
          <a:xfrm>
            <a:off x="4838700" y="2554288"/>
            <a:ext cx="4152900" cy="3313112"/>
          </a:xfrm>
          <a:prstGeom prst="rect">
            <a:avLst/>
          </a:prstGeom>
          <a:noFill/>
          <a:ln w="9525">
            <a:noFill/>
            <a:miter lim="800000"/>
            <a:headEnd/>
            <a:tailEnd/>
          </a:ln>
        </p:spPr>
      </p:pic>
      <p:sp>
        <p:nvSpPr>
          <p:cNvPr id="36869" name="Rectangle 10"/>
          <p:cNvSpPr>
            <a:spLocks noChangeArrowheads="1"/>
          </p:cNvSpPr>
          <p:nvPr/>
        </p:nvSpPr>
        <p:spPr bwMode="auto">
          <a:xfrm>
            <a:off x="4876800" y="5830888"/>
            <a:ext cx="4267200" cy="646112"/>
          </a:xfrm>
          <a:prstGeom prst="rect">
            <a:avLst/>
          </a:prstGeom>
          <a:noFill/>
          <a:ln w="9525">
            <a:noFill/>
            <a:prstDash val="lgDash"/>
            <a:miter lim="800000"/>
            <a:headEnd/>
            <a:tailEnd/>
          </a:ln>
        </p:spPr>
        <p:txBody>
          <a:bodyPr lIns="91407" tIns="45704" rIns="91407" bIns="45704">
            <a:prstTxWarp prst="textNoShape">
              <a:avLst/>
            </a:prstTxWarp>
            <a:spAutoFit/>
          </a:bodyPr>
          <a:lstStyle/>
          <a:p>
            <a:pPr algn="ctr">
              <a:buFontTx/>
              <a:buNone/>
            </a:pPr>
            <a:r>
              <a:rPr lang="en-US" sz="1800" i="0">
                <a:solidFill>
                  <a:srgbClr val="000000"/>
                </a:solidFill>
                <a:latin typeface="Times New Roman" charset="0"/>
              </a:rPr>
              <a:t>Snowflake high-flux expansion divertor obtained via SP control at NSTX</a:t>
            </a:r>
          </a:p>
        </p:txBody>
      </p:sp>
      <p:sp>
        <p:nvSpPr>
          <p:cNvPr id="36870" name="Rectangle 11"/>
          <p:cNvSpPr>
            <a:spLocks noChangeArrowheads="1"/>
          </p:cNvSpPr>
          <p:nvPr/>
        </p:nvSpPr>
        <p:spPr bwMode="auto">
          <a:xfrm>
            <a:off x="609600" y="6030914"/>
            <a:ext cx="3209925" cy="369887"/>
          </a:xfrm>
          <a:prstGeom prst="rect">
            <a:avLst/>
          </a:prstGeom>
          <a:noFill/>
          <a:ln w="9525">
            <a:noFill/>
            <a:prstDash val="lgDash"/>
            <a:miter lim="800000"/>
            <a:headEnd/>
            <a:tailEnd/>
          </a:ln>
        </p:spPr>
        <p:txBody>
          <a:bodyPr lIns="91407" tIns="45704" rIns="91407" bIns="45704">
            <a:prstTxWarp prst="textNoShape">
              <a:avLst/>
            </a:prstTxWarp>
            <a:spAutoFit/>
          </a:bodyPr>
          <a:lstStyle/>
          <a:p>
            <a:pPr algn="ctr">
              <a:buFontTx/>
              <a:buNone/>
            </a:pPr>
            <a:r>
              <a:rPr lang="en-US" sz="1800" i="0">
                <a:solidFill>
                  <a:srgbClr val="000000"/>
                </a:solidFill>
                <a:latin typeface="Times New Roman" charset="0"/>
              </a:rPr>
              <a:t>Example SP control</a:t>
            </a:r>
          </a:p>
        </p:txBody>
      </p:sp>
      <p:pic>
        <p:nvPicPr>
          <p:cNvPr id="36871" name="Picture 195"/>
          <p:cNvPicPr>
            <a:picLocks noChangeAspect="1" noChangeArrowheads="1"/>
          </p:cNvPicPr>
          <p:nvPr/>
        </p:nvPicPr>
        <p:blipFill>
          <a:blip r:embed="rId4"/>
          <a:srcRect r="3377" b="8327"/>
          <a:stretch>
            <a:fillRect/>
          </a:stretch>
        </p:blipFill>
        <p:spPr bwMode="auto">
          <a:xfrm>
            <a:off x="1" y="2713038"/>
            <a:ext cx="4448175" cy="3230562"/>
          </a:xfrm>
          <a:prstGeom prst="rect">
            <a:avLst/>
          </a:prstGeom>
          <a:noFill/>
          <a:ln w="9525">
            <a:noFill/>
            <a:miter lim="800000"/>
            <a:headEnd/>
            <a:tailEnd/>
          </a:ln>
        </p:spPr>
      </p:pic>
    </p:spTree>
    <p:extLst>
      <p:ext uri="{BB962C8B-B14F-4D97-AF65-F5344CB8AC3E}">
        <p14:creationId xmlns:p14="http://schemas.microsoft.com/office/powerpoint/2010/main" val="20404899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p:txBody>
          <a:bodyPr/>
          <a:lstStyle/>
          <a:p>
            <a:r>
              <a:rPr lang="en-US" dirty="0"/>
              <a:t>a</a:t>
            </a:r>
            <a:r>
              <a:rPr lang="en-US" dirty="0" smtClean="0"/>
              <a:t>.2. Experimental System ID (Open Loop) for </a:t>
            </a:r>
            <a:r>
              <a:rPr lang="en-US" dirty="0" err="1" smtClean="0">
                <a:latin typeface="Symbol" charset="2"/>
                <a:ea typeface="Symbol" charset="2"/>
                <a:cs typeface="Symbol" charset="2"/>
              </a:rPr>
              <a:t>b</a:t>
            </a:r>
            <a:r>
              <a:rPr lang="en-US" baseline="-25000" dirty="0" err="1" smtClean="0"/>
              <a:t>N</a:t>
            </a:r>
            <a:r>
              <a:rPr lang="en-US" dirty="0" smtClean="0"/>
              <a:t> </a:t>
            </a:r>
            <a:br>
              <a:rPr lang="en-US" dirty="0" smtClean="0"/>
            </a:br>
            <a:endParaRPr lang="en-US" dirty="0" smtClean="0"/>
          </a:p>
        </p:txBody>
      </p:sp>
      <p:sp>
        <p:nvSpPr>
          <p:cNvPr id="28676" name="Content Placeholder 2"/>
          <p:cNvSpPr>
            <a:spLocks noGrp="1"/>
          </p:cNvSpPr>
          <p:nvPr>
            <p:ph idx="1"/>
          </p:nvPr>
        </p:nvSpPr>
        <p:spPr>
          <a:xfrm>
            <a:off x="0" y="990600"/>
            <a:ext cx="5334000" cy="2057400"/>
          </a:xfrm>
        </p:spPr>
        <p:txBody>
          <a:bodyPr/>
          <a:lstStyle/>
          <a:p>
            <a:r>
              <a:rPr lang="en-US" sz="2000" dirty="0"/>
              <a:t>Controller implemented in the General Atomics plasma control system (PCS), implemented at NSTX.</a:t>
            </a:r>
          </a:p>
          <a:p>
            <a:r>
              <a:rPr lang="en-US" sz="2000" dirty="0"/>
              <a:t>Measure </a:t>
            </a:r>
            <a:r>
              <a:rPr lang="en-US" sz="2000" dirty="0" err="1">
                <a:latin typeface="Symbol" charset="2"/>
                <a:ea typeface="Symbol" charset="2"/>
                <a:cs typeface="Symbol" charset="2"/>
              </a:rPr>
              <a:t>b</a:t>
            </a:r>
            <a:r>
              <a:rPr lang="en-US" sz="2000" baseline="-25000" dirty="0" err="1"/>
              <a:t>N</a:t>
            </a:r>
            <a:r>
              <a:rPr lang="en-US" sz="2000" dirty="0"/>
              <a:t> in </a:t>
            </a:r>
            <a:r>
              <a:rPr lang="en-US" sz="2000" dirty="0" err="1"/>
              <a:t>realtime</a:t>
            </a:r>
            <a:r>
              <a:rPr lang="en-US" sz="2000" dirty="0"/>
              <a:t> with </a:t>
            </a:r>
            <a:r>
              <a:rPr lang="en-US" sz="2000" dirty="0" err="1"/>
              <a:t>rtEFIT</a:t>
            </a:r>
            <a:r>
              <a:rPr lang="en-US" sz="2000" dirty="0"/>
              <a:t>.</a:t>
            </a:r>
          </a:p>
          <a:p>
            <a:r>
              <a:rPr lang="en-US" sz="2000" dirty="0"/>
              <a:t>Use PID scheme to determine requested power:</a:t>
            </a:r>
          </a:p>
        </p:txBody>
      </p:sp>
      <p:graphicFrame>
        <p:nvGraphicFramePr>
          <p:cNvPr id="28674" name="Object 2"/>
          <p:cNvGraphicFramePr>
            <a:graphicFrameLocks noChangeAspect="1"/>
          </p:cNvGraphicFramePr>
          <p:nvPr/>
        </p:nvGraphicFramePr>
        <p:xfrm>
          <a:off x="1600200" y="2895601"/>
          <a:ext cx="3505200" cy="1419225"/>
        </p:xfrm>
        <a:graphic>
          <a:graphicData uri="http://schemas.openxmlformats.org/presentationml/2006/ole">
            <mc:AlternateContent xmlns:mc="http://schemas.openxmlformats.org/markup-compatibility/2006">
              <mc:Choice xmlns:v="urn:schemas-microsoft-com:vml" Requires="v">
                <p:oleObj spid="_x0000_s138258" name="Equation" r:id="rId3" imgW="2578100" imgH="1155700" progId="Equation.3">
                  <p:embed/>
                </p:oleObj>
              </mc:Choice>
              <mc:Fallback>
                <p:oleObj name="Equation" r:id="rId3" imgW="2578100" imgH="1155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895601"/>
                        <a:ext cx="3505200" cy="1419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Content Placeholder 2"/>
          <p:cNvSpPr txBox="1">
            <a:spLocks/>
          </p:cNvSpPr>
          <p:nvPr/>
        </p:nvSpPr>
        <p:spPr bwMode="auto">
          <a:xfrm>
            <a:off x="76200" y="3962400"/>
            <a:ext cx="5943600" cy="2590800"/>
          </a:xfrm>
          <a:prstGeom prst="rect">
            <a:avLst/>
          </a:prstGeom>
          <a:noFill/>
          <a:ln w="9525">
            <a:noFill/>
            <a:miter lim="800000"/>
            <a:headEnd/>
            <a:tailEnd/>
          </a:ln>
        </p:spPr>
        <p:txBody>
          <a:bodyPr lIns="91429" tIns="45714" rIns="91429" bIns="45714">
            <a:prstTxWarp prst="textNoShape">
              <a:avLst/>
            </a:prstTxWarp>
          </a:bodyPr>
          <a:lstStyle/>
          <a:p>
            <a:pPr marL="342860" indent="-342860" eaLnBrk="0" hangingPunct="0">
              <a:defRPr/>
            </a:pPr>
            <a:endParaRPr lang="en-US" sz="2400" b="0" i="0" kern="0" dirty="0">
              <a:solidFill>
                <a:schemeClr val="tx1"/>
              </a:solidFill>
              <a:latin typeface="+mn-lt"/>
              <a:ea typeface="ヒラギノ角ゴ Pro W3" charset="-128"/>
              <a:cs typeface="ヒラギノ角ゴ Pro W3" charset="-128"/>
            </a:endParaRPr>
          </a:p>
          <a:p>
            <a:pPr marL="342860" indent="-342860" eaLnBrk="0" hangingPunct="0">
              <a:defRPr/>
            </a:pPr>
            <a:r>
              <a:rPr lang="en-US" sz="2000" b="0" i="0" kern="0" dirty="0">
                <a:solidFill>
                  <a:schemeClr val="tx1"/>
                </a:solidFill>
                <a:latin typeface="+mn-lt"/>
                <a:ea typeface="ヒラギノ角ゴ Pro W3" charset="-128"/>
                <a:cs typeface="ヒラギノ角ゴ Pro W3" charset="-128"/>
              </a:rPr>
              <a:t>Use Ziegler-Nichols method to determine P &amp; I.</a:t>
            </a:r>
            <a:r>
              <a:rPr lang="en-US" sz="2000" b="0" i="0" kern="0" dirty="0">
                <a:solidFill>
                  <a:schemeClr val="accent2"/>
                </a:solidFill>
                <a:ea typeface="ヒラギノ角ゴ Pro W3" charset="-128"/>
              </a:rPr>
              <a:t> </a:t>
            </a:r>
          </a:p>
          <a:p>
            <a:pPr marL="800006" lvl="1" indent="-342860" eaLnBrk="0" hangingPunct="0">
              <a:defRPr/>
            </a:pPr>
            <a:r>
              <a:rPr lang="en-US" sz="2000" b="0" i="0" kern="0" dirty="0">
                <a:solidFill>
                  <a:schemeClr val="accent2"/>
                </a:solidFill>
                <a:ea typeface="ヒラギノ角ゴ Pro W3" charset="-128"/>
              </a:rPr>
              <a:t>Based on magnitude, delay, and time-scale of the </a:t>
            </a:r>
            <a:r>
              <a:rPr lang="en-US" sz="2000" b="0" i="0" kern="0" dirty="0">
                <a:solidFill>
                  <a:schemeClr val="accent2"/>
                </a:solidFill>
                <a:latin typeface="Symbol" charset="2"/>
                <a:ea typeface="ヒラギノ角ゴ Pro W3" charset="-128"/>
                <a:cs typeface="Symbol" charset="2"/>
              </a:rPr>
              <a:t>b</a:t>
            </a:r>
            <a:r>
              <a:rPr lang="en-US" sz="2000" b="0" i="0" kern="0" baseline="-25000" dirty="0">
                <a:solidFill>
                  <a:schemeClr val="accent2"/>
                </a:solidFill>
                <a:ea typeface="ヒラギノ角ゴ Pro W3" charset="-128"/>
              </a:rPr>
              <a:t>N</a:t>
            </a:r>
            <a:r>
              <a:rPr lang="en-US" sz="2000" b="0" i="0" kern="0" dirty="0">
                <a:solidFill>
                  <a:schemeClr val="accent2"/>
                </a:solidFill>
                <a:ea typeface="ヒラギノ角ゴ Pro W3" charset="-128"/>
              </a:rPr>
              <a:t> response to beam steps.</a:t>
            </a:r>
            <a:endParaRPr lang="en-US" sz="2000" b="0" i="0" kern="0" dirty="0">
              <a:solidFill>
                <a:schemeClr val="tx1"/>
              </a:solidFill>
              <a:latin typeface="+mn-lt"/>
              <a:ea typeface="ヒラギノ角ゴ Pro W3" charset="-128"/>
              <a:cs typeface="ヒラギノ角ゴ Pro W3" charset="-128"/>
            </a:endParaRPr>
          </a:p>
          <a:p>
            <a:pPr marL="342860" indent="-342860" eaLnBrk="0" hangingPunct="0">
              <a:defRPr/>
            </a:pPr>
            <a:r>
              <a:rPr lang="en-US" sz="2000" b="0" i="0" kern="0" dirty="0">
                <a:solidFill>
                  <a:schemeClr val="tx1"/>
                </a:solidFill>
                <a:latin typeface="+mn-lt"/>
                <a:ea typeface="ヒラギノ角ゴ Pro W3" charset="-128"/>
                <a:cs typeface="ヒラギノ角ゴ Pro W3" charset="-128"/>
              </a:rPr>
              <a:t>Convert “analog” requested power to NB modulations.</a:t>
            </a:r>
          </a:p>
          <a:p>
            <a:pPr marL="742863" lvl="1" indent="-285717" eaLnBrk="0" hangingPunct="0">
              <a:buFontTx/>
              <a:buChar char="–"/>
              <a:defRPr/>
            </a:pPr>
            <a:r>
              <a:rPr lang="en-US" sz="2000" b="0" i="0" kern="0" dirty="0">
                <a:solidFill>
                  <a:schemeClr val="accent2"/>
                </a:solidFill>
                <a:latin typeface="+mn-lt"/>
                <a:ea typeface="ヒラギノ角ゴ Pro W3" charset="-128"/>
              </a:rPr>
              <a:t>Minimum modulation time of 15 msec.</a:t>
            </a:r>
          </a:p>
        </p:txBody>
      </p:sp>
      <p:pic>
        <p:nvPicPr>
          <p:cNvPr id="28678" name="Picture 8" descr="Picture 10"/>
          <p:cNvPicPr>
            <a:picLocks noChangeAspect="1" noChangeArrowheads="1"/>
          </p:cNvPicPr>
          <p:nvPr/>
        </p:nvPicPr>
        <p:blipFill>
          <a:blip r:embed="rId5"/>
          <a:srcRect b="14137"/>
          <a:stretch>
            <a:fillRect/>
          </a:stretch>
        </p:blipFill>
        <p:spPr bwMode="auto">
          <a:xfrm>
            <a:off x="5715000" y="1392238"/>
            <a:ext cx="2971800" cy="1884362"/>
          </a:xfrm>
          <a:prstGeom prst="rect">
            <a:avLst/>
          </a:prstGeom>
          <a:noFill/>
          <a:ln w="9525">
            <a:noFill/>
            <a:miter lim="800000"/>
            <a:headEnd/>
            <a:tailEnd/>
          </a:ln>
        </p:spPr>
      </p:pic>
      <p:sp>
        <p:nvSpPr>
          <p:cNvPr id="28679" name="TextBox 13"/>
          <p:cNvSpPr txBox="1">
            <a:spLocks noChangeArrowheads="1"/>
          </p:cNvSpPr>
          <p:nvPr/>
        </p:nvSpPr>
        <p:spPr bwMode="auto">
          <a:xfrm>
            <a:off x="6203950" y="2770188"/>
            <a:ext cx="2178050" cy="464730"/>
          </a:xfrm>
          <a:prstGeom prst="rect">
            <a:avLst/>
          </a:prstGeom>
          <a:solidFill>
            <a:schemeClr val="bg1"/>
          </a:solidFill>
          <a:ln w="9525">
            <a:noFill/>
            <a:miter lim="800000"/>
            <a:headEnd/>
            <a:tailEnd/>
          </a:ln>
        </p:spPr>
        <p:txBody>
          <a:bodyPr lIns="91429" tIns="45714" rIns="91429" bIns="45714">
            <a:prstTxWarp prst="textNoShape">
              <a:avLst/>
            </a:prstTxWarp>
            <a:spAutoFit/>
          </a:bodyPr>
          <a:lstStyle/>
          <a:p>
            <a:pPr algn="r"/>
            <a:r>
              <a:rPr lang="en-US" sz="1100" i="0">
                <a:solidFill>
                  <a:srgbClr val="000000"/>
                </a:solidFill>
              </a:rPr>
              <a:t>I</a:t>
            </a:r>
            <a:r>
              <a:rPr lang="en-US" sz="1100" i="0" baseline="-25000">
                <a:solidFill>
                  <a:srgbClr val="000000"/>
                </a:solidFill>
              </a:rPr>
              <a:t>p</a:t>
            </a:r>
            <a:r>
              <a:rPr lang="en-US" sz="1100" i="0">
                <a:solidFill>
                  <a:srgbClr val="000000"/>
                </a:solidFill>
              </a:rPr>
              <a:t>=700  kA,       </a:t>
            </a:r>
            <a:r>
              <a:rPr lang="en-US" sz="1100" i="0">
                <a:solidFill>
                  <a:srgbClr val="000000"/>
                </a:solidFill>
                <a:latin typeface="Symbol" charset="2"/>
                <a:ea typeface="Symbol" charset="2"/>
                <a:cs typeface="Symbol" charset="2"/>
              </a:rPr>
              <a:t>t</a:t>
            </a:r>
            <a:r>
              <a:rPr lang="en-US" sz="1100" i="0" baseline="-25000">
                <a:solidFill>
                  <a:srgbClr val="000000"/>
                </a:solidFill>
                <a:latin typeface="Symbol" charset="2"/>
                <a:ea typeface="Symbol" charset="2"/>
                <a:cs typeface="Symbol" charset="2"/>
              </a:rPr>
              <a:t>b</a:t>
            </a:r>
            <a:r>
              <a:rPr lang="en-US" sz="1100" i="0">
                <a:solidFill>
                  <a:srgbClr val="000000"/>
                </a:solidFill>
              </a:rPr>
              <a:t>=27, </a:t>
            </a:r>
            <a:r>
              <a:rPr lang="en-US" sz="1100" i="0">
                <a:solidFill>
                  <a:srgbClr val="000000"/>
                </a:solidFill>
                <a:latin typeface="Symbol" charset="2"/>
                <a:ea typeface="Symbol" charset="2"/>
                <a:cs typeface="Symbol" charset="2"/>
              </a:rPr>
              <a:t>t</a:t>
            </a:r>
            <a:r>
              <a:rPr lang="en-US" sz="1100" i="0" baseline="-25000">
                <a:solidFill>
                  <a:srgbClr val="000000"/>
                </a:solidFill>
                <a:ea typeface="Helvetica" charset="0"/>
                <a:cs typeface="Helvetica" charset="0"/>
              </a:rPr>
              <a:t>dead</a:t>
            </a:r>
            <a:r>
              <a:rPr lang="en-US" sz="1100" i="0">
                <a:solidFill>
                  <a:srgbClr val="000000"/>
                </a:solidFill>
                <a:ea typeface="Helvetica" charset="0"/>
                <a:cs typeface="Helvetica" charset="0"/>
              </a:rPr>
              <a:t>=14</a:t>
            </a:r>
          </a:p>
          <a:p>
            <a:pPr algn="r"/>
            <a:r>
              <a:rPr lang="en-US" sz="1100" i="0">
                <a:solidFill>
                  <a:srgbClr val="000000"/>
                </a:solidFill>
              </a:rPr>
              <a:t>B</a:t>
            </a:r>
            <a:r>
              <a:rPr lang="en-US" sz="1100" i="0" baseline="-25000">
                <a:solidFill>
                  <a:srgbClr val="000000"/>
                </a:solidFill>
              </a:rPr>
              <a:t>T</a:t>
            </a:r>
            <a:r>
              <a:rPr lang="en-US" sz="1100" i="0">
                <a:solidFill>
                  <a:srgbClr val="000000"/>
                </a:solidFill>
              </a:rPr>
              <a:t>=0.485  T,                 </a:t>
            </a:r>
            <a:r>
              <a:rPr lang="en-US" sz="1100" i="0">
                <a:solidFill>
                  <a:srgbClr val="000000"/>
                </a:solidFill>
                <a:latin typeface="Symbol" charset="2"/>
                <a:ea typeface="Symbol" charset="2"/>
                <a:cs typeface="Symbol" charset="2"/>
              </a:rPr>
              <a:t>db</a:t>
            </a:r>
            <a:r>
              <a:rPr lang="en-US" sz="1100" i="0" baseline="-25000">
                <a:solidFill>
                  <a:srgbClr val="000000"/>
                </a:solidFill>
                <a:ea typeface="Helvetica" charset="0"/>
                <a:cs typeface="Helvetica" charset="0"/>
              </a:rPr>
              <a:t>N</a:t>
            </a:r>
            <a:r>
              <a:rPr lang="en-US" sz="1100" i="0">
                <a:solidFill>
                  <a:srgbClr val="000000"/>
                </a:solidFill>
              </a:rPr>
              <a:t>=3.2</a:t>
            </a:r>
          </a:p>
        </p:txBody>
      </p:sp>
      <p:sp>
        <p:nvSpPr>
          <p:cNvPr id="8" name="TextBox 7"/>
          <p:cNvSpPr txBox="1"/>
          <p:nvPr/>
        </p:nvSpPr>
        <p:spPr>
          <a:xfrm>
            <a:off x="5791200" y="990600"/>
            <a:ext cx="3048000" cy="400050"/>
          </a:xfrm>
          <a:prstGeom prst="rect">
            <a:avLst/>
          </a:prstGeom>
          <a:solidFill>
            <a:schemeClr val="bg1">
              <a:lumMod val="85000"/>
            </a:schemeClr>
          </a:solidFill>
          <a:ln w="25400">
            <a:solidFill>
              <a:schemeClr val="accent2"/>
            </a:solidFill>
          </a:ln>
        </p:spPr>
        <p:txBody>
          <a:bodyPr lIns="91429" tIns="45714" rIns="91429" bIns="45714">
            <a:spAutoFit/>
          </a:bodyPr>
          <a:lstStyle/>
          <a:p>
            <a:pPr algn="ctr">
              <a:buFontTx/>
              <a:buNone/>
              <a:defRPr/>
            </a:pPr>
            <a:r>
              <a:rPr lang="en-US" dirty="0"/>
              <a:t>Determination of Gains Using Ziegler-Nichols Method</a:t>
            </a:r>
          </a:p>
        </p:txBody>
      </p:sp>
      <p:sp>
        <p:nvSpPr>
          <p:cNvPr id="10" name="TextBox 9"/>
          <p:cNvSpPr txBox="1"/>
          <p:nvPr/>
        </p:nvSpPr>
        <p:spPr>
          <a:xfrm>
            <a:off x="5867400" y="3381376"/>
            <a:ext cx="3048000" cy="246063"/>
          </a:xfrm>
          <a:prstGeom prst="rect">
            <a:avLst/>
          </a:prstGeom>
          <a:solidFill>
            <a:schemeClr val="bg1">
              <a:lumMod val="85000"/>
            </a:schemeClr>
          </a:solidFill>
          <a:ln w="25400">
            <a:solidFill>
              <a:schemeClr val="accent2"/>
            </a:solidFill>
          </a:ln>
        </p:spPr>
        <p:txBody>
          <a:bodyPr lIns="91429" tIns="45714" rIns="91429" bIns="45714">
            <a:spAutoFit/>
          </a:bodyPr>
          <a:lstStyle/>
          <a:p>
            <a:pPr algn="ctr">
              <a:buFontTx/>
              <a:buNone/>
              <a:defRPr/>
            </a:pPr>
            <a:r>
              <a:rPr lang="en-US" dirty="0"/>
              <a:t>Constant-</a:t>
            </a:r>
            <a:r>
              <a:rPr lang="en-US" dirty="0">
                <a:latin typeface="Symbol" charset="2"/>
                <a:cs typeface="Symbol" charset="2"/>
              </a:rPr>
              <a:t>b</a:t>
            </a:r>
            <a:r>
              <a:rPr lang="en-US" baseline="-25000" dirty="0"/>
              <a:t>N</a:t>
            </a:r>
            <a:r>
              <a:rPr lang="en-US" dirty="0"/>
              <a:t> During I</a:t>
            </a:r>
            <a:r>
              <a:rPr lang="en-US" baseline="-25000" dirty="0"/>
              <a:t>P</a:t>
            </a:r>
            <a:r>
              <a:rPr lang="en-US" dirty="0"/>
              <a:t> and B</a:t>
            </a:r>
            <a:r>
              <a:rPr lang="en-US" baseline="-25000" dirty="0"/>
              <a:t>T</a:t>
            </a:r>
            <a:r>
              <a:rPr lang="en-US" dirty="0"/>
              <a:t> Scans</a:t>
            </a:r>
          </a:p>
        </p:txBody>
      </p:sp>
      <p:pic>
        <p:nvPicPr>
          <p:cNvPr id="28682" name="Picture 13"/>
          <p:cNvPicPr>
            <a:picLocks noChangeAspect="1"/>
          </p:cNvPicPr>
          <p:nvPr/>
        </p:nvPicPr>
        <p:blipFill>
          <a:blip r:embed="rId6"/>
          <a:srcRect/>
          <a:stretch>
            <a:fillRect/>
          </a:stretch>
        </p:blipFill>
        <p:spPr bwMode="auto">
          <a:xfrm>
            <a:off x="6019800" y="3792538"/>
            <a:ext cx="2590800" cy="2779712"/>
          </a:xfrm>
          <a:prstGeom prst="rect">
            <a:avLst/>
          </a:prstGeom>
          <a:noFill/>
          <a:ln w="9525">
            <a:noFill/>
            <a:miter lim="800000"/>
            <a:headEnd/>
            <a:tailEnd/>
          </a:ln>
        </p:spPr>
      </p:pic>
      <p:sp>
        <p:nvSpPr>
          <p:cNvPr id="28683" name="TextBox 14"/>
          <p:cNvSpPr txBox="1">
            <a:spLocks noChangeArrowheads="1"/>
          </p:cNvSpPr>
          <p:nvPr/>
        </p:nvSpPr>
        <p:spPr bwMode="auto">
          <a:xfrm>
            <a:off x="7664451" y="3608389"/>
            <a:ext cx="790575" cy="230187"/>
          </a:xfrm>
          <a:prstGeom prst="rect">
            <a:avLst/>
          </a:prstGeom>
          <a:noFill/>
          <a:ln w="9525">
            <a:noFill/>
            <a:miter lim="800000"/>
            <a:headEnd/>
            <a:tailEnd/>
          </a:ln>
        </p:spPr>
        <p:txBody>
          <a:bodyPr wrap="none" lIns="91429" tIns="45714" rIns="91429" bIns="45714">
            <a:prstTxWarp prst="textNoShape">
              <a:avLst/>
            </a:prstTxWarp>
            <a:spAutoFit/>
          </a:bodyPr>
          <a:lstStyle/>
          <a:p>
            <a:pPr>
              <a:buFontTx/>
              <a:buNone/>
            </a:pPr>
            <a:r>
              <a:rPr lang="en-US" sz="900">
                <a:solidFill>
                  <a:schemeClr val="tx1"/>
                </a:solidFill>
              </a:rPr>
              <a:t>n=1 ramps</a:t>
            </a:r>
          </a:p>
        </p:txBody>
      </p:sp>
      <p:cxnSp>
        <p:nvCxnSpPr>
          <p:cNvPr id="28684" name="Straight Connector 16"/>
          <p:cNvCxnSpPr>
            <a:cxnSpLocks noChangeShapeType="1"/>
          </p:cNvCxnSpPr>
          <p:nvPr/>
        </p:nvCxnSpPr>
        <p:spPr bwMode="auto">
          <a:xfrm>
            <a:off x="7408863" y="3733800"/>
            <a:ext cx="304800" cy="1588"/>
          </a:xfrm>
          <a:prstGeom prst="line">
            <a:avLst/>
          </a:prstGeom>
          <a:noFill/>
          <a:ln w="15875">
            <a:solidFill>
              <a:schemeClr val="tx1"/>
            </a:solidFill>
            <a:round/>
            <a:headEnd/>
            <a:tailEnd type="triangle" w="med" len="med"/>
          </a:ln>
        </p:spPr>
      </p:cxnSp>
    </p:spTree>
    <p:extLst>
      <p:ext uri="{BB962C8B-B14F-4D97-AF65-F5344CB8AC3E}">
        <p14:creationId xmlns:p14="http://schemas.microsoft.com/office/powerpoint/2010/main" val="4106239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2"/>
          <p:cNvSpPr>
            <a:spLocks noGrp="1" noChangeArrowheads="1"/>
          </p:cNvSpPr>
          <p:nvPr>
            <p:ph type="title"/>
          </p:nvPr>
        </p:nvSpPr>
        <p:spPr/>
        <p:txBody>
          <a:bodyPr/>
          <a:lstStyle/>
          <a:p>
            <a:r>
              <a:rPr lang="en-US" dirty="0" smtClean="0"/>
              <a:t>a.3. Pseudo</a:t>
            </a:r>
            <a:r>
              <a:rPr lang="en-US" dirty="0"/>
              <a:t>-random </a:t>
            </a:r>
            <a:r>
              <a:rPr lang="en-US" dirty="0" smtClean="0"/>
              <a:t>Binary sequence System </a:t>
            </a:r>
            <a:r>
              <a:rPr lang="en-US" dirty="0"/>
              <a:t>I</a:t>
            </a:r>
            <a:r>
              <a:rPr lang="en-US" dirty="0" smtClean="0"/>
              <a:t>dentification</a:t>
            </a:r>
            <a:br>
              <a:rPr lang="en-US" dirty="0" smtClean="0"/>
            </a:br>
            <a:r>
              <a:rPr lang="en-US" dirty="0" smtClean="0"/>
              <a:t>(reaction curve on steroids)</a:t>
            </a:r>
          </a:p>
        </p:txBody>
      </p:sp>
      <p:pic>
        <p:nvPicPr>
          <p:cNvPr id="4" name="Picture 3"/>
          <p:cNvPicPr>
            <a:picLocks noChangeAspect="1"/>
          </p:cNvPicPr>
          <p:nvPr/>
        </p:nvPicPr>
        <p:blipFill rotWithShape="1">
          <a:blip r:embed="rId3"/>
          <a:srcRect l="33102" t="20731"/>
          <a:stretch/>
        </p:blipFill>
        <p:spPr>
          <a:xfrm>
            <a:off x="152400" y="1066800"/>
            <a:ext cx="4343400" cy="3563045"/>
          </a:xfrm>
          <a:prstGeom prst="rect">
            <a:avLst/>
          </a:prstGeom>
        </p:spPr>
      </p:pic>
      <p:pic>
        <p:nvPicPr>
          <p:cNvPr id="3" name="Picture 2"/>
          <p:cNvPicPr>
            <a:picLocks noChangeAspect="1"/>
          </p:cNvPicPr>
          <p:nvPr/>
        </p:nvPicPr>
        <p:blipFill>
          <a:blip r:embed="rId4"/>
          <a:stretch>
            <a:fillRect/>
          </a:stretch>
        </p:blipFill>
        <p:spPr>
          <a:xfrm>
            <a:off x="5029200" y="2667000"/>
            <a:ext cx="3429000" cy="853371"/>
          </a:xfrm>
          <a:prstGeom prst="rect">
            <a:avLst/>
          </a:prstGeom>
        </p:spPr>
      </p:pic>
      <p:pic>
        <p:nvPicPr>
          <p:cNvPr id="5" name="Picture 4"/>
          <p:cNvPicPr>
            <a:picLocks noChangeAspect="1"/>
          </p:cNvPicPr>
          <p:nvPr/>
        </p:nvPicPr>
        <p:blipFill>
          <a:blip r:embed="rId5"/>
          <a:stretch>
            <a:fillRect/>
          </a:stretch>
        </p:blipFill>
        <p:spPr>
          <a:xfrm>
            <a:off x="2928838" y="5029200"/>
            <a:ext cx="6215163" cy="1295400"/>
          </a:xfrm>
          <a:prstGeom prst="rect">
            <a:avLst/>
          </a:prstGeom>
        </p:spPr>
      </p:pic>
      <p:sp>
        <p:nvSpPr>
          <p:cNvPr id="6" name="Rectangle 5"/>
          <p:cNvSpPr/>
          <p:nvPr/>
        </p:nvSpPr>
        <p:spPr>
          <a:xfrm>
            <a:off x="5334001" y="2133600"/>
            <a:ext cx="2634132" cy="338542"/>
          </a:xfrm>
          <a:prstGeom prst="rect">
            <a:avLst/>
          </a:prstGeom>
        </p:spPr>
        <p:txBody>
          <a:bodyPr wrap="none" lIns="91429" tIns="45714" rIns="91429" bIns="45714">
            <a:spAutoFit/>
          </a:bodyPr>
          <a:lstStyle/>
          <a:p>
            <a:pPr>
              <a:buNone/>
            </a:pPr>
            <a:r>
              <a:rPr lang="en-US" sz="1600" dirty="0">
                <a:solidFill>
                  <a:schemeClr val="tx1"/>
                </a:solidFill>
              </a:rPr>
              <a:t>Impulse response model</a:t>
            </a:r>
          </a:p>
        </p:txBody>
      </p:sp>
      <p:sp>
        <p:nvSpPr>
          <p:cNvPr id="7" name="Rectangle 6"/>
          <p:cNvSpPr/>
          <p:nvPr/>
        </p:nvSpPr>
        <p:spPr>
          <a:xfrm>
            <a:off x="4724400" y="4343400"/>
            <a:ext cx="3877985" cy="369332"/>
          </a:xfrm>
          <a:prstGeom prst="rect">
            <a:avLst/>
          </a:prstGeom>
        </p:spPr>
        <p:txBody>
          <a:bodyPr wrap="none" lIns="91429" tIns="45714" rIns="91429" bIns="45714">
            <a:spAutoFit/>
          </a:bodyPr>
          <a:lstStyle/>
          <a:p>
            <a:pPr>
              <a:buNone/>
            </a:pPr>
            <a:r>
              <a:rPr lang="en-US" sz="1800" dirty="0">
                <a:solidFill>
                  <a:srgbClr val="000000"/>
                </a:solidFill>
              </a:rPr>
              <a:t>Linear regression representation</a:t>
            </a:r>
          </a:p>
        </p:txBody>
      </p:sp>
    </p:spTree>
    <p:extLst>
      <p:ext uri="{BB962C8B-B14F-4D97-AF65-F5344CB8AC3E}">
        <p14:creationId xmlns:p14="http://schemas.microsoft.com/office/powerpoint/2010/main" val="420022166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endParaRPr lang="en-US" smtClean="0"/>
          </a:p>
        </p:txBody>
      </p:sp>
      <p:sp>
        <p:nvSpPr>
          <p:cNvPr id="50179" name="Content Placeholder 2"/>
          <p:cNvSpPr>
            <a:spLocks noGrp="1"/>
          </p:cNvSpPr>
          <p:nvPr>
            <p:ph idx="1"/>
          </p:nvPr>
        </p:nvSpPr>
        <p:spPr>
          <a:xfrm>
            <a:off x="0" y="2590800"/>
            <a:ext cx="9144000" cy="3505200"/>
          </a:xfrm>
        </p:spPr>
        <p:txBody>
          <a:bodyPr/>
          <a:lstStyle/>
          <a:p>
            <a:pPr algn="ctr">
              <a:buNone/>
            </a:pPr>
            <a:r>
              <a:rPr lang="en-US" sz="4000" dirty="0">
                <a:solidFill>
                  <a:srgbClr val="FF0000"/>
                </a:solidFill>
              </a:rPr>
              <a:t>b. Experimental: Closed Loop </a:t>
            </a:r>
          </a:p>
        </p:txBody>
      </p:sp>
    </p:spTree>
    <p:extLst>
      <p:ext uri="{BB962C8B-B14F-4D97-AF65-F5344CB8AC3E}">
        <p14:creationId xmlns:p14="http://schemas.microsoft.com/office/powerpoint/2010/main" val="371888430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1"/>
          <p:cNvSpPr>
            <a:spLocks noGrp="1" noChangeArrowheads="1"/>
          </p:cNvSpPr>
          <p:nvPr>
            <p:ph type="body" idx="1"/>
          </p:nvPr>
        </p:nvSpPr>
        <p:spPr>
          <a:xfrm>
            <a:off x="0" y="533400"/>
            <a:ext cx="9144000" cy="6324600"/>
          </a:xfrm>
        </p:spPr>
        <p:txBody>
          <a:bodyPr/>
          <a:lstStyle/>
          <a:p>
            <a:pPr marL="455560" indent="-455560" eaLnBrk="1" hangingPunct="1">
              <a:lnSpc>
                <a:spcPct val="80000"/>
              </a:lnSpc>
              <a:buNone/>
            </a:pPr>
            <a:r>
              <a:rPr lang="en-US" dirty="0" smtClean="0">
                <a:solidFill>
                  <a:srgbClr val="000000"/>
                </a:solidFill>
              </a:rPr>
              <a:t>	</a:t>
            </a: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857150" lvl="1" indent="-455560" eaLnBrk="1" hangingPunct="1">
              <a:lnSpc>
                <a:spcPct val="80000"/>
              </a:lnSpc>
            </a:pPr>
            <a:endParaRPr lang="en-US" sz="2400" dirty="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p>
          <a:p>
            <a:pPr marL="455560" indent="-455560" eaLnBrk="1" hangingPunct="1">
              <a:lnSpc>
                <a:spcPct val="80000"/>
              </a:lnSpc>
              <a:buNone/>
            </a:pPr>
            <a:endParaRPr lang="en-US" dirty="0" smtClean="0"/>
          </a:p>
        </p:txBody>
      </p:sp>
      <p:pic>
        <p:nvPicPr>
          <p:cNvPr id="38915" name="Picture 26"/>
          <p:cNvPicPr>
            <a:picLocks noChangeAspect="1"/>
          </p:cNvPicPr>
          <p:nvPr/>
        </p:nvPicPr>
        <p:blipFill>
          <a:blip r:embed="rId3"/>
          <a:srcRect l="10582" r="7014" b="20247"/>
          <a:stretch>
            <a:fillRect/>
          </a:stretch>
        </p:blipFill>
        <p:spPr bwMode="auto">
          <a:xfrm>
            <a:off x="0" y="1066800"/>
            <a:ext cx="4876800" cy="1951038"/>
          </a:xfrm>
          <a:prstGeom prst="rect">
            <a:avLst/>
          </a:prstGeom>
          <a:noFill/>
          <a:ln w="9525">
            <a:noFill/>
            <a:miter lim="800000"/>
            <a:headEnd/>
            <a:tailEnd/>
          </a:ln>
        </p:spPr>
      </p:pic>
      <p:pic>
        <p:nvPicPr>
          <p:cNvPr id="38916" name="Picture 27"/>
          <p:cNvPicPr>
            <a:picLocks noChangeAspect="1"/>
          </p:cNvPicPr>
          <p:nvPr/>
        </p:nvPicPr>
        <p:blipFill>
          <a:blip r:embed="rId4"/>
          <a:srcRect/>
          <a:stretch>
            <a:fillRect/>
          </a:stretch>
        </p:blipFill>
        <p:spPr bwMode="auto">
          <a:xfrm>
            <a:off x="6770688" y="2389189"/>
            <a:ext cx="1731962" cy="935037"/>
          </a:xfrm>
          <a:prstGeom prst="rect">
            <a:avLst/>
          </a:prstGeom>
          <a:noFill/>
          <a:ln w="9525">
            <a:noFill/>
            <a:miter lim="800000"/>
            <a:headEnd/>
            <a:tailEnd/>
          </a:ln>
        </p:spPr>
      </p:pic>
      <p:pic>
        <p:nvPicPr>
          <p:cNvPr id="38917" name="Picture 29"/>
          <p:cNvPicPr>
            <a:picLocks noChangeAspect="1"/>
          </p:cNvPicPr>
          <p:nvPr/>
        </p:nvPicPr>
        <p:blipFill>
          <a:blip r:embed="rId5"/>
          <a:srcRect/>
          <a:stretch>
            <a:fillRect/>
          </a:stretch>
        </p:blipFill>
        <p:spPr bwMode="auto">
          <a:xfrm>
            <a:off x="5638800" y="1219200"/>
            <a:ext cx="3530600" cy="2949575"/>
          </a:xfrm>
          <a:prstGeom prst="rect">
            <a:avLst/>
          </a:prstGeom>
          <a:noFill/>
          <a:ln w="9525">
            <a:noFill/>
            <a:miter lim="800000"/>
            <a:headEnd/>
            <a:tailEnd/>
          </a:ln>
        </p:spPr>
      </p:pic>
      <p:sp>
        <p:nvSpPr>
          <p:cNvPr id="33" name="Rectangle 32"/>
          <p:cNvSpPr/>
          <p:nvPr/>
        </p:nvSpPr>
        <p:spPr>
          <a:xfrm>
            <a:off x="4897799" y="1577976"/>
            <a:ext cx="923202" cy="579574"/>
          </a:xfrm>
          <a:prstGeom prst="rect">
            <a:avLst/>
          </a:prstGeom>
        </p:spPr>
        <p:txBody>
          <a:bodyPr wrap="none" lIns="91407" tIns="45704" rIns="91407" bIns="45704">
            <a:spAutoFit/>
          </a:bodyPr>
          <a:lstStyle/>
          <a:p>
            <a:pPr algn="ctr">
              <a:spcBef>
                <a:spcPct val="0"/>
              </a:spcBef>
              <a:buFontTx/>
              <a:buNone/>
              <a:defRPr/>
            </a:pPr>
            <a:r>
              <a:rPr lang="en-US" sz="1600" kern="0" dirty="0">
                <a:solidFill>
                  <a:srgbClr val="000000"/>
                </a:solidFill>
                <a:latin typeface="Times New Roman"/>
              </a:rPr>
              <a:t>Control </a:t>
            </a:r>
          </a:p>
          <a:p>
            <a:pPr algn="ctr">
              <a:spcBef>
                <a:spcPct val="0"/>
              </a:spcBef>
              <a:buFontTx/>
              <a:buNone/>
              <a:defRPr/>
            </a:pPr>
            <a:r>
              <a:rPr lang="en-US" sz="1600" kern="0" dirty="0">
                <a:solidFill>
                  <a:srgbClr val="000000"/>
                </a:solidFill>
                <a:latin typeface="Times New Roman"/>
              </a:rPr>
              <a:t>Output</a:t>
            </a:r>
            <a:endParaRPr lang="en-US" sz="1600" dirty="0">
              <a:latin typeface="Arial" charset="0"/>
            </a:endParaRPr>
          </a:p>
        </p:txBody>
      </p:sp>
      <p:sp>
        <p:nvSpPr>
          <p:cNvPr id="34" name="Rectangle 33"/>
          <p:cNvSpPr/>
          <p:nvPr/>
        </p:nvSpPr>
        <p:spPr>
          <a:xfrm>
            <a:off x="4918642" y="2616201"/>
            <a:ext cx="922793" cy="579574"/>
          </a:xfrm>
          <a:prstGeom prst="rect">
            <a:avLst/>
          </a:prstGeom>
        </p:spPr>
        <p:txBody>
          <a:bodyPr wrap="none" lIns="91407" tIns="45704" rIns="91407" bIns="45704">
            <a:spAutoFit/>
          </a:bodyPr>
          <a:lstStyle/>
          <a:p>
            <a:pPr algn="ctr">
              <a:spcBef>
                <a:spcPct val="0"/>
              </a:spcBef>
              <a:buFontTx/>
              <a:buNone/>
              <a:defRPr/>
            </a:pPr>
            <a:r>
              <a:rPr lang="en-US" sz="1600" kern="0" dirty="0">
                <a:solidFill>
                  <a:srgbClr val="000000"/>
                </a:solidFill>
                <a:latin typeface="Times New Roman"/>
              </a:rPr>
              <a:t>Process</a:t>
            </a:r>
          </a:p>
          <a:p>
            <a:pPr algn="ctr">
              <a:spcBef>
                <a:spcPct val="0"/>
              </a:spcBef>
              <a:buFontTx/>
              <a:buNone/>
              <a:defRPr/>
            </a:pPr>
            <a:r>
              <a:rPr lang="en-US" sz="1600" kern="0" dirty="0">
                <a:solidFill>
                  <a:srgbClr val="000000"/>
                </a:solidFill>
                <a:latin typeface="Times New Roman"/>
              </a:rPr>
              <a:t>Output</a:t>
            </a:r>
            <a:endParaRPr lang="en-US" sz="1600" dirty="0">
              <a:latin typeface="Arial" charset="0"/>
            </a:endParaRPr>
          </a:p>
        </p:txBody>
      </p:sp>
      <p:sp>
        <p:nvSpPr>
          <p:cNvPr id="12" name="Rectangle 41"/>
          <p:cNvSpPr txBox="1">
            <a:spLocks noChangeArrowheads="1"/>
          </p:cNvSpPr>
          <p:nvPr/>
        </p:nvSpPr>
        <p:spPr bwMode="auto">
          <a:xfrm>
            <a:off x="0" y="2590800"/>
            <a:ext cx="5391150" cy="1360488"/>
          </a:xfrm>
          <a:prstGeom prst="rect">
            <a:avLst/>
          </a:prstGeom>
          <a:noFill/>
          <a:ln w="9525">
            <a:noFill/>
            <a:miter lim="800000"/>
            <a:headEnd/>
            <a:tailEnd/>
          </a:ln>
        </p:spPr>
        <p:txBody>
          <a:bodyPr lIns="91407" tIns="45704" rIns="91407" bIns="45704">
            <a:prstTxWarp prst="textNoShape">
              <a:avLst/>
            </a:prstTxWarp>
          </a:bodyPr>
          <a:lstStyle/>
          <a:p>
            <a:pPr marL="457039" indent="-457039">
              <a:lnSpc>
                <a:spcPct val="80000"/>
              </a:lnSpc>
              <a:buNone/>
              <a:defRPr/>
            </a:pPr>
            <a:r>
              <a:rPr lang="en-US" sz="2400" b="0" i="0" kern="0" dirty="0">
                <a:solidFill>
                  <a:srgbClr val="000000"/>
                </a:solidFill>
                <a:latin typeface="Arial"/>
              </a:rPr>
              <a:t>	</a:t>
            </a:r>
          </a:p>
          <a:p>
            <a:pPr marL="457039" indent="-457039">
              <a:lnSpc>
                <a:spcPct val="80000"/>
              </a:lnSpc>
              <a:defRPr/>
            </a:pPr>
            <a:endParaRPr lang="en-US" sz="2400" b="0" i="0" kern="0" dirty="0">
              <a:solidFill>
                <a:srgbClr val="000000"/>
              </a:solidFill>
              <a:latin typeface="Arial"/>
            </a:endParaRPr>
          </a:p>
          <a:p>
            <a:pPr marL="857311" lvl="1" indent="-457039">
              <a:lnSpc>
                <a:spcPct val="80000"/>
              </a:lnSpc>
              <a:buFontTx/>
              <a:buChar char="–"/>
              <a:defRPr/>
            </a:pPr>
            <a:endParaRPr lang="en-US" sz="2400" b="0" i="0" kern="0" dirty="0">
              <a:solidFill>
                <a:srgbClr val="000000"/>
              </a:solidFill>
              <a:latin typeface="Arial"/>
              <a:ea typeface="ヒラギノ角ゴ Pro W3" charset="-128"/>
              <a:cs typeface="ヒラギノ角ゴ Pro W3" charset="-128"/>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buNone/>
              <a:defRPr/>
            </a:pPr>
            <a:endParaRPr lang="en-US" sz="2400" b="0" i="0" kern="0" dirty="0">
              <a:solidFill>
                <a:srgbClr val="000000"/>
              </a:solidFill>
              <a:latin typeface="Arial"/>
            </a:endParaRPr>
          </a:p>
        </p:txBody>
      </p:sp>
      <p:sp>
        <p:nvSpPr>
          <p:cNvPr id="38921" name="Rectangle 2"/>
          <p:cNvSpPr txBox="1">
            <a:spLocks noChangeArrowheads="1"/>
          </p:cNvSpPr>
          <p:nvPr/>
        </p:nvSpPr>
        <p:spPr bwMode="auto">
          <a:xfrm>
            <a:off x="0" y="0"/>
            <a:ext cx="9144000" cy="914400"/>
          </a:xfrm>
          <a:prstGeom prst="rect">
            <a:avLst/>
          </a:prstGeom>
          <a:noFill/>
          <a:ln w="9525">
            <a:noFill/>
            <a:miter lim="800000"/>
            <a:headEnd/>
            <a:tailEnd/>
          </a:ln>
        </p:spPr>
        <p:txBody>
          <a:bodyPr lIns="91429" tIns="45714" rIns="91429" bIns="45714" anchor="ctr">
            <a:prstTxWarp prst="textNoShape">
              <a:avLst/>
            </a:prstTxWarp>
          </a:bodyPr>
          <a:lstStyle/>
          <a:p>
            <a:pPr algn="ctr" eaLnBrk="0" hangingPunct="0">
              <a:spcBef>
                <a:spcPct val="0"/>
              </a:spcBef>
              <a:buFontTx/>
              <a:buNone/>
            </a:pPr>
            <a:r>
              <a:rPr lang="en-US" sz="2400" i="0" dirty="0">
                <a:solidFill>
                  <a:srgbClr val="3333CC"/>
                </a:solidFill>
                <a:latin typeface="Arial" charset="0"/>
              </a:rPr>
              <a:t>b. Improved Experimental System ID: </a:t>
            </a:r>
            <a:br>
              <a:rPr lang="en-US" sz="2400" i="0" dirty="0">
                <a:solidFill>
                  <a:srgbClr val="3333CC"/>
                </a:solidFill>
                <a:latin typeface="Arial" charset="0"/>
              </a:rPr>
            </a:br>
            <a:r>
              <a:rPr lang="en-US" sz="2400" i="0" dirty="0">
                <a:solidFill>
                  <a:srgbClr val="3333CC"/>
                </a:solidFill>
                <a:latin typeface="Arial" charset="0"/>
              </a:rPr>
              <a:t>Closed Loop Auto-tune with Relay Feedback</a:t>
            </a:r>
          </a:p>
        </p:txBody>
      </p:sp>
      <p:sp>
        <p:nvSpPr>
          <p:cNvPr id="38922" name="TextBox 13"/>
          <p:cNvSpPr txBox="1">
            <a:spLocks noChangeArrowheads="1"/>
          </p:cNvSpPr>
          <p:nvPr/>
        </p:nvSpPr>
        <p:spPr bwMode="auto">
          <a:xfrm>
            <a:off x="4648201" y="2128839"/>
            <a:ext cx="561975" cy="554037"/>
          </a:xfrm>
          <a:prstGeom prst="rect">
            <a:avLst/>
          </a:prstGeom>
          <a:noFill/>
          <a:ln w="9525">
            <a:noFill/>
            <a:miter lim="800000"/>
            <a:headEnd/>
            <a:tailEnd/>
          </a:ln>
        </p:spPr>
        <p:txBody>
          <a:bodyPr wrap="none" lIns="91429" tIns="45714" rIns="91429" bIns="45714">
            <a:prstTxWarp prst="textNoShape">
              <a:avLst/>
            </a:prstTxWarp>
            <a:spAutoFit/>
          </a:bodyPr>
          <a:lstStyle/>
          <a:p>
            <a:pPr>
              <a:spcBef>
                <a:spcPct val="0"/>
              </a:spcBef>
              <a:buFontTx/>
              <a:buNone/>
            </a:pPr>
            <a:r>
              <a:rPr lang="en-US" sz="3000" i="0">
                <a:solidFill>
                  <a:srgbClr val="000000"/>
                </a:solidFill>
                <a:sym typeface="Wingdings" charset="2"/>
              </a:rPr>
              <a:t></a:t>
            </a:r>
            <a:r>
              <a:rPr lang="en-US" sz="3000" i="0">
                <a:solidFill>
                  <a:srgbClr val="000000"/>
                </a:solidFill>
              </a:rPr>
              <a:t> </a:t>
            </a:r>
          </a:p>
        </p:txBody>
      </p:sp>
      <p:sp>
        <p:nvSpPr>
          <p:cNvPr id="14" name="Rectangle 41"/>
          <p:cNvSpPr txBox="1">
            <a:spLocks noChangeArrowheads="1"/>
          </p:cNvSpPr>
          <p:nvPr/>
        </p:nvSpPr>
        <p:spPr bwMode="auto">
          <a:xfrm>
            <a:off x="0" y="2590800"/>
            <a:ext cx="5391150" cy="3962400"/>
          </a:xfrm>
          <a:prstGeom prst="rect">
            <a:avLst/>
          </a:prstGeom>
          <a:noFill/>
          <a:ln w="9525">
            <a:noFill/>
            <a:miter lim="800000"/>
            <a:headEnd/>
            <a:tailEnd/>
          </a:ln>
        </p:spPr>
        <p:txBody>
          <a:bodyPr lIns="91407" tIns="45704" rIns="91407" bIns="45704">
            <a:prstTxWarp prst="textNoShape">
              <a:avLst/>
            </a:prstTxWarp>
          </a:bodyPr>
          <a:lstStyle/>
          <a:p>
            <a:pPr marL="457039" indent="-457039">
              <a:lnSpc>
                <a:spcPct val="80000"/>
              </a:lnSpc>
              <a:buNone/>
              <a:defRPr/>
            </a:pPr>
            <a:r>
              <a:rPr lang="en-US" sz="2400" b="0" i="0" kern="0" dirty="0">
                <a:solidFill>
                  <a:srgbClr val="000000"/>
                </a:solidFill>
                <a:latin typeface="Arial"/>
              </a:rPr>
              <a:t>	</a:t>
            </a:r>
          </a:p>
          <a:p>
            <a:pPr marL="457039" indent="-457039">
              <a:lnSpc>
                <a:spcPct val="80000"/>
              </a:lnSpc>
              <a:defRPr/>
            </a:pPr>
            <a:endParaRPr lang="en-US" sz="2400" b="0" i="0" kern="0" dirty="0">
              <a:solidFill>
                <a:srgbClr val="000000"/>
              </a:solidFill>
              <a:latin typeface="Arial"/>
            </a:endParaRPr>
          </a:p>
          <a:p>
            <a:pPr marL="457039" indent="-457039">
              <a:lnSpc>
                <a:spcPct val="80000"/>
              </a:lnSpc>
              <a:defRPr/>
            </a:pPr>
            <a:r>
              <a:rPr lang="en-US" sz="2400" b="0" i="0" kern="0" dirty="0">
                <a:solidFill>
                  <a:srgbClr val="000000"/>
                </a:solidFill>
                <a:latin typeface="Arial"/>
              </a:rPr>
              <a:t>Choose a special control function, the relay feedback.</a:t>
            </a:r>
          </a:p>
          <a:p>
            <a:pPr marL="457039" indent="-457039">
              <a:lnSpc>
                <a:spcPct val="80000"/>
              </a:lnSpc>
              <a:defRPr/>
            </a:pPr>
            <a:r>
              <a:rPr lang="en-US" sz="2400" b="0" i="0" kern="0" dirty="0">
                <a:solidFill>
                  <a:srgbClr val="000000"/>
                </a:solidFill>
                <a:latin typeface="Arial"/>
              </a:rPr>
              <a:t>This control induces a critical response from the system which gives the most important mode for control.</a:t>
            </a:r>
          </a:p>
          <a:p>
            <a:pPr marL="457039" indent="-457039">
              <a:lnSpc>
                <a:spcPct val="80000"/>
              </a:lnSpc>
              <a:defRPr/>
            </a:pPr>
            <a:r>
              <a:rPr lang="en-US" sz="2400" b="0" i="0" kern="0" dirty="0">
                <a:solidFill>
                  <a:srgbClr val="000000"/>
                </a:solidFill>
                <a:latin typeface="Arial"/>
              </a:rPr>
              <a:t>The closed-loop plant response period (</a:t>
            </a:r>
            <a:r>
              <a:rPr lang="en-US" sz="2400" b="0" i="0" kern="0" dirty="0" err="1">
                <a:solidFill>
                  <a:srgbClr val="000000"/>
                </a:solidFill>
                <a:latin typeface="Arial"/>
              </a:rPr>
              <a:t>P</a:t>
            </a:r>
            <a:r>
              <a:rPr lang="en-US" sz="2400" b="0" i="0" kern="0" baseline="-25000" dirty="0" err="1">
                <a:solidFill>
                  <a:srgbClr val="000000"/>
                </a:solidFill>
                <a:latin typeface="Arial"/>
              </a:rPr>
              <a:t>u</a:t>
            </a:r>
            <a:r>
              <a:rPr lang="en-US" sz="2400" b="0" i="0" kern="0" dirty="0">
                <a:solidFill>
                  <a:srgbClr val="000000"/>
                </a:solidFill>
                <a:latin typeface="Arial"/>
              </a:rPr>
              <a:t>) &amp; amplitude (A) are used for controller tuning. </a:t>
            </a:r>
          </a:p>
          <a:p>
            <a:pPr marL="857311" lvl="1" indent="-457039">
              <a:lnSpc>
                <a:spcPct val="80000"/>
              </a:lnSpc>
              <a:buFontTx/>
              <a:buChar char="–"/>
              <a:defRPr/>
            </a:pPr>
            <a:endParaRPr lang="en-US" sz="2400" b="0" i="0" kern="0" dirty="0">
              <a:solidFill>
                <a:srgbClr val="000000"/>
              </a:solidFill>
              <a:latin typeface="Arial"/>
              <a:ea typeface="ヒラギノ角ゴ Pro W3" charset="-128"/>
              <a:cs typeface="ヒラギノ角ゴ Pro W3" charset="-128"/>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buNone/>
              <a:defRPr/>
            </a:pPr>
            <a:endParaRPr lang="en-US" sz="2400" b="0" i="0" kern="0" dirty="0">
              <a:solidFill>
                <a:srgbClr val="000000"/>
              </a:solidFill>
              <a:latin typeface="Arial"/>
            </a:endParaRPr>
          </a:p>
        </p:txBody>
      </p:sp>
    </p:spTree>
    <p:extLst>
      <p:ext uri="{BB962C8B-B14F-4D97-AF65-F5344CB8AC3E}">
        <p14:creationId xmlns:p14="http://schemas.microsoft.com/office/powerpoint/2010/main" val="79751676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41"/>
          <p:cNvSpPr txBox="1">
            <a:spLocks noChangeArrowheads="1"/>
          </p:cNvSpPr>
          <p:nvPr/>
        </p:nvSpPr>
        <p:spPr bwMode="auto">
          <a:xfrm>
            <a:off x="0" y="533400"/>
            <a:ext cx="9144000" cy="6324600"/>
          </a:xfrm>
          <a:prstGeom prst="rect">
            <a:avLst/>
          </a:prstGeom>
          <a:noFill/>
          <a:ln w="9525">
            <a:noFill/>
            <a:miter lim="800000"/>
            <a:headEnd/>
            <a:tailEnd/>
          </a:ln>
        </p:spPr>
        <p:txBody>
          <a:bodyPr lIns="91429" tIns="45714" rIns="91429" bIns="45714">
            <a:prstTxWarp prst="textNoShape">
              <a:avLst/>
            </a:prstTxWarp>
          </a:bodyPr>
          <a:lstStyle/>
          <a:p>
            <a:pPr marL="457039" indent="-457039">
              <a:lnSpc>
                <a:spcPct val="80000"/>
              </a:lnSpc>
              <a:buNone/>
              <a:defRPr/>
            </a:pPr>
            <a:r>
              <a:rPr lang="en-US" sz="2400" b="0" i="0" kern="0" dirty="0">
                <a:solidFill>
                  <a:srgbClr val="000000"/>
                </a:solidFill>
                <a:latin typeface="Arial"/>
              </a:rPr>
              <a:t>	</a:t>
            </a:r>
          </a:p>
          <a:p>
            <a:pPr marL="457039" indent="-457039">
              <a:lnSpc>
                <a:spcPct val="80000"/>
              </a:lnSpc>
              <a:defRPr/>
            </a:pPr>
            <a:endParaRPr lang="en-US" sz="2400" b="0" i="0" kern="0" dirty="0">
              <a:solidFill>
                <a:srgbClr val="000000"/>
              </a:solidFill>
              <a:latin typeface="Arial"/>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buNone/>
              <a:defRPr/>
            </a:pPr>
            <a:endParaRPr lang="en-US" sz="2400" b="0" i="0" kern="0" dirty="0">
              <a:solidFill>
                <a:srgbClr val="000000"/>
              </a:solidFill>
              <a:latin typeface="Arial"/>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buNone/>
              <a:defRPr/>
            </a:pPr>
            <a:endParaRPr lang="en-US" sz="3400" b="0" i="0" kern="0" dirty="0">
              <a:solidFill>
                <a:srgbClr val="000000"/>
              </a:solidFill>
              <a:latin typeface="Arial"/>
            </a:endParaRPr>
          </a:p>
          <a:p>
            <a:pPr marL="857311" lvl="1" indent="-457039">
              <a:lnSpc>
                <a:spcPct val="80000"/>
              </a:lnSpc>
              <a:buFontTx/>
              <a:buChar char="–"/>
              <a:defRPr/>
            </a:pPr>
            <a:endParaRPr lang="en-US" sz="2400" b="0" i="0" kern="0" dirty="0">
              <a:solidFill>
                <a:srgbClr val="000000"/>
              </a:solidFill>
              <a:latin typeface="Arial"/>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buNone/>
              <a:defRPr/>
            </a:pPr>
            <a:endParaRPr lang="en-US" sz="2400" b="0" i="0" kern="0" dirty="0">
              <a:solidFill>
                <a:srgbClr val="000000"/>
              </a:solidFill>
              <a:latin typeface="Arial"/>
            </a:endParaRPr>
          </a:p>
        </p:txBody>
      </p:sp>
      <p:pic>
        <p:nvPicPr>
          <p:cNvPr id="40963" name="Picture 26"/>
          <p:cNvPicPr>
            <a:picLocks noChangeAspect="1"/>
          </p:cNvPicPr>
          <p:nvPr/>
        </p:nvPicPr>
        <p:blipFill>
          <a:blip r:embed="rId3"/>
          <a:srcRect l="10582" r="7014" b="20247"/>
          <a:stretch>
            <a:fillRect/>
          </a:stretch>
        </p:blipFill>
        <p:spPr bwMode="auto">
          <a:xfrm>
            <a:off x="0" y="1066800"/>
            <a:ext cx="4876800" cy="1951038"/>
          </a:xfrm>
          <a:prstGeom prst="rect">
            <a:avLst/>
          </a:prstGeom>
          <a:noFill/>
          <a:ln w="9525">
            <a:noFill/>
            <a:miter lim="800000"/>
            <a:headEnd/>
            <a:tailEnd/>
          </a:ln>
        </p:spPr>
      </p:pic>
      <p:sp>
        <p:nvSpPr>
          <p:cNvPr id="33" name="Rectangle 32"/>
          <p:cNvSpPr/>
          <p:nvPr/>
        </p:nvSpPr>
        <p:spPr>
          <a:xfrm>
            <a:off x="5227999" y="1906589"/>
            <a:ext cx="923202" cy="579574"/>
          </a:xfrm>
          <a:prstGeom prst="rect">
            <a:avLst/>
          </a:prstGeom>
        </p:spPr>
        <p:txBody>
          <a:bodyPr wrap="none" lIns="91407" tIns="45704" rIns="91407" bIns="45704">
            <a:spAutoFit/>
          </a:bodyPr>
          <a:lstStyle/>
          <a:p>
            <a:pPr algn="ctr">
              <a:spcBef>
                <a:spcPct val="0"/>
              </a:spcBef>
              <a:buFontTx/>
              <a:buNone/>
              <a:defRPr/>
            </a:pPr>
            <a:r>
              <a:rPr lang="en-US" sz="1600" kern="0" dirty="0">
                <a:solidFill>
                  <a:srgbClr val="000000"/>
                </a:solidFill>
                <a:latin typeface="Times New Roman"/>
              </a:rPr>
              <a:t>Control </a:t>
            </a:r>
          </a:p>
          <a:p>
            <a:pPr algn="ctr">
              <a:spcBef>
                <a:spcPct val="0"/>
              </a:spcBef>
              <a:buFontTx/>
              <a:buNone/>
              <a:defRPr/>
            </a:pPr>
            <a:r>
              <a:rPr lang="en-US" sz="1600" kern="0" dirty="0">
                <a:solidFill>
                  <a:srgbClr val="000000"/>
                </a:solidFill>
                <a:latin typeface="Times New Roman"/>
              </a:rPr>
              <a:t>Output</a:t>
            </a:r>
            <a:endParaRPr lang="en-US" sz="1600" dirty="0">
              <a:latin typeface="Arial" charset="0"/>
            </a:endParaRPr>
          </a:p>
        </p:txBody>
      </p:sp>
      <p:grpSp>
        <p:nvGrpSpPr>
          <p:cNvPr id="40965" name="Group 6"/>
          <p:cNvGrpSpPr>
            <a:grpSpLocks/>
          </p:cNvGrpSpPr>
          <p:nvPr/>
        </p:nvGrpSpPr>
        <p:grpSpPr bwMode="auto">
          <a:xfrm>
            <a:off x="6019800" y="914400"/>
            <a:ext cx="3124200" cy="2420938"/>
            <a:chOff x="4532640" y="3353511"/>
            <a:chExt cx="5520059" cy="4885266"/>
          </a:xfrm>
        </p:grpSpPr>
        <p:cxnSp>
          <p:nvCxnSpPr>
            <p:cNvPr id="18" name="Straight Arrow Connector 17"/>
            <p:cNvCxnSpPr/>
            <p:nvPr/>
          </p:nvCxnSpPr>
          <p:spPr bwMode="auto">
            <a:xfrm rot="16200000" flipV="1">
              <a:off x="5280921" y="5009290"/>
              <a:ext cx="1701034" cy="16829"/>
            </a:xfrm>
            <a:prstGeom prst="straightConnector1">
              <a:avLst/>
            </a:prstGeom>
            <a:solidFill>
              <a:schemeClr val="accent1"/>
            </a:solidFill>
            <a:ln w="38100" cap="flat" cmpd="sng" algn="ctr">
              <a:solidFill>
                <a:srgbClr val="FF3300"/>
              </a:solidFill>
              <a:prstDash val="solid"/>
              <a:round/>
              <a:headEnd type="arrow"/>
              <a:tailEnd type="arrow"/>
            </a:ln>
            <a:effectLst>
              <a:outerShdw blurRad="50800" dist="38100" dir="2700000" algn="tl" rotWithShape="0">
                <a:srgbClr val="000000">
                  <a:alpha val="43000"/>
                </a:srgbClr>
              </a:outerShdw>
            </a:effectLst>
          </p:spPr>
        </p:cxnSp>
        <p:sp>
          <p:nvSpPr>
            <p:cNvPr id="19" name="TextBox 18"/>
            <p:cNvSpPr txBox="1"/>
            <p:nvPr/>
          </p:nvSpPr>
          <p:spPr>
            <a:xfrm>
              <a:off x="6423148" y="4567620"/>
              <a:ext cx="272077" cy="964238"/>
            </a:xfrm>
            <a:prstGeom prst="rect">
              <a:avLst/>
            </a:prstGeom>
            <a:noFill/>
            <a:effectLst>
              <a:outerShdw blurRad="50800" dist="38100" dir="2700000" algn="tl" rotWithShape="0">
                <a:srgbClr val="000000">
                  <a:alpha val="43000"/>
                </a:srgbClr>
              </a:outerShdw>
            </a:effectLst>
          </p:spPr>
          <p:txBody>
            <a:bodyPr>
              <a:spAutoFit/>
            </a:bodyPr>
            <a:lstStyle>
              <a:defPPr>
                <a:defRPr lang="en-US"/>
              </a:defPPr>
              <a:lvl1pPr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1pPr>
              <a:lvl2pPr marL="508000" indent="-50800"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2pPr>
              <a:lvl3pPr marL="1017588" indent="-103188"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3pPr>
              <a:lvl4pPr marL="1527175" indent="-155575"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4pPr>
              <a:lvl5pPr marL="2036763" indent="-207963"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3800" b="1"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sz="3800" b="1"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sz="3800" b="1"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sz="3800" b="1" kern="1200">
                  <a:solidFill>
                    <a:schemeClr val="tx1"/>
                  </a:solidFill>
                  <a:latin typeface="Arial" charset="0"/>
                  <a:ea typeface="ヒラギノ角ゴ Pro W3" charset="-128"/>
                  <a:cs typeface="ヒラギノ角ゴ Pro W3" charset="-128"/>
                </a:defRPr>
              </a:lvl9pPr>
            </a:lstStyle>
            <a:p>
              <a:pPr>
                <a:buFontTx/>
                <a:buNone/>
                <a:defRPr/>
              </a:pPr>
              <a:r>
                <a:rPr lang="en-US" sz="2500" dirty="0" err="1">
                  <a:solidFill>
                    <a:srgbClr val="FF3300"/>
                  </a:solidFill>
                  <a:latin typeface="Arial"/>
                </a:rPr>
                <a:t>h</a:t>
              </a:r>
              <a:endParaRPr lang="en-US" sz="2500" baseline="-25000" dirty="0">
                <a:solidFill>
                  <a:srgbClr val="FF3300"/>
                </a:solidFill>
                <a:latin typeface="Arial"/>
              </a:endParaRPr>
            </a:p>
          </p:txBody>
        </p:sp>
        <p:pic>
          <p:nvPicPr>
            <p:cNvPr id="40978" name="Picture 13"/>
            <p:cNvPicPr>
              <a:picLocks noChangeAspect="1" noChangeArrowheads="1"/>
            </p:cNvPicPr>
            <p:nvPr/>
          </p:nvPicPr>
          <p:blipFill>
            <a:blip r:embed="rId4"/>
            <a:srcRect r="6709"/>
            <a:stretch>
              <a:fillRect/>
            </a:stretch>
          </p:blipFill>
          <p:spPr bwMode="auto">
            <a:xfrm>
              <a:off x="4532640" y="3353511"/>
              <a:ext cx="5520059" cy="4885266"/>
            </a:xfrm>
            <a:prstGeom prst="rect">
              <a:avLst/>
            </a:prstGeom>
            <a:noFill/>
            <a:ln w="9525">
              <a:noFill/>
              <a:miter lim="800000"/>
              <a:headEnd/>
              <a:tailEnd/>
            </a:ln>
          </p:spPr>
        </p:pic>
      </p:grpSp>
      <p:grpSp>
        <p:nvGrpSpPr>
          <p:cNvPr id="40966" name="Group 7"/>
          <p:cNvGrpSpPr>
            <a:grpSpLocks/>
          </p:cNvGrpSpPr>
          <p:nvPr/>
        </p:nvGrpSpPr>
        <p:grpSpPr bwMode="auto">
          <a:xfrm>
            <a:off x="6019800" y="3276600"/>
            <a:ext cx="3124200" cy="2576512"/>
            <a:chOff x="1956680" y="1871727"/>
            <a:chExt cx="5574239" cy="4324529"/>
          </a:xfrm>
        </p:grpSpPr>
        <p:pic>
          <p:nvPicPr>
            <p:cNvPr id="40971" name="Picture 8"/>
            <p:cNvPicPr>
              <a:picLocks noChangeAspect="1" noChangeArrowheads="1"/>
            </p:cNvPicPr>
            <p:nvPr/>
          </p:nvPicPr>
          <p:blipFill>
            <a:blip r:embed="rId5"/>
            <a:srcRect/>
            <a:stretch>
              <a:fillRect/>
            </a:stretch>
          </p:blipFill>
          <p:spPr bwMode="auto">
            <a:xfrm>
              <a:off x="1956680" y="1871727"/>
              <a:ext cx="5574239" cy="4324529"/>
            </a:xfrm>
            <a:prstGeom prst="rect">
              <a:avLst/>
            </a:prstGeom>
            <a:noFill/>
            <a:ln w="9525">
              <a:noFill/>
              <a:miter lim="800000"/>
              <a:headEnd/>
              <a:tailEnd/>
            </a:ln>
          </p:spPr>
        </p:pic>
        <p:cxnSp>
          <p:nvCxnSpPr>
            <p:cNvPr id="13" name="Straight Arrow Connector 12"/>
            <p:cNvCxnSpPr/>
            <p:nvPr/>
          </p:nvCxnSpPr>
          <p:spPr bwMode="auto">
            <a:xfrm>
              <a:off x="5202655" y="4712114"/>
              <a:ext cx="991353" cy="10658"/>
            </a:xfrm>
            <a:prstGeom prst="straightConnector1">
              <a:avLst/>
            </a:prstGeom>
            <a:solidFill>
              <a:schemeClr val="accent1"/>
            </a:solidFill>
            <a:ln w="38100" cap="flat" cmpd="sng" algn="ctr">
              <a:solidFill>
                <a:srgbClr val="0000FF"/>
              </a:solidFill>
              <a:prstDash val="solid"/>
              <a:round/>
              <a:headEnd type="arrow"/>
              <a:tailEnd type="arrow"/>
            </a:ln>
            <a:effectLst>
              <a:outerShdw blurRad="50800" dist="38100" dir="2700000" algn="tl" rotWithShape="0">
                <a:srgbClr val="000000">
                  <a:alpha val="43000"/>
                </a:srgbClr>
              </a:outerShdw>
            </a:effectLst>
          </p:spPr>
        </p:cxnSp>
        <p:cxnSp>
          <p:nvCxnSpPr>
            <p:cNvPr id="14" name="Straight Arrow Connector 13"/>
            <p:cNvCxnSpPr/>
            <p:nvPr/>
          </p:nvCxnSpPr>
          <p:spPr bwMode="auto">
            <a:xfrm rot="16200000" flipV="1">
              <a:off x="3809097" y="4324174"/>
              <a:ext cx="1033837" cy="8496"/>
            </a:xfrm>
            <a:prstGeom prst="straightConnector1">
              <a:avLst/>
            </a:prstGeom>
            <a:solidFill>
              <a:schemeClr val="accent1"/>
            </a:solidFill>
            <a:ln w="38100" cap="flat" cmpd="sng" algn="ctr">
              <a:solidFill>
                <a:srgbClr val="0000FF"/>
              </a:solidFill>
              <a:prstDash val="solid"/>
              <a:round/>
              <a:headEnd type="arrow"/>
              <a:tailEnd type="arrow"/>
            </a:ln>
            <a:effectLst>
              <a:outerShdw blurRad="50800" dist="38100" dir="2700000" algn="tl" rotWithShape="0">
                <a:srgbClr val="000000">
                  <a:alpha val="43000"/>
                </a:srgbClr>
              </a:outerShdw>
            </a:effectLst>
          </p:spPr>
        </p:cxnSp>
        <p:sp>
          <p:nvSpPr>
            <p:cNvPr id="15" name="TextBox 14"/>
            <p:cNvSpPr txBox="1"/>
            <p:nvPr/>
          </p:nvSpPr>
          <p:spPr>
            <a:xfrm>
              <a:off x="5536882" y="4656158"/>
              <a:ext cx="1348241" cy="722088"/>
            </a:xfrm>
            <a:prstGeom prst="rect">
              <a:avLst/>
            </a:prstGeom>
            <a:noFill/>
            <a:effectLst>
              <a:outerShdw blurRad="50800" dist="38100" dir="2700000" algn="tl" rotWithShape="0">
                <a:srgbClr val="000000">
                  <a:alpha val="43000"/>
                </a:srgbClr>
              </a:outerShdw>
            </a:effectLst>
          </p:spPr>
          <p:txBody>
            <a:bodyPr>
              <a:spAutoFit/>
            </a:bodyPr>
            <a:lstStyle>
              <a:defPPr>
                <a:defRPr lang="en-US"/>
              </a:defPPr>
              <a:lvl1pPr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1pPr>
              <a:lvl2pPr marL="508000" indent="-50800"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2pPr>
              <a:lvl3pPr marL="1017588" indent="-103188"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3pPr>
              <a:lvl4pPr marL="1527175" indent="-155575"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4pPr>
              <a:lvl5pPr marL="2036763" indent="-207963"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3800" b="1"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sz="3800" b="1"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sz="3800" b="1"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sz="3800" b="1" kern="1200">
                  <a:solidFill>
                    <a:schemeClr val="tx1"/>
                  </a:solidFill>
                  <a:latin typeface="Arial" charset="0"/>
                  <a:ea typeface="ヒラギノ角ゴ Pro W3" charset="-128"/>
                  <a:cs typeface="ヒラギノ角ゴ Pro W3" charset="-128"/>
                </a:defRPr>
              </a:lvl9pPr>
            </a:lstStyle>
            <a:p>
              <a:pPr>
                <a:buFontTx/>
                <a:buNone/>
                <a:defRPr/>
              </a:pPr>
              <a:r>
                <a:rPr lang="en-US" sz="2200" dirty="0" err="1">
                  <a:solidFill>
                    <a:srgbClr val="1833FE"/>
                  </a:solidFill>
                  <a:latin typeface="Arial"/>
                </a:rPr>
                <a:t>P</a:t>
              </a:r>
              <a:r>
                <a:rPr lang="en-US" sz="2200" baseline="-25000" dirty="0" err="1">
                  <a:solidFill>
                    <a:srgbClr val="1833FE"/>
                  </a:solidFill>
                  <a:latin typeface="Arial"/>
                </a:rPr>
                <a:t>u</a:t>
              </a:r>
              <a:endParaRPr lang="en-US" sz="2200" baseline="-25000" dirty="0">
                <a:solidFill>
                  <a:srgbClr val="1833FE"/>
                </a:solidFill>
                <a:latin typeface="Arial"/>
              </a:endParaRPr>
            </a:p>
          </p:txBody>
        </p:sp>
        <p:sp>
          <p:nvSpPr>
            <p:cNvPr id="16" name="TextBox 15"/>
            <p:cNvSpPr txBox="1"/>
            <p:nvPr/>
          </p:nvSpPr>
          <p:spPr>
            <a:xfrm>
              <a:off x="3571172" y="3955388"/>
              <a:ext cx="597645" cy="723219"/>
            </a:xfrm>
            <a:prstGeom prst="rect">
              <a:avLst/>
            </a:prstGeom>
            <a:noFill/>
            <a:effectLst>
              <a:outerShdw blurRad="50800" dist="38100" dir="2700000" algn="tl" rotWithShape="0">
                <a:srgbClr val="000000">
                  <a:alpha val="43000"/>
                </a:srgbClr>
              </a:outerShdw>
            </a:effectLst>
          </p:spPr>
          <p:txBody>
            <a:bodyPr>
              <a:spAutoFit/>
            </a:bodyPr>
            <a:lstStyle>
              <a:defPPr>
                <a:defRPr lang="en-US"/>
              </a:defPPr>
              <a:lvl1pPr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1pPr>
              <a:lvl2pPr marL="508000" indent="-50800"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2pPr>
              <a:lvl3pPr marL="1017588" indent="-103188"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3pPr>
              <a:lvl4pPr marL="1527175" indent="-155575"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4pPr>
              <a:lvl5pPr marL="2036763" indent="-207963"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3800" b="1"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sz="3800" b="1"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sz="3800" b="1"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sz="3800" b="1" kern="1200">
                  <a:solidFill>
                    <a:schemeClr val="tx1"/>
                  </a:solidFill>
                  <a:latin typeface="Arial" charset="0"/>
                  <a:ea typeface="ヒラギノ角ゴ Pro W3" charset="-128"/>
                  <a:cs typeface="ヒラギノ角ゴ Pro W3" charset="-128"/>
                </a:defRPr>
              </a:lvl9pPr>
            </a:lstStyle>
            <a:p>
              <a:pPr>
                <a:buFontTx/>
                <a:buNone/>
                <a:defRPr/>
              </a:pPr>
              <a:r>
                <a:rPr lang="en-US" sz="2200" dirty="0">
                  <a:solidFill>
                    <a:srgbClr val="1833FE"/>
                  </a:solidFill>
                  <a:latin typeface="Arial"/>
                </a:rPr>
                <a:t>A</a:t>
              </a:r>
              <a:endParaRPr lang="en-US" sz="2200" baseline="-25000" dirty="0">
                <a:solidFill>
                  <a:srgbClr val="1833FE"/>
                </a:solidFill>
                <a:latin typeface="Arial"/>
              </a:endParaRPr>
            </a:p>
          </p:txBody>
        </p:sp>
      </p:grpSp>
      <p:sp>
        <p:nvSpPr>
          <p:cNvPr id="40967" name="Rectangle 2"/>
          <p:cNvSpPr>
            <a:spLocks noGrp="1" noChangeArrowheads="1"/>
          </p:cNvSpPr>
          <p:nvPr>
            <p:ph type="title"/>
          </p:nvPr>
        </p:nvSpPr>
        <p:spPr/>
        <p:txBody>
          <a:bodyPr/>
          <a:lstStyle/>
          <a:p>
            <a:r>
              <a:rPr lang="en-US" dirty="0"/>
              <a:t>b</a:t>
            </a:r>
            <a:r>
              <a:rPr lang="en-US" dirty="0" smtClean="0"/>
              <a:t>. Improved Experimental System ID: </a:t>
            </a:r>
            <a:br>
              <a:rPr lang="en-US" dirty="0" smtClean="0"/>
            </a:br>
            <a:r>
              <a:rPr lang="en-US" dirty="0" smtClean="0"/>
              <a:t>Closed Loop Auto-tune with Relay Feedback</a:t>
            </a:r>
          </a:p>
        </p:txBody>
      </p:sp>
      <p:sp>
        <p:nvSpPr>
          <p:cNvPr id="23" name="Rectangle 41"/>
          <p:cNvSpPr txBox="1">
            <a:spLocks noChangeArrowheads="1"/>
          </p:cNvSpPr>
          <p:nvPr/>
        </p:nvSpPr>
        <p:spPr bwMode="auto">
          <a:xfrm>
            <a:off x="0" y="2590800"/>
            <a:ext cx="5391150" cy="3962400"/>
          </a:xfrm>
          <a:prstGeom prst="rect">
            <a:avLst/>
          </a:prstGeom>
          <a:noFill/>
          <a:ln w="9525">
            <a:noFill/>
            <a:miter lim="800000"/>
            <a:headEnd/>
            <a:tailEnd/>
          </a:ln>
        </p:spPr>
        <p:txBody>
          <a:bodyPr lIns="91407" tIns="45704" rIns="91407" bIns="45704">
            <a:prstTxWarp prst="textNoShape">
              <a:avLst/>
            </a:prstTxWarp>
          </a:bodyPr>
          <a:lstStyle/>
          <a:p>
            <a:pPr marL="457039" indent="-457039">
              <a:lnSpc>
                <a:spcPct val="80000"/>
              </a:lnSpc>
              <a:buNone/>
              <a:defRPr/>
            </a:pPr>
            <a:r>
              <a:rPr lang="en-US" sz="2400" b="0" i="0" kern="0" dirty="0">
                <a:solidFill>
                  <a:srgbClr val="000000"/>
                </a:solidFill>
                <a:latin typeface="Arial"/>
              </a:rPr>
              <a:t>	</a:t>
            </a:r>
          </a:p>
          <a:p>
            <a:pPr marL="457039" indent="-457039">
              <a:lnSpc>
                <a:spcPct val="80000"/>
              </a:lnSpc>
              <a:defRPr/>
            </a:pPr>
            <a:endParaRPr lang="en-US" sz="2400" b="0" i="0" kern="0" dirty="0">
              <a:solidFill>
                <a:srgbClr val="000000"/>
              </a:solidFill>
              <a:latin typeface="Arial"/>
            </a:endParaRPr>
          </a:p>
          <a:p>
            <a:pPr marL="457039" indent="-457039">
              <a:lnSpc>
                <a:spcPct val="80000"/>
              </a:lnSpc>
              <a:defRPr/>
            </a:pPr>
            <a:r>
              <a:rPr lang="en-US" sz="2400" b="0" i="0" kern="0" dirty="0">
                <a:solidFill>
                  <a:srgbClr val="000000"/>
                </a:solidFill>
                <a:latin typeface="Arial"/>
              </a:rPr>
              <a:t>Choose a special control function, the relay feedback.</a:t>
            </a:r>
          </a:p>
          <a:p>
            <a:pPr marL="457039" indent="-457039">
              <a:lnSpc>
                <a:spcPct val="80000"/>
              </a:lnSpc>
              <a:defRPr/>
            </a:pPr>
            <a:r>
              <a:rPr lang="en-US" sz="2400" b="0" i="0" kern="0" dirty="0">
                <a:solidFill>
                  <a:srgbClr val="000000"/>
                </a:solidFill>
                <a:latin typeface="Arial"/>
              </a:rPr>
              <a:t>This control induces a critical response from the system which gives the most important mode for control.</a:t>
            </a:r>
          </a:p>
          <a:p>
            <a:pPr marL="457039" indent="-457039">
              <a:lnSpc>
                <a:spcPct val="80000"/>
              </a:lnSpc>
              <a:defRPr/>
            </a:pPr>
            <a:r>
              <a:rPr lang="en-US" sz="2400" b="0" i="0" kern="0" dirty="0">
                <a:solidFill>
                  <a:srgbClr val="000000"/>
                </a:solidFill>
                <a:latin typeface="Arial"/>
              </a:rPr>
              <a:t>The closed-loop plant response period (</a:t>
            </a:r>
            <a:r>
              <a:rPr lang="en-US" sz="2400" b="0" i="0" kern="0" dirty="0" err="1">
                <a:solidFill>
                  <a:srgbClr val="000000"/>
                </a:solidFill>
                <a:latin typeface="Arial"/>
              </a:rPr>
              <a:t>P</a:t>
            </a:r>
            <a:r>
              <a:rPr lang="en-US" sz="2400" b="0" i="0" kern="0" baseline="-25000" dirty="0" err="1">
                <a:solidFill>
                  <a:srgbClr val="000000"/>
                </a:solidFill>
                <a:latin typeface="Arial"/>
              </a:rPr>
              <a:t>u</a:t>
            </a:r>
            <a:r>
              <a:rPr lang="en-US" sz="2400" b="0" i="0" kern="0" dirty="0">
                <a:solidFill>
                  <a:srgbClr val="000000"/>
                </a:solidFill>
                <a:latin typeface="Arial"/>
              </a:rPr>
              <a:t>) &amp; amplitude (A) are used for controller tuning. </a:t>
            </a:r>
          </a:p>
          <a:p>
            <a:pPr marL="457039" indent="-457039">
              <a:lnSpc>
                <a:spcPct val="80000"/>
              </a:lnSpc>
              <a:defRPr/>
            </a:pPr>
            <a:r>
              <a:rPr lang="en-US" sz="2400" b="0" i="0" kern="0" dirty="0">
                <a:solidFill>
                  <a:srgbClr val="000000"/>
                </a:solidFill>
                <a:latin typeface="Arial"/>
              </a:rPr>
              <a:t>Example: </a:t>
            </a:r>
            <a:r>
              <a:rPr lang="en-US" sz="2400" b="0" i="0" kern="0" dirty="0" err="1">
                <a:solidFill>
                  <a:srgbClr val="000000"/>
                </a:solidFill>
                <a:latin typeface="Arial"/>
              </a:rPr>
              <a:t>P_gain</a:t>
            </a:r>
            <a:r>
              <a:rPr lang="en-US" sz="2400" b="0" i="0" kern="0" dirty="0">
                <a:solidFill>
                  <a:srgbClr val="000000"/>
                </a:solidFill>
                <a:latin typeface="Arial"/>
              </a:rPr>
              <a:t>: </a:t>
            </a:r>
            <a:r>
              <a:rPr lang="ro-RO" sz="2400" b="0" i="0" kern="0" dirty="0">
                <a:solidFill>
                  <a:srgbClr val="000000"/>
                </a:solidFill>
                <a:latin typeface="Arial"/>
              </a:rPr>
              <a:t>2h/(A)</a:t>
            </a:r>
            <a:endParaRPr lang="en-US" sz="2400" b="0" i="0" kern="0" dirty="0">
              <a:solidFill>
                <a:srgbClr val="000000"/>
              </a:solidFill>
              <a:latin typeface="Arial"/>
              <a:ea typeface="ヒラギノ角ゴ Pro W3" charset="-128"/>
              <a:cs typeface="ヒラギノ角ゴ Pro W3" charset="-128"/>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buNone/>
              <a:defRPr/>
            </a:pPr>
            <a:endParaRPr lang="en-US" sz="2400" b="0" i="0" kern="0" dirty="0">
              <a:solidFill>
                <a:srgbClr val="000000"/>
              </a:solidFill>
              <a:latin typeface="Arial"/>
            </a:endParaRPr>
          </a:p>
        </p:txBody>
      </p:sp>
      <p:sp>
        <p:nvSpPr>
          <p:cNvPr id="34" name="Rectangle 33"/>
          <p:cNvSpPr/>
          <p:nvPr/>
        </p:nvSpPr>
        <p:spPr>
          <a:xfrm>
            <a:off x="5323454" y="3810001"/>
            <a:ext cx="922793" cy="579574"/>
          </a:xfrm>
          <a:prstGeom prst="rect">
            <a:avLst/>
          </a:prstGeom>
        </p:spPr>
        <p:txBody>
          <a:bodyPr wrap="none" lIns="91407" tIns="45704" rIns="91407" bIns="45704">
            <a:spAutoFit/>
          </a:bodyPr>
          <a:lstStyle/>
          <a:p>
            <a:pPr algn="ctr">
              <a:spcBef>
                <a:spcPct val="0"/>
              </a:spcBef>
              <a:buFontTx/>
              <a:buNone/>
              <a:defRPr/>
            </a:pPr>
            <a:r>
              <a:rPr lang="en-US" sz="1600" kern="0" dirty="0">
                <a:solidFill>
                  <a:srgbClr val="000000"/>
                </a:solidFill>
                <a:latin typeface="Times New Roman"/>
              </a:rPr>
              <a:t>Process</a:t>
            </a:r>
          </a:p>
          <a:p>
            <a:pPr algn="ctr">
              <a:spcBef>
                <a:spcPct val="0"/>
              </a:spcBef>
              <a:buFontTx/>
              <a:buNone/>
              <a:defRPr/>
            </a:pPr>
            <a:r>
              <a:rPr lang="en-US" sz="1600" kern="0" dirty="0">
                <a:solidFill>
                  <a:srgbClr val="000000"/>
                </a:solidFill>
                <a:latin typeface="Times New Roman"/>
              </a:rPr>
              <a:t>Output</a:t>
            </a:r>
            <a:endParaRPr lang="en-US" sz="1600" dirty="0">
              <a:latin typeface="Arial" charset="0"/>
            </a:endParaRPr>
          </a:p>
        </p:txBody>
      </p:sp>
      <p:sp>
        <p:nvSpPr>
          <p:cNvPr id="40970" name="TextBox 23"/>
          <p:cNvSpPr txBox="1">
            <a:spLocks noChangeArrowheads="1"/>
          </p:cNvSpPr>
          <p:nvPr/>
        </p:nvSpPr>
        <p:spPr bwMode="auto">
          <a:xfrm>
            <a:off x="4648201" y="2128839"/>
            <a:ext cx="561975" cy="554037"/>
          </a:xfrm>
          <a:prstGeom prst="rect">
            <a:avLst/>
          </a:prstGeom>
          <a:noFill/>
          <a:ln w="9525">
            <a:noFill/>
            <a:miter lim="800000"/>
            <a:headEnd/>
            <a:tailEnd/>
          </a:ln>
        </p:spPr>
        <p:txBody>
          <a:bodyPr wrap="none" lIns="91429" tIns="45714" rIns="91429" bIns="45714">
            <a:prstTxWarp prst="textNoShape">
              <a:avLst/>
            </a:prstTxWarp>
            <a:spAutoFit/>
          </a:bodyPr>
          <a:lstStyle/>
          <a:p>
            <a:pPr>
              <a:spcBef>
                <a:spcPct val="0"/>
              </a:spcBef>
              <a:buFontTx/>
              <a:buNone/>
            </a:pPr>
            <a:r>
              <a:rPr lang="en-US" sz="3000" i="0">
                <a:solidFill>
                  <a:srgbClr val="000000"/>
                </a:solidFill>
                <a:sym typeface="Wingdings" charset="2"/>
              </a:rPr>
              <a:t></a:t>
            </a:r>
            <a:r>
              <a:rPr lang="en-US" sz="3000" i="0">
                <a:solidFill>
                  <a:srgbClr val="000000"/>
                </a:solidFill>
              </a:rPr>
              <a:t> </a:t>
            </a:r>
          </a:p>
        </p:txBody>
      </p:sp>
      <p:sp>
        <p:nvSpPr>
          <p:cNvPr id="20" name="TextBox 19"/>
          <p:cNvSpPr txBox="1"/>
          <p:nvPr/>
        </p:nvSpPr>
        <p:spPr bwMode="auto">
          <a:xfrm>
            <a:off x="7010401" y="1676401"/>
            <a:ext cx="334963" cy="430887"/>
          </a:xfrm>
          <a:prstGeom prst="rect">
            <a:avLst/>
          </a:prstGeom>
          <a:noFill/>
          <a:effectLst>
            <a:outerShdw blurRad="50800" dist="38100" dir="2700000" algn="tl" rotWithShape="0">
              <a:srgbClr val="000000">
                <a:alpha val="43000"/>
              </a:srgbClr>
            </a:outerShdw>
          </a:effectLst>
        </p:spPr>
        <p:txBody>
          <a:bodyPr lIns="91429" tIns="45714" rIns="91429" bIns="45714">
            <a:spAutoFit/>
          </a:bodyPr>
          <a:lstStyle>
            <a:defPPr>
              <a:defRPr lang="en-US"/>
            </a:defPPr>
            <a:lvl1pPr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1pPr>
            <a:lvl2pPr marL="508000" indent="-50800"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2pPr>
            <a:lvl3pPr marL="1017588" indent="-103188"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3pPr>
            <a:lvl4pPr marL="1527175" indent="-155575"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4pPr>
            <a:lvl5pPr marL="2036763" indent="-207963"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3800" b="1"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sz="3800" b="1"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sz="3800" b="1"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sz="3800" b="1" kern="1200">
                <a:solidFill>
                  <a:schemeClr val="tx1"/>
                </a:solidFill>
                <a:latin typeface="Arial" charset="0"/>
                <a:ea typeface="ヒラギノ角ゴ Pro W3" charset="-128"/>
                <a:cs typeface="ヒラギノ角ゴ Pro W3" charset="-128"/>
              </a:defRPr>
            </a:lvl9pPr>
          </a:lstStyle>
          <a:p>
            <a:pPr>
              <a:buFontTx/>
              <a:buNone/>
              <a:defRPr/>
            </a:pPr>
            <a:r>
              <a:rPr lang="en-US" sz="2200" dirty="0">
                <a:solidFill>
                  <a:srgbClr val="1833FE"/>
                </a:solidFill>
                <a:latin typeface="Arial"/>
              </a:rPr>
              <a:t>h</a:t>
            </a:r>
            <a:endParaRPr lang="en-US" sz="2200" baseline="-25000" dirty="0">
              <a:solidFill>
                <a:srgbClr val="1833FE"/>
              </a:solidFill>
              <a:latin typeface="Arial"/>
            </a:endParaRPr>
          </a:p>
        </p:txBody>
      </p:sp>
      <p:cxnSp>
        <p:nvCxnSpPr>
          <p:cNvPr id="21" name="Straight Arrow Connector 20"/>
          <p:cNvCxnSpPr/>
          <p:nvPr/>
        </p:nvCxnSpPr>
        <p:spPr bwMode="auto">
          <a:xfrm flipV="1">
            <a:off x="7467600" y="1295400"/>
            <a:ext cx="0" cy="914400"/>
          </a:xfrm>
          <a:prstGeom prst="straightConnector1">
            <a:avLst/>
          </a:prstGeom>
          <a:solidFill>
            <a:schemeClr val="accent1"/>
          </a:solidFill>
          <a:ln w="38100" cap="flat" cmpd="sng" algn="ctr">
            <a:solidFill>
              <a:srgbClr val="0000FF"/>
            </a:solidFill>
            <a:prstDash val="solid"/>
            <a:round/>
            <a:headEnd type="arrow"/>
            <a:tailEnd type="arrow"/>
          </a:ln>
          <a:effectLst>
            <a:outerShdw blurRad="50800" dist="38100" dir="2700000" algn="tl" rotWithShape="0">
              <a:srgbClr val="000000">
                <a:alpha val="43000"/>
              </a:srgbClr>
            </a:outerShdw>
          </a:effectLst>
        </p:spPr>
      </p:cxnSp>
    </p:spTree>
    <p:extLst>
      <p:ext uri="{BB962C8B-B14F-4D97-AF65-F5344CB8AC3E}">
        <p14:creationId xmlns:p14="http://schemas.microsoft.com/office/powerpoint/2010/main" val="188457760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1"/>
          <p:cNvSpPr>
            <a:spLocks noGrp="1" noChangeArrowheads="1"/>
          </p:cNvSpPr>
          <p:nvPr>
            <p:ph type="body" idx="1"/>
          </p:nvPr>
        </p:nvSpPr>
        <p:spPr>
          <a:xfrm>
            <a:off x="0" y="558801"/>
            <a:ext cx="9144000" cy="6604000"/>
          </a:xfrm>
        </p:spPr>
        <p:txBody>
          <a:bodyPr/>
          <a:lstStyle/>
          <a:p>
            <a:pPr marL="455560" indent="-455560" eaLnBrk="1" hangingPunct="1">
              <a:lnSpc>
                <a:spcPct val="80000"/>
              </a:lnSpc>
              <a:buNone/>
            </a:pPr>
            <a:r>
              <a:rPr lang="en-US" sz="2000" dirty="0">
                <a:solidFill>
                  <a:srgbClr val="000000"/>
                </a:solidFill>
              </a:rPr>
              <a:t>	</a:t>
            </a:r>
          </a:p>
          <a:p>
            <a:pPr marL="455560" indent="-455560" eaLnBrk="1" hangingPunct="1">
              <a:lnSpc>
                <a:spcPct val="80000"/>
              </a:lnSpc>
            </a:pPr>
            <a:endParaRPr lang="en-US" sz="2000" dirty="0">
              <a:solidFill>
                <a:srgbClr val="000000"/>
              </a:solidFill>
            </a:endParaRPr>
          </a:p>
          <a:p>
            <a:pPr marL="455560" indent="-455560" eaLnBrk="1" hangingPunct="1">
              <a:lnSpc>
                <a:spcPct val="80000"/>
              </a:lnSpc>
            </a:pPr>
            <a:endParaRPr lang="en-US" sz="2000" dirty="0">
              <a:solidFill>
                <a:srgbClr val="000000"/>
              </a:solidFill>
            </a:endParaRPr>
          </a:p>
          <a:p>
            <a:pPr marL="855563" lvl="1" indent="-455560" eaLnBrk="1" hangingPunct="1">
              <a:lnSpc>
                <a:spcPct val="80000"/>
              </a:lnSpc>
            </a:pPr>
            <a:endParaRPr lang="en-US" sz="2800" b="1" dirty="0">
              <a:solidFill>
                <a:srgbClr val="FF0000"/>
              </a:solidFill>
            </a:endParaRPr>
          </a:p>
          <a:p>
            <a:pPr marL="855563" lvl="1" indent="-455560" eaLnBrk="1" hangingPunct="1">
              <a:lnSpc>
                <a:spcPct val="80000"/>
              </a:lnSpc>
            </a:pPr>
            <a:r>
              <a:rPr lang="en-US" sz="2800" b="1" dirty="0">
                <a:solidFill>
                  <a:srgbClr val="FF0000"/>
                </a:solidFill>
              </a:rPr>
              <a:t>System Identification</a:t>
            </a:r>
          </a:p>
          <a:p>
            <a:pPr marL="855563" lvl="1" indent="-455560" eaLnBrk="1" hangingPunct="1">
              <a:lnSpc>
                <a:spcPct val="80000"/>
              </a:lnSpc>
            </a:pPr>
            <a:endParaRPr lang="en-US" sz="2800" b="1" dirty="0">
              <a:solidFill>
                <a:srgbClr val="FF0000"/>
              </a:solidFill>
            </a:endParaRPr>
          </a:p>
          <a:p>
            <a:pPr marL="855563" lvl="1" indent="-455560" eaLnBrk="1" hangingPunct="1">
              <a:lnSpc>
                <a:spcPct val="80000"/>
              </a:lnSpc>
            </a:pPr>
            <a:r>
              <a:rPr lang="en-US" sz="2800" b="1" dirty="0">
                <a:solidFill>
                  <a:srgbClr val="FF0000"/>
                </a:solidFill>
              </a:rPr>
              <a:t>Control Design</a:t>
            </a:r>
          </a:p>
          <a:p>
            <a:pPr marL="455560" indent="-455560" eaLnBrk="1" hangingPunct="1">
              <a:lnSpc>
                <a:spcPct val="80000"/>
              </a:lnSpc>
            </a:pPr>
            <a:endParaRPr lang="en-US" sz="2000" dirty="0">
              <a:solidFill>
                <a:srgbClr val="000000"/>
              </a:solidFill>
            </a:endParaRPr>
          </a:p>
          <a:p>
            <a:pPr marL="455560" indent="-455560" eaLnBrk="1" hangingPunct="1">
              <a:lnSpc>
                <a:spcPct val="80000"/>
              </a:lnSpc>
            </a:pPr>
            <a:endParaRPr lang="en-US" sz="2000" dirty="0">
              <a:solidFill>
                <a:srgbClr val="000000"/>
              </a:solidFill>
            </a:endParaRPr>
          </a:p>
          <a:p>
            <a:pPr marL="455560" indent="-455560" eaLnBrk="1" hangingPunct="1">
              <a:lnSpc>
                <a:spcPct val="80000"/>
              </a:lnSpc>
            </a:pPr>
            <a:endParaRPr lang="en-US" sz="2000" dirty="0">
              <a:solidFill>
                <a:srgbClr val="000000"/>
              </a:solidFill>
            </a:endParaRPr>
          </a:p>
          <a:p>
            <a:pPr marL="455560" indent="-455560" eaLnBrk="1" hangingPunct="1">
              <a:lnSpc>
                <a:spcPct val="80000"/>
              </a:lnSpc>
            </a:pPr>
            <a:endParaRPr lang="en-US" sz="2000" dirty="0">
              <a:solidFill>
                <a:srgbClr val="000000"/>
              </a:solidFill>
            </a:endParaRPr>
          </a:p>
          <a:p>
            <a:pPr marL="455560" indent="-455560" eaLnBrk="1" hangingPunct="1">
              <a:lnSpc>
                <a:spcPct val="80000"/>
              </a:lnSpc>
            </a:pPr>
            <a:endParaRPr lang="en-US" sz="2000" dirty="0">
              <a:solidFill>
                <a:srgbClr val="000000"/>
              </a:solidFill>
            </a:endParaRPr>
          </a:p>
          <a:p>
            <a:pPr marL="455560" indent="-455560" eaLnBrk="1" hangingPunct="1">
              <a:lnSpc>
                <a:spcPct val="80000"/>
              </a:lnSpc>
            </a:pPr>
            <a:endParaRPr lang="en-US" sz="2000" dirty="0">
              <a:solidFill>
                <a:srgbClr val="000000"/>
              </a:solidFill>
            </a:endParaRPr>
          </a:p>
          <a:p>
            <a:pPr marL="455560" indent="-455560" eaLnBrk="1" hangingPunct="1">
              <a:lnSpc>
                <a:spcPct val="80000"/>
              </a:lnSpc>
              <a:buNone/>
            </a:pPr>
            <a:endParaRPr lang="en-US" sz="2000" dirty="0">
              <a:solidFill>
                <a:srgbClr val="000000"/>
              </a:solidFill>
            </a:endParaRPr>
          </a:p>
          <a:p>
            <a:pPr marL="455560" indent="-455560" eaLnBrk="1" hangingPunct="1">
              <a:lnSpc>
                <a:spcPct val="80000"/>
              </a:lnSpc>
            </a:pPr>
            <a:endParaRPr lang="en-US" sz="2000" dirty="0"/>
          </a:p>
          <a:p>
            <a:pPr marL="455560" indent="-455560" eaLnBrk="1" hangingPunct="1">
              <a:lnSpc>
                <a:spcPct val="80000"/>
              </a:lnSpc>
              <a:buNone/>
            </a:pPr>
            <a:endParaRPr lang="en-US" sz="2000" dirty="0"/>
          </a:p>
        </p:txBody>
      </p:sp>
      <p:sp>
        <p:nvSpPr>
          <p:cNvPr id="34821" name="Rectangle 2"/>
          <p:cNvSpPr>
            <a:spLocks noGrp="1" noChangeArrowheads="1"/>
          </p:cNvSpPr>
          <p:nvPr>
            <p:ph type="title"/>
          </p:nvPr>
        </p:nvSpPr>
        <p:spPr/>
        <p:txBody>
          <a:bodyPr/>
          <a:lstStyle/>
          <a:p>
            <a:r>
              <a:rPr lang="en-US" dirty="0" smtClean="0"/>
              <a:t>Two Parts </a:t>
            </a:r>
          </a:p>
        </p:txBody>
      </p:sp>
    </p:spTree>
    <p:extLst>
      <p:ext uri="{BB962C8B-B14F-4D97-AF65-F5344CB8AC3E}">
        <p14:creationId xmlns:p14="http://schemas.microsoft.com/office/powerpoint/2010/main" val="371364795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1"/>
          <p:cNvSpPr>
            <a:spLocks noGrp="1" noChangeArrowheads="1"/>
          </p:cNvSpPr>
          <p:nvPr>
            <p:ph type="body" idx="1"/>
          </p:nvPr>
        </p:nvSpPr>
        <p:spPr>
          <a:xfrm>
            <a:off x="0" y="558801"/>
            <a:ext cx="9296400" cy="6604000"/>
          </a:xfrm>
        </p:spPr>
        <p:txBody>
          <a:bodyPr/>
          <a:lstStyle/>
          <a:p>
            <a:pPr marL="455560" indent="-455560" eaLnBrk="1" hangingPunct="1">
              <a:lnSpc>
                <a:spcPct val="80000"/>
              </a:lnSpc>
              <a:buNone/>
            </a:pPr>
            <a:r>
              <a:rPr lang="en-US" dirty="0" smtClean="0">
                <a:solidFill>
                  <a:srgbClr val="000000"/>
                </a:solidFill>
              </a:rPr>
              <a:t>	</a:t>
            </a:r>
            <a:endParaRPr lang="en-US" dirty="0" smtClean="0"/>
          </a:p>
          <a:p>
            <a:pPr marL="457146" indent="-457146" eaLnBrk="1" hangingPunct="1">
              <a:lnSpc>
                <a:spcPct val="80000"/>
              </a:lnSpc>
              <a:buFont typeface="+mj-lt"/>
              <a:buAutoNum type="arabicPeriod"/>
            </a:pPr>
            <a:r>
              <a:rPr lang="en-US" dirty="0" smtClean="0"/>
              <a:t>It identifies process information around the </a:t>
            </a:r>
            <a:r>
              <a:rPr lang="en-US" b="1" dirty="0" smtClean="0"/>
              <a:t>important frequency</a:t>
            </a:r>
            <a:r>
              <a:rPr lang="en-US" dirty="0" smtClean="0"/>
              <a:t>, the ultimate frequency (the frequency where the phase angle is). Instead of full spectral analysis.</a:t>
            </a:r>
          </a:p>
          <a:p>
            <a:pPr marL="457146" indent="-457146" eaLnBrk="1" hangingPunct="1">
              <a:lnSpc>
                <a:spcPct val="80000"/>
              </a:lnSpc>
              <a:buFont typeface="+mj-lt"/>
              <a:buAutoNum type="arabicPeriod"/>
            </a:pPr>
            <a:endParaRPr lang="en-US" dirty="0" smtClean="0"/>
          </a:p>
          <a:p>
            <a:pPr marL="457146" indent="-457146" eaLnBrk="1" hangingPunct="1">
              <a:lnSpc>
                <a:spcPct val="80000"/>
              </a:lnSpc>
              <a:buFont typeface="+mj-lt"/>
              <a:buAutoNum type="arabicPeriod"/>
            </a:pPr>
            <a:r>
              <a:rPr lang="en-US" dirty="0" smtClean="0"/>
              <a:t>It is a closed-loop test; therefore, the process </a:t>
            </a:r>
            <a:r>
              <a:rPr lang="en-US" b="1" dirty="0" smtClean="0"/>
              <a:t>will not drift away </a:t>
            </a:r>
            <a:r>
              <a:rPr lang="en-US" dirty="0" smtClean="0"/>
              <a:t>from the nominal operating point.</a:t>
            </a:r>
          </a:p>
          <a:p>
            <a:pPr marL="457146" indent="-457146" eaLnBrk="1" hangingPunct="1">
              <a:lnSpc>
                <a:spcPct val="80000"/>
              </a:lnSpc>
              <a:buNone/>
            </a:pPr>
            <a:endParaRPr lang="en-US" dirty="0" smtClean="0"/>
          </a:p>
          <a:p>
            <a:pPr marL="457146" indent="-457146" eaLnBrk="1" hangingPunct="1">
              <a:lnSpc>
                <a:spcPct val="80000"/>
              </a:lnSpc>
              <a:buFont typeface="+mj-lt"/>
              <a:buAutoNum type="arabicPeriod"/>
            </a:pPr>
            <a:r>
              <a:rPr lang="en-US" dirty="0" smtClean="0"/>
              <a:t>For processes with along time constant, it is a </a:t>
            </a:r>
            <a:r>
              <a:rPr lang="en-US" b="1" dirty="0" smtClean="0"/>
              <a:t>more time-efficient </a:t>
            </a:r>
            <a:r>
              <a:rPr lang="en-US" dirty="0" smtClean="0"/>
              <a:t>method than conventional step or pulse testing. The experimental time is roughly equal to two to four times the ultimate period. </a:t>
            </a:r>
          </a:p>
          <a:p>
            <a:pPr marL="457146" indent="-457146" eaLnBrk="1" hangingPunct="1">
              <a:lnSpc>
                <a:spcPct val="80000"/>
              </a:lnSpc>
              <a:buFont typeface="+mj-lt"/>
              <a:buAutoNum type="arabicPeriod"/>
            </a:pPr>
            <a:endParaRPr lang="en-US" dirty="0">
              <a:solidFill>
                <a:srgbClr val="000000"/>
              </a:solidFill>
            </a:endParaRPr>
          </a:p>
          <a:p>
            <a:pPr marL="457146" indent="-457146" eaLnBrk="1" hangingPunct="1">
              <a:lnSpc>
                <a:spcPct val="80000"/>
              </a:lnSpc>
              <a:buFont typeface="+mj-lt"/>
              <a:buAutoNum type="arabicPeriod"/>
            </a:pPr>
            <a:r>
              <a:rPr lang="en-US" dirty="0" smtClean="0">
                <a:solidFill>
                  <a:srgbClr val="000000"/>
                </a:solidFill>
              </a:rPr>
              <a:t>S</a:t>
            </a:r>
            <a:r>
              <a:rPr lang="en-US" dirty="0">
                <a:solidFill>
                  <a:srgbClr val="000000"/>
                </a:solidFill>
              </a:rPr>
              <a:t>ID for actuators that can’t be open loop (ex: vertical control)</a:t>
            </a:r>
          </a:p>
          <a:p>
            <a:pPr marL="457146" indent="-457146" eaLnBrk="1" hangingPunct="1">
              <a:lnSpc>
                <a:spcPct val="80000"/>
              </a:lnSpc>
              <a:buFont typeface="+mj-lt"/>
              <a:buAutoNum type="arabicPeriod"/>
            </a:pPr>
            <a:endParaRPr lang="en-US" dirty="0" smtClean="0">
              <a:solidFill>
                <a:srgbClr val="000000"/>
              </a:solidFill>
            </a:endParaRPr>
          </a:p>
          <a:p>
            <a:pPr marL="457146" indent="-457146" eaLnBrk="1" hangingPunct="1">
              <a:lnSpc>
                <a:spcPct val="80000"/>
              </a:lnSpc>
              <a:buFont typeface="+mj-lt"/>
              <a:buAutoNum type="arabicPeriod"/>
            </a:pPr>
            <a:r>
              <a:rPr lang="en-US" dirty="0" smtClean="0">
                <a:solidFill>
                  <a:srgbClr val="000000"/>
                </a:solidFill>
              </a:rPr>
              <a:t>Methods for minimally invasive </a:t>
            </a:r>
            <a:r>
              <a:rPr lang="en-US" b="1" dirty="0" smtClean="0">
                <a:solidFill>
                  <a:srgbClr val="000000"/>
                </a:solidFill>
              </a:rPr>
              <a:t>auto-tuning the control during the shot </a:t>
            </a:r>
            <a:r>
              <a:rPr lang="en-US" dirty="0" smtClean="0">
                <a:solidFill>
                  <a:srgbClr val="000000"/>
                </a:solidFill>
              </a:rPr>
              <a:t>as it evolves (</a:t>
            </a:r>
            <a:r>
              <a:rPr lang="en-US" dirty="0" err="1" smtClean="0">
                <a:solidFill>
                  <a:srgbClr val="000000"/>
                </a:solidFill>
              </a:rPr>
              <a:t>u</a:t>
            </a:r>
            <a:r>
              <a:rPr lang="en-US" dirty="0" smtClean="0">
                <a:solidFill>
                  <a:srgbClr val="000000"/>
                </a:solidFill>
              </a:rPr>
              <a:t> =</a:t>
            </a:r>
            <a:r>
              <a:rPr lang="en-US" dirty="0" err="1" smtClean="0">
                <a:solidFill>
                  <a:srgbClr val="000000"/>
                </a:solidFill>
              </a:rPr>
              <a:t>u[Normal</a:t>
            </a:r>
            <a:r>
              <a:rPr lang="en-US" dirty="0" smtClean="0">
                <a:solidFill>
                  <a:srgbClr val="000000"/>
                </a:solidFill>
              </a:rPr>
              <a:t> Control] + </a:t>
            </a:r>
            <a:r>
              <a:rPr lang="en-US" dirty="0" err="1" smtClean="0">
                <a:solidFill>
                  <a:srgbClr val="000000"/>
                </a:solidFill>
              </a:rPr>
              <a:t>u[Relay</a:t>
            </a:r>
            <a:r>
              <a:rPr lang="en-US" dirty="0" smtClean="0">
                <a:solidFill>
                  <a:srgbClr val="000000"/>
                </a:solidFill>
              </a:rPr>
              <a:t>]). Useful for RWM/</a:t>
            </a:r>
            <a:r>
              <a:rPr lang="en-US" dirty="0" err="1" smtClean="0">
                <a:solidFill>
                  <a:srgbClr val="000000"/>
                </a:solidFill>
              </a:rPr>
              <a:t>NTMs</a:t>
            </a:r>
            <a:r>
              <a:rPr lang="en-US" dirty="0" smtClean="0">
                <a:solidFill>
                  <a:srgbClr val="000000"/>
                </a:solidFill>
              </a:rPr>
              <a:t> and minutes long ITER shots. </a:t>
            </a:r>
            <a:endParaRPr lang="en-US" dirty="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buNone/>
            </a:pPr>
            <a:endParaRPr lang="en-US" dirty="0" smtClean="0">
              <a:solidFill>
                <a:srgbClr val="000000"/>
              </a:solidFill>
            </a:endParaRPr>
          </a:p>
          <a:p>
            <a:pPr marL="455560" indent="-455560" eaLnBrk="1" hangingPunct="1">
              <a:lnSpc>
                <a:spcPct val="80000"/>
              </a:lnSpc>
              <a:buNone/>
            </a:pPr>
            <a:endParaRPr lang="en-US" dirty="0" smtClean="0">
              <a:solidFill>
                <a:srgbClr val="000000"/>
              </a:solidFill>
            </a:endParaRPr>
          </a:p>
          <a:p>
            <a:pPr marL="455560" indent="-455560" eaLnBrk="1" hangingPunct="1">
              <a:lnSpc>
                <a:spcPct val="80000"/>
              </a:lnSpc>
              <a:buNone/>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r>
              <a:rPr lang="en-US" dirty="0" smtClean="0">
                <a:solidFill>
                  <a:srgbClr val="000000"/>
                </a:solidFill>
              </a:rPr>
              <a:t>Example:</a:t>
            </a: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buNone/>
            </a:pPr>
            <a:endParaRPr lang="en-US" dirty="0" smtClean="0">
              <a:solidFill>
                <a:srgbClr val="000000"/>
              </a:solidFill>
            </a:endParaRPr>
          </a:p>
          <a:p>
            <a:pPr marL="455560" indent="-455560" eaLnBrk="1" hangingPunct="1">
              <a:lnSpc>
                <a:spcPct val="80000"/>
              </a:lnSpc>
            </a:pPr>
            <a:endParaRPr lang="en-US" dirty="0" smtClean="0"/>
          </a:p>
          <a:p>
            <a:pPr marL="455560" indent="-455560" eaLnBrk="1" hangingPunct="1">
              <a:lnSpc>
                <a:spcPct val="80000"/>
              </a:lnSpc>
              <a:buNone/>
            </a:pPr>
            <a:endParaRPr lang="en-US" dirty="0" smtClean="0"/>
          </a:p>
        </p:txBody>
      </p:sp>
      <p:sp>
        <p:nvSpPr>
          <p:cNvPr id="34821" name="Rectangle 2"/>
          <p:cNvSpPr>
            <a:spLocks noGrp="1" noChangeArrowheads="1"/>
          </p:cNvSpPr>
          <p:nvPr>
            <p:ph type="title"/>
          </p:nvPr>
        </p:nvSpPr>
        <p:spPr/>
        <p:txBody>
          <a:bodyPr/>
          <a:lstStyle/>
          <a:p>
            <a:r>
              <a:rPr lang="en-US" dirty="0"/>
              <a:t>b</a:t>
            </a:r>
            <a:r>
              <a:rPr lang="en-US" dirty="0" smtClean="0"/>
              <a:t>. Advantages of Closed Loop Tuning</a:t>
            </a:r>
          </a:p>
        </p:txBody>
      </p:sp>
    </p:spTree>
    <p:extLst>
      <p:ext uri="{BB962C8B-B14F-4D97-AF65-F5344CB8AC3E}">
        <p14:creationId xmlns:p14="http://schemas.microsoft.com/office/powerpoint/2010/main" val="2045032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3"/>
          <p:cNvSpPr>
            <a:spLocks noGrp="1"/>
          </p:cNvSpPr>
          <p:nvPr>
            <p:ph idx="1"/>
          </p:nvPr>
        </p:nvSpPr>
        <p:spPr>
          <a:xfrm>
            <a:off x="0" y="3505200"/>
            <a:ext cx="9144001" cy="3352800"/>
          </a:xfrm>
        </p:spPr>
        <p:txBody>
          <a:bodyPr/>
          <a:lstStyle/>
          <a:p>
            <a:pPr marL="461524" indent="-461524" eaLnBrk="1" hangingPunct="1"/>
            <a:r>
              <a:rPr lang="en-US" dirty="0">
                <a:latin typeface="Times New Roman" charset="0"/>
                <a:ea typeface="ヒラギノ角ゴ Pro W3" charset="0"/>
                <a:cs typeface="ヒラギノ角ゴ Pro W3" charset="0"/>
              </a:rPr>
              <a:t>Perform relay-feedback for SP and X-point using Sequential Single Input Single Output Method.</a:t>
            </a:r>
          </a:p>
          <a:p>
            <a:pPr marL="461524" indent="-461524" eaLnBrk="1" hangingPunct="1"/>
            <a:r>
              <a:rPr lang="en-US" dirty="0">
                <a:latin typeface="Times New Roman" charset="0"/>
                <a:ea typeface="ヒラギノ角ゴ Pro W3" charset="0"/>
                <a:cs typeface="ヒラギノ角ゴ Pro W3" charset="0"/>
              </a:rPr>
              <a:t>Tune SP control, then X-point control while SP control is on, finally tune SP control while X-point control is on.</a:t>
            </a:r>
          </a:p>
          <a:p>
            <a:pPr marL="461524" indent="-461524" eaLnBrk="1" hangingPunct="1"/>
            <a:r>
              <a:rPr lang="en-US" dirty="0">
                <a:latin typeface="Times New Roman" charset="0"/>
                <a:ea typeface="ヒラギノ角ゴ Pro W3" charset="0"/>
                <a:cs typeface="ヒラギノ角ゴ Pro W3" charset="0"/>
              </a:rPr>
              <a:t>Relay feedback worked as expected.</a:t>
            </a:r>
          </a:p>
          <a:p>
            <a:pPr marL="461524" indent="-461524" eaLnBrk="1" hangingPunct="1">
              <a:buFont typeface="Times New Roman" charset="0"/>
              <a:buAutoNum type="arabicPeriod"/>
            </a:pPr>
            <a:endParaRPr lang="en-US" dirty="0">
              <a:latin typeface="Times New Roman" charset="0"/>
              <a:ea typeface="ヒラギノ角ゴ Pro W3" charset="0"/>
              <a:cs typeface="ヒラギノ角ゴ Pro W3" charset="0"/>
            </a:endParaRPr>
          </a:p>
          <a:p>
            <a:pPr marL="461524" indent="-461524" eaLnBrk="1" hangingPunct="1">
              <a:buFont typeface="Times New Roman" charset="0"/>
              <a:buAutoNum type="arabicPeriod"/>
            </a:pPr>
            <a:endParaRPr lang="en-US" dirty="0">
              <a:latin typeface="Times New Roman" charset="0"/>
              <a:ea typeface="ヒラギノ角ゴ Pro W3" charset="0"/>
              <a:cs typeface="ヒラギノ角ゴ Pro W3" charset="0"/>
            </a:endParaRPr>
          </a:p>
          <a:p>
            <a:pPr marL="461524" indent="-461524" eaLnBrk="1" hangingPunct="1">
              <a:buFont typeface="Times New Roman" charset="0"/>
              <a:buAutoNum type="arabicPeriod"/>
            </a:pPr>
            <a:endParaRPr lang="en-US" dirty="0">
              <a:latin typeface="Times New Roman" charset="0"/>
              <a:ea typeface="ヒラギノ角ゴ Pro W3" charset="0"/>
              <a:cs typeface="ヒラギノ角ゴ Pro W3" charset="0"/>
            </a:endParaRPr>
          </a:p>
          <a:p>
            <a:pPr marL="461524" indent="-461524" eaLnBrk="1" hangingPunct="1">
              <a:buNone/>
            </a:pPr>
            <a:endParaRPr lang="en-US" dirty="0">
              <a:latin typeface="Times New Roman" charset="0"/>
              <a:ea typeface="ヒラギノ角ゴ Pro W3" charset="0"/>
              <a:cs typeface="ヒラギノ角ゴ Pro W3" charset="0"/>
            </a:endParaRPr>
          </a:p>
          <a:p>
            <a:pPr marL="461524" indent="-461524" eaLnBrk="1" hangingPunct="1">
              <a:buFont typeface="Times New Roman" charset="0"/>
              <a:buAutoNum type="arabicPeriod"/>
            </a:pPr>
            <a:endParaRPr lang="en-US" dirty="0">
              <a:latin typeface="Times New Roman" charset="0"/>
              <a:ea typeface="ヒラギノ角ゴ Pro W3" charset="0"/>
              <a:cs typeface="ヒラギノ角ゴ Pro W3" charset="0"/>
            </a:endParaRPr>
          </a:p>
        </p:txBody>
      </p:sp>
      <p:pic>
        <p:nvPicPr>
          <p:cNvPr id="58371" name="Picture 2"/>
          <p:cNvPicPr>
            <a:picLocks noChangeAspect="1"/>
          </p:cNvPicPr>
          <p:nvPr/>
        </p:nvPicPr>
        <p:blipFill>
          <a:blip r:embed="rId3">
            <a:extLst>
              <a:ext uri="{28A0092B-C50C-407E-A947-70E740481C1C}">
                <a14:useLocalDpi xmlns:a14="http://schemas.microsoft.com/office/drawing/2010/main" val="0"/>
              </a:ext>
            </a:extLst>
          </a:blip>
          <a:srcRect l="6923" t="1700" b="70399"/>
          <a:stretch>
            <a:fillRect/>
          </a:stretch>
        </p:blipFill>
        <p:spPr bwMode="auto">
          <a:xfrm>
            <a:off x="1" y="691965"/>
            <a:ext cx="3007591" cy="1582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Rectangle 37"/>
          <p:cNvSpPr>
            <a:spLocks noChangeArrowheads="1"/>
          </p:cNvSpPr>
          <p:nvPr/>
        </p:nvSpPr>
        <p:spPr bwMode="auto">
          <a:xfrm>
            <a:off x="0" y="0"/>
            <a:ext cx="9144000" cy="63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lstStyle/>
          <a:p>
            <a:pPr marL="341869" indent="-341869" algn="ctr">
              <a:buNone/>
            </a:pPr>
            <a:r>
              <a:rPr lang="en-US" sz="2400" i="0">
                <a:solidFill>
                  <a:srgbClr val="FF3300"/>
                </a:solidFill>
                <a:latin typeface="Times New Roman" charset="0"/>
                <a:ea typeface="ヒラギノ角ゴ Pro W3" charset="0"/>
                <a:cs typeface="ヒラギノ角ゴ Pro W3" charset="0"/>
              </a:rPr>
              <a:t>Sequential SISO Relay Feedback System ID for X-point/SP.</a:t>
            </a:r>
            <a:endParaRPr lang="en-US" sz="800" i="0">
              <a:solidFill>
                <a:srgbClr val="FF3300"/>
              </a:solidFill>
              <a:latin typeface="Times New Roman" charset="0"/>
              <a:ea typeface="ヒラギノ角ゴ Pro W3" charset="0"/>
              <a:cs typeface="ヒラギノ角ゴ Pro W3" charset="0"/>
            </a:endParaRPr>
          </a:p>
        </p:txBody>
      </p:sp>
      <p:pic>
        <p:nvPicPr>
          <p:cNvPr id="58373" name="Picture 2"/>
          <p:cNvPicPr>
            <a:picLocks noChangeAspect="1"/>
          </p:cNvPicPr>
          <p:nvPr/>
        </p:nvPicPr>
        <p:blipFill>
          <a:blip r:embed="rId3">
            <a:extLst>
              <a:ext uri="{28A0092B-C50C-407E-A947-70E740481C1C}">
                <a14:useLocalDpi xmlns:a14="http://schemas.microsoft.com/office/drawing/2010/main" val="0"/>
              </a:ext>
            </a:extLst>
          </a:blip>
          <a:srcRect l="7022" t="32474" r="9572" b="33791"/>
          <a:stretch>
            <a:fillRect/>
          </a:stretch>
        </p:blipFill>
        <p:spPr bwMode="auto">
          <a:xfrm>
            <a:off x="2987388" y="516873"/>
            <a:ext cx="2786785"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2"/>
          <p:cNvPicPr>
            <a:picLocks noChangeAspect="1"/>
          </p:cNvPicPr>
          <p:nvPr/>
        </p:nvPicPr>
        <p:blipFill>
          <a:blip r:embed="rId3">
            <a:extLst>
              <a:ext uri="{28A0092B-C50C-407E-A947-70E740481C1C}">
                <a14:useLocalDpi xmlns:a14="http://schemas.microsoft.com/office/drawing/2010/main" val="0"/>
              </a:ext>
            </a:extLst>
          </a:blip>
          <a:srcRect l="6613" t="68954" r="2069" b="1688"/>
          <a:stretch>
            <a:fillRect/>
          </a:stretch>
        </p:blipFill>
        <p:spPr bwMode="auto">
          <a:xfrm>
            <a:off x="5885297" y="593912"/>
            <a:ext cx="2998932"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8" name="Rectangle 19"/>
          <p:cNvSpPr>
            <a:spLocks noChangeArrowheads="1"/>
          </p:cNvSpPr>
          <p:nvPr/>
        </p:nvSpPr>
        <p:spPr bwMode="auto">
          <a:xfrm>
            <a:off x="851477" y="2482104"/>
            <a:ext cx="4572000" cy="32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48" tIns="41025" rIns="82048" bIns="41025">
            <a:spAutoFit/>
          </a:bodyPr>
          <a:lstStyle/>
          <a:p>
            <a:pPr algn="ctr">
              <a:spcBef>
                <a:spcPct val="0"/>
              </a:spcBef>
              <a:buFontTx/>
              <a:buNone/>
            </a:pPr>
            <a:r>
              <a:rPr lang="en-US" sz="1600" i="0">
                <a:solidFill>
                  <a:srgbClr val="000000"/>
                </a:solidFill>
                <a:latin typeface="Arial" charset="0"/>
                <a:ea typeface="ヒラギノ角ゴ Pro W3" charset="0"/>
                <a:cs typeface="ヒラギノ角ゴ Pro W3" charset="0"/>
              </a:rPr>
              <a:t>Sequential SISO Tuning</a:t>
            </a:r>
          </a:p>
        </p:txBody>
      </p:sp>
    </p:spTree>
    <p:extLst>
      <p:ext uri="{BB962C8B-B14F-4D97-AF65-F5344CB8AC3E}">
        <p14:creationId xmlns:p14="http://schemas.microsoft.com/office/powerpoint/2010/main" val="250053970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1"/>
          <p:cNvSpPr txBox="1">
            <a:spLocks noChangeArrowheads="1"/>
          </p:cNvSpPr>
          <p:nvPr/>
        </p:nvSpPr>
        <p:spPr bwMode="auto">
          <a:xfrm>
            <a:off x="0" y="4114800"/>
            <a:ext cx="9144000" cy="2743200"/>
          </a:xfrm>
          <a:prstGeom prst="rect">
            <a:avLst/>
          </a:prstGeom>
          <a:noFill/>
          <a:ln w="9525">
            <a:noFill/>
            <a:miter lim="800000"/>
            <a:headEnd/>
            <a:tailEnd/>
          </a:ln>
        </p:spPr>
        <p:txBody>
          <a:bodyPr lIns="91407" tIns="45704" rIns="91407" bIns="45704">
            <a:prstTxWarp prst="textNoShape">
              <a:avLst/>
            </a:prstTxWarp>
          </a:bodyPr>
          <a:lstStyle/>
          <a:p>
            <a:pPr marL="455560" indent="-455560">
              <a:lnSpc>
                <a:spcPct val="80000"/>
              </a:lnSpc>
              <a:buNone/>
            </a:pPr>
            <a:r>
              <a:rPr lang="en-US" sz="2400" b="0" i="0">
                <a:solidFill>
                  <a:srgbClr val="000000"/>
                </a:solidFill>
                <a:latin typeface="Arial" charset="0"/>
              </a:rPr>
              <a:t>	</a:t>
            </a:r>
          </a:p>
          <a:p>
            <a:pPr marL="455560" indent="-455560" eaLnBrk="0" hangingPunct="0"/>
            <a:endParaRPr lang="en-US" sz="2400" b="0" i="0">
              <a:solidFill>
                <a:srgbClr val="000000"/>
              </a:solidFill>
              <a:latin typeface="Arial" charset="0"/>
            </a:endParaRPr>
          </a:p>
          <a:p>
            <a:pPr marL="455560" indent="-455560" eaLnBrk="0" hangingPunct="0"/>
            <a:r>
              <a:rPr lang="en-US" sz="2400" b="0" i="0">
                <a:solidFill>
                  <a:srgbClr val="000000"/>
                </a:solidFill>
                <a:latin typeface="Arial" charset="0"/>
              </a:rPr>
              <a:t>Tuned via Relay-Feedback.</a:t>
            </a:r>
          </a:p>
          <a:p>
            <a:pPr marL="455560" indent="-455560" eaLnBrk="0" hangingPunct="0"/>
            <a:r>
              <a:rPr lang="en-US" sz="2400" b="0" i="0">
                <a:solidFill>
                  <a:srgbClr val="000000"/>
                </a:solidFill>
                <a:latin typeface="Arial" charset="0"/>
              </a:rPr>
              <a:t>Achieved RMS &lt;1 cm X-point height error and &lt;2 cm SP.</a:t>
            </a:r>
          </a:p>
          <a:p>
            <a:pPr marL="455560" indent="-455560" eaLnBrk="0" hangingPunct="0"/>
            <a:r>
              <a:rPr lang="en-US" sz="2400" b="0" i="0">
                <a:solidFill>
                  <a:srgbClr val="000000"/>
                </a:solidFill>
                <a:latin typeface="Arial" charset="0"/>
              </a:rPr>
              <a:t>Scenario used for LLD experiments. </a:t>
            </a:r>
          </a:p>
          <a:p>
            <a:pPr marL="455560" indent="-455560">
              <a:lnSpc>
                <a:spcPct val="80000"/>
              </a:lnSpc>
            </a:pPr>
            <a:endParaRPr lang="en-US" sz="2400" b="0" i="0">
              <a:solidFill>
                <a:srgbClr val="000000"/>
              </a:solidFill>
              <a:latin typeface="Arial" charset="0"/>
            </a:endParaRPr>
          </a:p>
          <a:p>
            <a:pPr marL="455560" indent="-455560">
              <a:lnSpc>
                <a:spcPct val="80000"/>
              </a:lnSpc>
              <a:buNone/>
            </a:pPr>
            <a:endParaRPr lang="en-US" sz="2400" b="0" i="0">
              <a:solidFill>
                <a:srgbClr val="000000"/>
              </a:solidFill>
              <a:latin typeface="Arial" charset="0"/>
            </a:endParaRPr>
          </a:p>
        </p:txBody>
      </p:sp>
      <p:sp>
        <p:nvSpPr>
          <p:cNvPr id="9" name="Rectangle 2"/>
          <p:cNvSpPr txBox="1">
            <a:spLocks noChangeArrowheads="1"/>
          </p:cNvSpPr>
          <p:nvPr/>
        </p:nvSpPr>
        <p:spPr bwMode="auto">
          <a:xfrm>
            <a:off x="0" y="0"/>
            <a:ext cx="9144000" cy="914400"/>
          </a:xfrm>
          <a:prstGeom prst="rect">
            <a:avLst/>
          </a:prstGeom>
          <a:noFill/>
          <a:ln w="9525">
            <a:noFill/>
            <a:miter lim="800000"/>
            <a:headEnd/>
            <a:tailEnd/>
          </a:ln>
        </p:spPr>
        <p:txBody>
          <a:bodyPr lIns="91429" tIns="45714" rIns="91429" bIns="45714" anchor="ctr">
            <a:prstTxWarp prst="textNoShape">
              <a:avLst/>
            </a:prstTxWarp>
          </a:bodyPr>
          <a:lstStyle/>
          <a:p>
            <a:pPr algn="ctr" eaLnBrk="0" hangingPunct="0">
              <a:spcBef>
                <a:spcPct val="0"/>
              </a:spcBef>
              <a:buFontTx/>
              <a:buNone/>
              <a:defRPr/>
            </a:pPr>
            <a:r>
              <a:rPr lang="en-US" sz="2400" i="0" kern="0" dirty="0" err="1">
                <a:solidFill>
                  <a:srgbClr val="3333CC"/>
                </a:solidFill>
                <a:latin typeface="Arial"/>
              </a:rPr>
              <a:t>c</a:t>
            </a:r>
            <a:r>
              <a:rPr lang="en-US" sz="2400" i="0" kern="0" dirty="0">
                <a:solidFill>
                  <a:srgbClr val="3333CC"/>
                </a:solidFill>
                <a:latin typeface="Arial"/>
              </a:rPr>
              <a:t>. Successful Development of Combined X-point Height / SP Control</a:t>
            </a:r>
          </a:p>
        </p:txBody>
      </p:sp>
      <p:pic>
        <p:nvPicPr>
          <p:cNvPr id="43012" name="Picture 11"/>
          <p:cNvPicPr>
            <a:picLocks noChangeAspect="1"/>
          </p:cNvPicPr>
          <p:nvPr/>
        </p:nvPicPr>
        <p:blipFill>
          <a:blip r:embed="rId3"/>
          <a:srcRect/>
          <a:stretch>
            <a:fillRect/>
          </a:stretch>
        </p:blipFill>
        <p:spPr bwMode="auto">
          <a:xfrm>
            <a:off x="4595814" y="1828800"/>
            <a:ext cx="4548187" cy="2057400"/>
          </a:xfrm>
          <a:prstGeom prst="rect">
            <a:avLst/>
          </a:prstGeom>
          <a:noFill/>
          <a:ln w="9525">
            <a:noFill/>
            <a:miter lim="800000"/>
            <a:headEnd/>
            <a:tailEnd/>
          </a:ln>
        </p:spPr>
      </p:pic>
      <p:pic>
        <p:nvPicPr>
          <p:cNvPr id="43013" name="Picture 12"/>
          <p:cNvPicPr>
            <a:picLocks noChangeAspect="1"/>
          </p:cNvPicPr>
          <p:nvPr/>
        </p:nvPicPr>
        <p:blipFill>
          <a:blip r:embed="rId4"/>
          <a:srcRect l="3854" r="7495" b="13664"/>
          <a:stretch>
            <a:fillRect/>
          </a:stretch>
        </p:blipFill>
        <p:spPr bwMode="auto">
          <a:xfrm>
            <a:off x="3886200" y="914400"/>
            <a:ext cx="5257800" cy="3048000"/>
          </a:xfrm>
          <a:prstGeom prst="rect">
            <a:avLst/>
          </a:prstGeom>
          <a:noFill/>
          <a:ln w="9525">
            <a:noFill/>
            <a:miter lim="800000"/>
            <a:headEnd/>
            <a:tailEnd/>
          </a:ln>
        </p:spPr>
      </p:pic>
      <p:pic>
        <p:nvPicPr>
          <p:cNvPr id="43014" name="Picture 13"/>
          <p:cNvPicPr>
            <a:picLocks noChangeAspect="1"/>
          </p:cNvPicPr>
          <p:nvPr/>
        </p:nvPicPr>
        <p:blipFill>
          <a:blip r:embed="rId5"/>
          <a:srcRect r="8453"/>
          <a:stretch>
            <a:fillRect/>
          </a:stretch>
        </p:blipFill>
        <p:spPr bwMode="auto">
          <a:xfrm>
            <a:off x="3733800" y="914400"/>
            <a:ext cx="5410200" cy="3517900"/>
          </a:xfrm>
          <a:prstGeom prst="rect">
            <a:avLst/>
          </a:prstGeom>
          <a:noFill/>
          <a:ln w="9525">
            <a:noFill/>
            <a:miter lim="800000"/>
            <a:headEnd/>
            <a:tailEnd/>
          </a:ln>
        </p:spPr>
      </p:pic>
      <p:pic>
        <p:nvPicPr>
          <p:cNvPr id="43015" name="Picture 10"/>
          <p:cNvPicPr>
            <a:picLocks noChangeAspect="1"/>
          </p:cNvPicPr>
          <p:nvPr/>
        </p:nvPicPr>
        <p:blipFill>
          <a:blip r:embed="rId6"/>
          <a:srcRect l="58488" t="63263" r="830" b="328"/>
          <a:stretch>
            <a:fillRect/>
          </a:stretch>
        </p:blipFill>
        <p:spPr bwMode="auto">
          <a:xfrm>
            <a:off x="0" y="914400"/>
            <a:ext cx="3733800" cy="3124200"/>
          </a:xfrm>
          <a:prstGeom prst="rect">
            <a:avLst/>
          </a:prstGeom>
          <a:noFill/>
          <a:ln w="9525">
            <a:noFill/>
            <a:miter lim="800000"/>
            <a:headEnd/>
            <a:tailEnd/>
          </a:ln>
        </p:spPr>
      </p:pic>
      <p:sp>
        <p:nvSpPr>
          <p:cNvPr id="43016" name="Rectangle 16"/>
          <p:cNvSpPr>
            <a:spLocks noChangeArrowheads="1"/>
          </p:cNvSpPr>
          <p:nvPr/>
        </p:nvSpPr>
        <p:spPr bwMode="auto">
          <a:xfrm>
            <a:off x="228600" y="4191001"/>
            <a:ext cx="8382000" cy="328613"/>
          </a:xfrm>
          <a:prstGeom prst="rect">
            <a:avLst/>
          </a:prstGeom>
          <a:noFill/>
          <a:ln w="9525">
            <a:noFill/>
            <a:miter lim="800000"/>
            <a:headEnd/>
            <a:tailEnd/>
          </a:ln>
        </p:spPr>
        <p:txBody>
          <a:bodyPr lIns="82048" tIns="41025" rIns="82048" bIns="41025">
            <a:prstTxWarp prst="textNoShape">
              <a:avLst/>
            </a:prstTxWarp>
            <a:spAutoFit/>
          </a:bodyPr>
          <a:lstStyle/>
          <a:p>
            <a:pPr algn="ctr">
              <a:spcBef>
                <a:spcPct val="0"/>
              </a:spcBef>
              <a:buFontTx/>
              <a:buNone/>
            </a:pPr>
            <a:r>
              <a:rPr lang="en-US" sz="1600" i="0">
                <a:solidFill>
                  <a:srgbClr val="000000"/>
                </a:solidFill>
              </a:rPr>
              <a:t>Evolution of Plasma Boundary: X-point height roughly constant as OSP ramps</a:t>
            </a:r>
          </a:p>
        </p:txBody>
      </p:sp>
    </p:spTree>
    <p:extLst>
      <p:ext uri="{BB962C8B-B14F-4D97-AF65-F5344CB8AC3E}">
        <p14:creationId xmlns:p14="http://schemas.microsoft.com/office/powerpoint/2010/main" val="66902460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endParaRPr lang="en-US" smtClean="0"/>
          </a:p>
        </p:txBody>
      </p:sp>
      <p:sp>
        <p:nvSpPr>
          <p:cNvPr id="50179" name="Content Placeholder 2"/>
          <p:cNvSpPr>
            <a:spLocks noGrp="1"/>
          </p:cNvSpPr>
          <p:nvPr>
            <p:ph idx="1"/>
          </p:nvPr>
        </p:nvSpPr>
        <p:spPr>
          <a:xfrm>
            <a:off x="0" y="2590800"/>
            <a:ext cx="9144000" cy="3505200"/>
          </a:xfrm>
        </p:spPr>
        <p:txBody>
          <a:bodyPr/>
          <a:lstStyle/>
          <a:p>
            <a:pPr algn="ctr">
              <a:buNone/>
            </a:pPr>
            <a:r>
              <a:rPr lang="en-US" sz="4000" dirty="0">
                <a:solidFill>
                  <a:srgbClr val="FF0000"/>
                </a:solidFill>
              </a:rPr>
              <a:t>b. Data Mining</a:t>
            </a:r>
          </a:p>
        </p:txBody>
      </p:sp>
    </p:spTree>
    <p:extLst>
      <p:ext uri="{BB962C8B-B14F-4D97-AF65-F5344CB8AC3E}">
        <p14:creationId xmlns:p14="http://schemas.microsoft.com/office/powerpoint/2010/main" val="27723906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dirty="0" smtClean="0"/>
              <a:t>Simple Data Fitting</a:t>
            </a:r>
            <a:endParaRPr lang="en-US" dirty="0"/>
          </a:p>
        </p:txBody>
      </p:sp>
      <p:pic>
        <p:nvPicPr>
          <p:cNvPr id="2" name="Picture 1"/>
          <p:cNvPicPr>
            <a:picLocks noChangeAspect="1"/>
          </p:cNvPicPr>
          <p:nvPr/>
        </p:nvPicPr>
        <p:blipFill>
          <a:blip r:embed="rId2"/>
          <a:stretch>
            <a:fillRect/>
          </a:stretch>
        </p:blipFill>
        <p:spPr>
          <a:xfrm>
            <a:off x="38100" y="1905000"/>
            <a:ext cx="5479542" cy="3429000"/>
          </a:xfrm>
          <a:prstGeom prst="rect">
            <a:avLst/>
          </a:prstGeom>
        </p:spPr>
      </p:pic>
      <p:pic>
        <p:nvPicPr>
          <p:cNvPr id="3" name="Picture 2"/>
          <p:cNvPicPr>
            <a:picLocks noChangeAspect="1"/>
          </p:cNvPicPr>
          <p:nvPr/>
        </p:nvPicPr>
        <p:blipFill>
          <a:blip r:embed="rId3"/>
          <a:stretch>
            <a:fillRect/>
          </a:stretch>
        </p:blipFill>
        <p:spPr>
          <a:xfrm>
            <a:off x="5348047" y="1752600"/>
            <a:ext cx="3795953" cy="3200400"/>
          </a:xfrm>
          <a:prstGeom prst="rect">
            <a:avLst/>
          </a:prstGeom>
        </p:spPr>
      </p:pic>
      <p:sp>
        <p:nvSpPr>
          <p:cNvPr id="4" name="Rectangle 3"/>
          <p:cNvSpPr/>
          <p:nvPr/>
        </p:nvSpPr>
        <p:spPr>
          <a:xfrm>
            <a:off x="228600" y="5562601"/>
            <a:ext cx="7467600" cy="830997"/>
          </a:xfrm>
          <a:prstGeom prst="rect">
            <a:avLst/>
          </a:prstGeom>
        </p:spPr>
        <p:txBody>
          <a:bodyPr wrap="square" lIns="91429" tIns="45714" rIns="91429" bIns="45714">
            <a:spAutoFit/>
          </a:bodyPr>
          <a:lstStyle/>
          <a:p>
            <a:r>
              <a:rPr lang="en-US" sz="2400" dirty="0"/>
              <a:t> Ideas expand to More Complicated Methods of experimental data fitting (ARMA-X etc.)</a:t>
            </a:r>
          </a:p>
        </p:txBody>
      </p:sp>
    </p:spTree>
    <p:extLst>
      <p:ext uri="{BB962C8B-B14F-4D97-AF65-F5344CB8AC3E}">
        <p14:creationId xmlns:p14="http://schemas.microsoft.com/office/powerpoint/2010/main" val="3959149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2"/>
          <p:cNvSpPr>
            <a:spLocks noGrp="1"/>
          </p:cNvSpPr>
          <p:nvPr>
            <p:ph idx="4294967295"/>
          </p:nvPr>
        </p:nvSpPr>
        <p:spPr>
          <a:xfrm>
            <a:off x="0" y="304800"/>
            <a:ext cx="9144000" cy="6477000"/>
          </a:xfrm>
        </p:spPr>
        <p:txBody>
          <a:bodyPr/>
          <a:lstStyle/>
          <a:p>
            <a:endParaRPr lang="en-US" dirty="0"/>
          </a:p>
          <a:p>
            <a:endParaRPr lang="en-US" sz="1600" dirty="0"/>
          </a:p>
          <a:p>
            <a:r>
              <a:rPr lang="en-US" dirty="0" smtClean="0"/>
              <a:t>Use the experimental data which was not intended for SID to obtain a linear system:</a:t>
            </a:r>
          </a:p>
          <a:p>
            <a:endParaRPr lang="en-US" dirty="0"/>
          </a:p>
          <a:p>
            <a:endParaRPr lang="en-US" dirty="0" smtClean="0"/>
          </a:p>
          <a:p>
            <a:r>
              <a:rPr lang="en-US" dirty="0" smtClean="0"/>
              <a:t>Find the coefficients via subspace algorithms (ARMA-X)</a:t>
            </a:r>
          </a:p>
          <a:p>
            <a:endParaRPr lang="en-US" dirty="0"/>
          </a:p>
          <a:p>
            <a:endParaRPr lang="en-US" dirty="0"/>
          </a:p>
          <a:p>
            <a:endParaRPr lang="en-US" dirty="0"/>
          </a:p>
          <a:p>
            <a:pPr>
              <a:buFontTx/>
              <a:buNone/>
            </a:pPr>
            <a:endParaRPr lang="en-US" sz="1400" dirty="0">
              <a:ea typeface="Times New Roman" charset="0"/>
              <a:cs typeface="Times New Roman" charset="0"/>
            </a:endParaRPr>
          </a:p>
          <a:p>
            <a:endParaRPr lang="en-US" b="1" dirty="0"/>
          </a:p>
        </p:txBody>
      </p:sp>
      <p:sp>
        <p:nvSpPr>
          <p:cNvPr id="13" name="Rectangle 2"/>
          <p:cNvSpPr txBox="1">
            <a:spLocks noChangeArrowheads="1"/>
          </p:cNvSpPr>
          <p:nvPr/>
        </p:nvSpPr>
        <p:spPr bwMode="auto">
          <a:xfrm>
            <a:off x="0" y="0"/>
            <a:ext cx="9144000" cy="914400"/>
          </a:xfrm>
          <a:prstGeom prst="rect">
            <a:avLst/>
          </a:prstGeom>
          <a:noFill/>
          <a:ln w="9525">
            <a:noFill/>
            <a:miter lim="800000"/>
            <a:headEnd/>
            <a:tailEnd/>
          </a:ln>
        </p:spPr>
        <p:txBody>
          <a:bodyPr lIns="91429" tIns="45714" rIns="91429" bIns="45714" anchor="ctr">
            <a:prstTxWarp prst="textNoShape">
              <a:avLst/>
            </a:prstTxWarp>
          </a:bodyPr>
          <a:lstStyle/>
          <a:p>
            <a:pPr algn="ctr" eaLnBrk="0" hangingPunct="0">
              <a:spcBef>
                <a:spcPct val="0"/>
              </a:spcBef>
              <a:buFontTx/>
              <a:buNone/>
            </a:pPr>
            <a:r>
              <a:rPr lang="en-US" sz="2400" i="0" dirty="0" err="1">
                <a:solidFill>
                  <a:schemeClr val="accent2"/>
                </a:solidFill>
              </a:rPr>
              <a:t>d</a:t>
            </a:r>
            <a:r>
              <a:rPr lang="en-US" sz="2400" i="0" dirty="0">
                <a:solidFill>
                  <a:schemeClr val="accent2"/>
                </a:solidFill>
              </a:rPr>
              <a:t>) Strike Point Dynamics via </a:t>
            </a:r>
            <a:r>
              <a:rPr lang="en-US" sz="2400" i="0">
                <a:solidFill>
                  <a:schemeClr val="accent2"/>
                </a:solidFill>
              </a:rPr>
              <a:t>Data Mining</a:t>
            </a:r>
            <a:endParaRPr lang="en-US" sz="2400" i="0" dirty="0">
              <a:solidFill>
                <a:schemeClr val="accent2"/>
              </a:solidFill>
              <a:latin typeface="Arial" charset="0"/>
            </a:endParaRPr>
          </a:p>
        </p:txBody>
      </p:sp>
      <p:sp>
        <p:nvSpPr>
          <p:cNvPr id="53255" name="Text Box 11"/>
          <p:cNvSpPr txBox="1">
            <a:spLocks noChangeArrowheads="1"/>
          </p:cNvSpPr>
          <p:nvPr/>
        </p:nvSpPr>
        <p:spPr bwMode="auto">
          <a:xfrm>
            <a:off x="228601" y="5867400"/>
            <a:ext cx="4070946" cy="634020"/>
          </a:xfrm>
          <a:prstGeom prst="rect">
            <a:avLst/>
          </a:prstGeom>
          <a:noFill/>
          <a:ln w="9525">
            <a:noFill/>
            <a:prstDash val="lgDash"/>
            <a:miter lim="800000"/>
            <a:headEnd/>
            <a:tailEnd/>
          </a:ln>
        </p:spPr>
        <p:txBody>
          <a:bodyPr wrap="none" lIns="91429" tIns="45714" rIns="91429" bIns="45714">
            <a:prstTxWarp prst="textNoShape">
              <a:avLst/>
            </a:prstTxWarp>
            <a:spAutoFit/>
          </a:bodyPr>
          <a:lstStyle/>
          <a:p>
            <a:pPr>
              <a:buFontTx/>
              <a:buNone/>
            </a:pPr>
            <a:r>
              <a:rPr lang="en-US" sz="1600" dirty="0"/>
              <a:t>Black: EFIT data for shot 133888 </a:t>
            </a:r>
          </a:p>
          <a:p>
            <a:pPr>
              <a:buFontTx/>
              <a:buNone/>
            </a:pPr>
            <a:r>
              <a:rPr lang="en-US" sz="1600" dirty="0"/>
              <a:t>Blue: Simulation of the ARMAX model </a:t>
            </a:r>
            <a:endParaRPr lang="en-US" sz="1600" i="0" dirty="0">
              <a:solidFill>
                <a:srgbClr val="000000"/>
              </a:solidFill>
              <a:latin typeface="Arial" charset="0"/>
              <a:ea typeface="Arial" charset="0"/>
              <a:cs typeface="Arial" charset="0"/>
              <a:sym typeface="Symbol" charset="2"/>
            </a:endParaRPr>
          </a:p>
        </p:txBody>
      </p:sp>
      <p:graphicFrame>
        <p:nvGraphicFramePr>
          <p:cNvPr id="137219" name="Object 3"/>
          <p:cNvGraphicFramePr>
            <a:graphicFrameLocks noChangeAspect="1"/>
          </p:cNvGraphicFramePr>
          <p:nvPr/>
        </p:nvGraphicFramePr>
        <p:xfrm>
          <a:off x="5168900" y="3276601"/>
          <a:ext cx="3975100" cy="3111500"/>
        </p:xfrm>
        <a:graphic>
          <a:graphicData uri="http://schemas.openxmlformats.org/presentationml/2006/ole">
            <mc:AlternateContent xmlns:mc="http://schemas.openxmlformats.org/markup-compatibility/2006">
              <mc:Choice xmlns:v="urn:schemas-microsoft-com:vml" Requires="v">
                <p:oleObj spid="_x0000_s1074" name="Document" r:id="rId4" imgW="3975100" imgH="3111500" progId="Word.Document.12">
                  <p:link updateAutomatic="1"/>
                </p:oleObj>
              </mc:Choice>
              <mc:Fallback>
                <p:oleObj name="Document" r:id="rId4" imgW="3975100" imgH="311150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8900" y="3276601"/>
                        <a:ext cx="3975100"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graphicFrame>
        <p:nvGraphicFramePr>
          <p:cNvPr id="137220" name="Object 4"/>
          <p:cNvGraphicFramePr>
            <a:graphicFrameLocks noChangeAspect="1"/>
          </p:cNvGraphicFramePr>
          <p:nvPr/>
        </p:nvGraphicFramePr>
        <p:xfrm>
          <a:off x="2590801" y="1905000"/>
          <a:ext cx="3762375" cy="762000"/>
        </p:xfrm>
        <a:graphic>
          <a:graphicData uri="http://schemas.openxmlformats.org/presentationml/2006/ole">
            <mc:AlternateContent xmlns:mc="http://schemas.openxmlformats.org/markup-compatibility/2006">
              <mc:Choice xmlns:v="urn:schemas-microsoft-com:vml" Requires="v">
                <p:oleObj spid="_x0000_s1075" name="Equation" r:id="rId6" imgW="2006600" imgH="406400" progId="Equation.3">
                  <p:embed/>
                </p:oleObj>
              </mc:Choice>
              <mc:Fallback>
                <p:oleObj name="Equation" r:id="rId6" imgW="2006600" imgH="406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1" y="1905000"/>
                        <a:ext cx="3762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grpSp>
        <p:nvGrpSpPr>
          <p:cNvPr id="18" name="Group 17"/>
          <p:cNvGrpSpPr/>
          <p:nvPr/>
        </p:nvGrpSpPr>
        <p:grpSpPr>
          <a:xfrm>
            <a:off x="685801" y="3124200"/>
            <a:ext cx="3421101" cy="2819400"/>
            <a:chOff x="685800" y="3048000"/>
            <a:chExt cx="3421101" cy="2819400"/>
          </a:xfrm>
        </p:grpSpPr>
        <p:graphicFrame>
          <p:nvGraphicFramePr>
            <p:cNvPr id="137218" name="Object 2"/>
            <p:cNvGraphicFramePr>
              <a:graphicFrameLocks noChangeAspect="1"/>
            </p:cNvGraphicFramePr>
            <p:nvPr/>
          </p:nvGraphicFramePr>
          <p:xfrm>
            <a:off x="685800" y="3048000"/>
            <a:ext cx="3421101" cy="2819400"/>
          </p:xfrm>
          <a:graphic>
            <a:graphicData uri="http://schemas.openxmlformats.org/presentationml/2006/ole">
              <mc:AlternateContent xmlns:mc="http://schemas.openxmlformats.org/markup-compatibility/2006">
                <mc:Choice xmlns:v="urn:schemas-microsoft-com:vml" Requires="v">
                  <p:oleObj spid="_x0000_s1076" name="Document" r:id="rId8" imgW="2527300" imgH="2082800" progId="Word.Document.12">
                    <p:link updateAutomatic="1"/>
                  </p:oleObj>
                </mc:Choice>
                <mc:Fallback>
                  <p:oleObj name="Document" r:id="rId8" imgW="2527300" imgH="2082800" progId="Word.Document.12">
                    <p:link updateAutomatic="1"/>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 y="3048000"/>
                          <a:ext cx="3421101"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137221" name="Rectangle 5"/>
            <p:cNvSpPr>
              <a:spLocks noChangeArrowheads="1"/>
            </p:cNvSpPr>
            <p:nvPr/>
          </p:nvSpPr>
          <p:spPr bwMode="auto">
            <a:xfrm>
              <a:off x="2438400" y="3352800"/>
              <a:ext cx="1447800" cy="304800"/>
            </a:xfrm>
            <a:prstGeom prst="rect">
              <a:avLst/>
            </a:prstGeom>
            <a:solidFill>
              <a:srgbClr val="FFFFFF"/>
            </a:solidFill>
            <a:ln w="19050">
              <a:solidFill>
                <a:srgbClr val="FFFFFF"/>
              </a:solidFill>
              <a:miter lim="800000"/>
              <a:headEnd/>
              <a:tailEnd/>
            </a:ln>
            <a:effectLst/>
          </p:spPr>
          <p:txBody>
            <a:bodyPr vert="horz" wrap="square" lIns="91440" tIns="91440" rIns="91440" bIns="9144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0905651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endParaRPr lang="en-US" smtClean="0"/>
          </a:p>
        </p:txBody>
      </p:sp>
      <p:sp>
        <p:nvSpPr>
          <p:cNvPr id="50179" name="Content Placeholder 2"/>
          <p:cNvSpPr>
            <a:spLocks noGrp="1"/>
          </p:cNvSpPr>
          <p:nvPr>
            <p:ph idx="1"/>
          </p:nvPr>
        </p:nvSpPr>
        <p:spPr>
          <a:xfrm>
            <a:off x="0" y="2590800"/>
            <a:ext cx="9144000" cy="3505200"/>
          </a:xfrm>
        </p:spPr>
        <p:txBody>
          <a:bodyPr/>
          <a:lstStyle/>
          <a:p>
            <a:pPr algn="ctr">
              <a:buFontTx/>
              <a:buNone/>
            </a:pPr>
            <a:r>
              <a:rPr lang="en-US" sz="4000" dirty="0">
                <a:solidFill>
                  <a:srgbClr val="FF0000"/>
                </a:solidFill>
              </a:rPr>
              <a:t>c. Use reduction of the complicated physics</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smtClean="0"/>
              <a:t/>
            </a:r>
            <a:br>
              <a:rPr lang="en-US" dirty="0" smtClean="0"/>
            </a:br>
            <a:r>
              <a:rPr lang="en-US" dirty="0" smtClean="0"/>
              <a:t>c.1. RWM Control: 3-D Field Coils Important For Scenario Development</a:t>
            </a:r>
            <a:br>
              <a:rPr lang="en-US" dirty="0" smtClean="0"/>
            </a:br>
            <a:endParaRPr lang="en-US" dirty="0" smtClean="0"/>
          </a:p>
        </p:txBody>
      </p:sp>
      <p:sp>
        <p:nvSpPr>
          <p:cNvPr id="29699" name="Rectangle 22"/>
          <p:cNvSpPr>
            <a:spLocks noChangeArrowheads="1"/>
          </p:cNvSpPr>
          <p:nvPr/>
        </p:nvSpPr>
        <p:spPr bwMode="auto">
          <a:xfrm>
            <a:off x="5715000" y="1422400"/>
            <a:ext cx="3581400" cy="4216400"/>
          </a:xfrm>
          <a:prstGeom prst="rect">
            <a:avLst/>
          </a:prstGeom>
          <a:noFill/>
          <a:ln w="9525">
            <a:noFill/>
            <a:miter lim="800000"/>
            <a:headEnd/>
            <a:tailEnd/>
          </a:ln>
        </p:spPr>
        <p:txBody>
          <a:bodyPr lIns="91429" tIns="45714" rIns="91429" bIns="45714">
            <a:prstTxWarp prst="textNoShape">
              <a:avLst/>
            </a:prstTxWarp>
            <a:spAutoFit/>
          </a:bodyPr>
          <a:lstStyle/>
          <a:p>
            <a:pPr eaLnBrk="0" hangingPunct="0">
              <a:tabLst>
                <a:tab pos="2514306" algn="l"/>
              </a:tabLst>
            </a:pPr>
            <a:r>
              <a:rPr lang="en-US" sz="2000" b="0" i="0">
                <a:solidFill>
                  <a:srgbClr val="000000"/>
                </a:solidFill>
              </a:rPr>
              <a:t>  Pre-programmed n=3 correction</a:t>
            </a:r>
          </a:p>
          <a:p>
            <a:pPr eaLnBrk="0" hangingPunct="0">
              <a:tabLst>
                <a:tab pos="2514306" algn="l"/>
              </a:tabLst>
            </a:pPr>
            <a:r>
              <a:rPr lang="en-US" sz="2000" b="0" i="0">
                <a:solidFill>
                  <a:schemeClr val="tx1"/>
                </a:solidFill>
              </a:rPr>
              <a:t>  Main VF coil is not a</a:t>
            </a:r>
          </a:p>
          <a:p>
            <a:pPr eaLnBrk="0" hangingPunct="0">
              <a:buNone/>
              <a:tabLst>
                <a:tab pos="2514306" algn="l"/>
              </a:tabLst>
            </a:pPr>
            <a:r>
              <a:rPr lang="en-US" sz="2000" b="0" i="0">
                <a:solidFill>
                  <a:schemeClr val="tx1"/>
                </a:solidFill>
              </a:rPr>
              <a:t> perfect circle</a:t>
            </a:r>
          </a:p>
          <a:p>
            <a:pPr eaLnBrk="0" hangingPunct="0">
              <a:tabLst>
                <a:tab pos="2514306" algn="l"/>
              </a:tabLst>
            </a:pPr>
            <a:r>
              <a:rPr lang="en-US" sz="2000" b="0" i="0">
                <a:solidFill>
                  <a:srgbClr val="000000"/>
                </a:solidFill>
              </a:rPr>
              <a:t>  n=1 feedback system</a:t>
            </a:r>
          </a:p>
          <a:p>
            <a:pPr eaLnBrk="0" hangingPunct="0">
              <a:tabLst>
                <a:tab pos="2514306" algn="l"/>
              </a:tabLst>
            </a:pPr>
            <a:r>
              <a:rPr lang="en-US" sz="2000" b="0" i="0">
                <a:solidFill>
                  <a:srgbClr val="000000"/>
                </a:solidFill>
              </a:rPr>
              <a:t>  Internal B</a:t>
            </a:r>
            <a:r>
              <a:rPr lang="en-US" sz="2000" b="0" i="0" baseline="-25000">
                <a:solidFill>
                  <a:srgbClr val="000000"/>
                </a:solidFill>
              </a:rPr>
              <a:t>R</a:t>
            </a:r>
            <a:r>
              <a:rPr lang="en-US" sz="2000" b="0" i="0">
                <a:solidFill>
                  <a:srgbClr val="000000"/>
                </a:solidFill>
              </a:rPr>
              <a:t> and B</a:t>
            </a:r>
            <a:r>
              <a:rPr lang="en-US" sz="2000" b="0" i="0" baseline="-25000">
                <a:solidFill>
                  <a:srgbClr val="000000"/>
                </a:solidFill>
              </a:rPr>
              <a:t>P</a:t>
            </a:r>
            <a:r>
              <a:rPr lang="en-US" sz="2000" b="0" i="0">
                <a:solidFill>
                  <a:srgbClr val="000000"/>
                </a:solidFill>
              </a:rPr>
              <a:t> sensors</a:t>
            </a:r>
          </a:p>
          <a:p>
            <a:pPr eaLnBrk="0" hangingPunct="0">
              <a:tabLst>
                <a:tab pos="2514306" algn="l"/>
              </a:tabLst>
            </a:pPr>
            <a:r>
              <a:rPr lang="en-US" sz="2000" b="0" i="0">
                <a:solidFill>
                  <a:srgbClr val="000000"/>
                </a:solidFill>
              </a:rPr>
              <a:t>  Slow response: error field correction</a:t>
            </a:r>
          </a:p>
          <a:p>
            <a:pPr eaLnBrk="0" hangingPunct="0">
              <a:tabLst>
                <a:tab pos="2514306" algn="l"/>
              </a:tabLst>
            </a:pPr>
            <a:r>
              <a:rPr lang="en-US" sz="2000" b="0" i="0">
                <a:solidFill>
                  <a:srgbClr val="000000"/>
                </a:solidFill>
              </a:rPr>
              <a:t>  Fast response: RWM control</a:t>
            </a:r>
          </a:p>
          <a:p>
            <a:pPr eaLnBrk="0" hangingPunct="0">
              <a:tabLst>
                <a:tab pos="2514306" algn="l"/>
              </a:tabLst>
            </a:pPr>
            <a:r>
              <a:rPr lang="en-US" sz="2000" b="0" i="0">
                <a:solidFill>
                  <a:srgbClr val="000000"/>
                </a:solidFill>
              </a:rPr>
              <a:t>  Newly implemented state-space RWM controller.</a:t>
            </a:r>
          </a:p>
        </p:txBody>
      </p:sp>
      <p:grpSp>
        <p:nvGrpSpPr>
          <p:cNvPr id="29700" name="Group 27"/>
          <p:cNvGrpSpPr>
            <a:grpSpLocks/>
          </p:cNvGrpSpPr>
          <p:nvPr/>
        </p:nvGrpSpPr>
        <p:grpSpPr bwMode="auto">
          <a:xfrm>
            <a:off x="1" y="1447800"/>
            <a:ext cx="5141945" cy="2762250"/>
            <a:chOff x="2057400" y="1143000"/>
            <a:chExt cx="5142268" cy="2762250"/>
          </a:xfrm>
        </p:grpSpPr>
        <p:grpSp>
          <p:nvGrpSpPr>
            <p:cNvPr id="29702" name="Group 21"/>
            <p:cNvGrpSpPr>
              <a:grpSpLocks/>
            </p:cNvGrpSpPr>
            <p:nvPr/>
          </p:nvGrpSpPr>
          <p:grpSpPr bwMode="auto">
            <a:xfrm>
              <a:off x="2057400" y="1143000"/>
              <a:ext cx="5142268" cy="2762250"/>
              <a:chOff x="3962400" y="3810000"/>
              <a:chExt cx="5142268" cy="2762250"/>
            </a:xfrm>
          </p:grpSpPr>
          <p:pic>
            <p:nvPicPr>
              <p:cNvPr id="29704" name="Picture 4"/>
              <p:cNvPicPr>
                <a:picLocks noChangeAspect="1" noChangeArrowheads="1"/>
              </p:cNvPicPr>
              <p:nvPr/>
            </p:nvPicPr>
            <p:blipFill>
              <a:blip r:embed="rId2"/>
              <a:srcRect/>
              <a:stretch>
                <a:fillRect/>
              </a:stretch>
            </p:blipFill>
            <p:spPr bwMode="auto">
              <a:xfrm>
                <a:off x="5867400" y="3810000"/>
                <a:ext cx="2559050" cy="2514600"/>
              </a:xfrm>
              <a:prstGeom prst="rect">
                <a:avLst/>
              </a:prstGeom>
              <a:noFill/>
              <a:ln w="9525">
                <a:noFill/>
                <a:miter lim="800000"/>
                <a:headEnd/>
                <a:tailEnd/>
              </a:ln>
            </p:spPr>
          </p:pic>
          <p:sp>
            <p:nvSpPr>
              <p:cNvPr id="29705" name="Line 5"/>
              <p:cNvSpPr>
                <a:spLocks noChangeShapeType="1"/>
              </p:cNvSpPr>
              <p:nvPr/>
            </p:nvSpPr>
            <p:spPr bwMode="auto">
              <a:xfrm flipH="1" flipV="1">
                <a:off x="8382000" y="5334000"/>
                <a:ext cx="239713" cy="163513"/>
              </a:xfrm>
              <a:prstGeom prst="line">
                <a:avLst/>
              </a:prstGeom>
              <a:noFill/>
              <a:ln w="25400">
                <a:solidFill>
                  <a:srgbClr val="FF0000"/>
                </a:solidFill>
                <a:round/>
                <a:headEnd/>
                <a:tailEnd type="triangle" w="med" len="med"/>
              </a:ln>
            </p:spPr>
            <p:txBody>
              <a:bodyPr>
                <a:prstTxWarp prst="textNoShape">
                  <a:avLst/>
                </a:prstTxWarp>
              </a:bodyPr>
              <a:lstStyle/>
              <a:p>
                <a:endParaRPr lang="en-US"/>
              </a:p>
            </p:txBody>
          </p:sp>
          <p:sp>
            <p:nvSpPr>
              <p:cNvPr id="29706" name="Line 6"/>
              <p:cNvSpPr>
                <a:spLocks noChangeShapeType="1"/>
              </p:cNvSpPr>
              <p:nvPr/>
            </p:nvSpPr>
            <p:spPr bwMode="auto">
              <a:xfrm flipH="1" flipV="1">
                <a:off x="8610600" y="5486400"/>
                <a:ext cx="0" cy="766763"/>
              </a:xfrm>
              <a:prstGeom prst="line">
                <a:avLst/>
              </a:prstGeom>
              <a:noFill/>
              <a:ln w="25400">
                <a:solidFill>
                  <a:srgbClr val="FF0000"/>
                </a:solidFill>
                <a:round/>
                <a:headEnd/>
                <a:tailEnd/>
              </a:ln>
            </p:spPr>
            <p:txBody>
              <a:bodyPr>
                <a:prstTxWarp prst="textNoShape">
                  <a:avLst/>
                </a:prstTxWarp>
              </a:bodyPr>
              <a:lstStyle/>
              <a:p>
                <a:endParaRPr lang="en-US"/>
              </a:p>
            </p:txBody>
          </p:sp>
          <p:sp>
            <p:nvSpPr>
              <p:cNvPr id="29707" name="Text Box 8"/>
              <p:cNvSpPr txBox="1">
                <a:spLocks noChangeArrowheads="1"/>
              </p:cNvSpPr>
              <p:nvPr/>
            </p:nvSpPr>
            <p:spPr bwMode="auto">
              <a:xfrm>
                <a:off x="3962400" y="6248400"/>
                <a:ext cx="4144963" cy="323850"/>
              </a:xfrm>
              <a:prstGeom prst="rect">
                <a:avLst/>
              </a:prstGeom>
              <a:noFill/>
              <a:ln w="9525">
                <a:noFill/>
                <a:miter lim="800000"/>
                <a:headEnd/>
                <a:tailEnd/>
              </a:ln>
            </p:spPr>
            <p:txBody>
              <a:bodyPr>
                <a:prstTxWarp prst="textNoShape">
                  <a:avLst/>
                </a:prstTxWarp>
                <a:spAutoFit/>
              </a:bodyPr>
              <a:lstStyle/>
              <a:p>
                <a:pPr algn="ctr"/>
                <a:r>
                  <a:rPr lang="en-US" sz="1500" i="0">
                    <a:solidFill>
                      <a:srgbClr val="FF0000"/>
                    </a:solidFill>
                    <a:latin typeface="Arial" charset="0"/>
                  </a:rPr>
                  <a:t>6 ex-vessel midplane control coils</a:t>
                </a:r>
              </a:p>
            </p:txBody>
          </p:sp>
          <p:sp>
            <p:nvSpPr>
              <p:cNvPr id="29708" name="Line 9"/>
              <p:cNvSpPr>
                <a:spLocks noChangeShapeType="1"/>
              </p:cNvSpPr>
              <p:nvPr/>
            </p:nvSpPr>
            <p:spPr bwMode="auto">
              <a:xfrm flipV="1">
                <a:off x="7620000" y="6248400"/>
                <a:ext cx="990600" cy="168275"/>
              </a:xfrm>
              <a:prstGeom prst="line">
                <a:avLst/>
              </a:prstGeom>
              <a:noFill/>
              <a:ln w="25400">
                <a:solidFill>
                  <a:srgbClr val="FF0000"/>
                </a:solidFill>
                <a:round/>
                <a:headEnd/>
                <a:tailEnd/>
              </a:ln>
            </p:spPr>
            <p:txBody>
              <a:bodyPr>
                <a:prstTxWarp prst="textNoShape">
                  <a:avLst/>
                </a:prstTxWarp>
              </a:bodyPr>
              <a:lstStyle/>
              <a:p>
                <a:endParaRPr lang="en-US"/>
              </a:p>
            </p:txBody>
          </p:sp>
          <p:sp>
            <p:nvSpPr>
              <p:cNvPr id="29709" name="Text Box 11"/>
              <p:cNvSpPr txBox="1">
                <a:spLocks noChangeArrowheads="1"/>
              </p:cNvSpPr>
              <p:nvPr/>
            </p:nvSpPr>
            <p:spPr bwMode="auto">
              <a:xfrm>
                <a:off x="8053032" y="3960813"/>
                <a:ext cx="1051636" cy="394980"/>
              </a:xfrm>
              <a:prstGeom prst="rect">
                <a:avLst/>
              </a:prstGeom>
              <a:noFill/>
              <a:ln w="15875">
                <a:noFill/>
                <a:miter lim="800000"/>
                <a:headEnd/>
                <a:tailEnd/>
              </a:ln>
            </p:spPr>
            <p:txBody>
              <a:bodyPr wrap="none" lIns="0" tIns="0" rIns="0" bIns="0">
                <a:prstTxWarp prst="textNoShape">
                  <a:avLst/>
                </a:prstTxWarp>
                <a:spAutoFit/>
              </a:bodyPr>
              <a:lstStyle/>
              <a:p>
                <a:pPr algn="ctr">
                  <a:lnSpc>
                    <a:spcPct val="80000"/>
                  </a:lnSpc>
                </a:pPr>
                <a:r>
                  <a:rPr lang="en-US" sz="1400">
                    <a:solidFill>
                      <a:schemeClr val="tx1"/>
                    </a:solidFill>
                  </a:rPr>
                  <a:t>SS Vacuum</a:t>
                </a:r>
              </a:p>
              <a:p>
                <a:pPr algn="ctr">
                  <a:lnSpc>
                    <a:spcPct val="80000"/>
                  </a:lnSpc>
                  <a:buFontTx/>
                  <a:buNone/>
                </a:pPr>
                <a:r>
                  <a:rPr lang="en-US" sz="1400">
                    <a:solidFill>
                      <a:schemeClr val="tx1"/>
                    </a:solidFill>
                  </a:rPr>
                  <a:t>Vessel</a:t>
                </a:r>
              </a:p>
            </p:txBody>
          </p:sp>
          <p:sp>
            <p:nvSpPr>
              <p:cNvPr id="29710" name="Text Box 12"/>
              <p:cNvSpPr txBox="1">
                <a:spLocks noChangeArrowheads="1"/>
              </p:cNvSpPr>
              <p:nvPr/>
            </p:nvSpPr>
            <p:spPr bwMode="auto">
              <a:xfrm>
                <a:off x="4190355" y="3962400"/>
                <a:ext cx="1585615" cy="398299"/>
              </a:xfrm>
              <a:prstGeom prst="rect">
                <a:avLst/>
              </a:prstGeom>
              <a:noFill/>
              <a:ln w="15875">
                <a:noFill/>
                <a:miter lim="800000"/>
                <a:headEnd/>
                <a:tailEnd/>
              </a:ln>
            </p:spPr>
            <p:txBody>
              <a:bodyPr wrap="none" lIns="0" tIns="0" rIns="0" bIns="0">
                <a:prstTxWarp prst="textNoShape">
                  <a:avLst/>
                </a:prstTxWarp>
                <a:spAutoFit/>
              </a:bodyPr>
              <a:lstStyle/>
              <a:p>
                <a:pPr algn="ctr">
                  <a:lnSpc>
                    <a:spcPct val="80000"/>
                  </a:lnSpc>
                </a:pPr>
                <a:r>
                  <a:rPr lang="en-US" sz="1400">
                    <a:solidFill>
                      <a:srgbClr val="00BD00"/>
                    </a:solidFill>
                  </a:rPr>
                  <a:t>Copper passive</a:t>
                </a:r>
              </a:p>
              <a:p>
                <a:pPr algn="ctr">
                  <a:lnSpc>
                    <a:spcPct val="80000"/>
                  </a:lnSpc>
                </a:pPr>
                <a:r>
                  <a:rPr lang="en-US" sz="1400">
                    <a:solidFill>
                      <a:srgbClr val="00BD00"/>
                    </a:solidFill>
                  </a:rPr>
                  <a:t>conductor plates</a:t>
                </a:r>
                <a:endParaRPr lang="en-US" sz="1400">
                  <a:solidFill>
                    <a:schemeClr val="tx1"/>
                  </a:solidFill>
                </a:endParaRPr>
              </a:p>
            </p:txBody>
          </p:sp>
          <p:sp>
            <p:nvSpPr>
              <p:cNvPr id="29711" name="Line 13"/>
              <p:cNvSpPr>
                <a:spLocks noChangeShapeType="1"/>
              </p:cNvSpPr>
              <p:nvPr/>
            </p:nvSpPr>
            <p:spPr bwMode="auto">
              <a:xfrm>
                <a:off x="5791200" y="4191000"/>
                <a:ext cx="573088" cy="471488"/>
              </a:xfrm>
              <a:prstGeom prst="line">
                <a:avLst/>
              </a:prstGeom>
              <a:noFill/>
              <a:ln w="15875">
                <a:solidFill>
                  <a:srgbClr val="00FF00"/>
                </a:solidFill>
                <a:round/>
                <a:headEnd/>
                <a:tailEnd type="triangle" w="med" len="med"/>
              </a:ln>
            </p:spPr>
            <p:txBody>
              <a:bodyPr lIns="0" tIns="0" rIns="0" bIns="0">
                <a:prstTxWarp prst="textNoShape">
                  <a:avLst/>
                </a:prstTxWarp>
              </a:bodyPr>
              <a:lstStyle/>
              <a:p>
                <a:endParaRPr lang="en-US"/>
              </a:p>
            </p:txBody>
          </p:sp>
          <p:sp>
            <p:nvSpPr>
              <p:cNvPr id="29712" name="Line 14"/>
              <p:cNvSpPr>
                <a:spLocks noChangeShapeType="1"/>
              </p:cNvSpPr>
              <p:nvPr/>
            </p:nvSpPr>
            <p:spPr bwMode="auto">
              <a:xfrm>
                <a:off x="5334000" y="5029200"/>
                <a:ext cx="838200" cy="228600"/>
              </a:xfrm>
              <a:prstGeom prst="line">
                <a:avLst/>
              </a:prstGeom>
              <a:noFill/>
              <a:ln w="15875">
                <a:solidFill>
                  <a:schemeClr val="accent2"/>
                </a:solidFill>
                <a:round/>
                <a:headEnd/>
                <a:tailEnd type="triangle" w="med" len="med"/>
              </a:ln>
            </p:spPr>
            <p:txBody>
              <a:bodyPr lIns="0" tIns="0" rIns="0" bIns="0">
                <a:prstTxWarp prst="textNoShape">
                  <a:avLst/>
                </a:prstTxWarp>
              </a:bodyPr>
              <a:lstStyle/>
              <a:p>
                <a:endParaRPr lang="en-US"/>
              </a:p>
            </p:txBody>
          </p:sp>
          <p:sp>
            <p:nvSpPr>
              <p:cNvPr id="29713" name="Text Box 15"/>
              <p:cNvSpPr txBox="1">
                <a:spLocks noChangeArrowheads="1"/>
              </p:cNvSpPr>
              <p:nvPr/>
            </p:nvSpPr>
            <p:spPr bwMode="auto">
              <a:xfrm>
                <a:off x="4648200" y="4800600"/>
                <a:ext cx="1143000" cy="604838"/>
              </a:xfrm>
              <a:prstGeom prst="rect">
                <a:avLst/>
              </a:prstGeom>
              <a:noFill/>
              <a:ln w="15875">
                <a:noFill/>
                <a:miter lim="800000"/>
                <a:headEnd/>
                <a:tailEnd/>
              </a:ln>
            </p:spPr>
            <p:txBody>
              <a:bodyPr lIns="0" tIns="0" rIns="0" bIns="0">
                <a:prstTxWarp prst="textNoShape">
                  <a:avLst/>
                </a:prstTxWarp>
                <a:spAutoFit/>
              </a:bodyPr>
              <a:lstStyle/>
              <a:p>
                <a:r>
                  <a:rPr lang="en-US" sz="1800"/>
                  <a:t>B</a:t>
                </a:r>
                <a:r>
                  <a:rPr lang="en-US" sz="1800" baseline="-25000"/>
                  <a:t>R</a:t>
                </a:r>
                <a:r>
                  <a:rPr lang="en-US" sz="1800"/>
                  <a:t> </a:t>
                </a:r>
              </a:p>
              <a:p>
                <a:r>
                  <a:rPr lang="en-US" sz="1800"/>
                  <a:t>Sensor</a:t>
                </a:r>
              </a:p>
            </p:txBody>
          </p:sp>
          <p:sp>
            <p:nvSpPr>
              <p:cNvPr id="29714" name="Text Box 16"/>
              <p:cNvSpPr txBox="1">
                <a:spLocks noChangeArrowheads="1"/>
              </p:cNvSpPr>
              <p:nvPr/>
            </p:nvSpPr>
            <p:spPr bwMode="auto">
              <a:xfrm>
                <a:off x="4800600" y="5943600"/>
                <a:ext cx="1218359" cy="276999"/>
              </a:xfrm>
              <a:prstGeom prst="rect">
                <a:avLst/>
              </a:prstGeom>
              <a:noFill/>
              <a:ln w="15875">
                <a:noFill/>
                <a:miter lim="800000"/>
                <a:headEnd/>
                <a:tailEnd/>
              </a:ln>
            </p:spPr>
            <p:txBody>
              <a:bodyPr wrap="none" lIns="0" tIns="0" rIns="0" bIns="0">
                <a:prstTxWarp prst="textNoShape">
                  <a:avLst/>
                </a:prstTxWarp>
                <a:spAutoFit/>
              </a:bodyPr>
              <a:lstStyle/>
              <a:p>
                <a:r>
                  <a:rPr lang="en-US" sz="1800"/>
                  <a:t>B</a:t>
                </a:r>
                <a:r>
                  <a:rPr lang="en-US" sz="1800" baseline="-25000"/>
                  <a:t>P</a:t>
                </a:r>
                <a:r>
                  <a:rPr lang="en-US" sz="1800"/>
                  <a:t> Sensor</a:t>
                </a:r>
              </a:p>
            </p:txBody>
          </p:sp>
          <p:sp>
            <p:nvSpPr>
              <p:cNvPr id="29715" name="Line 42"/>
              <p:cNvSpPr>
                <a:spLocks noChangeShapeType="1"/>
              </p:cNvSpPr>
              <p:nvPr/>
            </p:nvSpPr>
            <p:spPr bwMode="auto">
              <a:xfrm flipV="1">
                <a:off x="5943600" y="5867400"/>
                <a:ext cx="533400" cy="228600"/>
              </a:xfrm>
              <a:prstGeom prst="line">
                <a:avLst/>
              </a:prstGeom>
              <a:noFill/>
              <a:ln w="15875">
                <a:solidFill>
                  <a:schemeClr val="accent2"/>
                </a:solidFill>
                <a:round/>
                <a:headEnd/>
                <a:tailEnd type="triangle" w="med" len="med"/>
              </a:ln>
            </p:spPr>
            <p:txBody>
              <a:bodyPr lIns="0" tIns="0" rIns="0" bIns="0">
                <a:prstTxWarp prst="textNoShape">
                  <a:avLst/>
                </a:prstTxWarp>
              </a:bodyPr>
              <a:lstStyle/>
              <a:p>
                <a:endParaRPr lang="en-US"/>
              </a:p>
            </p:txBody>
          </p:sp>
        </p:grpSp>
        <p:pic>
          <p:nvPicPr>
            <p:cNvPr id="29703" name="Picture 26"/>
            <p:cNvPicPr>
              <a:picLocks noChangeAspect="1"/>
            </p:cNvPicPr>
            <p:nvPr/>
          </p:nvPicPr>
          <p:blipFill>
            <a:blip r:embed="rId3"/>
            <a:srcRect/>
            <a:stretch>
              <a:fillRect/>
            </a:stretch>
          </p:blipFill>
          <p:spPr bwMode="auto">
            <a:xfrm>
              <a:off x="4648200" y="2209800"/>
              <a:ext cx="1327150" cy="114451"/>
            </a:xfrm>
            <a:prstGeom prst="rect">
              <a:avLst/>
            </a:prstGeom>
            <a:noFill/>
            <a:ln w="9525">
              <a:noFill/>
              <a:miter lim="800000"/>
              <a:headEnd/>
              <a:tailEnd/>
            </a:ln>
          </p:spPr>
        </p:pic>
      </p:grpSp>
      <p:pic>
        <p:nvPicPr>
          <p:cNvPr id="29701" name="Picture 28"/>
          <p:cNvPicPr>
            <a:picLocks noChangeAspect="1"/>
          </p:cNvPicPr>
          <p:nvPr/>
        </p:nvPicPr>
        <p:blipFill>
          <a:blip r:embed="rId4"/>
          <a:srcRect l="6290" r="1878"/>
          <a:stretch>
            <a:fillRect/>
          </a:stretch>
        </p:blipFill>
        <p:spPr bwMode="auto">
          <a:xfrm>
            <a:off x="76200" y="1143001"/>
            <a:ext cx="5562600" cy="4064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7" name="Rectangle 136"/>
          <p:cNvSpPr>
            <a:spLocks noChangeArrowheads="1"/>
          </p:cNvSpPr>
          <p:nvPr/>
        </p:nvSpPr>
        <p:spPr bwMode="auto">
          <a:xfrm>
            <a:off x="349250" y="4908550"/>
            <a:ext cx="3276600" cy="609600"/>
          </a:xfrm>
          <a:prstGeom prst="rect">
            <a:avLst/>
          </a:prstGeom>
          <a:solidFill>
            <a:srgbClr val="FFFFCC"/>
          </a:solidFill>
          <a:ln w="15875">
            <a:noFill/>
            <a:miter lim="800000"/>
            <a:headEnd/>
            <a:tailEnd/>
          </a:ln>
        </p:spPr>
        <p:txBody>
          <a:bodyPr wrap="none" lIns="0" tIns="0" rIns="0" bIns="0" anchor="ctr">
            <a:prstTxWarp prst="textNoShape">
              <a:avLst/>
            </a:prstTxWarp>
          </a:bodyPr>
          <a:lstStyle/>
          <a:p>
            <a:endParaRPr lang="en-US"/>
          </a:p>
        </p:txBody>
      </p:sp>
      <p:sp>
        <p:nvSpPr>
          <p:cNvPr id="30728" name="Rectangle 56"/>
          <p:cNvSpPr>
            <a:spLocks noChangeArrowheads="1"/>
          </p:cNvSpPr>
          <p:nvPr/>
        </p:nvSpPr>
        <p:spPr bwMode="auto">
          <a:xfrm>
            <a:off x="7772400" y="914400"/>
            <a:ext cx="1143000" cy="1981200"/>
          </a:xfrm>
          <a:prstGeom prst="rect">
            <a:avLst/>
          </a:prstGeom>
          <a:solidFill>
            <a:srgbClr val="EAEAEA"/>
          </a:solidFill>
          <a:ln w="15875">
            <a:noFill/>
            <a:miter lim="800000"/>
            <a:headEnd/>
            <a:tailEnd/>
          </a:ln>
        </p:spPr>
        <p:txBody>
          <a:bodyPr wrap="none" lIns="0" tIns="0" rIns="0" bIns="0" anchor="ctr">
            <a:prstTxWarp prst="textNoShape">
              <a:avLst/>
            </a:prstTxWarp>
          </a:bodyPr>
          <a:lstStyle/>
          <a:p>
            <a:endParaRPr lang="en-US"/>
          </a:p>
        </p:txBody>
      </p:sp>
      <p:pic>
        <p:nvPicPr>
          <p:cNvPr id="30729" name="Picture 2"/>
          <p:cNvPicPr>
            <a:picLocks noChangeAspect="1" noChangeArrowheads="1"/>
          </p:cNvPicPr>
          <p:nvPr/>
        </p:nvPicPr>
        <p:blipFill>
          <a:blip r:embed="rId3"/>
          <a:srcRect/>
          <a:stretch>
            <a:fillRect/>
          </a:stretch>
        </p:blipFill>
        <p:spPr bwMode="auto">
          <a:xfrm>
            <a:off x="6588126" y="1352551"/>
            <a:ext cx="1006475" cy="1116013"/>
          </a:xfrm>
          <a:prstGeom prst="rect">
            <a:avLst/>
          </a:prstGeom>
          <a:noFill/>
          <a:ln w="12700">
            <a:noFill/>
            <a:miter lim="800000"/>
            <a:headEnd/>
            <a:tailEnd/>
          </a:ln>
        </p:spPr>
      </p:pic>
      <p:pic>
        <p:nvPicPr>
          <p:cNvPr id="30730" name="Picture 3"/>
          <p:cNvPicPr>
            <a:picLocks noChangeAspect="1" noChangeArrowheads="1"/>
          </p:cNvPicPr>
          <p:nvPr/>
        </p:nvPicPr>
        <p:blipFill>
          <a:blip r:embed="rId4"/>
          <a:srcRect/>
          <a:stretch>
            <a:fillRect/>
          </a:stretch>
        </p:blipFill>
        <p:spPr bwMode="auto">
          <a:xfrm>
            <a:off x="5459414" y="1333500"/>
            <a:ext cx="1017587" cy="1123950"/>
          </a:xfrm>
          <a:prstGeom prst="rect">
            <a:avLst/>
          </a:prstGeom>
          <a:noFill/>
          <a:ln w="12700">
            <a:noFill/>
            <a:miter lim="800000"/>
            <a:headEnd/>
            <a:tailEnd/>
          </a:ln>
        </p:spPr>
      </p:pic>
      <p:pic>
        <p:nvPicPr>
          <p:cNvPr id="30731" name="Picture 4"/>
          <p:cNvPicPr>
            <a:picLocks noChangeAspect="1" noChangeArrowheads="1"/>
          </p:cNvPicPr>
          <p:nvPr/>
        </p:nvPicPr>
        <p:blipFill>
          <a:blip r:embed="rId5"/>
          <a:srcRect/>
          <a:stretch>
            <a:fillRect/>
          </a:stretch>
        </p:blipFill>
        <p:spPr bwMode="auto">
          <a:xfrm>
            <a:off x="798514" y="1143000"/>
            <a:ext cx="1335087" cy="1474788"/>
          </a:xfrm>
          <a:prstGeom prst="rect">
            <a:avLst/>
          </a:prstGeom>
          <a:noFill/>
          <a:ln w="12700">
            <a:noFill/>
            <a:miter lim="800000"/>
            <a:headEnd/>
            <a:tailEnd/>
          </a:ln>
        </p:spPr>
      </p:pic>
      <p:sp>
        <p:nvSpPr>
          <p:cNvPr id="30732" name="Rectangle 2"/>
          <p:cNvSpPr>
            <a:spLocks noGrp="1" noChangeArrowheads="1"/>
          </p:cNvSpPr>
          <p:nvPr>
            <p:ph type="title" idx="4294967295"/>
          </p:nvPr>
        </p:nvSpPr>
        <p:spPr>
          <a:xfrm>
            <a:off x="228600" y="0"/>
            <a:ext cx="8610600" cy="838200"/>
          </a:xfrm>
        </p:spPr>
        <p:txBody>
          <a:bodyPr/>
          <a:lstStyle/>
          <a:p>
            <a:r>
              <a:rPr lang="en-US" dirty="0"/>
              <a:t>c</a:t>
            </a:r>
            <a:r>
              <a:rPr lang="en-US" dirty="0" smtClean="0"/>
              <a:t>.1. New </a:t>
            </a:r>
            <a:r>
              <a:rPr lang="en-US" dirty="0"/>
              <a:t>RWM State Space Controller Implemented to </a:t>
            </a:r>
            <a:br>
              <a:rPr lang="en-US" dirty="0"/>
            </a:br>
            <a:r>
              <a:rPr lang="en-US" dirty="0"/>
              <a:t>Sustain High </a:t>
            </a:r>
            <a:r>
              <a:rPr lang="en-US" dirty="0" err="1">
                <a:latin typeface="Symbol" charset="2"/>
              </a:rPr>
              <a:t>b</a:t>
            </a:r>
            <a:r>
              <a:rPr lang="en-US" baseline="-25000" dirty="0" err="1"/>
              <a:t>N</a:t>
            </a:r>
            <a:endParaRPr lang="en-US" dirty="0"/>
          </a:p>
        </p:txBody>
      </p:sp>
      <p:sp>
        <p:nvSpPr>
          <p:cNvPr id="30733" name="AutoShape 6"/>
          <p:cNvSpPr>
            <a:spLocks noChangeArrowheads="1"/>
          </p:cNvSpPr>
          <p:nvPr/>
        </p:nvSpPr>
        <p:spPr bwMode="auto">
          <a:xfrm>
            <a:off x="2514600" y="1066800"/>
            <a:ext cx="1708150" cy="1600200"/>
          </a:xfrm>
          <a:prstGeom prst="rightArrow">
            <a:avLst>
              <a:gd name="adj1" fmla="val 50000"/>
              <a:gd name="adj2" fmla="val 26687"/>
            </a:avLst>
          </a:prstGeom>
          <a:solidFill>
            <a:srgbClr val="FFFFCC"/>
          </a:solidFill>
          <a:ln w="9525">
            <a:solidFill>
              <a:srgbClr val="FF0000"/>
            </a:solidFill>
            <a:miter lim="800000"/>
            <a:headEnd/>
            <a:tailEnd/>
          </a:ln>
        </p:spPr>
        <p:txBody>
          <a:bodyPr wrap="none" lIns="91429" tIns="45714" rIns="91429" bIns="45714" anchor="ctr">
            <a:prstTxWarp prst="textNoShape">
              <a:avLst/>
            </a:prstTxWarp>
          </a:bodyPr>
          <a:lstStyle/>
          <a:p>
            <a:pPr defTabSz="457146">
              <a:spcBef>
                <a:spcPct val="0"/>
              </a:spcBef>
              <a:buNone/>
            </a:pPr>
            <a:endParaRPr lang="en-US" sz="1800">
              <a:solidFill>
                <a:schemeClr val="tx1"/>
              </a:solidFill>
              <a:latin typeface="Arial" charset="0"/>
              <a:ea typeface="ＭＳ Ｐゴシック" pitchFamily="48" charset="-128"/>
              <a:cs typeface="ＭＳ Ｐゴシック" pitchFamily="48" charset="-128"/>
            </a:endParaRPr>
          </a:p>
        </p:txBody>
      </p:sp>
      <p:sp>
        <p:nvSpPr>
          <p:cNvPr id="30734" name="Text Box 7"/>
          <p:cNvSpPr txBox="1">
            <a:spLocks noChangeArrowheads="1"/>
          </p:cNvSpPr>
          <p:nvPr/>
        </p:nvSpPr>
        <p:spPr bwMode="auto">
          <a:xfrm>
            <a:off x="2559050" y="1576389"/>
            <a:ext cx="1708150" cy="523875"/>
          </a:xfrm>
          <a:prstGeom prst="rect">
            <a:avLst/>
          </a:prstGeom>
          <a:noFill/>
          <a:ln w="9525">
            <a:noFill/>
            <a:miter lim="800000"/>
            <a:headEnd/>
            <a:tailEnd/>
          </a:ln>
        </p:spPr>
        <p:txBody>
          <a:bodyPr lIns="91429" tIns="45714" rIns="91429" bIns="45714">
            <a:prstTxWarp prst="textNoShape">
              <a:avLst/>
            </a:prstTxWarp>
            <a:spAutoFit/>
          </a:bodyPr>
          <a:lstStyle/>
          <a:p>
            <a:pPr defTabSz="457146">
              <a:spcBef>
                <a:spcPct val="50000"/>
              </a:spcBef>
              <a:buNone/>
            </a:pPr>
            <a:r>
              <a:rPr lang="en-US" sz="1400">
                <a:solidFill>
                  <a:srgbClr val="FF0000"/>
                </a:solidFill>
                <a:ea typeface="ＭＳ Ｐゴシック" pitchFamily="48" charset="-128"/>
                <a:cs typeface="ＭＳ Ｐゴシック" pitchFamily="48" charset="-128"/>
              </a:rPr>
              <a:t>Balancing</a:t>
            </a:r>
            <a:br>
              <a:rPr lang="en-US" sz="1400">
                <a:solidFill>
                  <a:srgbClr val="FF0000"/>
                </a:solidFill>
                <a:ea typeface="ＭＳ Ｐゴシック" pitchFamily="48" charset="-128"/>
                <a:cs typeface="ＭＳ Ｐゴシック" pitchFamily="48" charset="-128"/>
              </a:rPr>
            </a:br>
            <a:r>
              <a:rPr lang="en-US" sz="1400">
                <a:solidFill>
                  <a:srgbClr val="FF0000"/>
                </a:solidFill>
                <a:ea typeface="ＭＳ Ｐゴシック" pitchFamily="48" charset="-128"/>
                <a:cs typeface="ＭＳ Ｐゴシック" pitchFamily="48" charset="-128"/>
              </a:rPr>
              <a:t>transformation</a:t>
            </a:r>
          </a:p>
        </p:txBody>
      </p:sp>
      <p:sp>
        <p:nvSpPr>
          <p:cNvPr id="30735" name="Text Box 65"/>
          <p:cNvSpPr txBox="1">
            <a:spLocks noChangeArrowheads="1"/>
          </p:cNvSpPr>
          <p:nvPr/>
        </p:nvSpPr>
        <p:spPr bwMode="auto">
          <a:xfrm>
            <a:off x="2030414" y="862014"/>
            <a:ext cx="1017587" cy="523875"/>
          </a:xfrm>
          <a:prstGeom prst="rect">
            <a:avLst/>
          </a:prstGeom>
          <a:noFill/>
          <a:ln w="9525">
            <a:noFill/>
            <a:miter lim="800000"/>
            <a:headEnd/>
            <a:tailEnd/>
          </a:ln>
        </p:spPr>
        <p:txBody>
          <a:bodyPr lIns="91429" tIns="45714" rIns="91429" bIns="45714">
            <a:prstTxWarp prst="textNoShape">
              <a:avLst/>
            </a:prstTxWarp>
            <a:spAutoFit/>
          </a:bodyPr>
          <a:lstStyle/>
          <a:p>
            <a:pPr algn="ctr" defTabSz="457146">
              <a:spcBef>
                <a:spcPct val="50000"/>
              </a:spcBef>
              <a:buNone/>
            </a:pPr>
            <a:r>
              <a:rPr lang="en-US" sz="900">
                <a:solidFill>
                  <a:srgbClr val="FF0000"/>
                </a:solidFill>
                <a:ea typeface="ＭＳ Ｐゴシック" pitchFamily="48" charset="-128"/>
                <a:cs typeface="ＭＳ Ｐゴシック" pitchFamily="48" charset="-128"/>
              </a:rPr>
              <a:t>~</a:t>
            </a:r>
            <a:r>
              <a:rPr lang="en-US" sz="1400">
                <a:solidFill>
                  <a:srgbClr val="FF0000"/>
                </a:solidFill>
                <a:ea typeface="ＭＳ Ｐゴシック" pitchFamily="48" charset="-128"/>
                <a:cs typeface="ＭＳ Ｐゴシック" pitchFamily="48" charset="-128"/>
              </a:rPr>
              <a:t>3000+ states</a:t>
            </a:r>
            <a:endParaRPr lang="en-US" sz="900">
              <a:solidFill>
                <a:srgbClr val="FF0000"/>
              </a:solidFill>
              <a:ea typeface="ＭＳ Ｐゴシック" pitchFamily="48" charset="-128"/>
              <a:cs typeface="ＭＳ Ｐゴシック" pitchFamily="48" charset="-128"/>
            </a:endParaRPr>
          </a:p>
        </p:txBody>
      </p:sp>
      <p:sp>
        <p:nvSpPr>
          <p:cNvPr id="30736" name="Text Box 73"/>
          <p:cNvSpPr txBox="1">
            <a:spLocks noChangeArrowheads="1"/>
          </p:cNvSpPr>
          <p:nvPr/>
        </p:nvSpPr>
        <p:spPr bwMode="auto">
          <a:xfrm>
            <a:off x="685800" y="868363"/>
            <a:ext cx="1752600" cy="307975"/>
          </a:xfrm>
          <a:prstGeom prst="rect">
            <a:avLst/>
          </a:prstGeom>
          <a:noFill/>
          <a:ln w="9525">
            <a:noFill/>
            <a:miter lim="800000"/>
            <a:headEnd/>
            <a:tailEnd/>
          </a:ln>
        </p:spPr>
        <p:txBody>
          <a:bodyPr lIns="91429" tIns="45714" rIns="91429" bIns="45714">
            <a:prstTxWarp prst="textNoShape">
              <a:avLst/>
            </a:prstTxWarp>
            <a:spAutoFit/>
          </a:bodyPr>
          <a:lstStyle/>
          <a:p>
            <a:pPr defTabSz="457146">
              <a:spcBef>
                <a:spcPct val="50000"/>
              </a:spcBef>
              <a:buNone/>
            </a:pPr>
            <a:r>
              <a:rPr lang="en-US" sz="1400" u="sng">
                <a:solidFill>
                  <a:srgbClr val="0000FF"/>
                </a:solidFill>
                <a:ea typeface="ＭＳ Ｐゴシック" pitchFamily="48" charset="-128"/>
                <a:cs typeface="ＭＳ Ｐゴシック" pitchFamily="48" charset="-128"/>
              </a:rPr>
              <a:t>Full 3-D model</a:t>
            </a:r>
          </a:p>
        </p:txBody>
      </p:sp>
      <p:sp>
        <p:nvSpPr>
          <p:cNvPr id="30737" name="Text Box 77"/>
          <p:cNvSpPr txBox="1">
            <a:spLocks noChangeArrowheads="1"/>
          </p:cNvSpPr>
          <p:nvPr/>
        </p:nvSpPr>
        <p:spPr bwMode="auto">
          <a:xfrm>
            <a:off x="7540625" y="1658939"/>
            <a:ext cx="457200" cy="366712"/>
          </a:xfrm>
          <a:prstGeom prst="rect">
            <a:avLst/>
          </a:prstGeom>
          <a:noFill/>
          <a:ln w="9525">
            <a:noFill/>
            <a:miter lim="800000"/>
            <a:headEnd/>
            <a:tailEnd/>
          </a:ln>
        </p:spPr>
        <p:txBody>
          <a:bodyPr lIns="91429" tIns="45714" rIns="91429" bIns="45714">
            <a:prstTxWarp prst="textNoShape">
              <a:avLst/>
            </a:prstTxWarp>
            <a:spAutoFit/>
          </a:bodyPr>
          <a:lstStyle/>
          <a:p>
            <a:pPr defTabSz="457146">
              <a:spcBef>
                <a:spcPct val="50000"/>
              </a:spcBef>
              <a:buNone/>
            </a:pPr>
            <a:r>
              <a:rPr lang="en-US" sz="1800">
                <a:solidFill>
                  <a:schemeClr val="tx1"/>
                </a:solidFill>
                <a:latin typeface="Arial" charset="0"/>
                <a:ea typeface="ＭＳ Ｐゴシック" pitchFamily="48" charset="-128"/>
                <a:cs typeface="ＭＳ Ｐゴシック" pitchFamily="48" charset="-128"/>
              </a:rPr>
              <a:t>…</a:t>
            </a:r>
          </a:p>
        </p:txBody>
      </p:sp>
      <p:sp>
        <p:nvSpPr>
          <p:cNvPr id="30738" name="Text Box 80"/>
          <p:cNvSpPr txBox="1">
            <a:spLocks noChangeArrowheads="1"/>
          </p:cNvSpPr>
          <p:nvPr/>
        </p:nvSpPr>
        <p:spPr bwMode="auto">
          <a:xfrm>
            <a:off x="4267201" y="1387476"/>
            <a:ext cx="1268413" cy="830985"/>
          </a:xfrm>
          <a:prstGeom prst="rect">
            <a:avLst/>
          </a:prstGeom>
          <a:noFill/>
          <a:ln w="9525">
            <a:noFill/>
            <a:miter lim="800000"/>
            <a:headEnd/>
            <a:tailEnd/>
          </a:ln>
        </p:spPr>
        <p:txBody>
          <a:bodyPr lIns="91429" tIns="45714" rIns="91429" bIns="45714">
            <a:prstTxWarp prst="textNoShape">
              <a:avLst/>
            </a:prstTxWarp>
            <a:spAutoFit/>
          </a:bodyPr>
          <a:lstStyle/>
          <a:p>
            <a:pPr algn="ctr" defTabSz="457146">
              <a:spcBef>
                <a:spcPct val="50000"/>
              </a:spcBef>
              <a:buNone/>
            </a:pPr>
            <a:r>
              <a:rPr lang="en-US" sz="1200">
                <a:solidFill>
                  <a:srgbClr val="0000FF"/>
                </a:solidFill>
                <a:ea typeface="ＭＳ Ｐゴシック" pitchFamily="48" charset="-128"/>
                <a:cs typeface="ＭＳ Ｐゴシック" pitchFamily="48" charset="-128"/>
              </a:rPr>
              <a:t>RWM</a:t>
            </a:r>
            <a:br>
              <a:rPr lang="en-US" sz="1200">
                <a:solidFill>
                  <a:srgbClr val="0000FF"/>
                </a:solidFill>
                <a:ea typeface="ＭＳ Ｐゴシック" pitchFamily="48" charset="-128"/>
                <a:cs typeface="ＭＳ Ｐゴシック" pitchFamily="48" charset="-128"/>
              </a:rPr>
            </a:br>
            <a:r>
              <a:rPr lang="en-US" sz="1200">
                <a:solidFill>
                  <a:srgbClr val="0000FF"/>
                </a:solidFill>
                <a:ea typeface="ＭＳ Ｐゴシック" pitchFamily="48" charset="-128"/>
                <a:cs typeface="ＭＳ Ｐゴシック" pitchFamily="48" charset="-128"/>
              </a:rPr>
              <a:t>eigenfunction(2 phases,    2 states)</a:t>
            </a:r>
          </a:p>
        </p:txBody>
      </p:sp>
      <p:graphicFrame>
        <p:nvGraphicFramePr>
          <p:cNvPr id="30722" name="Object 2"/>
          <p:cNvGraphicFramePr>
            <a:graphicFrameLocks noChangeAspect="1"/>
          </p:cNvGraphicFramePr>
          <p:nvPr/>
        </p:nvGraphicFramePr>
        <p:xfrm>
          <a:off x="4495800" y="2403475"/>
          <a:ext cx="838200" cy="384175"/>
        </p:xfrm>
        <a:graphic>
          <a:graphicData uri="http://schemas.openxmlformats.org/presentationml/2006/ole">
            <mc:AlternateContent xmlns:mc="http://schemas.openxmlformats.org/markup-compatibility/2006">
              <mc:Choice xmlns:v="urn:schemas-microsoft-com:vml" Requires="v">
                <p:oleObj spid="_x0000_s30829" name="Equation" r:id="rId6" imgW="469800" imgH="215640" progId="Equation.3">
                  <p:embed/>
                </p:oleObj>
              </mc:Choice>
              <mc:Fallback>
                <p:oleObj name="Equation" r:id="rId6" imgW="469800" imgH="215640" progId="Equation.3">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2403475"/>
                        <a:ext cx="8382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0723" name="Object 3"/>
          <p:cNvGraphicFramePr>
            <a:graphicFrameLocks noChangeAspect="1"/>
          </p:cNvGraphicFramePr>
          <p:nvPr/>
        </p:nvGraphicFramePr>
        <p:xfrm>
          <a:off x="5865814" y="2463800"/>
          <a:ext cx="295275" cy="407988"/>
        </p:xfrm>
        <a:graphic>
          <a:graphicData uri="http://schemas.openxmlformats.org/presentationml/2006/ole">
            <mc:AlternateContent xmlns:mc="http://schemas.openxmlformats.org/markup-compatibility/2006">
              <mc:Choice xmlns:v="urn:schemas-microsoft-com:vml" Requires="v">
                <p:oleObj spid="_x0000_s30830" name="Equation" r:id="rId8" imgW="164880" imgH="228600" progId="Equation.3">
                  <p:embed/>
                </p:oleObj>
              </mc:Choice>
              <mc:Fallback>
                <p:oleObj name="Equation" r:id="rId8" imgW="164880" imgH="228600" progId="Equation.3">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5814" y="2463800"/>
                        <a:ext cx="295275"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0724" name="Object 4"/>
          <p:cNvGraphicFramePr>
            <a:graphicFrameLocks noChangeAspect="1"/>
          </p:cNvGraphicFramePr>
          <p:nvPr/>
        </p:nvGraphicFramePr>
        <p:xfrm>
          <a:off x="6988175" y="2459039"/>
          <a:ext cx="293688" cy="385762"/>
        </p:xfrm>
        <a:graphic>
          <a:graphicData uri="http://schemas.openxmlformats.org/presentationml/2006/ole">
            <mc:AlternateContent xmlns:mc="http://schemas.openxmlformats.org/markup-compatibility/2006">
              <mc:Choice xmlns:v="urn:schemas-microsoft-com:vml" Requires="v">
                <p:oleObj spid="_x0000_s30831" name="Equation" r:id="rId10" imgW="164880" imgH="215640" progId="Equation.3">
                  <p:embed/>
                </p:oleObj>
              </mc:Choice>
              <mc:Fallback>
                <p:oleObj name="Equation" r:id="rId10" imgW="164880" imgH="215640" progId="Equation.3">
                  <p:embed/>
                  <p:pic>
                    <p:nvPicPr>
                      <p:cNvPr id="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88175" y="2459039"/>
                        <a:ext cx="293688"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0725" name="Object 5"/>
          <p:cNvGraphicFramePr>
            <a:graphicFrameLocks noChangeAspect="1"/>
          </p:cNvGraphicFramePr>
          <p:nvPr/>
        </p:nvGraphicFramePr>
        <p:xfrm>
          <a:off x="8156576" y="2447925"/>
          <a:ext cx="365125" cy="407988"/>
        </p:xfrm>
        <a:graphic>
          <a:graphicData uri="http://schemas.openxmlformats.org/presentationml/2006/ole">
            <mc:AlternateContent xmlns:mc="http://schemas.openxmlformats.org/markup-compatibility/2006">
              <mc:Choice xmlns:v="urn:schemas-microsoft-com:vml" Requires="v">
                <p:oleObj spid="_x0000_s30832" name="Equation" r:id="rId12" imgW="203040" imgH="228600" progId="Equation.3">
                  <p:embed/>
                </p:oleObj>
              </mc:Choice>
              <mc:Fallback>
                <p:oleObj name="Equation" r:id="rId12" imgW="203040" imgH="228600" progId="Equation.3">
                  <p:embed/>
                  <p:pic>
                    <p:nvPicPr>
                      <p:cNvPr id="0"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56576" y="2447925"/>
                        <a:ext cx="365125"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739" name="Text Box 92"/>
          <p:cNvSpPr txBox="1">
            <a:spLocks noChangeArrowheads="1"/>
          </p:cNvSpPr>
          <p:nvPr/>
        </p:nvSpPr>
        <p:spPr bwMode="auto">
          <a:xfrm>
            <a:off x="7961314" y="2743200"/>
            <a:ext cx="1030287" cy="308028"/>
          </a:xfrm>
          <a:prstGeom prst="rect">
            <a:avLst/>
          </a:prstGeom>
          <a:noFill/>
          <a:ln w="9525">
            <a:noFill/>
            <a:miter lim="800000"/>
            <a:headEnd/>
            <a:tailEnd/>
          </a:ln>
        </p:spPr>
        <p:txBody>
          <a:bodyPr lIns="91429" tIns="45714" rIns="91429" bIns="45714">
            <a:prstTxWarp prst="textNoShape">
              <a:avLst/>
            </a:prstTxWarp>
            <a:spAutoFit/>
          </a:bodyPr>
          <a:lstStyle/>
          <a:p>
            <a:pPr algn="ctr" defTabSz="457146">
              <a:spcBef>
                <a:spcPct val="50000"/>
              </a:spcBef>
              <a:buNone/>
            </a:pPr>
            <a:r>
              <a:rPr lang="en-US" sz="1400">
                <a:solidFill>
                  <a:schemeClr val="tx1"/>
                </a:solidFill>
                <a:latin typeface="Arial" charset="0"/>
                <a:ea typeface="ＭＳ Ｐゴシック" pitchFamily="48" charset="-128"/>
                <a:cs typeface="ＭＳ Ｐゴシック" pitchFamily="48" charset="-128"/>
              </a:rPr>
              <a:t>truncate</a:t>
            </a:r>
          </a:p>
        </p:txBody>
      </p:sp>
      <p:graphicFrame>
        <p:nvGraphicFramePr>
          <p:cNvPr id="30726" name="Object 6"/>
          <p:cNvGraphicFramePr>
            <a:graphicFrameLocks noChangeAspect="1"/>
          </p:cNvGraphicFramePr>
          <p:nvPr/>
        </p:nvGraphicFramePr>
        <p:xfrm>
          <a:off x="4445000" y="2789238"/>
          <a:ext cx="101600" cy="177800"/>
        </p:xfrm>
        <a:graphic>
          <a:graphicData uri="http://schemas.openxmlformats.org/presentationml/2006/ole">
            <mc:AlternateContent xmlns:mc="http://schemas.openxmlformats.org/markup-compatibility/2006">
              <mc:Choice xmlns:v="urn:schemas-microsoft-com:vml" Requires="v">
                <p:oleObj spid="_x0000_s30833" name="Equation" r:id="rId14" imgW="101600" imgH="177800" progId="Equation.3">
                  <p:embed/>
                </p:oleObj>
              </mc:Choice>
              <mc:Fallback>
                <p:oleObj name="Equation" r:id="rId14" imgW="101600" imgH="177800" progId="Equation.3">
                  <p:embed/>
                  <p:pic>
                    <p:nvPicPr>
                      <p:cNvPr id="0"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45000" y="2789238"/>
                        <a:ext cx="101600"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740" name="Rectangle 98"/>
          <p:cNvSpPr>
            <a:spLocks noChangeArrowheads="1"/>
          </p:cNvSpPr>
          <p:nvPr/>
        </p:nvSpPr>
        <p:spPr bwMode="auto">
          <a:xfrm>
            <a:off x="4862513" y="911225"/>
            <a:ext cx="2719703" cy="308028"/>
          </a:xfrm>
          <a:prstGeom prst="rect">
            <a:avLst/>
          </a:prstGeom>
          <a:noFill/>
          <a:ln w="9525">
            <a:noFill/>
            <a:miter lim="800000"/>
            <a:headEnd/>
            <a:tailEnd/>
          </a:ln>
        </p:spPr>
        <p:txBody>
          <a:bodyPr wrap="none" lIns="91429" tIns="45714" rIns="91429" bIns="45714">
            <a:prstTxWarp prst="textNoShape">
              <a:avLst/>
            </a:prstTxWarp>
            <a:spAutoFit/>
          </a:bodyPr>
          <a:lstStyle/>
          <a:p>
            <a:pPr defTabSz="457146">
              <a:spcBef>
                <a:spcPct val="0"/>
              </a:spcBef>
              <a:buNone/>
            </a:pPr>
            <a:r>
              <a:rPr lang="en-US" sz="1400" u="sng">
                <a:solidFill>
                  <a:srgbClr val="0000FF"/>
                </a:solidFill>
                <a:ea typeface="ＭＳ Ｐゴシック" pitchFamily="48" charset="-128"/>
                <a:cs typeface="ＭＳ Ｐゴシック" pitchFamily="48" charset="-128"/>
              </a:rPr>
              <a:t>State reduction (&lt; 20 states)</a:t>
            </a:r>
            <a:endParaRPr lang="en-US" sz="1400">
              <a:solidFill>
                <a:srgbClr val="0000FF"/>
              </a:solidFill>
              <a:ea typeface="ＭＳ Ｐゴシック" pitchFamily="48" charset="-128"/>
              <a:cs typeface="ＭＳ Ｐゴシック" pitchFamily="48" charset="-128"/>
            </a:endParaRPr>
          </a:p>
        </p:txBody>
      </p:sp>
      <p:sp>
        <p:nvSpPr>
          <p:cNvPr id="30741" name="Rectangle 162"/>
          <p:cNvSpPr>
            <a:spLocks noChangeArrowheads="1"/>
          </p:cNvSpPr>
          <p:nvPr/>
        </p:nvSpPr>
        <p:spPr bwMode="auto">
          <a:xfrm>
            <a:off x="4267200" y="2959101"/>
            <a:ext cx="4419600" cy="276225"/>
          </a:xfrm>
          <a:prstGeom prst="rect">
            <a:avLst/>
          </a:prstGeom>
          <a:noFill/>
          <a:ln w="9525">
            <a:noFill/>
            <a:miter lim="800000"/>
            <a:headEnd/>
            <a:tailEnd/>
          </a:ln>
        </p:spPr>
        <p:txBody>
          <a:bodyPr lIns="91429" tIns="45714" rIns="91429" bIns="45714">
            <a:prstTxWarp prst="textNoShape">
              <a:avLst/>
            </a:prstTxWarp>
            <a:spAutoFit/>
          </a:bodyPr>
          <a:lstStyle/>
          <a:p>
            <a:pPr defTabSz="457146">
              <a:spcBef>
                <a:spcPct val="0"/>
              </a:spcBef>
              <a:buNone/>
            </a:pPr>
            <a:r>
              <a:rPr lang="en-US" sz="1200" u="sng">
                <a:solidFill>
                  <a:srgbClr val="0000FF"/>
                </a:solidFill>
                <a:latin typeface="Arial" charset="0"/>
                <a:ea typeface="ＭＳ Ｐゴシック" pitchFamily="48" charset="-128"/>
                <a:cs typeface="ＭＳ Ｐゴシック" pitchFamily="48" charset="-128"/>
              </a:rPr>
              <a:t>Theoretical feedback performance (</a:t>
            </a:r>
            <a:r>
              <a:rPr lang="en-US" sz="1200" u="sng">
                <a:solidFill>
                  <a:srgbClr val="0000FF"/>
                </a:solidFill>
                <a:latin typeface="Symbol" charset="2"/>
                <a:ea typeface="ＭＳ Ｐゴシック" pitchFamily="48" charset="-128"/>
                <a:cs typeface="ＭＳ Ｐゴシック" pitchFamily="48" charset="-128"/>
              </a:rPr>
              <a:t>w</a:t>
            </a:r>
            <a:r>
              <a:rPr lang="en-US" sz="1200" u="sng" baseline="-25000">
                <a:solidFill>
                  <a:srgbClr val="0000FF"/>
                </a:solidFill>
                <a:latin typeface="Symbol" charset="2"/>
                <a:ea typeface="ＭＳ Ｐゴシック" pitchFamily="48" charset="-128"/>
                <a:cs typeface="ＭＳ Ｐゴシック" pitchFamily="48" charset="-128"/>
              </a:rPr>
              <a:t>f</a:t>
            </a:r>
            <a:r>
              <a:rPr lang="en-US" sz="1200" u="sng">
                <a:solidFill>
                  <a:srgbClr val="0000FF"/>
                </a:solidFill>
                <a:latin typeface="Arial" charset="0"/>
                <a:ea typeface="ＭＳ Ｐゴシック" pitchFamily="48" charset="-128"/>
                <a:cs typeface="ＭＳ Ｐゴシック" pitchFamily="48" charset="-128"/>
              </a:rPr>
              <a:t> = 0, 12 states)</a:t>
            </a:r>
          </a:p>
        </p:txBody>
      </p:sp>
      <p:sp>
        <p:nvSpPr>
          <p:cNvPr id="30742" name="Rectangle 51"/>
          <p:cNvSpPr>
            <a:spLocks noChangeArrowheads="1"/>
          </p:cNvSpPr>
          <p:nvPr/>
        </p:nvSpPr>
        <p:spPr bwMode="auto">
          <a:xfrm>
            <a:off x="0" y="3892551"/>
            <a:ext cx="4191000" cy="2965450"/>
          </a:xfrm>
          <a:prstGeom prst="rect">
            <a:avLst/>
          </a:prstGeom>
          <a:noFill/>
          <a:ln w="9525">
            <a:noFill/>
            <a:miter lim="800000"/>
            <a:headEnd/>
            <a:tailEnd/>
          </a:ln>
        </p:spPr>
        <p:txBody>
          <a:bodyPr lIns="91429" tIns="45714" rIns="91429" bIns="45714">
            <a:prstTxWarp prst="textNoShape">
              <a:avLst/>
            </a:prstTxWarp>
          </a:bodyPr>
          <a:lstStyle/>
          <a:p>
            <a:pPr marL="342860" indent="-342860" eaLnBrk="0" hangingPunct="0">
              <a:spcBef>
                <a:spcPct val="35000"/>
              </a:spcBef>
              <a:buClr>
                <a:srgbClr val="FF3300"/>
              </a:buClr>
              <a:buSzPct val="75000"/>
              <a:buFont typeface="Wingdings" charset="2"/>
              <a:buChar char="q"/>
            </a:pPr>
            <a:r>
              <a:rPr lang="en-US" sz="1600">
                <a:solidFill>
                  <a:schemeClr val="tx1"/>
                </a:solidFill>
                <a:latin typeface="Arial" charset="0"/>
              </a:rPr>
              <a:t>Controller can compensate for wall currents</a:t>
            </a:r>
          </a:p>
          <a:p>
            <a:pPr marL="742863" lvl="1" indent="-285717" eaLnBrk="0" hangingPunct="0">
              <a:spcBef>
                <a:spcPct val="15000"/>
              </a:spcBef>
              <a:buClr>
                <a:srgbClr val="3333FF"/>
              </a:buClr>
              <a:buSzPct val="75000"/>
              <a:buFont typeface="Wingdings" charset="2"/>
              <a:buChar char="q"/>
            </a:pPr>
            <a:r>
              <a:rPr lang="en-US" sz="1400">
                <a:solidFill>
                  <a:srgbClr val="3333FF"/>
                </a:solidFill>
                <a:latin typeface="Arial" charset="0"/>
                <a:ea typeface="ヒラギノ角ゴ Pro W3" charset="-128"/>
                <a:cs typeface="ヒラギノ角ゴ Pro W3" charset="-128"/>
              </a:rPr>
              <a:t>Including mode-induced current</a:t>
            </a:r>
          </a:p>
          <a:p>
            <a:pPr marL="742863" lvl="1" indent="-285717" eaLnBrk="0" hangingPunct="0">
              <a:spcBef>
                <a:spcPct val="15000"/>
              </a:spcBef>
              <a:buClr>
                <a:srgbClr val="3333FF"/>
              </a:buClr>
              <a:buSzPct val="75000"/>
              <a:buFont typeface="Wingdings" charset="2"/>
              <a:buChar char="q"/>
            </a:pPr>
            <a:endParaRPr lang="en-US" sz="1400">
              <a:solidFill>
                <a:srgbClr val="3333FF"/>
              </a:solidFill>
              <a:latin typeface="Arial" charset="0"/>
              <a:ea typeface="ヒラギノ角ゴ Pro W3" charset="-128"/>
              <a:cs typeface="ヒラギノ角ゴ Pro W3" charset="-128"/>
            </a:endParaRPr>
          </a:p>
          <a:p>
            <a:pPr marL="342860" indent="-342860" eaLnBrk="0" hangingPunct="0">
              <a:spcBef>
                <a:spcPct val="15000"/>
              </a:spcBef>
              <a:buClr>
                <a:srgbClr val="FF3300"/>
              </a:buClr>
              <a:buSzPct val="75000"/>
              <a:buFont typeface="Wingdings" charset="2"/>
              <a:buChar char="q"/>
            </a:pPr>
            <a:r>
              <a:rPr lang="en-US" sz="1600">
                <a:solidFill>
                  <a:schemeClr val="tx1"/>
                </a:solidFill>
                <a:latin typeface="Arial" charset="0"/>
              </a:rPr>
              <a:t>Potential to allow more flexible control coil positioning</a:t>
            </a:r>
          </a:p>
          <a:p>
            <a:pPr marL="742863" lvl="1" indent="-285717" eaLnBrk="0" hangingPunct="0">
              <a:spcBef>
                <a:spcPct val="15000"/>
              </a:spcBef>
              <a:buClr>
                <a:srgbClr val="3333FF"/>
              </a:buClr>
              <a:buSzPct val="75000"/>
              <a:buFont typeface="Wingdings" charset="2"/>
              <a:buChar char="q"/>
            </a:pPr>
            <a:r>
              <a:rPr lang="en-US" sz="1400">
                <a:solidFill>
                  <a:srgbClr val="3333FF"/>
                </a:solidFill>
                <a:latin typeface="Arial" charset="0"/>
                <a:ea typeface="ヒラギノ角ゴ Pro W3" charset="-128"/>
                <a:cs typeface="ヒラギノ角ゴ Pro W3" charset="-128"/>
              </a:rPr>
              <a:t>May allow control coils to be moved further from plasma, shielded</a:t>
            </a:r>
          </a:p>
          <a:p>
            <a:pPr marL="742863" lvl="1" indent="-285717" eaLnBrk="0" hangingPunct="0">
              <a:spcBef>
                <a:spcPct val="15000"/>
              </a:spcBef>
              <a:buClr>
                <a:srgbClr val="3333FF"/>
              </a:buClr>
              <a:buSzPct val="75000"/>
              <a:buFont typeface="Wingdings" charset="2"/>
              <a:buChar char="q"/>
            </a:pPr>
            <a:r>
              <a:rPr lang="en-US" sz="1400">
                <a:solidFill>
                  <a:srgbClr val="3333FF"/>
                </a:solidFill>
                <a:latin typeface="Arial" charset="0"/>
                <a:ea typeface="ヒラギノ角ゴ Pro W3" charset="-128"/>
                <a:cs typeface="ヒラギノ角ゴ Pro W3" charset="-128"/>
              </a:rPr>
              <a:t>Examined for ITER</a:t>
            </a:r>
            <a:endParaRPr lang="en-US" sz="1400">
              <a:solidFill>
                <a:schemeClr val="tx1"/>
              </a:solidFill>
              <a:latin typeface="Arial" charset="0"/>
              <a:ea typeface="ヒラギノ角ゴ Pro W3" charset="-128"/>
              <a:cs typeface="ヒラギノ角ゴ Pro W3" charset="-128"/>
            </a:endParaRPr>
          </a:p>
        </p:txBody>
      </p:sp>
      <p:pic>
        <p:nvPicPr>
          <p:cNvPr id="30743" name="Picture 54"/>
          <p:cNvPicPr>
            <a:picLocks noChangeAspect="1" noChangeArrowheads="1"/>
          </p:cNvPicPr>
          <p:nvPr/>
        </p:nvPicPr>
        <p:blipFill>
          <a:blip r:embed="rId16"/>
          <a:srcRect/>
          <a:stretch>
            <a:fillRect/>
          </a:stretch>
        </p:blipFill>
        <p:spPr bwMode="auto">
          <a:xfrm>
            <a:off x="7869238" y="1354139"/>
            <a:ext cx="1004887" cy="1112837"/>
          </a:xfrm>
          <a:prstGeom prst="rect">
            <a:avLst/>
          </a:prstGeom>
          <a:noFill/>
          <a:ln w="12700">
            <a:noFill/>
            <a:miter lim="800000"/>
            <a:headEnd/>
            <a:tailEnd/>
          </a:ln>
        </p:spPr>
      </p:pic>
      <p:sp>
        <p:nvSpPr>
          <p:cNvPr id="30744" name="Text Box 32"/>
          <p:cNvSpPr txBox="1">
            <a:spLocks noChangeArrowheads="1"/>
          </p:cNvSpPr>
          <p:nvPr/>
        </p:nvSpPr>
        <p:spPr bwMode="auto">
          <a:xfrm>
            <a:off x="746125" y="6281739"/>
            <a:ext cx="3208338" cy="246209"/>
          </a:xfrm>
          <a:prstGeom prst="rect">
            <a:avLst/>
          </a:prstGeom>
          <a:noFill/>
          <a:ln w="12700">
            <a:noFill/>
            <a:miter lim="800000"/>
            <a:headEnd/>
            <a:tailEnd/>
          </a:ln>
        </p:spPr>
        <p:txBody>
          <a:bodyPr lIns="91429" tIns="45714" rIns="91429" bIns="45714">
            <a:prstTxWarp prst="textNoShape">
              <a:avLst/>
            </a:prstTxWarp>
            <a:spAutoFit/>
          </a:bodyPr>
          <a:lstStyle/>
          <a:p>
            <a:pPr eaLnBrk="0" hangingPunct="0">
              <a:spcBef>
                <a:spcPct val="0"/>
              </a:spcBef>
              <a:buFontTx/>
              <a:buNone/>
            </a:pPr>
            <a:r>
              <a:rPr lang="en-US">
                <a:solidFill>
                  <a:srgbClr val="9900CC"/>
                </a:solidFill>
                <a:latin typeface="Arial" charset="0"/>
              </a:rPr>
              <a:t>Katsuro-Hopkins, et al., NF 47 (2007) 1157</a:t>
            </a:r>
          </a:p>
        </p:txBody>
      </p:sp>
      <p:sp>
        <p:nvSpPr>
          <p:cNvPr id="30745" name="Line 133"/>
          <p:cNvSpPr>
            <a:spLocks noChangeShapeType="1"/>
          </p:cNvSpPr>
          <p:nvPr/>
        </p:nvSpPr>
        <p:spPr bwMode="auto">
          <a:xfrm>
            <a:off x="7772400" y="914400"/>
            <a:ext cx="0" cy="1981200"/>
          </a:xfrm>
          <a:prstGeom prst="line">
            <a:avLst/>
          </a:prstGeom>
          <a:noFill/>
          <a:ln w="15875">
            <a:solidFill>
              <a:schemeClr val="tx1"/>
            </a:solidFill>
            <a:prstDash val="sysDot"/>
            <a:round/>
            <a:headEnd/>
            <a:tailEnd/>
          </a:ln>
        </p:spPr>
        <p:txBody>
          <a:bodyPr lIns="0" tIns="0" rIns="0" bIns="0">
            <a:prstTxWarp prst="textNoShape">
              <a:avLst/>
            </a:prstTxWarp>
          </a:bodyPr>
          <a:lstStyle/>
          <a:p>
            <a:endParaRPr lang="en-US"/>
          </a:p>
        </p:txBody>
      </p:sp>
      <p:pic>
        <p:nvPicPr>
          <p:cNvPr id="30746" name="Picture 135"/>
          <p:cNvPicPr>
            <a:picLocks noChangeAspect="1" noChangeArrowheads="1"/>
          </p:cNvPicPr>
          <p:nvPr/>
        </p:nvPicPr>
        <p:blipFill>
          <a:blip r:embed="rId17"/>
          <a:srcRect t="865"/>
          <a:stretch>
            <a:fillRect/>
          </a:stretch>
        </p:blipFill>
        <p:spPr bwMode="auto">
          <a:xfrm>
            <a:off x="4356100" y="3352800"/>
            <a:ext cx="4254500" cy="3276600"/>
          </a:xfrm>
          <a:prstGeom prst="rect">
            <a:avLst/>
          </a:prstGeom>
          <a:noFill/>
          <a:ln w="15875">
            <a:noFill/>
            <a:miter lim="800000"/>
            <a:headEnd/>
            <a:tailEnd/>
          </a:ln>
        </p:spPr>
      </p:pic>
      <p:pic>
        <p:nvPicPr>
          <p:cNvPr id="30747" name="Picture 27"/>
          <p:cNvPicPr>
            <a:picLocks noChangeAspect="1"/>
          </p:cNvPicPr>
          <p:nvPr/>
        </p:nvPicPr>
        <p:blipFill>
          <a:blip r:embed="rId18"/>
          <a:srcRect/>
          <a:stretch>
            <a:fillRect/>
          </a:stretch>
        </p:blipFill>
        <p:spPr bwMode="auto">
          <a:xfrm>
            <a:off x="685800" y="2590800"/>
            <a:ext cx="2184400" cy="12192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bwMode="auto"/>
        <p:txBody>
          <a:bodyPr wrap="square" numCol="1" anchorCtr="0" compatLnSpc="1">
            <a:prstTxWarp prst="textNoShape">
              <a:avLst/>
            </a:prstTxWarp>
          </a:bodyPr>
          <a:lstStyle/>
          <a:p>
            <a:r>
              <a:rPr lang="en-US" dirty="0" smtClean="0">
                <a:solidFill>
                  <a:schemeClr val="accent2"/>
                </a:solidFill>
                <a:latin typeface="Helvica"/>
                <a:cs typeface="Helvica"/>
              </a:rPr>
              <a:t>c.</a:t>
            </a:r>
            <a:r>
              <a:rPr lang="en-US" dirty="0">
                <a:solidFill>
                  <a:schemeClr val="accent2"/>
                </a:solidFill>
                <a:latin typeface="Helvica"/>
                <a:cs typeface="Helvica"/>
              </a:rPr>
              <a:t>2. Rotation </a:t>
            </a:r>
            <a:r>
              <a:rPr lang="en-US" dirty="0" smtClean="0">
                <a:solidFill>
                  <a:schemeClr val="accent2"/>
                </a:solidFill>
                <a:latin typeface="Helvica"/>
                <a:cs typeface="Helvica"/>
              </a:rPr>
              <a:t>Control:</a:t>
            </a:r>
            <a:r>
              <a:rPr lang="en-US" dirty="0">
                <a:solidFill>
                  <a:schemeClr val="accent2"/>
                </a:solidFill>
                <a:latin typeface="Helvica"/>
                <a:cs typeface="Helvica"/>
              </a:rPr>
              <a:t/>
            </a:r>
            <a:br>
              <a:rPr lang="en-US" dirty="0">
                <a:solidFill>
                  <a:schemeClr val="accent2"/>
                </a:solidFill>
                <a:latin typeface="Helvica"/>
                <a:cs typeface="Helvica"/>
              </a:rPr>
            </a:br>
            <a:r>
              <a:rPr lang="en-US" dirty="0" smtClean="0">
                <a:latin typeface="Helvica"/>
                <a:cs typeface="Helvica"/>
              </a:rPr>
              <a:t>Governing Equation</a:t>
            </a:r>
          </a:p>
        </p:txBody>
      </p:sp>
      <p:sp>
        <p:nvSpPr>
          <p:cNvPr id="20482" name="Content Placeholder 2"/>
          <p:cNvSpPr>
            <a:spLocks noGrp="1"/>
          </p:cNvSpPr>
          <p:nvPr>
            <p:ph idx="1"/>
          </p:nvPr>
        </p:nvSpPr>
        <p:spPr>
          <a:xfrm>
            <a:off x="457200" y="1219201"/>
            <a:ext cx="8229600" cy="4525963"/>
          </a:xfrm>
        </p:spPr>
        <p:txBody>
          <a:bodyPr/>
          <a:lstStyle/>
          <a:p>
            <a:r>
              <a:rPr lang="en-US" dirty="0" err="1" smtClean="0">
                <a:latin typeface="Helvetica" pitchFamily="34" charset="0"/>
                <a:cs typeface="Helvetica" pitchFamily="34" charset="0"/>
              </a:rPr>
              <a:t>Toroidal</a:t>
            </a:r>
            <a:r>
              <a:rPr lang="en-US" dirty="0" smtClean="0">
                <a:latin typeface="Helvetica" pitchFamily="34" charset="0"/>
                <a:cs typeface="Helvetica" pitchFamily="34" charset="0"/>
              </a:rPr>
              <a:t> momentum balance (</a:t>
            </a:r>
            <a:r>
              <a:rPr lang="en-US" dirty="0" err="1" smtClean="0">
                <a:latin typeface="Helvetica" pitchFamily="34" charset="0"/>
                <a:cs typeface="Helvetica" pitchFamily="34" charset="0"/>
              </a:rPr>
              <a:t>Goldston</a:t>
            </a:r>
            <a:r>
              <a:rPr lang="en-US" dirty="0" smtClean="0">
                <a:latin typeface="Helvetica" pitchFamily="34" charset="0"/>
                <a:cs typeface="Helvetica" pitchFamily="34" charset="0"/>
              </a:rPr>
              <a:t>, 1986)</a:t>
            </a:r>
          </a:p>
        </p:txBody>
      </p:sp>
      <p:pic>
        <p:nvPicPr>
          <p:cNvPr id="20483" name="Picture 3" descr="coord_system.pdf"/>
          <p:cNvPicPr>
            <a:picLocks noChangeAspect="1"/>
          </p:cNvPicPr>
          <p:nvPr/>
        </p:nvPicPr>
        <p:blipFill>
          <a:blip r:embed="rId3"/>
          <a:srcRect/>
          <a:stretch>
            <a:fillRect/>
          </a:stretch>
        </p:blipFill>
        <p:spPr bwMode="auto">
          <a:xfrm>
            <a:off x="381000" y="4594226"/>
            <a:ext cx="2057400" cy="2035175"/>
          </a:xfrm>
          <a:prstGeom prst="rect">
            <a:avLst/>
          </a:prstGeom>
          <a:noFill/>
          <a:ln w="9525">
            <a:noFill/>
            <a:miter lim="800000"/>
            <a:headEnd/>
            <a:tailEnd/>
          </a:ln>
        </p:spPr>
      </p:pic>
      <p:pic>
        <p:nvPicPr>
          <p:cNvPr id="20484" name="Picture 7" descr="latex-image-1.pdf"/>
          <p:cNvPicPr>
            <a:picLocks noChangeAspect="1"/>
          </p:cNvPicPr>
          <p:nvPr/>
        </p:nvPicPr>
        <p:blipFill>
          <a:blip r:embed="rId4"/>
          <a:srcRect/>
          <a:stretch>
            <a:fillRect/>
          </a:stretch>
        </p:blipFill>
        <p:spPr bwMode="auto">
          <a:xfrm>
            <a:off x="1371600" y="1930401"/>
            <a:ext cx="5448300" cy="3937000"/>
          </a:xfrm>
          <a:prstGeom prst="rect">
            <a:avLst/>
          </a:prstGeom>
          <a:noFill/>
          <a:ln w="9525">
            <a:noFill/>
            <a:miter lim="800000"/>
            <a:headEnd/>
            <a:tailEnd/>
          </a:ln>
        </p:spPr>
      </p:pic>
      <p:grpSp>
        <p:nvGrpSpPr>
          <p:cNvPr id="25" name="Group 24"/>
          <p:cNvGrpSpPr>
            <a:grpSpLocks/>
          </p:cNvGrpSpPr>
          <p:nvPr/>
        </p:nvGrpSpPr>
        <p:grpSpPr bwMode="auto">
          <a:xfrm>
            <a:off x="5448300" y="2800351"/>
            <a:ext cx="3859127" cy="3221671"/>
            <a:chOff x="5448300" y="2801035"/>
            <a:chExt cx="3858892" cy="3221002"/>
          </a:xfrm>
        </p:grpSpPr>
        <p:grpSp>
          <p:nvGrpSpPr>
            <p:cNvPr id="20486" name="Group 23"/>
            <p:cNvGrpSpPr>
              <a:grpSpLocks/>
            </p:cNvGrpSpPr>
            <p:nvPr/>
          </p:nvGrpSpPr>
          <p:grpSpPr bwMode="auto">
            <a:xfrm>
              <a:off x="7391400" y="2801035"/>
              <a:ext cx="1915792" cy="3221002"/>
              <a:chOff x="7391400" y="2801035"/>
              <a:chExt cx="1915792" cy="3221002"/>
            </a:xfrm>
          </p:grpSpPr>
          <p:sp>
            <p:nvSpPr>
              <p:cNvPr id="20492" name="TextBox 8"/>
              <p:cNvSpPr txBox="1">
                <a:spLocks noChangeArrowheads="1"/>
              </p:cNvSpPr>
              <p:nvPr/>
            </p:nvSpPr>
            <p:spPr bwMode="auto">
              <a:xfrm>
                <a:off x="7391400" y="4876800"/>
                <a:ext cx="1441332" cy="323098"/>
              </a:xfrm>
              <a:prstGeom prst="rect">
                <a:avLst/>
              </a:prstGeom>
              <a:noFill/>
              <a:ln w="9525">
                <a:noFill/>
                <a:miter lim="800000"/>
                <a:headEnd/>
                <a:tailEnd/>
              </a:ln>
            </p:spPr>
            <p:txBody>
              <a:bodyPr wrap="none">
                <a:spAutoFit/>
              </a:bodyPr>
              <a:lstStyle/>
              <a:p>
                <a:r>
                  <a:rPr lang="en-US" sz="1500">
                    <a:solidFill>
                      <a:srgbClr val="FF0000"/>
                    </a:solidFill>
                    <a:latin typeface="Helvetica" pitchFamily="34" charset="0"/>
                    <a:cs typeface="Helvetica" pitchFamily="34" charset="0"/>
                  </a:rPr>
                  <a:t>Torque input</a:t>
                </a:r>
              </a:p>
            </p:txBody>
          </p:sp>
          <p:sp>
            <p:nvSpPr>
              <p:cNvPr id="20493" name="TextBox 9"/>
              <p:cNvSpPr txBox="1">
                <a:spLocks noChangeArrowheads="1"/>
              </p:cNvSpPr>
              <p:nvPr/>
            </p:nvSpPr>
            <p:spPr bwMode="auto">
              <a:xfrm>
                <a:off x="7391400" y="5421998"/>
                <a:ext cx="1915792" cy="600039"/>
              </a:xfrm>
              <a:prstGeom prst="rect">
                <a:avLst/>
              </a:prstGeom>
              <a:noFill/>
              <a:ln w="9525">
                <a:noFill/>
                <a:miter lim="800000"/>
                <a:headEnd/>
                <a:tailEnd/>
              </a:ln>
            </p:spPr>
            <p:txBody>
              <a:bodyPr wrap="none">
                <a:spAutoFit/>
              </a:bodyPr>
              <a:lstStyle/>
              <a:p>
                <a:r>
                  <a:rPr lang="en-US" sz="1500">
                    <a:solidFill>
                      <a:srgbClr val="FF0000"/>
                    </a:solidFill>
                    <a:latin typeface="Helvetica" pitchFamily="34" charset="0"/>
                    <a:cs typeface="Helvetica" pitchFamily="34" charset="0"/>
                  </a:rPr>
                  <a:t>Loss </a:t>
                </a:r>
              </a:p>
              <a:p>
                <a:r>
                  <a:rPr lang="en-US" sz="1500">
                    <a:solidFill>
                      <a:srgbClr val="FF0000"/>
                    </a:solidFill>
                    <a:latin typeface="Helvetica" pitchFamily="34" charset="0"/>
                    <a:cs typeface="Helvetica" pitchFamily="34" charset="0"/>
                  </a:rPr>
                  <a:t>(charge ex, ripple)</a:t>
                </a:r>
              </a:p>
            </p:txBody>
          </p:sp>
          <p:sp>
            <p:nvSpPr>
              <p:cNvPr id="20494" name="TextBox 10"/>
              <p:cNvSpPr txBox="1">
                <a:spLocks noChangeArrowheads="1"/>
              </p:cNvSpPr>
              <p:nvPr/>
            </p:nvSpPr>
            <p:spPr bwMode="auto">
              <a:xfrm>
                <a:off x="7391400" y="2801035"/>
                <a:ext cx="1838853" cy="323098"/>
              </a:xfrm>
              <a:prstGeom prst="rect">
                <a:avLst/>
              </a:prstGeom>
              <a:noFill/>
              <a:ln w="9525">
                <a:noFill/>
                <a:miter lim="800000"/>
                <a:headEnd/>
                <a:tailEnd/>
              </a:ln>
            </p:spPr>
            <p:txBody>
              <a:bodyPr wrap="none">
                <a:spAutoFit/>
              </a:bodyPr>
              <a:lstStyle/>
              <a:p>
                <a:r>
                  <a:rPr lang="en-US" sz="1500">
                    <a:solidFill>
                      <a:srgbClr val="FF0000"/>
                    </a:solidFill>
                    <a:latin typeface="Helvetica" pitchFamily="34" charset="0"/>
                    <a:cs typeface="Helvetica" pitchFamily="34" charset="0"/>
                  </a:rPr>
                  <a:t>Temporal change</a:t>
                </a:r>
              </a:p>
            </p:txBody>
          </p:sp>
          <p:sp>
            <p:nvSpPr>
              <p:cNvPr id="20495" name="TextBox 11"/>
              <p:cNvSpPr txBox="1">
                <a:spLocks noChangeArrowheads="1"/>
              </p:cNvSpPr>
              <p:nvPr/>
            </p:nvSpPr>
            <p:spPr bwMode="auto">
              <a:xfrm>
                <a:off x="7391400" y="3581400"/>
                <a:ext cx="1095105" cy="323098"/>
              </a:xfrm>
              <a:prstGeom prst="rect">
                <a:avLst/>
              </a:prstGeom>
              <a:noFill/>
              <a:ln w="9525">
                <a:noFill/>
                <a:miter lim="800000"/>
                <a:headEnd/>
                <a:tailEnd/>
              </a:ln>
            </p:spPr>
            <p:txBody>
              <a:bodyPr wrap="none">
                <a:spAutoFit/>
              </a:bodyPr>
              <a:lstStyle/>
              <a:p>
                <a:r>
                  <a:rPr lang="en-US" sz="1500">
                    <a:solidFill>
                      <a:srgbClr val="FF0000"/>
                    </a:solidFill>
                    <a:latin typeface="Helvetica" pitchFamily="34" charset="0"/>
                    <a:cs typeface="Helvetica" pitchFamily="34" charset="0"/>
                  </a:rPr>
                  <a:t>Diffusion</a:t>
                </a:r>
              </a:p>
            </p:txBody>
          </p:sp>
          <p:sp>
            <p:nvSpPr>
              <p:cNvPr id="20496" name="TextBox 12"/>
              <p:cNvSpPr txBox="1">
                <a:spLocks noChangeArrowheads="1"/>
              </p:cNvSpPr>
              <p:nvPr/>
            </p:nvSpPr>
            <p:spPr bwMode="auto">
              <a:xfrm>
                <a:off x="7391400" y="4343400"/>
                <a:ext cx="787347" cy="323098"/>
              </a:xfrm>
              <a:prstGeom prst="rect">
                <a:avLst/>
              </a:prstGeom>
              <a:noFill/>
              <a:ln w="9525">
                <a:noFill/>
                <a:miter lim="800000"/>
                <a:headEnd/>
                <a:tailEnd/>
              </a:ln>
            </p:spPr>
            <p:txBody>
              <a:bodyPr wrap="none">
                <a:spAutoFit/>
              </a:bodyPr>
              <a:lstStyle/>
              <a:p>
                <a:r>
                  <a:rPr lang="en-US" sz="1500">
                    <a:solidFill>
                      <a:srgbClr val="FF0000"/>
                    </a:solidFill>
                    <a:latin typeface="Helvetica" pitchFamily="34" charset="0"/>
                    <a:cs typeface="Helvetica" pitchFamily="34" charset="0"/>
                  </a:rPr>
                  <a:t>Pinch</a:t>
                </a:r>
              </a:p>
            </p:txBody>
          </p:sp>
        </p:grpSp>
        <p:grpSp>
          <p:nvGrpSpPr>
            <p:cNvPr id="20487" name="Group 22"/>
            <p:cNvGrpSpPr>
              <a:grpSpLocks/>
            </p:cNvGrpSpPr>
            <p:nvPr/>
          </p:nvGrpSpPr>
          <p:grpSpPr bwMode="auto">
            <a:xfrm>
              <a:off x="5448300" y="4343764"/>
              <a:ext cx="1714482" cy="1629074"/>
              <a:chOff x="5448300" y="4343764"/>
              <a:chExt cx="1714482" cy="1629074"/>
            </a:xfrm>
          </p:grpSpPr>
          <p:cxnSp>
            <p:nvCxnSpPr>
              <p:cNvPr id="16" name="Straight Arrow Connector 15"/>
              <p:cNvCxnSpPr/>
              <p:nvPr/>
            </p:nvCxnSpPr>
            <p:spPr>
              <a:xfrm>
                <a:off x="5448300" y="5353204"/>
                <a:ext cx="1371517" cy="5142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057863" y="4343764"/>
                <a:ext cx="800051" cy="3285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490" name="TextBox 20"/>
              <p:cNvSpPr txBox="1">
                <a:spLocks noChangeArrowheads="1"/>
              </p:cNvSpPr>
              <p:nvPr/>
            </p:nvSpPr>
            <p:spPr bwMode="auto">
              <a:xfrm>
                <a:off x="6862718" y="4495800"/>
                <a:ext cx="300064" cy="246170"/>
              </a:xfrm>
              <a:prstGeom prst="rect">
                <a:avLst/>
              </a:prstGeom>
              <a:noFill/>
              <a:ln w="9525">
                <a:noFill/>
                <a:miter lim="800000"/>
                <a:headEnd/>
                <a:tailEnd/>
              </a:ln>
            </p:spPr>
            <p:txBody>
              <a:bodyPr wrap="none">
                <a:spAutoFit/>
              </a:bodyPr>
              <a:lstStyle/>
              <a:p>
                <a:r>
                  <a:rPr lang="en-US">
                    <a:solidFill>
                      <a:schemeClr val="accent1"/>
                    </a:solidFill>
                    <a:latin typeface="Times New Roman" pitchFamily="18" charset="0"/>
                  </a:rPr>
                  <a:t>0</a:t>
                </a:r>
              </a:p>
            </p:txBody>
          </p:sp>
          <p:sp>
            <p:nvSpPr>
              <p:cNvPr id="20491" name="TextBox 21"/>
              <p:cNvSpPr txBox="1">
                <a:spLocks noChangeArrowheads="1"/>
              </p:cNvSpPr>
              <p:nvPr/>
            </p:nvSpPr>
            <p:spPr bwMode="auto">
              <a:xfrm>
                <a:off x="6858000" y="5726668"/>
                <a:ext cx="300064" cy="246170"/>
              </a:xfrm>
              <a:prstGeom prst="rect">
                <a:avLst/>
              </a:prstGeom>
              <a:noFill/>
              <a:ln w="9525">
                <a:noFill/>
                <a:miter lim="800000"/>
                <a:headEnd/>
                <a:tailEnd/>
              </a:ln>
            </p:spPr>
            <p:txBody>
              <a:bodyPr wrap="none">
                <a:spAutoFit/>
              </a:bodyPr>
              <a:lstStyle/>
              <a:p>
                <a:r>
                  <a:rPr lang="en-US">
                    <a:solidFill>
                      <a:schemeClr val="accent1"/>
                    </a:solidFill>
                    <a:latin typeface="Times New Roman" pitchFamily="18" charset="0"/>
                  </a:rPr>
                  <a:t>0</a:t>
                </a:r>
              </a:p>
            </p:txBody>
          </p:sp>
        </p:grpSp>
      </p:grpSp>
    </p:spTree>
    <p:extLst>
      <p:ext uri="{BB962C8B-B14F-4D97-AF65-F5344CB8AC3E}">
        <p14:creationId xmlns:p14="http://schemas.microsoft.com/office/powerpoint/2010/main" val="4626590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1"/>
          <p:cNvSpPr>
            <a:spLocks noGrp="1" noChangeArrowheads="1"/>
          </p:cNvSpPr>
          <p:nvPr>
            <p:ph type="body" idx="1"/>
          </p:nvPr>
        </p:nvSpPr>
        <p:spPr>
          <a:xfrm>
            <a:off x="0" y="558801"/>
            <a:ext cx="9144000" cy="6604000"/>
          </a:xfrm>
        </p:spPr>
        <p:txBody>
          <a:bodyPr/>
          <a:lstStyle/>
          <a:p>
            <a:pPr marL="455560" indent="-455560" eaLnBrk="1" hangingPunct="1">
              <a:lnSpc>
                <a:spcPct val="80000"/>
              </a:lnSpc>
              <a:buNone/>
            </a:pPr>
            <a:r>
              <a:rPr lang="en-US" dirty="0" smtClean="0">
                <a:solidFill>
                  <a:srgbClr val="000000"/>
                </a:solidFill>
              </a:rPr>
              <a:t>	</a:t>
            </a:r>
          </a:p>
          <a:p>
            <a:pPr marL="455560" indent="-455560" eaLnBrk="1" hangingPunct="1">
              <a:lnSpc>
                <a:spcPct val="80000"/>
              </a:lnSpc>
            </a:pPr>
            <a:r>
              <a:rPr lang="en-US" dirty="0" smtClean="0">
                <a:solidFill>
                  <a:srgbClr val="000000"/>
                </a:solidFill>
              </a:rPr>
              <a:t>System Id: Identify the internal dynamics and effect of the actuator on the state of a system.</a:t>
            </a:r>
          </a:p>
          <a:p>
            <a:pPr marL="455560" indent="-455560" eaLnBrk="1" hangingPunct="1">
              <a:lnSpc>
                <a:spcPct val="80000"/>
              </a:lnSpc>
            </a:pPr>
            <a:endParaRPr lang="en-US" dirty="0" smtClean="0">
              <a:solidFill>
                <a:srgbClr val="000000"/>
              </a:solidFill>
            </a:endParaRPr>
          </a:p>
          <a:p>
            <a:pPr marL="455560" indent="-455560" eaLnBrk="1" hangingPunct="1">
              <a:lnSpc>
                <a:spcPct val="80000"/>
              </a:lnSpc>
              <a:buNone/>
            </a:pPr>
            <a:endParaRPr lang="en-US" dirty="0" smtClean="0">
              <a:solidFill>
                <a:srgbClr val="000000"/>
              </a:solidFill>
            </a:endParaRPr>
          </a:p>
          <a:p>
            <a:pPr marL="455560" indent="-455560" eaLnBrk="1" hangingPunct="1">
              <a:lnSpc>
                <a:spcPct val="80000"/>
              </a:lnSpc>
              <a:buNone/>
            </a:pPr>
            <a:endParaRPr lang="en-US" dirty="0" smtClean="0">
              <a:solidFill>
                <a:srgbClr val="000000"/>
              </a:solidFill>
            </a:endParaRPr>
          </a:p>
          <a:p>
            <a:pPr marL="455560" indent="-455560" eaLnBrk="1" hangingPunct="1">
              <a:lnSpc>
                <a:spcPct val="80000"/>
              </a:lnSpc>
              <a:buNone/>
            </a:pPr>
            <a:endParaRPr lang="en-US" dirty="0" smtClean="0">
              <a:solidFill>
                <a:srgbClr val="000000"/>
              </a:solidFill>
            </a:endParaRPr>
          </a:p>
          <a:p>
            <a:pPr marL="455560" indent="-455560" eaLnBrk="1" hangingPunct="1">
              <a:lnSpc>
                <a:spcPct val="80000"/>
              </a:lnSpc>
            </a:pPr>
            <a:r>
              <a:rPr lang="en-US" dirty="0" smtClean="0">
                <a:solidFill>
                  <a:srgbClr val="000000"/>
                </a:solidFill>
              </a:rPr>
              <a:t>Example:</a:t>
            </a: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buNone/>
            </a:pPr>
            <a:endParaRPr lang="en-US" dirty="0" smtClean="0">
              <a:solidFill>
                <a:srgbClr val="000000"/>
              </a:solidFill>
            </a:endParaRPr>
          </a:p>
          <a:p>
            <a:pPr marL="455560" indent="-455560" eaLnBrk="1" hangingPunct="1">
              <a:lnSpc>
                <a:spcPct val="80000"/>
              </a:lnSpc>
            </a:pPr>
            <a:endParaRPr lang="en-US" dirty="0" smtClean="0"/>
          </a:p>
          <a:p>
            <a:pPr marL="455560" indent="-455560" eaLnBrk="1" hangingPunct="1">
              <a:lnSpc>
                <a:spcPct val="80000"/>
              </a:lnSpc>
              <a:buNone/>
            </a:pPr>
            <a:endParaRPr lang="en-US" dirty="0" smtClean="0"/>
          </a:p>
        </p:txBody>
      </p:sp>
      <p:sp>
        <p:nvSpPr>
          <p:cNvPr id="34821" name="Rectangle 2"/>
          <p:cNvSpPr>
            <a:spLocks noGrp="1" noChangeArrowheads="1"/>
          </p:cNvSpPr>
          <p:nvPr>
            <p:ph type="title"/>
          </p:nvPr>
        </p:nvSpPr>
        <p:spPr/>
        <p:txBody>
          <a:bodyPr/>
          <a:lstStyle/>
          <a:p>
            <a:r>
              <a:rPr lang="en-US" dirty="0" smtClean="0"/>
              <a:t>System Identification</a:t>
            </a:r>
          </a:p>
        </p:txBody>
      </p:sp>
      <p:pic>
        <p:nvPicPr>
          <p:cNvPr id="16" name="Picture 15"/>
          <p:cNvPicPr>
            <a:picLocks noChangeAspect="1"/>
          </p:cNvPicPr>
          <p:nvPr/>
        </p:nvPicPr>
        <p:blipFill>
          <a:blip r:embed="rId3"/>
          <a:stretch>
            <a:fillRect/>
          </a:stretch>
        </p:blipFill>
        <p:spPr>
          <a:xfrm>
            <a:off x="0" y="3413806"/>
            <a:ext cx="3657600" cy="2791326"/>
          </a:xfrm>
          <a:prstGeom prst="rect">
            <a:avLst/>
          </a:prstGeom>
        </p:spPr>
      </p:pic>
      <p:pic>
        <p:nvPicPr>
          <p:cNvPr id="18" name="Picture 17"/>
          <p:cNvPicPr>
            <a:picLocks noChangeAspect="1"/>
          </p:cNvPicPr>
          <p:nvPr/>
        </p:nvPicPr>
        <p:blipFill>
          <a:blip r:embed="rId4"/>
          <a:stretch>
            <a:fillRect/>
          </a:stretch>
        </p:blipFill>
        <p:spPr>
          <a:xfrm>
            <a:off x="3581400" y="3947205"/>
            <a:ext cx="2603500" cy="1905000"/>
          </a:xfrm>
          <a:prstGeom prst="rect">
            <a:avLst/>
          </a:prstGeom>
        </p:spPr>
      </p:pic>
      <p:sp>
        <p:nvSpPr>
          <p:cNvPr id="22" name="Rectangle 21"/>
          <p:cNvSpPr/>
          <p:nvPr/>
        </p:nvSpPr>
        <p:spPr>
          <a:xfrm>
            <a:off x="533401" y="6205131"/>
            <a:ext cx="2610315" cy="271819"/>
          </a:xfrm>
          <a:prstGeom prst="rect">
            <a:avLst/>
          </a:prstGeom>
        </p:spPr>
        <p:txBody>
          <a:bodyPr wrap="none" lIns="91429" tIns="45714" rIns="91429" bIns="45714">
            <a:spAutoFit/>
          </a:bodyPr>
          <a:lstStyle/>
          <a:p>
            <a:pPr marL="455560" indent="-455560">
              <a:lnSpc>
                <a:spcPct val="80000"/>
              </a:lnSpc>
              <a:buNone/>
            </a:pPr>
            <a:r>
              <a:rPr lang="en-US" sz="1400" dirty="0"/>
              <a:t>Retrograde motion of Mars</a:t>
            </a:r>
            <a:endParaRPr lang="en-US" sz="1400" dirty="0">
              <a:solidFill>
                <a:srgbClr val="000000"/>
              </a:solidFill>
            </a:endParaRPr>
          </a:p>
        </p:txBody>
      </p:sp>
      <p:pic>
        <p:nvPicPr>
          <p:cNvPr id="25" name="Picture 24" descr="latex-image-1.pdf"/>
          <p:cNvPicPr>
            <a:picLocks noChangeAspect="1"/>
          </p:cNvPicPr>
          <p:nvPr/>
        </p:nvPicPr>
        <p:blipFill>
          <a:blip r:embed="rId5"/>
          <a:stretch>
            <a:fillRect/>
          </a:stretch>
        </p:blipFill>
        <p:spPr>
          <a:xfrm>
            <a:off x="3429000" y="1663701"/>
            <a:ext cx="2235200" cy="1155700"/>
          </a:xfrm>
          <a:prstGeom prst="rect">
            <a:avLst/>
          </a:prstGeom>
        </p:spPr>
      </p:pic>
      <p:pic>
        <p:nvPicPr>
          <p:cNvPr id="26" name="Picture 25" descr="latex-image-1.pdf"/>
          <p:cNvPicPr>
            <a:picLocks noChangeAspect="1"/>
          </p:cNvPicPr>
          <p:nvPr/>
        </p:nvPicPr>
        <p:blipFill>
          <a:blip r:embed="rId6"/>
          <a:stretch>
            <a:fillRect/>
          </a:stretch>
        </p:blipFill>
        <p:spPr>
          <a:xfrm>
            <a:off x="6324600" y="4861606"/>
            <a:ext cx="419100" cy="254000"/>
          </a:xfrm>
          <a:prstGeom prst="rect">
            <a:avLst/>
          </a:prstGeom>
        </p:spPr>
      </p:pic>
      <p:pic>
        <p:nvPicPr>
          <p:cNvPr id="28" name="Picture 27" descr="latex-image-1.pdf"/>
          <p:cNvPicPr>
            <a:picLocks noChangeAspect="1"/>
          </p:cNvPicPr>
          <p:nvPr/>
        </p:nvPicPr>
        <p:blipFill>
          <a:blip r:embed="rId7"/>
          <a:stretch>
            <a:fillRect/>
          </a:stretch>
        </p:blipFill>
        <p:spPr>
          <a:xfrm>
            <a:off x="6807200" y="4419600"/>
            <a:ext cx="2336800" cy="952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bwMode="auto"/>
        <p:txBody>
          <a:bodyPr wrap="square" numCol="1" anchorCtr="0" compatLnSpc="1">
            <a:prstTxWarp prst="textNoShape">
              <a:avLst/>
            </a:prstTxWarp>
          </a:bodyPr>
          <a:lstStyle/>
          <a:p>
            <a:r>
              <a:rPr lang="en-US" smtClean="0">
                <a:latin typeface="Helvetica" pitchFamily="34" charset="0"/>
                <a:cs typeface="Helvetica" pitchFamily="34" charset="0"/>
              </a:rPr>
              <a:t>	Shape Functions</a:t>
            </a:r>
          </a:p>
        </p:txBody>
      </p:sp>
      <p:grpSp>
        <p:nvGrpSpPr>
          <p:cNvPr id="24578" name="Group 24"/>
          <p:cNvGrpSpPr>
            <a:grpSpLocks/>
          </p:cNvGrpSpPr>
          <p:nvPr/>
        </p:nvGrpSpPr>
        <p:grpSpPr bwMode="auto">
          <a:xfrm>
            <a:off x="2286000" y="1295400"/>
            <a:ext cx="6477000" cy="4648200"/>
            <a:chOff x="1824990" y="1283970"/>
            <a:chExt cx="6785610" cy="4964430"/>
          </a:xfrm>
        </p:grpSpPr>
        <p:pic>
          <p:nvPicPr>
            <p:cNvPr id="24583" name="Picture 19"/>
            <p:cNvPicPr>
              <a:picLocks noChangeAspect="1"/>
            </p:cNvPicPr>
            <p:nvPr/>
          </p:nvPicPr>
          <p:blipFill>
            <a:blip r:embed="rId3"/>
            <a:srcRect/>
            <a:stretch>
              <a:fillRect/>
            </a:stretch>
          </p:blipFill>
          <p:spPr bwMode="auto">
            <a:xfrm>
              <a:off x="1824990" y="1283970"/>
              <a:ext cx="3356610" cy="2373630"/>
            </a:xfrm>
            <a:prstGeom prst="rect">
              <a:avLst/>
            </a:prstGeom>
            <a:noFill/>
            <a:ln w="9525">
              <a:noFill/>
              <a:miter lim="800000"/>
              <a:headEnd/>
              <a:tailEnd/>
            </a:ln>
          </p:spPr>
        </p:pic>
        <p:pic>
          <p:nvPicPr>
            <p:cNvPr id="24584" name="Picture 20"/>
            <p:cNvPicPr>
              <a:picLocks noChangeAspect="1"/>
            </p:cNvPicPr>
            <p:nvPr/>
          </p:nvPicPr>
          <p:blipFill>
            <a:blip r:embed="rId4"/>
            <a:srcRect/>
            <a:stretch>
              <a:fillRect/>
            </a:stretch>
          </p:blipFill>
          <p:spPr bwMode="auto">
            <a:xfrm>
              <a:off x="5242560" y="1295400"/>
              <a:ext cx="3368040" cy="2385060"/>
            </a:xfrm>
            <a:prstGeom prst="rect">
              <a:avLst/>
            </a:prstGeom>
            <a:noFill/>
            <a:ln w="9525">
              <a:noFill/>
              <a:miter lim="800000"/>
              <a:headEnd/>
              <a:tailEnd/>
            </a:ln>
          </p:spPr>
        </p:pic>
        <p:pic>
          <p:nvPicPr>
            <p:cNvPr id="24585" name="Picture 21"/>
            <p:cNvPicPr>
              <a:picLocks noChangeAspect="1"/>
            </p:cNvPicPr>
            <p:nvPr/>
          </p:nvPicPr>
          <p:blipFill>
            <a:blip r:embed="rId5"/>
            <a:srcRect/>
            <a:stretch>
              <a:fillRect/>
            </a:stretch>
          </p:blipFill>
          <p:spPr bwMode="auto">
            <a:xfrm>
              <a:off x="1859280" y="3657600"/>
              <a:ext cx="3322320" cy="2472690"/>
            </a:xfrm>
            <a:prstGeom prst="rect">
              <a:avLst/>
            </a:prstGeom>
            <a:noFill/>
            <a:ln w="9525">
              <a:noFill/>
              <a:miter lim="800000"/>
              <a:headEnd/>
              <a:tailEnd/>
            </a:ln>
          </p:spPr>
        </p:pic>
        <p:pic>
          <p:nvPicPr>
            <p:cNvPr id="24586" name="Picture 22"/>
            <p:cNvPicPr>
              <a:picLocks noChangeAspect="1"/>
            </p:cNvPicPr>
            <p:nvPr/>
          </p:nvPicPr>
          <p:blipFill>
            <a:blip r:embed="rId6"/>
            <a:srcRect/>
            <a:stretch>
              <a:fillRect/>
            </a:stretch>
          </p:blipFill>
          <p:spPr bwMode="auto">
            <a:xfrm>
              <a:off x="5257800" y="3733800"/>
              <a:ext cx="3352800" cy="2484120"/>
            </a:xfrm>
            <a:prstGeom prst="rect">
              <a:avLst/>
            </a:prstGeom>
            <a:noFill/>
            <a:ln w="9525">
              <a:noFill/>
              <a:miter lim="800000"/>
              <a:headEnd/>
              <a:tailEnd/>
            </a:ln>
          </p:spPr>
        </p:pic>
        <p:pic>
          <p:nvPicPr>
            <p:cNvPr id="24587" name="Picture 23"/>
            <p:cNvPicPr>
              <a:picLocks noChangeAspect="1"/>
            </p:cNvPicPr>
            <p:nvPr/>
          </p:nvPicPr>
          <p:blipFill>
            <a:blip r:embed="rId7"/>
            <a:srcRect/>
            <a:stretch>
              <a:fillRect/>
            </a:stretch>
          </p:blipFill>
          <p:spPr bwMode="auto">
            <a:xfrm>
              <a:off x="3634740" y="6065520"/>
              <a:ext cx="175260" cy="182880"/>
            </a:xfrm>
            <a:prstGeom prst="rect">
              <a:avLst/>
            </a:prstGeom>
            <a:noFill/>
            <a:ln w="9525">
              <a:noFill/>
              <a:miter lim="800000"/>
              <a:headEnd/>
              <a:tailEnd/>
            </a:ln>
          </p:spPr>
        </p:pic>
      </p:grpSp>
      <p:sp>
        <p:nvSpPr>
          <p:cNvPr id="26" name="TextBox 25"/>
          <p:cNvSpPr txBox="1"/>
          <p:nvPr/>
        </p:nvSpPr>
        <p:spPr>
          <a:xfrm>
            <a:off x="304800" y="1484312"/>
            <a:ext cx="1646582" cy="2462201"/>
          </a:xfrm>
          <a:prstGeom prst="rect">
            <a:avLst/>
          </a:prstGeom>
          <a:noFill/>
        </p:spPr>
        <p:txBody>
          <a:bodyPr wrap="none" lIns="91429" tIns="45714" rIns="91429" bIns="45714">
            <a:spAutoFit/>
          </a:bodyPr>
          <a:lstStyle/>
          <a:p>
            <a:pPr fontAlgn="auto">
              <a:spcBef>
                <a:spcPts val="0"/>
              </a:spcBef>
              <a:spcAft>
                <a:spcPts val="0"/>
              </a:spcAft>
              <a:defRPr/>
            </a:pPr>
            <a:r>
              <a:rPr lang="en-US" sz="1400" dirty="0">
                <a:latin typeface="Helvetica"/>
                <a:cs typeface="Helvetica"/>
              </a:rPr>
              <a:t>Circle: time </a:t>
            </a:r>
            <a:r>
              <a:rPr lang="en-US" sz="1400" dirty="0" err="1">
                <a:latin typeface="Helvetica"/>
                <a:cs typeface="Helvetica"/>
              </a:rPr>
              <a:t>avg</a:t>
            </a:r>
            <a:endParaRPr lang="en-US" sz="1400" dirty="0">
              <a:latin typeface="Helvetica"/>
              <a:cs typeface="Helvetica"/>
            </a:endParaRPr>
          </a:p>
          <a:p>
            <a:pPr fontAlgn="auto">
              <a:spcBef>
                <a:spcPts val="0"/>
              </a:spcBef>
              <a:spcAft>
                <a:spcPts val="0"/>
              </a:spcAft>
              <a:defRPr/>
            </a:pPr>
            <a:r>
              <a:rPr lang="en-US" sz="1400" dirty="0">
                <a:solidFill>
                  <a:schemeClr val="bg1">
                    <a:lumMod val="65000"/>
                  </a:schemeClr>
                </a:solidFill>
                <a:latin typeface="Helvetica"/>
                <a:cs typeface="Helvetica"/>
              </a:rPr>
              <a:t>Shade: variation</a:t>
            </a:r>
          </a:p>
          <a:p>
            <a:pPr fontAlgn="auto">
              <a:spcBef>
                <a:spcPts val="0"/>
              </a:spcBef>
              <a:spcAft>
                <a:spcPts val="0"/>
              </a:spcAft>
              <a:defRPr/>
            </a:pPr>
            <a:r>
              <a:rPr lang="en-US" sz="1400" dirty="0">
                <a:latin typeface="Helvetica"/>
                <a:cs typeface="Helvetica"/>
              </a:rPr>
              <a:t>Line: curve fit</a:t>
            </a:r>
          </a:p>
          <a:p>
            <a:pPr fontAlgn="auto">
              <a:spcBef>
                <a:spcPts val="0"/>
              </a:spcBef>
              <a:spcAft>
                <a:spcPts val="0"/>
              </a:spcAft>
              <a:defRPr/>
            </a:pPr>
            <a:endParaRPr lang="en-US" sz="1400" dirty="0">
              <a:latin typeface="Helvetica"/>
              <a:cs typeface="Helvetica"/>
            </a:endParaRPr>
          </a:p>
          <a:p>
            <a:pPr fontAlgn="auto">
              <a:spcBef>
                <a:spcPts val="0"/>
              </a:spcBef>
              <a:spcAft>
                <a:spcPts val="0"/>
              </a:spcAft>
              <a:defRPr/>
            </a:pPr>
            <a:endParaRPr lang="en-US" sz="1400" dirty="0">
              <a:latin typeface="Helvetica"/>
              <a:cs typeface="Helvetica"/>
            </a:endParaRPr>
          </a:p>
          <a:p>
            <a:pPr fontAlgn="auto">
              <a:spcBef>
                <a:spcPts val="0"/>
              </a:spcBef>
              <a:spcAft>
                <a:spcPts val="0"/>
              </a:spcAft>
              <a:defRPr/>
            </a:pPr>
            <a:endParaRPr lang="en-US" sz="1400" dirty="0">
              <a:latin typeface="Helvetica"/>
              <a:cs typeface="Helvetica"/>
            </a:endParaRPr>
          </a:p>
          <a:p>
            <a:pPr fontAlgn="auto">
              <a:spcBef>
                <a:spcPts val="0"/>
              </a:spcBef>
              <a:spcAft>
                <a:spcPts val="0"/>
              </a:spcAft>
              <a:defRPr/>
            </a:pPr>
            <a:r>
              <a:rPr lang="en-US" sz="1400" dirty="0">
                <a:latin typeface="Helvetica"/>
                <a:cs typeface="Helvetica"/>
              </a:rPr>
              <a:t>Shot 120001</a:t>
            </a:r>
          </a:p>
          <a:p>
            <a:pPr fontAlgn="auto">
              <a:spcBef>
                <a:spcPts val="0"/>
              </a:spcBef>
              <a:spcAft>
                <a:spcPts val="0"/>
              </a:spcAft>
              <a:defRPr/>
            </a:pPr>
            <a:endParaRPr lang="en-US" sz="1400" dirty="0">
              <a:latin typeface="Helvetica"/>
              <a:cs typeface="Helvetica"/>
            </a:endParaRPr>
          </a:p>
          <a:p>
            <a:pPr fontAlgn="auto">
              <a:spcBef>
                <a:spcPts val="0"/>
              </a:spcBef>
              <a:spcAft>
                <a:spcPts val="0"/>
              </a:spcAft>
              <a:defRPr/>
            </a:pPr>
            <a:endParaRPr lang="en-US" sz="1400" dirty="0">
              <a:latin typeface="Helvetica"/>
              <a:cs typeface="Helvetica"/>
            </a:endParaRPr>
          </a:p>
          <a:p>
            <a:pPr fontAlgn="auto">
              <a:spcBef>
                <a:spcPts val="0"/>
              </a:spcBef>
              <a:spcAft>
                <a:spcPts val="0"/>
              </a:spcAft>
              <a:defRPr/>
            </a:pPr>
            <a:endParaRPr lang="en-US" sz="1400" dirty="0">
              <a:latin typeface="Helvetica"/>
              <a:cs typeface="Helvetica"/>
            </a:endParaRPr>
          </a:p>
          <a:p>
            <a:pPr fontAlgn="auto">
              <a:spcBef>
                <a:spcPts val="0"/>
              </a:spcBef>
              <a:spcAft>
                <a:spcPts val="0"/>
              </a:spcAft>
              <a:defRPr/>
            </a:pPr>
            <a:endParaRPr lang="en-US" sz="1400" dirty="0">
              <a:latin typeface="Helvetica"/>
              <a:cs typeface="Helvetica"/>
            </a:endParaRPr>
          </a:p>
        </p:txBody>
      </p:sp>
      <p:pic>
        <p:nvPicPr>
          <p:cNvPr id="24580" name="Picture 26" descr="latex-image-1.pdf"/>
          <p:cNvPicPr>
            <a:picLocks noChangeAspect="1"/>
          </p:cNvPicPr>
          <p:nvPr/>
        </p:nvPicPr>
        <p:blipFill>
          <a:blip r:embed="rId8"/>
          <a:srcRect/>
          <a:stretch>
            <a:fillRect/>
          </a:stretch>
        </p:blipFill>
        <p:spPr bwMode="auto">
          <a:xfrm>
            <a:off x="715964" y="3521075"/>
            <a:ext cx="808037" cy="593725"/>
          </a:xfrm>
          <a:prstGeom prst="rect">
            <a:avLst/>
          </a:prstGeom>
          <a:noFill/>
          <a:ln w="9525">
            <a:noFill/>
            <a:miter lim="800000"/>
            <a:headEnd/>
            <a:tailEnd/>
          </a:ln>
        </p:spPr>
      </p:pic>
      <p:pic>
        <p:nvPicPr>
          <p:cNvPr id="24581" name="Picture 27" descr="coord_system.pdf"/>
          <p:cNvPicPr>
            <a:picLocks noChangeAspect="1"/>
          </p:cNvPicPr>
          <p:nvPr/>
        </p:nvPicPr>
        <p:blipFill>
          <a:blip r:embed="rId9"/>
          <a:srcRect/>
          <a:stretch>
            <a:fillRect/>
          </a:stretch>
        </p:blipFill>
        <p:spPr bwMode="auto">
          <a:xfrm>
            <a:off x="381000" y="4594226"/>
            <a:ext cx="2057400" cy="2035175"/>
          </a:xfrm>
          <a:prstGeom prst="rect">
            <a:avLst/>
          </a:prstGeom>
          <a:noFill/>
          <a:ln w="9525">
            <a:noFill/>
            <a:miter lim="800000"/>
            <a:headEnd/>
            <a:tailEnd/>
          </a:ln>
        </p:spPr>
      </p:pic>
      <p:sp>
        <p:nvSpPr>
          <p:cNvPr id="12" name="TextBox 11"/>
          <p:cNvSpPr txBox="1"/>
          <p:nvPr/>
        </p:nvSpPr>
        <p:spPr>
          <a:xfrm>
            <a:off x="2895601" y="6107113"/>
            <a:ext cx="3493242" cy="246209"/>
          </a:xfrm>
          <a:prstGeom prst="rect">
            <a:avLst/>
          </a:prstGeom>
          <a:noFill/>
        </p:spPr>
        <p:txBody>
          <a:bodyPr wrap="none" lIns="91429" tIns="45714" rIns="91429" bIns="45714">
            <a:spAutoFit/>
          </a:bodyPr>
          <a:lstStyle/>
          <a:p>
            <a:pPr fontAlgn="auto">
              <a:spcBef>
                <a:spcPts val="0"/>
              </a:spcBef>
              <a:spcAft>
                <a:spcPts val="0"/>
              </a:spcAft>
              <a:defRPr/>
            </a:pPr>
            <a:r>
              <a:rPr lang="en-US" dirty="0">
                <a:solidFill>
                  <a:schemeClr val="accent1">
                    <a:lumMod val="75000"/>
                  </a:schemeClr>
                </a:solidFill>
                <a:latin typeface="Helvetica"/>
                <a:cs typeface="Helvetica"/>
              </a:rPr>
              <a:t>Model shape functions with curve fit of time averages</a:t>
            </a:r>
          </a:p>
        </p:txBody>
      </p:sp>
    </p:spTree>
    <p:extLst>
      <p:ext uri="{BB962C8B-B14F-4D97-AF65-F5344CB8AC3E}">
        <p14:creationId xmlns:p14="http://schemas.microsoft.com/office/powerpoint/2010/main" val="115141024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bwMode="auto"/>
        <p:txBody>
          <a:bodyPr wrap="square" numCol="1" anchorCtr="0" compatLnSpc="1">
            <a:prstTxWarp prst="textNoShape">
              <a:avLst/>
            </a:prstTxWarp>
          </a:bodyPr>
          <a:lstStyle/>
          <a:p>
            <a:r>
              <a:rPr lang="en-US" smtClean="0">
                <a:latin typeface="Helvetica" pitchFamily="34" charset="0"/>
                <a:cs typeface="Helvetica" pitchFamily="34" charset="0"/>
              </a:rPr>
              <a:t>	Model Equation</a:t>
            </a:r>
          </a:p>
        </p:txBody>
      </p:sp>
      <p:sp>
        <p:nvSpPr>
          <p:cNvPr id="25602" name="Content Placeholder 2"/>
          <p:cNvSpPr>
            <a:spLocks noGrp="1"/>
          </p:cNvSpPr>
          <p:nvPr>
            <p:ph idx="1"/>
          </p:nvPr>
        </p:nvSpPr>
        <p:spPr>
          <a:xfrm>
            <a:off x="457200" y="1219201"/>
            <a:ext cx="8229600" cy="4525963"/>
          </a:xfrm>
        </p:spPr>
        <p:txBody>
          <a:bodyPr/>
          <a:lstStyle/>
          <a:p>
            <a:r>
              <a:rPr lang="en-US" smtClean="0">
                <a:latin typeface="Helvetica" pitchFamily="34" charset="0"/>
                <a:cs typeface="Helvetica" pitchFamily="34" charset="0"/>
              </a:rPr>
              <a:t>Toroidal momentum balance</a:t>
            </a:r>
          </a:p>
          <a:p>
            <a:endParaRPr lang="en-US" smtClean="0">
              <a:latin typeface="Helvetica" pitchFamily="34" charset="0"/>
              <a:cs typeface="Helvetica" pitchFamily="34" charset="0"/>
            </a:endParaRPr>
          </a:p>
          <a:p>
            <a:endParaRPr lang="en-US" smtClean="0">
              <a:latin typeface="Helvetica" pitchFamily="34" charset="0"/>
              <a:cs typeface="Helvetica" pitchFamily="34" charset="0"/>
            </a:endParaRPr>
          </a:p>
          <a:p>
            <a:endParaRPr lang="en-US" smtClean="0">
              <a:latin typeface="Helvetica" pitchFamily="34" charset="0"/>
              <a:cs typeface="Helvetica" pitchFamily="34" charset="0"/>
            </a:endParaRPr>
          </a:p>
          <a:p>
            <a:pPr lvl="1"/>
            <a:r>
              <a:rPr lang="en-US" sz="1800">
                <a:latin typeface="Helvetica" pitchFamily="34" charset="0"/>
                <a:cs typeface="Helvetica" pitchFamily="34" charset="0"/>
              </a:rPr>
              <a:t>1D Linear PDE (parabolic) – diffusion equation with forcing</a:t>
            </a:r>
          </a:p>
          <a:p>
            <a:pPr lvl="1"/>
            <a:r>
              <a:rPr lang="en-US" sz="1800">
                <a:latin typeface="Helvetica" pitchFamily="34" charset="0"/>
                <a:cs typeface="Helvetica" pitchFamily="34" charset="0"/>
              </a:rPr>
              <a:t>Neumann (</a:t>
            </a:r>
            <a:r>
              <a:rPr lang="en-US" sz="1800">
                <a:latin typeface="Symbol" pitchFamily="18" charset="2"/>
                <a:cs typeface="Helvetica" pitchFamily="34" charset="0"/>
              </a:rPr>
              <a:t>r</a:t>
            </a:r>
            <a:r>
              <a:rPr lang="en-US" sz="1800">
                <a:latin typeface="Helvetica" pitchFamily="34" charset="0"/>
                <a:cs typeface="Helvetica" pitchFamily="34" charset="0"/>
              </a:rPr>
              <a:t>=0) and Dirichlet (</a:t>
            </a:r>
            <a:r>
              <a:rPr lang="en-US" sz="1800">
                <a:latin typeface="Symbol" pitchFamily="18" charset="2"/>
                <a:cs typeface="Helvetica" pitchFamily="34" charset="0"/>
              </a:rPr>
              <a:t>r</a:t>
            </a:r>
            <a:r>
              <a:rPr lang="en-US" sz="1800">
                <a:latin typeface="Helvetica" pitchFamily="34" charset="0"/>
                <a:cs typeface="Helvetica" pitchFamily="34" charset="0"/>
              </a:rPr>
              <a:t>=1) BCs</a:t>
            </a:r>
          </a:p>
          <a:p>
            <a:pPr lvl="1"/>
            <a:r>
              <a:rPr lang="en-US" sz="1800">
                <a:latin typeface="Helvetica" pitchFamily="34" charset="0"/>
                <a:cs typeface="Helvetica" pitchFamily="34" charset="0"/>
              </a:rPr>
              <a:t>Curve fit coefficients (4 shape variables)</a:t>
            </a:r>
          </a:p>
          <a:p>
            <a:pPr lvl="1"/>
            <a:r>
              <a:rPr lang="en-US" sz="1800">
                <a:latin typeface="Helvetica" pitchFamily="34" charset="0"/>
                <a:cs typeface="Helvetica" pitchFamily="34" charset="0"/>
              </a:rPr>
              <a:t>Coefficients to be supplied from data:        and </a:t>
            </a:r>
          </a:p>
          <a:p>
            <a:pPr lvl="1"/>
            <a:endParaRPr lang="en-US" sz="1800">
              <a:latin typeface="Helvetica" pitchFamily="34" charset="0"/>
              <a:cs typeface="Helvetica" pitchFamily="34" charset="0"/>
            </a:endParaRPr>
          </a:p>
        </p:txBody>
      </p:sp>
      <p:pic>
        <p:nvPicPr>
          <p:cNvPr id="25603" name="Picture 46" descr="latex-image-1.pdf"/>
          <p:cNvPicPr>
            <a:picLocks noChangeAspect="1"/>
          </p:cNvPicPr>
          <p:nvPr/>
        </p:nvPicPr>
        <p:blipFill>
          <a:blip r:embed="rId3"/>
          <a:srcRect/>
          <a:stretch>
            <a:fillRect/>
          </a:stretch>
        </p:blipFill>
        <p:spPr bwMode="auto">
          <a:xfrm>
            <a:off x="1073150" y="1981201"/>
            <a:ext cx="7537450" cy="711200"/>
          </a:xfrm>
          <a:prstGeom prst="rect">
            <a:avLst/>
          </a:prstGeom>
          <a:noFill/>
          <a:ln w="9525">
            <a:noFill/>
            <a:miter lim="800000"/>
            <a:headEnd/>
            <a:tailEnd/>
          </a:ln>
        </p:spPr>
      </p:pic>
      <p:pic>
        <p:nvPicPr>
          <p:cNvPr id="25604" name="Picture 5"/>
          <p:cNvPicPr>
            <a:picLocks noChangeAspect="1"/>
          </p:cNvPicPr>
          <p:nvPr/>
        </p:nvPicPr>
        <p:blipFill>
          <a:blip r:embed="rId4"/>
          <a:srcRect/>
          <a:stretch>
            <a:fillRect/>
          </a:stretch>
        </p:blipFill>
        <p:spPr bwMode="auto">
          <a:xfrm>
            <a:off x="228600" y="4483101"/>
            <a:ext cx="6146800" cy="1993900"/>
          </a:xfrm>
          <a:prstGeom prst="rect">
            <a:avLst/>
          </a:prstGeom>
          <a:noFill/>
          <a:ln w="9525">
            <a:noFill/>
            <a:miter lim="800000"/>
            <a:headEnd/>
            <a:tailEnd/>
          </a:ln>
        </p:spPr>
      </p:pic>
      <p:pic>
        <p:nvPicPr>
          <p:cNvPr id="25605" name="Picture 6"/>
          <p:cNvPicPr>
            <a:picLocks noChangeAspect="1"/>
          </p:cNvPicPr>
          <p:nvPr/>
        </p:nvPicPr>
        <p:blipFill>
          <a:blip r:embed="rId5"/>
          <a:srcRect/>
          <a:stretch>
            <a:fillRect/>
          </a:stretch>
        </p:blipFill>
        <p:spPr bwMode="auto">
          <a:xfrm>
            <a:off x="6477000" y="4589464"/>
            <a:ext cx="2514600" cy="1887537"/>
          </a:xfrm>
          <a:prstGeom prst="rect">
            <a:avLst/>
          </a:prstGeom>
          <a:noFill/>
          <a:ln w="9525">
            <a:noFill/>
            <a:miter lim="800000"/>
            <a:headEnd/>
            <a:tailEnd/>
          </a:ln>
        </p:spPr>
      </p:pic>
      <p:pic>
        <p:nvPicPr>
          <p:cNvPr id="25606" name="Picture 7" descr="latex-image-1.pdf"/>
          <p:cNvPicPr>
            <a:picLocks noChangeAspect="1"/>
          </p:cNvPicPr>
          <p:nvPr/>
        </p:nvPicPr>
        <p:blipFill>
          <a:blip r:embed="rId6"/>
          <a:srcRect/>
          <a:stretch>
            <a:fillRect/>
          </a:stretch>
        </p:blipFill>
        <p:spPr bwMode="auto">
          <a:xfrm>
            <a:off x="6096000" y="3994150"/>
            <a:ext cx="844550" cy="501650"/>
          </a:xfrm>
          <a:prstGeom prst="rect">
            <a:avLst/>
          </a:prstGeom>
          <a:noFill/>
          <a:ln w="9525">
            <a:noFill/>
            <a:miter lim="800000"/>
            <a:headEnd/>
            <a:tailEnd/>
          </a:ln>
        </p:spPr>
      </p:pic>
      <p:pic>
        <p:nvPicPr>
          <p:cNvPr id="25607" name="Picture 8" descr="latex-image-1.pdf"/>
          <p:cNvPicPr>
            <a:picLocks noChangeAspect="1"/>
          </p:cNvPicPr>
          <p:nvPr/>
        </p:nvPicPr>
        <p:blipFill>
          <a:blip r:embed="rId7"/>
          <a:srcRect/>
          <a:stretch>
            <a:fillRect/>
          </a:stretch>
        </p:blipFill>
        <p:spPr bwMode="auto">
          <a:xfrm>
            <a:off x="5181600" y="4089400"/>
            <a:ext cx="254000" cy="177800"/>
          </a:xfrm>
          <a:prstGeom prst="rect">
            <a:avLst/>
          </a:prstGeom>
          <a:noFill/>
          <a:ln w="9525">
            <a:noFill/>
            <a:miter lim="800000"/>
            <a:headEnd/>
            <a:tailEnd/>
          </a:ln>
        </p:spPr>
      </p:pic>
    </p:spTree>
    <p:extLst>
      <p:ext uri="{BB962C8B-B14F-4D97-AF65-F5344CB8AC3E}">
        <p14:creationId xmlns:p14="http://schemas.microsoft.com/office/powerpoint/2010/main" val="232328324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2"/>
          <p:cNvSpPr>
            <a:spLocks noGrp="1"/>
          </p:cNvSpPr>
          <p:nvPr>
            <p:ph idx="4294967295"/>
          </p:nvPr>
        </p:nvSpPr>
        <p:spPr>
          <a:xfrm>
            <a:off x="0" y="304800"/>
            <a:ext cx="9296400" cy="6477000"/>
          </a:xfrm>
        </p:spPr>
        <p:txBody>
          <a:bodyPr/>
          <a:lstStyle/>
          <a:p>
            <a:endParaRPr lang="en-US" dirty="0"/>
          </a:p>
          <a:p>
            <a:endParaRPr lang="en-US" sz="1600" dirty="0"/>
          </a:p>
          <a:p>
            <a:r>
              <a:rPr lang="en-US" dirty="0"/>
              <a:t>Reduced order model for rotation </a:t>
            </a:r>
            <a:r>
              <a:rPr lang="en-US" dirty="0" smtClean="0"/>
              <a:t>control via NB &amp; 3D </a:t>
            </a:r>
            <a:r>
              <a:rPr lang="en-US" dirty="0" err="1" smtClean="0"/>
              <a:t>coils(NTV</a:t>
            </a:r>
            <a:r>
              <a:rPr lang="en-US" dirty="0" smtClean="0"/>
              <a:t>)</a:t>
            </a:r>
          </a:p>
          <a:p>
            <a:endParaRPr lang="en-US" dirty="0"/>
          </a:p>
          <a:p>
            <a:endParaRPr lang="en-US" dirty="0"/>
          </a:p>
          <a:p>
            <a:r>
              <a:rPr lang="en-US" dirty="0"/>
              <a:t>Adequate models for torque inputs and time evolution</a:t>
            </a:r>
          </a:p>
          <a:p>
            <a:endParaRPr lang="en-US" dirty="0"/>
          </a:p>
          <a:p>
            <a:endParaRPr lang="en-US" dirty="0"/>
          </a:p>
          <a:p>
            <a:endParaRPr lang="en-US" dirty="0"/>
          </a:p>
          <a:p>
            <a:pPr>
              <a:buFontTx/>
              <a:buNone/>
            </a:pPr>
            <a:endParaRPr lang="en-US" sz="1400" dirty="0">
              <a:ea typeface="Times New Roman" charset="0"/>
              <a:cs typeface="Times New Roman" charset="0"/>
            </a:endParaRPr>
          </a:p>
          <a:p>
            <a:endParaRPr lang="en-US" b="1" dirty="0"/>
          </a:p>
        </p:txBody>
      </p:sp>
      <p:sp>
        <p:nvSpPr>
          <p:cNvPr id="13" name="Rectangle 2"/>
          <p:cNvSpPr txBox="1">
            <a:spLocks noChangeArrowheads="1"/>
          </p:cNvSpPr>
          <p:nvPr/>
        </p:nvSpPr>
        <p:spPr bwMode="auto">
          <a:xfrm>
            <a:off x="0" y="0"/>
            <a:ext cx="9144000" cy="914400"/>
          </a:xfrm>
          <a:prstGeom prst="rect">
            <a:avLst/>
          </a:prstGeom>
          <a:noFill/>
          <a:ln w="9525">
            <a:noFill/>
            <a:miter lim="800000"/>
            <a:headEnd/>
            <a:tailEnd/>
          </a:ln>
        </p:spPr>
        <p:txBody>
          <a:bodyPr lIns="91429" tIns="45714" rIns="91429" bIns="45714" anchor="ctr">
            <a:prstTxWarp prst="textNoShape">
              <a:avLst/>
            </a:prstTxWarp>
          </a:bodyPr>
          <a:lstStyle/>
          <a:p>
            <a:pPr algn="ctr" eaLnBrk="0" hangingPunct="0">
              <a:spcBef>
                <a:spcPct val="0"/>
              </a:spcBef>
              <a:buFontTx/>
              <a:buNone/>
            </a:pPr>
            <a:r>
              <a:rPr lang="en-US" sz="2400" i="0" dirty="0">
                <a:solidFill>
                  <a:schemeClr val="accent2"/>
                </a:solidFill>
              </a:rPr>
              <a:t>c.2. Rotation Control  </a:t>
            </a:r>
            <a:endParaRPr lang="en-US" sz="2400" i="0" dirty="0">
              <a:solidFill>
                <a:schemeClr val="accent2"/>
              </a:solidFill>
              <a:latin typeface="Arial" charset="0"/>
            </a:endParaRPr>
          </a:p>
        </p:txBody>
      </p:sp>
      <p:pic>
        <p:nvPicPr>
          <p:cNvPr id="53252" name="Picture 6" descr="latex-image-1.pdf"/>
          <p:cNvPicPr>
            <a:picLocks noChangeAspect="1"/>
          </p:cNvPicPr>
          <p:nvPr/>
        </p:nvPicPr>
        <p:blipFill>
          <a:blip r:embed="rId3"/>
          <a:srcRect b="50000"/>
          <a:stretch>
            <a:fillRect/>
          </a:stretch>
        </p:blipFill>
        <p:spPr bwMode="auto">
          <a:xfrm>
            <a:off x="76201" y="1619250"/>
            <a:ext cx="5573713" cy="609600"/>
          </a:xfrm>
          <a:prstGeom prst="rect">
            <a:avLst/>
          </a:prstGeom>
          <a:noFill/>
          <a:ln w="9525">
            <a:noFill/>
            <a:miter lim="800000"/>
            <a:headEnd/>
            <a:tailEnd/>
          </a:ln>
        </p:spPr>
      </p:pic>
      <p:sp>
        <p:nvSpPr>
          <p:cNvPr id="16" name="Rectangle 15"/>
          <p:cNvSpPr>
            <a:spLocks noChangeArrowheads="1"/>
          </p:cNvSpPr>
          <p:nvPr/>
        </p:nvSpPr>
        <p:spPr bwMode="auto">
          <a:xfrm>
            <a:off x="5791200" y="1524000"/>
            <a:ext cx="3048000" cy="704850"/>
          </a:xfrm>
          <a:prstGeom prst="rect">
            <a:avLst/>
          </a:prstGeom>
          <a:noFill/>
          <a:ln w="9525">
            <a:solidFill>
              <a:srgbClr val="FF0000"/>
            </a:solidFill>
            <a:miter lim="800000"/>
            <a:headEnd/>
            <a:tailEnd/>
          </a:ln>
          <a:effectLst>
            <a:outerShdw blurRad="63500" dist="23000" dir="5400000" rotWithShape="0">
              <a:srgbClr val="000000">
                <a:alpha val="34999"/>
              </a:srgbClr>
            </a:outerShdw>
          </a:effectLst>
        </p:spPr>
        <p:txBody>
          <a:bodyPr lIns="91429" tIns="45714" rIns="91429" bIns="45714" anchor="ctr">
            <a:prstTxWarp prst="textNoShape">
              <a:avLst/>
            </a:prstTxWarp>
          </a:bodyPr>
          <a:lstStyle/>
          <a:p>
            <a:pPr defTabSz="457146" fontAlgn="auto">
              <a:spcBef>
                <a:spcPts val="0"/>
              </a:spcBef>
              <a:spcAft>
                <a:spcPts val="0"/>
              </a:spcAft>
              <a:defRPr/>
            </a:pPr>
            <a:endParaRPr lang="en-US" sz="1800" b="0">
              <a:solidFill>
                <a:schemeClr val="lt1"/>
              </a:solidFill>
              <a:latin typeface="+mn-lt"/>
            </a:endParaRPr>
          </a:p>
        </p:txBody>
      </p:sp>
      <p:pic>
        <p:nvPicPr>
          <p:cNvPr id="53254" name="Picture 5"/>
          <p:cNvPicPr>
            <a:picLocks noChangeAspect="1"/>
          </p:cNvPicPr>
          <p:nvPr/>
        </p:nvPicPr>
        <p:blipFill>
          <a:blip r:embed="rId4"/>
          <a:srcRect t="4858" r="3719" b="404"/>
          <a:stretch>
            <a:fillRect/>
          </a:stretch>
        </p:blipFill>
        <p:spPr bwMode="auto">
          <a:xfrm>
            <a:off x="2819400" y="2981326"/>
            <a:ext cx="3124200" cy="2352675"/>
          </a:xfrm>
          <a:prstGeom prst="rect">
            <a:avLst/>
          </a:prstGeom>
          <a:noFill/>
          <a:ln w="9525">
            <a:noFill/>
            <a:miter lim="800000"/>
            <a:headEnd/>
            <a:tailEnd/>
          </a:ln>
        </p:spPr>
      </p:pic>
      <p:sp>
        <p:nvSpPr>
          <p:cNvPr id="53255" name="Text Box 11"/>
          <p:cNvSpPr txBox="1">
            <a:spLocks noChangeArrowheads="1"/>
          </p:cNvSpPr>
          <p:nvPr/>
        </p:nvSpPr>
        <p:spPr bwMode="auto">
          <a:xfrm>
            <a:off x="0" y="5486401"/>
            <a:ext cx="3144282" cy="921770"/>
          </a:xfrm>
          <a:prstGeom prst="rect">
            <a:avLst/>
          </a:prstGeom>
          <a:noFill/>
          <a:ln w="9525">
            <a:noFill/>
            <a:prstDash val="lgDash"/>
            <a:miter lim="800000"/>
            <a:headEnd/>
            <a:tailEnd/>
          </a:ln>
        </p:spPr>
        <p:txBody>
          <a:bodyPr wrap="none" lIns="91429" tIns="45714" rIns="91429" bIns="45714">
            <a:prstTxWarp prst="textNoShape">
              <a:avLst/>
            </a:prstTxWarp>
            <a:spAutoFit/>
          </a:bodyPr>
          <a:lstStyle/>
          <a:p>
            <a:pPr>
              <a:buFontTx/>
              <a:buNone/>
            </a:pPr>
            <a:r>
              <a:rPr lang="en-US" sz="1600" i="0">
                <a:solidFill>
                  <a:srgbClr val="000000"/>
                </a:solidFill>
                <a:latin typeface="Arial" charset="0"/>
                <a:ea typeface="Arial" charset="0"/>
                <a:cs typeface="Arial" charset="0"/>
                <a:sym typeface="Symbol" charset="2"/>
              </a:rPr>
              <a:t>NBI Torque profile prediction:</a:t>
            </a:r>
          </a:p>
          <a:p>
            <a:pPr>
              <a:buFontTx/>
              <a:buNone/>
            </a:pPr>
            <a:r>
              <a:rPr lang="en-US" sz="1600" i="0">
                <a:solidFill>
                  <a:srgbClr val="000000"/>
                </a:solidFill>
                <a:latin typeface="Arial" charset="0"/>
                <a:ea typeface="Arial" charset="0"/>
                <a:cs typeface="Arial" charset="0"/>
                <a:sym typeface="Symbol" charset="2"/>
              </a:rPr>
              <a:t>Model versus data </a:t>
            </a:r>
          </a:p>
          <a:p>
            <a:pPr>
              <a:buFontTx/>
              <a:buNone/>
            </a:pPr>
            <a:endParaRPr lang="en-US" sz="1600" i="0">
              <a:solidFill>
                <a:srgbClr val="000000"/>
              </a:solidFill>
              <a:latin typeface="Arial" charset="0"/>
              <a:ea typeface="Arial" charset="0"/>
              <a:cs typeface="Arial" charset="0"/>
              <a:sym typeface="Symbol" charset="2"/>
            </a:endParaRPr>
          </a:p>
        </p:txBody>
      </p:sp>
      <p:pic>
        <p:nvPicPr>
          <p:cNvPr id="53256" name="Picture 12" descr="update_fig3"/>
          <p:cNvPicPr>
            <a:picLocks noChangeAspect="1" noChangeArrowheads="1"/>
          </p:cNvPicPr>
          <p:nvPr/>
        </p:nvPicPr>
        <p:blipFill>
          <a:blip r:embed="rId5"/>
          <a:srcRect l="2139" t="8743" r="18114"/>
          <a:stretch>
            <a:fillRect/>
          </a:stretch>
        </p:blipFill>
        <p:spPr bwMode="auto">
          <a:xfrm>
            <a:off x="0" y="2971800"/>
            <a:ext cx="2840038" cy="2438400"/>
          </a:xfrm>
          <a:prstGeom prst="rect">
            <a:avLst/>
          </a:prstGeom>
          <a:noFill/>
          <a:ln w="9525">
            <a:noFill/>
            <a:miter lim="800000"/>
            <a:headEnd/>
            <a:tailEnd/>
          </a:ln>
        </p:spPr>
      </p:pic>
      <p:pic>
        <p:nvPicPr>
          <p:cNvPr id="53257" name="Picture 6" descr="latex-image-1.pdf"/>
          <p:cNvPicPr>
            <a:picLocks noChangeAspect="1"/>
          </p:cNvPicPr>
          <p:nvPr/>
        </p:nvPicPr>
        <p:blipFill>
          <a:blip r:embed="rId3"/>
          <a:srcRect l="43945" t="50000"/>
          <a:stretch>
            <a:fillRect/>
          </a:stretch>
        </p:blipFill>
        <p:spPr bwMode="auto">
          <a:xfrm>
            <a:off x="5638800" y="1524000"/>
            <a:ext cx="3124200" cy="609600"/>
          </a:xfrm>
          <a:prstGeom prst="rect">
            <a:avLst/>
          </a:prstGeom>
          <a:noFill/>
          <a:ln w="9525">
            <a:noFill/>
            <a:miter lim="800000"/>
            <a:headEnd/>
            <a:tailEnd/>
          </a:ln>
        </p:spPr>
      </p:pic>
      <p:sp>
        <p:nvSpPr>
          <p:cNvPr id="53258" name="Text Box 26"/>
          <p:cNvSpPr txBox="1">
            <a:spLocks noChangeArrowheads="1"/>
          </p:cNvSpPr>
          <p:nvPr/>
        </p:nvSpPr>
        <p:spPr bwMode="auto">
          <a:xfrm>
            <a:off x="3352800" y="5562600"/>
            <a:ext cx="2667000" cy="738188"/>
          </a:xfrm>
          <a:prstGeom prst="rect">
            <a:avLst/>
          </a:prstGeom>
          <a:noFill/>
          <a:ln w="15875">
            <a:noFill/>
            <a:miter lim="800000"/>
            <a:headEnd/>
            <a:tailEnd/>
          </a:ln>
        </p:spPr>
        <p:txBody>
          <a:bodyPr lIns="0" tIns="0" rIns="0" bIns="0">
            <a:prstTxWarp prst="textNoShape">
              <a:avLst/>
            </a:prstTxWarp>
            <a:spAutoFit/>
          </a:bodyPr>
          <a:lstStyle/>
          <a:p>
            <a:pPr marL="117462" indent="-117462" algn="ctr">
              <a:buNone/>
            </a:pPr>
            <a:r>
              <a:rPr lang="en-US" sz="1600" i="0">
                <a:solidFill>
                  <a:schemeClr val="tx1"/>
                </a:solidFill>
                <a:latin typeface="Arial" charset="0"/>
                <a:ea typeface="Arial" charset="0"/>
                <a:cs typeface="Arial" charset="0"/>
              </a:rPr>
              <a:t>NTV torque profile: Calculations (</a:t>
            </a:r>
            <a:r>
              <a:rPr lang="en-US" sz="1600" i="0">
                <a:solidFill>
                  <a:schemeClr val="tx1"/>
                </a:solidFill>
              </a:rPr>
              <a:t>Zhu et al.</a:t>
            </a:r>
            <a:r>
              <a:rPr lang="en-US" sz="1600" i="0">
                <a:solidFill>
                  <a:schemeClr val="tx1"/>
                </a:solidFill>
                <a:latin typeface="Arial" charset="0"/>
                <a:ea typeface="Arial" charset="0"/>
                <a:cs typeface="Arial" charset="0"/>
              </a:rPr>
              <a:t>) versus experimental data</a:t>
            </a:r>
          </a:p>
        </p:txBody>
      </p:sp>
      <p:sp>
        <p:nvSpPr>
          <p:cNvPr id="53259" name="Text Box 26"/>
          <p:cNvSpPr txBox="1">
            <a:spLocks noChangeArrowheads="1"/>
          </p:cNvSpPr>
          <p:nvPr/>
        </p:nvSpPr>
        <p:spPr bwMode="auto">
          <a:xfrm>
            <a:off x="6477000" y="5394326"/>
            <a:ext cx="2514600" cy="1082675"/>
          </a:xfrm>
          <a:prstGeom prst="rect">
            <a:avLst/>
          </a:prstGeom>
          <a:noFill/>
          <a:ln w="15875">
            <a:noFill/>
            <a:miter lim="800000"/>
            <a:headEnd/>
            <a:tailEnd/>
          </a:ln>
        </p:spPr>
        <p:txBody>
          <a:bodyPr lIns="0" tIns="0" rIns="0" bIns="0">
            <a:prstTxWarp prst="textNoShape">
              <a:avLst/>
            </a:prstTxWarp>
            <a:spAutoFit/>
          </a:bodyPr>
          <a:lstStyle/>
          <a:p>
            <a:pPr marL="117462" indent="-117462" algn="ctr">
              <a:buNone/>
            </a:pPr>
            <a:r>
              <a:rPr lang="en-US" sz="1600" i="0">
                <a:solidFill>
                  <a:schemeClr val="tx1"/>
                </a:solidFill>
                <a:latin typeface="Arial" charset="0"/>
                <a:ea typeface="Arial" charset="0"/>
                <a:cs typeface="Arial" charset="0"/>
              </a:rPr>
              <a:t>Rotation time evolution:</a:t>
            </a:r>
          </a:p>
          <a:p>
            <a:pPr marL="117462" indent="-117462" algn="ctr">
              <a:buNone/>
            </a:pPr>
            <a:r>
              <a:rPr lang="en-US" sz="1600" i="0">
                <a:solidFill>
                  <a:schemeClr val="tx1"/>
                </a:solidFill>
                <a:latin typeface="Arial" charset="0"/>
                <a:ea typeface="Arial" charset="0"/>
                <a:cs typeface="Arial" charset="0"/>
              </a:rPr>
              <a:t>Reduced model versus TRANSP data</a:t>
            </a:r>
          </a:p>
          <a:p>
            <a:pPr marL="117462" indent="-117462" algn="ctr">
              <a:buNone/>
            </a:pPr>
            <a:r>
              <a:rPr lang="en-US" sz="1600" i="0">
                <a:solidFill>
                  <a:schemeClr val="tx1"/>
                </a:solidFill>
                <a:latin typeface="Arial" charset="0"/>
                <a:ea typeface="Arial" charset="0"/>
                <a:cs typeface="Arial" charset="0"/>
              </a:rPr>
              <a:t> </a:t>
            </a:r>
          </a:p>
        </p:txBody>
      </p:sp>
      <p:pic>
        <p:nvPicPr>
          <p:cNvPr id="53260" name="Picture 19"/>
          <p:cNvPicPr>
            <a:picLocks noChangeAspect="1"/>
          </p:cNvPicPr>
          <p:nvPr/>
        </p:nvPicPr>
        <p:blipFill>
          <a:blip r:embed="rId6"/>
          <a:srcRect t="1341" b="66443"/>
          <a:stretch>
            <a:fillRect/>
          </a:stretch>
        </p:blipFill>
        <p:spPr bwMode="auto">
          <a:xfrm>
            <a:off x="5892800" y="2819401"/>
            <a:ext cx="3251200" cy="1287463"/>
          </a:xfrm>
          <a:prstGeom prst="rect">
            <a:avLst/>
          </a:prstGeom>
          <a:noFill/>
          <a:ln w="9525">
            <a:noFill/>
            <a:miter lim="800000"/>
            <a:headEnd/>
            <a:tailEnd/>
          </a:ln>
        </p:spPr>
      </p:pic>
      <p:pic>
        <p:nvPicPr>
          <p:cNvPr id="53261" name="Picture 20"/>
          <p:cNvPicPr>
            <a:picLocks noChangeAspect="1"/>
          </p:cNvPicPr>
          <p:nvPr/>
        </p:nvPicPr>
        <p:blipFill>
          <a:blip r:embed="rId6"/>
          <a:srcRect t="68456" b="858"/>
          <a:stretch>
            <a:fillRect/>
          </a:stretch>
        </p:blipFill>
        <p:spPr bwMode="auto">
          <a:xfrm>
            <a:off x="5911850" y="3962400"/>
            <a:ext cx="3232150" cy="1219200"/>
          </a:xfrm>
          <a:prstGeom prst="rect">
            <a:avLst/>
          </a:prstGeom>
          <a:noFill/>
          <a:ln w="9525">
            <a:noFill/>
            <a:miter lim="800000"/>
            <a:headEnd/>
            <a:tailEnd/>
          </a:ln>
        </p:spPr>
      </p:pic>
    </p:spTree>
    <p:extLst>
      <p:ext uri="{BB962C8B-B14F-4D97-AF65-F5344CB8AC3E}">
        <p14:creationId xmlns:p14="http://schemas.microsoft.com/office/powerpoint/2010/main" val="153371041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bwMode="auto"/>
        <p:txBody>
          <a:bodyPr wrap="square" numCol="1" anchorCtr="0" compatLnSpc="1">
            <a:prstTxWarp prst="textNoShape">
              <a:avLst/>
            </a:prstTxWarp>
          </a:bodyPr>
          <a:lstStyle/>
          <a:p>
            <a:r>
              <a:rPr lang="en-US" smtClean="0">
                <a:latin typeface="Helvetica" pitchFamily="34" charset="0"/>
                <a:cs typeface="Helvetica" pitchFamily="34" charset="0"/>
              </a:rPr>
              <a:t>	Controller Design</a:t>
            </a:r>
          </a:p>
        </p:txBody>
      </p:sp>
      <p:sp>
        <p:nvSpPr>
          <p:cNvPr id="33794" name="Content Placeholder 2"/>
          <p:cNvSpPr>
            <a:spLocks noGrp="1"/>
          </p:cNvSpPr>
          <p:nvPr>
            <p:ph idx="1"/>
          </p:nvPr>
        </p:nvSpPr>
        <p:spPr>
          <a:xfrm>
            <a:off x="457200" y="1371600"/>
            <a:ext cx="8229600" cy="5105400"/>
          </a:xfrm>
        </p:spPr>
        <p:txBody>
          <a:bodyPr/>
          <a:lstStyle/>
          <a:p>
            <a:r>
              <a:rPr lang="en-US" sz="1800">
                <a:latin typeface="Helvetica" pitchFamily="34" charset="0"/>
                <a:cs typeface="Helvetica" pitchFamily="34" charset="0"/>
              </a:rPr>
              <a:t>Freeze </a:t>
            </a:r>
            <a:r>
              <a:rPr lang="en-US" sz="1800" i="1">
                <a:latin typeface="Helvetica" pitchFamily="34" charset="0"/>
                <a:cs typeface="Helvetica" pitchFamily="34" charset="0"/>
              </a:rPr>
              <a:t>A</a:t>
            </a:r>
            <a:r>
              <a:rPr lang="en-US" sz="1800">
                <a:latin typeface="Helvetica" pitchFamily="34" charset="0"/>
                <a:cs typeface="Helvetica" pitchFamily="34" charset="0"/>
              </a:rPr>
              <a:t> (linear time invariant)</a:t>
            </a:r>
          </a:p>
          <a:p>
            <a:endParaRPr lang="en-US" sz="1800">
              <a:latin typeface="Helvetica" pitchFamily="34" charset="0"/>
              <a:cs typeface="Helvetica" pitchFamily="34" charset="0"/>
            </a:endParaRPr>
          </a:p>
          <a:p>
            <a:r>
              <a:rPr lang="en-US" sz="1800">
                <a:latin typeface="Helvetica" pitchFamily="34" charset="0"/>
                <a:cs typeface="Helvetica" pitchFamily="34" charset="0"/>
              </a:rPr>
              <a:t>Steady desired state (Ex: avg of </a:t>
            </a:r>
            <a:r>
              <a:rPr lang="en-US" sz="1800">
                <a:latin typeface="Symbol" pitchFamily="18" charset="2"/>
                <a:cs typeface="Helvetica" pitchFamily="34" charset="0"/>
              </a:rPr>
              <a:t>w</a:t>
            </a:r>
            <a:r>
              <a:rPr lang="en-US" sz="1800">
                <a:latin typeface="Helvetica" pitchFamily="34" charset="0"/>
                <a:cs typeface="Helvetica" pitchFamily="34" charset="0"/>
              </a:rPr>
              <a:t> = </a:t>
            </a:r>
            <a:r>
              <a:rPr lang="en-US" sz="1800">
                <a:latin typeface="Symbol" pitchFamily="18" charset="2"/>
                <a:cs typeface="Helvetica" pitchFamily="34" charset="0"/>
              </a:rPr>
              <a:t>w</a:t>
            </a:r>
            <a:r>
              <a:rPr lang="en-US" sz="1800" baseline="-25000">
                <a:latin typeface="Helvetica" pitchFamily="34" charset="0"/>
                <a:cs typeface="Helvetica" pitchFamily="34" charset="0"/>
              </a:rPr>
              <a:t>d</a:t>
            </a:r>
            <a:r>
              <a:rPr lang="en-US" sz="1800">
                <a:latin typeface="Helvetica" pitchFamily="34" charset="0"/>
                <a:cs typeface="Helvetica" pitchFamily="34" charset="0"/>
              </a:rPr>
              <a:t> = 100,000 rad/sec)</a:t>
            </a:r>
          </a:p>
          <a:p>
            <a:endParaRPr lang="en-US" sz="1800">
              <a:latin typeface="Helvetica" pitchFamily="34" charset="0"/>
              <a:cs typeface="Helvetica" pitchFamily="34" charset="0"/>
            </a:endParaRPr>
          </a:p>
          <a:p>
            <a:r>
              <a:rPr lang="en-US" sz="1800">
                <a:latin typeface="Helvetica" pitchFamily="34" charset="0"/>
                <a:cs typeface="Helvetica" pitchFamily="34" charset="0"/>
              </a:rPr>
              <a:t>Cost function for LQR</a:t>
            </a:r>
          </a:p>
          <a:p>
            <a:endParaRPr lang="en-US" sz="1800">
              <a:latin typeface="Helvetica" pitchFamily="34" charset="0"/>
              <a:cs typeface="Helvetica" pitchFamily="34" charset="0"/>
            </a:endParaRPr>
          </a:p>
          <a:p>
            <a:endParaRPr lang="en-US" sz="1800">
              <a:latin typeface="Helvetica" pitchFamily="34" charset="0"/>
              <a:cs typeface="Helvetica" pitchFamily="34" charset="0"/>
            </a:endParaRPr>
          </a:p>
          <a:p>
            <a:endParaRPr lang="en-US" sz="1800">
              <a:latin typeface="Helvetica" pitchFamily="34" charset="0"/>
              <a:cs typeface="Helvetica" pitchFamily="34" charset="0"/>
            </a:endParaRPr>
          </a:p>
          <a:p>
            <a:r>
              <a:rPr lang="en-US" sz="1800">
                <a:latin typeface="Helvetica" pitchFamily="34" charset="0"/>
                <a:cs typeface="Helvetica" pitchFamily="34" charset="0"/>
              </a:rPr>
              <a:t>Response time ~ 100 ms</a:t>
            </a:r>
          </a:p>
          <a:p>
            <a:endParaRPr lang="en-US" sz="1800">
              <a:latin typeface="Helvetica" pitchFamily="34" charset="0"/>
              <a:cs typeface="Helvetica" pitchFamily="34" charset="0"/>
            </a:endParaRPr>
          </a:p>
          <a:p>
            <a:r>
              <a:rPr lang="en-US" sz="1800">
                <a:latin typeface="Helvetica" pitchFamily="34" charset="0"/>
                <a:cs typeface="Helvetica" pitchFamily="34" charset="0"/>
              </a:rPr>
              <a:t>Actuator shapes</a:t>
            </a:r>
          </a:p>
          <a:p>
            <a:pPr lvl="1"/>
            <a:r>
              <a:rPr lang="en-US" sz="1600">
                <a:latin typeface="Helvetica" pitchFamily="34" charset="0"/>
                <a:cs typeface="Helvetica" pitchFamily="34" charset="0"/>
              </a:rPr>
              <a:t>Torque input, NBI, NTV </a:t>
            </a:r>
            <a:r>
              <a:rPr lang="en-US" sz="1600">
                <a:latin typeface="Helvetica" pitchFamily="34" charset="0"/>
                <a:cs typeface="Helvetica" pitchFamily="34" charset="0"/>
                <a:sym typeface="Wingdings" pitchFamily="2" charset="2"/>
              </a:rPr>
              <a:t> Gaussian</a:t>
            </a:r>
            <a:endParaRPr lang="en-US" sz="1600">
              <a:latin typeface="Helvetica" pitchFamily="34" charset="0"/>
              <a:cs typeface="Helvetica" pitchFamily="34" charset="0"/>
            </a:endParaRPr>
          </a:p>
          <a:p>
            <a:pPr>
              <a:buFont typeface="Arial" charset="0"/>
              <a:buNone/>
            </a:pPr>
            <a:endParaRPr lang="en-US" sz="1800">
              <a:latin typeface="Helvetica" pitchFamily="34" charset="0"/>
              <a:cs typeface="Helvetica" pitchFamily="34" charset="0"/>
            </a:endParaRPr>
          </a:p>
          <a:p>
            <a:r>
              <a:rPr lang="en-US" sz="1800">
                <a:latin typeface="Helvetica" pitchFamily="34" charset="0"/>
                <a:cs typeface="Helvetica" pitchFamily="34" charset="0"/>
              </a:rPr>
              <a:t>Side note: eigenvalues of A &lt; 0 (parabolic equation)</a:t>
            </a:r>
            <a:endParaRPr lang="en-US" sz="1600">
              <a:latin typeface="Helvetica" pitchFamily="34" charset="0"/>
              <a:cs typeface="Helvetica" pitchFamily="34" charset="0"/>
            </a:endParaRPr>
          </a:p>
          <a:p>
            <a:endParaRPr lang="en-US" sz="1800">
              <a:latin typeface="Helvetica" pitchFamily="34" charset="0"/>
              <a:cs typeface="Helvetica" pitchFamily="34" charset="0"/>
            </a:endParaRPr>
          </a:p>
        </p:txBody>
      </p:sp>
      <p:grpSp>
        <p:nvGrpSpPr>
          <p:cNvPr id="33795" name="Group 13"/>
          <p:cNvGrpSpPr>
            <a:grpSpLocks/>
          </p:cNvGrpSpPr>
          <p:nvPr/>
        </p:nvGrpSpPr>
        <p:grpSpPr bwMode="auto">
          <a:xfrm>
            <a:off x="2743200" y="2895600"/>
            <a:ext cx="5257800" cy="762000"/>
            <a:chOff x="2425700" y="1524000"/>
            <a:chExt cx="5257800" cy="762000"/>
          </a:xfrm>
        </p:grpSpPr>
        <p:pic>
          <p:nvPicPr>
            <p:cNvPr id="33797" name="Picture 10" descr="latex-image-1.pdf"/>
            <p:cNvPicPr>
              <a:picLocks noChangeAspect="1"/>
            </p:cNvPicPr>
            <p:nvPr/>
          </p:nvPicPr>
          <p:blipFill>
            <a:blip r:embed="rId3"/>
            <a:srcRect/>
            <a:stretch>
              <a:fillRect/>
            </a:stretch>
          </p:blipFill>
          <p:spPr bwMode="auto">
            <a:xfrm>
              <a:off x="2425700" y="1524000"/>
              <a:ext cx="3746500" cy="762000"/>
            </a:xfrm>
            <a:prstGeom prst="rect">
              <a:avLst/>
            </a:prstGeom>
            <a:noFill/>
            <a:ln w="9525">
              <a:noFill/>
              <a:miter lim="800000"/>
              <a:headEnd/>
              <a:tailEnd/>
            </a:ln>
          </p:spPr>
        </p:pic>
        <p:pic>
          <p:nvPicPr>
            <p:cNvPr id="33798" name="Picture 12" descr="latex-image-1.pdf"/>
            <p:cNvPicPr>
              <a:picLocks noChangeAspect="1"/>
            </p:cNvPicPr>
            <p:nvPr/>
          </p:nvPicPr>
          <p:blipFill>
            <a:blip r:embed="rId4"/>
            <a:srcRect/>
            <a:stretch>
              <a:fillRect/>
            </a:stretch>
          </p:blipFill>
          <p:spPr bwMode="auto">
            <a:xfrm>
              <a:off x="6553200" y="1524000"/>
              <a:ext cx="1130300" cy="762000"/>
            </a:xfrm>
            <a:prstGeom prst="rect">
              <a:avLst/>
            </a:prstGeom>
            <a:noFill/>
            <a:ln w="9525">
              <a:noFill/>
              <a:miter lim="800000"/>
              <a:headEnd/>
              <a:tailEnd/>
            </a:ln>
          </p:spPr>
        </p:pic>
      </p:grpSp>
      <p:pic>
        <p:nvPicPr>
          <p:cNvPr id="33796" name="Picture 14" descr="latex-image-1.pdf"/>
          <p:cNvPicPr>
            <a:picLocks noChangeAspect="1"/>
          </p:cNvPicPr>
          <p:nvPr/>
        </p:nvPicPr>
        <p:blipFill>
          <a:blip r:embed="rId5"/>
          <a:srcRect/>
          <a:stretch>
            <a:fillRect/>
          </a:stretch>
        </p:blipFill>
        <p:spPr bwMode="auto">
          <a:xfrm>
            <a:off x="5137150" y="3733800"/>
            <a:ext cx="2070100" cy="304800"/>
          </a:xfrm>
          <a:prstGeom prst="rect">
            <a:avLst/>
          </a:prstGeom>
          <a:noFill/>
          <a:ln w="9525">
            <a:noFill/>
            <a:miter lim="800000"/>
            <a:headEnd/>
            <a:tailEnd/>
          </a:ln>
        </p:spPr>
      </p:pic>
    </p:spTree>
    <p:extLst>
      <p:ext uri="{BB962C8B-B14F-4D97-AF65-F5344CB8AC3E}">
        <p14:creationId xmlns:p14="http://schemas.microsoft.com/office/powerpoint/2010/main" val="1675588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2"/>
          <p:cNvSpPr>
            <a:spLocks noGrp="1"/>
          </p:cNvSpPr>
          <p:nvPr>
            <p:ph idx="4294967295"/>
          </p:nvPr>
        </p:nvSpPr>
        <p:spPr>
          <a:xfrm>
            <a:off x="4572000" y="457200"/>
            <a:ext cx="4572000" cy="6400800"/>
          </a:xfrm>
        </p:spPr>
        <p:txBody>
          <a:bodyPr/>
          <a:lstStyle/>
          <a:p>
            <a:endParaRPr lang="en-US" sz="2000"/>
          </a:p>
          <a:p>
            <a:endParaRPr lang="en-US" sz="900"/>
          </a:p>
          <a:p>
            <a:r>
              <a:rPr lang="en-US" sz="2000"/>
              <a:t>Converted PDE to ODE for control purpose</a:t>
            </a:r>
          </a:p>
          <a:p>
            <a:endParaRPr lang="en-US" sz="1400"/>
          </a:p>
          <a:p>
            <a:endParaRPr lang="en-US" sz="2000"/>
          </a:p>
          <a:p>
            <a:r>
              <a:rPr lang="en-US" sz="2000"/>
              <a:t>Solve the optimization problem to minimize the cost function</a:t>
            </a:r>
          </a:p>
          <a:p>
            <a:endParaRPr lang="en-US" sz="1400"/>
          </a:p>
          <a:p>
            <a:endParaRPr lang="en-US" sz="2000"/>
          </a:p>
          <a:p>
            <a:endParaRPr lang="en-US" sz="2000"/>
          </a:p>
          <a:p>
            <a:r>
              <a:rPr lang="en-US" sz="2000"/>
              <a:t>The feedback control law that minimizes is given by differential Riccati equation. </a:t>
            </a:r>
          </a:p>
          <a:p>
            <a:endParaRPr lang="en-US" sz="2000"/>
          </a:p>
          <a:p>
            <a:r>
              <a:rPr lang="en-US" sz="2000"/>
              <a:t>Example shows where an average of 10% change in </a:t>
            </a:r>
            <a:r>
              <a:rPr lang="en-US" sz="2000">
                <a:latin typeface="Symbol" charset="2"/>
                <a:sym typeface="Symbol" charset="2"/>
              </a:rPr>
              <a:t></a:t>
            </a:r>
            <a:r>
              <a:rPr lang="en-US" sz="2000"/>
              <a:t> is requested to be achieves in 20 ms.</a:t>
            </a:r>
          </a:p>
        </p:txBody>
      </p:sp>
      <p:pic>
        <p:nvPicPr>
          <p:cNvPr id="57347" name="Picture 6"/>
          <p:cNvPicPr>
            <a:picLocks noChangeAspect="1" noChangeArrowheads="1"/>
          </p:cNvPicPr>
          <p:nvPr/>
        </p:nvPicPr>
        <p:blipFill>
          <a:blip r:embed="rId5"/>
          <a:srcRect/>
          <a:stretch>
            <a:fillRect/>
          </a:stretch>
        </p:blipFill>
        <p:spPr bwMode="auto">
          <a:xfrm>
            <a:off x="1" y="1628776"/>
            <a:ext cx="4586288" cy="3438525"/>
          </a:xfrm>
          <a:prstGeom prst="rect">
            <a:avLst/>
          </a:prstGeom>
          <a:noFill/>
          <a:ln w="9525">
            <a:noFill/>
            <a:prstDash val="lgDash"/>
            <a:miter lim="800000"/>
            <a:headEnd/>
            <a:tailEnd/>
          </a:ln>
        </p:spPr>
      </p:pic>
      <p:pic>
        <p:nvPicPr>
          <p:cNvPr id="57349" name="Picture 9" descr="txp_fig"/>
          <p:cNvPicPr>
            <a:picLocks noChangeAspect="1" noChangeArrowheads="1"/>
          </p:cNvPicPr>
          <p:nvPr>
            <p:custDataLst>
              <p:tags r:id="rId1"/>
            </p:custDataLst>
          </p:nvPr>
        </p:nvPicPr>
        <p:blipFill>
          <a:blip r:embed="rId6"/>
          <a:srcRect/>
          <a:stretch>
            <a:fillRect/>
          </a:stretch>
        </p:blipFill>
        <p:spPr bwMode="auto">
          <a:xfrm>
            <a:off x="5929314" y="1703388"/>
            <a:ext cx="2376487" cy="506412"/>
          </a:xfrm>
          <a:prstGeom prst="rect">
            <a:avLst/>
          </a:prstGeom>
          <a:noFill/>
          <a:ln w="9525">
            <a:noFill/>
            <a:prstDash val="lgDash"/>
            <a:miter lim="800000"/>
            <a:headEnd/>
            <a:tailEnd/>
          </a:ln>
        </p:spPr>
      </p:pic>
      <p:pic>
        <p:nvPicPr>
          <p:cNvPr id="57350" name="Picture 12" descr="txp_fig"/>
          <p:cNvPicPr>
            <a:picLocks noChangeAspect="1" noChangeArrowheads="1"/>
          </p:cNvPicPr>
          <p:nvPr>
            <p:custDataLst>
              <p:tags r:id="rId2"/>
            </p:custDataLst>
          </p:nvPr>
        </p:nvPicPr>
        <p:blipFill>
          <a:blip r:embed="rId7"/>
          <a:srcRect/>
          <a:stretch>
            <a:fillRect/>
          </a:stretch>
        </p:blipFill>
        <p:spPr bwMode="auto">
          <a:xfrm>
            <a:off x="4830764" y="3154364"/>
            <a:ext cx="4237037" cy="427037"/>
          </a:xfrm>
          <a:prstGeom prst="rect">
            <a:avLst/>
          </a:prstGeom>
          <a:noFill/>
          <a:ln w="9525">
            <a:noFill/>
            <a:prstDash val="lgDash"/>
            <a:miter lim="800000"/>
            <a:headEnd/>
            <a:tailEnd/>
          </a:ln>
        </p:spPr>
      </p:pic>
      <p:sp>
        <p:nvSpPr>
          <p:cNvPr id="57351" name="Text Box 13"/>
          <p:cNvSpPr txBox="1">
            <a:spLocks noChangeArrowheads="1"/>
          </p:cNvSpPr>
          <p:nvPr/>
        </p:nvSpPr>
        <p:spPr bwMode="auto">
          <a:xfrm>
            <a:off x="114301" y="5287963"/>
            <a:ext cx="4108795" cy="369320"/>
          </a:xfrm>
          <a:prstGeom prst="rect">
            <a:avLst/>
          </a:prstGeom>
          <a:noFill/>
          <a:ln w="9525">
            <a:noFill/>
            <a:prstDash val="lgDash"/>
            <a:miter lim="800000"/>
            <a:headEnd/>
            <a:tailEnd/>
          </a:ln>
        </p:spPr>
        <p:txBody>
          <a:bodyPr wrap="none" lIns="91429" tIns="45714" rIns="91429" bIns="45714">
            <a:prstTxWarp prst="textNoShape">
              <a:avLst/>
            </a:prstTxWarp>
            <a:spAutoFit/>
          </a:bodyPr>
          <a:lstStyle/>
          <a:p>
            <a:r>
              <a:rPr lang="en-US" sz="1800">
                <a:latin typeface="Times New Roman" charset="0"/>
                <a:sym typeface="Symbol" charset="2"/>
              </a:rPr>
              <a:t>Optimal </a:t>
            </a:r>
            <a:r>
              <a:rPr lang="en-US" sz="1800">
                <a:latin typeface="Symbol" charset="2"/>
                <a:sym typeface="Symbol" charset="2"/>
              </a:rPr>
              <a:t> </a:t>
            </a:r>
            <a:r>
              <a:rPr lang="en-US" sz="1800">
                <a:latin typeface="Times New Roman" charset="0"/>
                <a:sym typeface="Symbol" charset="2"/>
              </a:rPr>
              <a:t>control with full state control</a:t>
            </a:r>
          </a:p>
        </p:txBody>
      </p:sp>
      <p:sp>
        <p:nvSpPr>
          <p:cNvPr id="8" name="Rectangle 2"/>
          <p:cNvSpPr txBox="1">
            <a:spLocks noChangeArrowheads="1"/>
          </p:cNvSpPr>
          <p:nvPr/>
        </p:nvSpPr>
        <p:spPr bwMode="auto">
          <a:xfrm>
            <a:off x="0" y="0"/>
            <a:ext cx="9144000" cy="914400"/>
          </a:xfrm>
          <a:prstGeom prst="rect">
            <a:avLst/>
          </a:prstGeom>
          <a:noFill/>
          <a:ln w="9525">
            <a:noFill/>
            <a:miter lim="800000"/>
            <a:headEnd/>
            <a:tailEnd/>
          </a:ln>
        </p:spPr>
        <p:txBody>
          <a:bodyPr lIns="91429" tIns="45714" rIns="91429" bIns="45714" anchor="ctr">
            <a:prstTxWarp prst="textNoShape">
              <a:avLst/>
            </a:prstTxWarp>
          </a:bodyPr>
          <a:lstStyle/>
          <a:p>
            <a:pPr algn="ctr" eaLnBrk="0" hangingPunct="0">
              <a:spcBef>
                <a:spcPct val="0"/>
              </a:spcBef>
              <a:buFontTx/>
              <a:buNone/>
            </a:pPr>
            <a:r>
              <a:rPr lang="en-US" sz="2400" i="0" dirty="0">
                <a:solidFill>
                  <a:schemeClr val="accent2"/>
                </a:solidFill>
              </a:rPr>
              <a:t>a.2. Optimal Rotation Control  </a:t>
            </a:r>
            <a:endParaRPr lang="en-US" sz="2400" i="0" dirty="0">
              <a:solidFill>
                <a:schemeClr val="accent2"/>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0" y="0"/>
            <a:ext cx="9144000" cy="914400"/>
          </a:xfrm>
          <a:prstGeom prst="rect">
            <a:avLst/>
          </a:prstGeom>
          <a:noFill/>
          <a:ln w="9525">
            <a:noFill/>
            <a:miter lim="800000"/>
            <a:headEnd/>
            <a:tailEnd/>
          </a:ln>
        </p:spPr>
        <p:txBody>
          <a:bodyPr lIns="91429" tIns="45714" rIns="91429" bIns="45714" anchor="ctr">
            <a:prstTxWarp prst="textNoShape">
              <a:avLst/>
            </a:prstTxWarp>
          </a:bodyPr>
          <a:lstStyle/>
          <a:p>
            <a:pPr algn="ctr" eaLnBrk="0" hangingPunct="0">
              <a:spcBef>
                <a:spcPct val="0"/>
              </a:spcBef>
              <a:buFontTx/>
              <a:buNone/>
              <a:defRPr/>
            </a:pPr>
            <a:r>
              <a:rPr lang="en-US" sz="2400" i="0" kern="0" dirty="0">
                <a:solidFill>
                  <a:schemeClr val="accent2"/>
                </a:solidFill>
                <a:latin typeface="Helvetica" pitchFamily="-108" charset="0"/>
              </a:rPr>
              <a:t>Recent and In Development Capabilities</a:t>
            </a:r>
            <a:endParaRPr lang="en-US" sz="2400" i="0" kern="0" dirty="0">
              <a:solidFill>
                <a:schemeClr val="accent2"/>
              </a:solidFill>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Simserver</a:t>
            </a:r>
            <a:r>
              <a:rPr lang="en-US" dirty="0" smtClean="0"/>
              <a:t>: Simulation Model</a:t>
            </a:r>
            <a:endParaRPr lang="en-US" dirty="0"/>
          </a:p>
        </p:txBody>
      </p:sp>
      <p:sp>
        <p:nvSpPr>
          <p:cNvPr id="3" name="Content Placeholder 2"/>
          <p:cNvSpPr>
            <a:spLocks noGrp="1"/>
          </p:cNvSpPr>
          <p:nvPr>
            <p:ph idx="1"/>
          </p:nvPr>
        </p:nvSpPr>
        <p:spPr>
          <a:xfrm>
            <a:off x="0" y="1066800"/>
            <a:ext cx="9220200" cy="5105400"/>
          </a:xfrm>
        </p:spPr>
        <p:txBody>
          <a:bodyPr/>
          <a:lstStyle/>
          <a:p>
            <a:r>
              <a:rPr lang="en-US" dirty="0" smtClean="0"/>
              <a:t>Simulate PCS </a:t>
            </a:r>
            <a:r>
              <a:rPr lang="en-US" dirty="0" err="1" smtClean="0"/>
              <a:t>realtime</a:t>
            </a:r>
            <a:r>
              <a:rPr lang="en-US" dirty="0" smtClean="0"/>
              <a:t> computers on other machines. </a:t>
            </a:r>
            <a:r>
              <a:rPr lang="en-US" dirty="0"/>
              <a:t>N</a:t>
            </a:r>
            <a:r>
              <a:rPr lang="en-US" dirty="0" smtClean="0"/>
              <a:t>ow can simulate the updated PCS.</a:t>
            </a:r>
          </a:p>
          <a:p>
            <a:r>
              <a:rPr lang="en-US" dirty="0" smtClean="0"/>
              <a:t>Ability to run PCS tests with </a:t>
            </a:r>
            <a:r>
              <a:rPr lang="en-US" dirty="0" err="1" smtClean="0"/>
              <a:t>mds</a:t>
            </a:r>
            <a:r>
              <a:rPr lang="en-US" dirty="0" smtClean="0"/>
              <a:t> data (no dynamics)</a:t>
            </a:r>
          </a:p>
          <a:p>
            <a:r>
              <a:rPr lang="en-US" dirty="0" smtClean="0"/>
              <a:t>Ran/Tested plasma simulations with </a:t>
            </a:r>
            <a:r>
              <a:rPr lang="en-US" dirty="0" err="1" smtClean="0"/>
              <a:t>TokSys</a:t>
            </a:r>
            <a:r>
              <a:rPr lang="en-US" dirty="0" smtClean="0"/>
              <a:t> plasma model.</a:t>
            </a:r>
          </a:p>
          <a:p>
            <a:r>
              <a:rPr lang="en-US" b="1" dirty="0" err="1" smtClean="0"/>
              <a:t>Simserver</a:t>
            </a:r>
            <a:r>
              <a:rPr lang="en-US" b="1" dirty="0" smtClean="0"/>
              <a:t>: </a:t>
            </a:r>
            <a:r>
              <a:rPr lang="en-US" dirty="0" smtClean="0"/>
              <a:t>Ability to connect the plasma model with PCS in real-time</a:t>
            </a:r>
          </a:p>
          <a:p>
            <a:pPr marL="457146" indent="-457146">
              <a:buFont typeface="+mj-lt"/>
              <a:buAutoNum type="arabicPeriod"/>
            </a:pPr>
            <a:endParaRPr lang="en-US" dirty="0" smtClean="0"/>
          </a:p>
          <a:p>
            <a:pPr marL="457146" indent="-457146">
              <a:buFont typeface="+mj-lt"/>
              <a:buAutoNum type="arabicPeriod"/>
            </a:pPr>
            <a:endParaRPr lang="en-US" dirty="0" smtClean="0"/>
          </a:p>
          <a:p>
            <a:pPr marL="457146" indent="-457146">
              <a:buFont typeface="+mj-lt"/>
              <a:buAutoNum type="arabicPeriod"/>
            </a:pPr>
            <a:endParaRPr lang="en-US" dirty="0"/>
          </a:p>
        </p:txBody>
      </p:sp>
      <p:sp>
        <p:nvSpPr>
          <p:cNvPr id="4" name="Slide Number Placeholder 3"/>
          <p:cNvSpPr>
            <a:spLocks noGrp="1"/>
          </p:cNvSpPr>
          <p:nvPr>
            <p:ph type="sldNum" sz="quarter" idx="10"/>
          </p:nvPr>
        </p:nvSpPr>
        <p:spPr/>
        <p:txBody>
          <a:bodyPr/>
          <a:lstStyle/>
          <a:p>
            <a:pPr>
              <a:defRPr/>
            </a:pPr>
            <a:fld id="{37968155-7E2B-4179-A26C-0EB5A96A80E0}" type="slidenum">
              <a:rPr lang="en-US" smtClean="0"/>
              <a:pPr>
                <a:defRPr/>
              </a:pPr>
              <a:t>36</a:t>
            </a:fld>
            <a:endParaRPr lang="en-US"/>
          </a:p>
        </p:txBody>
      </p:sp>
      <p:pic>
        <p:nvPicPr>
          <p:cNvPr id="5" name="Picture 4"/>
          <p:cNvPicPr>
            <a:picLocks noChangeAspect="1"/>
          </p:cNvPicPr>
          <p:nvPr/>
        </p:nvPicPr>
        <p:blipFill>
          <a:blip r:embed="rId2"/>
          <a:srcRect l="48219" t="64705" r="30166" b="21176"/>
          <a:stretch>
            <a:fillRect/>
          </a:stretch>
        </p:blipFill>
        <p:spPr>
          <a:xfrm>
            <a:off x="1676400" y="3581400"/>
            <a:ext cx="1981200" cy="914400"/>
          </a:xfrm>
          <a:prstGeom prst="rect">
            <a:avLst/>
          </a:prstGeom>
        </p:spPr>
      </p:pic>
      <p:pic>
        <p:nvPicPr>
          <p:cNvPr id="7" name="Picture 6"/>
          <p:cNvPicPr>
            <a:picLocks noChangeAspect="1"/>
          </p:cNvPicPr>
          <p:nvPr/>
        </p:nvPicPr>
        <p:blipFill>
          <a:blip r:embed="rId2"/>
          <a:srcRect l="78147" t="41175" r="8551" b="41178"/>
          <a:stretch>
            <a:fillRect/>
          </a:stretch>
        </p:blipFill>
        <p:spPr>
          <a:xfrm>
            <a:off x="6858000" y="4724400"/>
            <a:ext cx="1219200" cy="1143000"/>
          </a:xfrm>
          <a:prstGeom prst="rect">
            <a:avLst/>
          </a:prstGeom>
        </p:spPr>
      </p:pic>
      <p:sp>
        <p:nvSpPr>
          <p:cNvPr id="10" name="TextBox 9"/>
          <p:cNvSpPr txBox="1"/>
          <p:nvPr/>
        </p:nvSpPr>
        <p:spPr>
          <a:xfrm>
            <a:off x="4495800" y="4876800"/>
            <a:ext cx="1447800" cy="1212640"/>
          </a:xfrm>
          <a:prstGeom prst="rect">
            <a:avLst/>
          </a:prstGeom>
          <a:noFill/>
          <a:ln>
            <a:solidFill>
              <a:schemeClr val="accent6"/>
            </a:solidFill>
          </a:ln>
        </p:spPr>
        <p:txBody>
          <a:bodyPr wrap="square" lIns="91429" tIns="45714" rIns="91429" bIns="45714" rtlCol="0">
            <a:spAutoFit/>
          </a:bodyPr>
          <a:lstStyle/>
          <a:p>
            <a:pPr>
              <a:buNone/>
            </a:pPr>
            <a:r>
              <a:rPr lang="en-US" sz="1400" dirty="0" err="1"/>
              <a:t>Simserver</a:t>
            </a:r>
            <a:endParaRPr lang="en-US" sz="1400" dirty="0"/>
          </a:p>
          <a:p>
            <a:pPr>
              <a:buNone/>
            </a:pPr>
            <a:r>
              <a:rPr lang="en-US" sz="1400" dirty="0">
                <a:sym typeface="Wingdings"/>
              </a:rPr>
              <a:t></a:t>
            </a:r>
            <a:r>
              <a:rPr lang="en-US" sz="1400" dirty="0"/>
              <a:t> Real-time Connect Plasma Model with PCS </a:t>
            </a:r>
          </a:p>
        </p:txBody>
      </p:sp>
      <p:pic>
        <p:nvPicPr>
          <p:cNvPr id="11" name="Picture 10"/>
          <p:cNvPicPr>
            <a:picLocks noChangeAspect="1"/>
          </p:cNvPicPr>
          <p:nvPr/>
        </p:nvPicPr>
        <p:blipFill>
          <a:blip r:embed="rId2"/>
          <a:srcRect l="48219" t="38820" r="30166" b="38825"/>
          <a:stretch>
            <a:fillRect/>
          </a:stretch>
        </p:blipFill>
        <p:spPr>
          <a:xfrm>
            <a:off x="1981200" y="4876800"/>
            <a:ext cx="1564105" cy="1143000"/>
          </a:xfrm>
          <a:prstGeom prst="rect">
            <a:avLst/>
          </a:prstGeom>
        </p:spPr>
      </p:pic>
      <p:pic>
        <p:nvPicPr>
          <p:cNvPr id="12" name="Picture 11"/>
          <p:cNvPicPr>
            <a:picLocks noChangeAspect="1"/>
          </p:cNvPicPr>
          <p:nvPr/>
        </p:nvPicPr>
        <p:blipFill>
          <a:blip r:embed="rId2"/>
          <a:srcRect l="78979" t="63529" r="8551" b="17646"/>
          <a:stretch>
            <a:fillRect/>
          </a:stretch>
        </p:blipFill>
        <p:spPr>
          <a:xfrm>
            <a:off x="6934200" y="3276600"/>
            <a:ext cx="1143000" cy="1219200"/>
          </a:xfrm>
          <a:prstGeom prst="rect">
            <a:avLst/>
          </a:prstGeom>
        </p:spPr>
      </p:pic>
      <p:cxnSp>
        <p:nvCxnSpPr>
          <p:cNvPr id="14" name="Straight Arrow Connector 13"/>
          <p:cNvCxnSpPr>
            <a:stCxn id="5" idx="2"/>
          </p:cNvCxnSpPr>
          <p:nvPr/>
        </p:nvCxnSpPr>
        <p:spPr bwMode="auto">
          <a:xfrm rot="16200000" flipH="1">
            <a:off x="2476500" y="4686300"/>
            <a:ext cx="381002" cy="2"/>
          </a:xfrm>
          <a:prstGeom prst="straightConnector1">
            <a:avLst/>
          </a:prstGeom>
          <a:noFill/>
          <a:ln w="15875" cap="flat" cmpd="sng" algn="ctr">
            <a:solidFill>
              <a:schemeClr val="tx1"/>
            </a:solidFill>
            <a:prstDash val="solid"/>
            <a:round/>
            <a:headEnd type="none" w="med" len="med"/>
            <a:tailEnd type="arrow"/>
          </a:ln>
          <a:effectLst/>
        </p:spPr>
      </p:cxnSp>
      <p:cxnSp>
        <p:nvCxnSpPr>
          <p:cNvPr id="16" name="Straight Arrow Connector 15"/>
          <p:cNvCxnSpPr/>
          <p:nvPr/>
        </p:nvCxnSpPr>
        <p:spPr bwMode="auto">
          <a:xfrm rot="16200000" flipH="1">
            <a:off x="7277100" y="4610100"/>
            <a:ext cx="381002" cy="2"/>
          </a:xfrm>
          <a:prstGeom prst="straightConnector1">
            <a:avLst/>
          </a:prstGeom>
          <a:noFill/>
          <a:ln w="15875" cap="flat" cmpd="sng" algn="ctr">
            <a:solidFill>
              <a:schemeClr val="tx1"/>
            </a:solidFill>
            <a:prstDash val="solid"/>
            <a:round/>
            <a:headEnd type="none" w="med" len="med"/>
            <a:tailEnd type="arrow"/>
          </a:ln>
          <a:effectLst/>
        </p:spPr>
      </p:cxnSp>
      <p:cxnSp>
        <p:nvCxnSpPr>
          <p:cNvPr id="17" name="Straight Arrow Connector 16"/>
          <p:cNvCxnSpPr>
            <a:stCxn id="11" idx="3"/>
            <a:endCxn id="10" idx="1"/>
          </p:cNvCxnSpPr>
          <p:nvPr/>
        </p:nvCxnSpPr>
        <p:spPr bwMode="auto">
          <a:xfrm>
            <a:off x="3545306" y="5448301"/>
            <a:ext cx="950495" cy="34820"/>
          </a:xfrm>
          <a:prstGeom prst="straightConnector1">
            <a:avLst/>
          </a:prstGeom>
          <a:noFill/>
          <a:ln w="15875" cap="flat" cmpd="sng" algn="ctr">
            <a:solidFill>
              <a:schemeClr val="tx1"/>
            </a:solidFill>
            <a:prstDash val="solid"/>
            <a:round/>
            <a:headEnd type="none" w="med" len="med"/>
            <a:tailEnd type="arrow"/>
          </a:ln>
          <a:effectLst/>
        </p:spPr>
      </p:cxnSp>
      <p:cxnSp>
        <p:nvCxnSpPr>
          <p:cNvPr id="20" name="Straight Arrow Connector 19"/>
          <p:cNvCxnSpPr/>
          <p:nvPr/>
        </p:nvCxnSpPr>
        <p:spPr bwMode="auto">
          <a:xfrm>
            <a:off x="5943601" y="5257800"/>
            <a:ext cx="950495" cy="13276"/>
          </a:xfrm>
          <a:prstGeom prst="straightConnector1">
            <a:avLst/>
          </a:prstGeom>
          <a:noFill/>
          <a:ln w="15875" cap="flat" cmpd="sng" algn="ctr">
            <a:solidFill>
              <a:schemeClr val="tx1"/>
            </a:solidFill>
            <a:prstDash val="solid"/>
            <a:round/>
            <a:headEnd type="none" w="med" len="med"/>
            <a:tailEnd type="arrow"/>
          </a:ln>
          <a:effectLst/>
        </p:spPr>
      </p:cxnSp>
      <p:cxnSp>
        <p:nvCxnSpPr>
          <p:cNvPr id="21" name="Straight Arrow Connector 20"/>
          <p:cNvCxnSpPr/>
          <p:nvPr/>
        </p:nvCxnSpPr>
        <p:spPr bwMode="auto">
          <a:xfrm rot="10800000">
            <a:off x="3505200" y="5715000"/>
            <a:ext cx="990600" cy="1588"/>
          </a:xfrm>
          <a:prstGeom prst="straightConnector1">
            <a:avLst/>
          </a:prstGeom>
          <a:noFill/>
          <a:ln w="1587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rot="10800000">
            <a:off x="5943600" y="5562600"/>
            <a:ext cx="914400" cy="1588"/>
          </a:xfrm>
          <a:prstGeom prst="straightConnector1">
            <a:avLst/>
          </a:prstGeom>
          <a:noFill/>
          <a:ln w="158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265145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Simserver</a:t>
            </a:r>
            <a:endParaRPr lang="en-US" dirty="0"/>
          </a:p>
        </p:txBody>
      </p:sp>
      <p:sp>
        <p:nvSpPr>
          <p:cNvPr id="3" name="Content Placeholder 2"/>
          <p:cNvSpPr>
            <a:spLocks noGrp="1"/>
          </p:cNvSpPr>
          <p:nvPr>
            <p:ph idx="1"/>
          </p:nvPr>
        </p:nvSpPr>
        <p:spPr/>
        <p:txBody>
          <a:bodyPr/>
          <a:lstStyle/>
          <a:p>
            <a:pPr marL="457146" indent="-457146"/>
            <a:r>
              <a:rPr lang="en-US" dirty="0" smtClean="0"/>
              <a:t>Tokamak Simulation consists of PS, Tokamak and diagnostic model.</a:t>
            </a:r>
          </a:p>
          <a:p>
            <a:pPr marL="457146" indent="-457146"/>
            <a:r>
              <a:rPr lang="en-US" dirty="0" smtClean="0"/>
              <a:t>PS model is not working properly needs to be modified.</a:t>
            </a:r>
          </a:p>
          <a:p>
            <a:pPr marL="457146" indent="-457146"/>
            <a:endParaRPr lang="en-US" dirty="0" smtClean="0"/>
          </a:p>
          <a:p>
            <a:pPr marL="457146" indent="-457146">
              <a:buFont typeface="+mj-lt"/>
              <a:buAutoNum type="arabicPeriod"/>
            </a:pPr>
            <a:endParaRPr lang="en-US" dirty="0" smtClean="0"/>
          </a:p>
          <a:p>
            <a:pPr marL="457146" indent="-457146">
              <a:buFont typeface="+mj-lt"/>
              <a:buAutoNum type="arabicPeriod"/>
            </a:pPr>
            <a:endParaRPr lang="en-US" dirty="0" smtClean="0"/>
          </a:p>
          <a:p>
            <a:pPr marL="457146" indent="-457146">
              <a:buFont typeface="+mj-lt"/>
              <a:buAutoNum type="arabicPeriod"/>
            </a:pPr>
            <a:endParaRPr lang="en-US" dirty="0"/>
          </a:p>
        </p:txBody>
      </p:sp>
      <p:sp>
        <p:nvSpPr>
          <p:cNvPr id="4" name="Slide Number Placeholder 3"/>
          <p:cNvSpPr>
            <a:spLocks noGrp="1"/>
          </p:cNvSpPr>
          <p:nvPr>
            <p:ph type="sldNum" sz="quarter" idx="10"/>
          </p:nvPr>
        </p:nvSpPr>
        <p:spPr/>
        <p:txBody>
          <a:bodyPr/>
          <a:lstStyle/>
          <a:p>
            <a:pPr>
              <a:defRPr/>
            </a:pPr>
            <a:fld id="{37968155-7E2B-4179-A26C-0EB5A96A80E0}" type="slidenum">
              <a:rPr lang="en-US" smtClean="0"/>
              <a:pPr>
                <a:defRPr/>
              </a:pPr>
              <a:t>37</a:t>
            </a:fld>
            <a:endParaRPr lang="en-US"/>
          </a:p>
        </p:txBody>
      </p:sp>
      <p:pic>
        <p:nvPicPr>
          <p:cNvPr id="7" name="Picture 6"/>
          <p:cNvPicPr>
            <a:picLocks noChangeAspect="1"/>
          </p:cNvPicPr>
          <p:nvPr/>
        </p:nvPicPr>
        <p:blipFill>
          <a:blip r:embed="rId2"/>
          <a:srcRect l="78147" t="41175" r="8551" b="41178"/>
          <a:stretch>
            <a:fillRect/>
          </a:stretch>
        </p:blipFill>
        <p:spPr>
          <a:xfrm>
            <a:off x="228600" y="3352800"/>
            <a:ext cx="1219200" cy="1143000"/>
          </a:xfrm>
          <a:prstGeom prst="rect">
            <a:avLst/>
          </a:prstGeom>
        </p:spPr>
      </p:pic>
      <p:pic>
        <p:nvPicPr>
          <p:cNvPr id="12" name="Picture 11"/>
          <p:cNvPicPr>
            <a:picLocks noChangeAspect="1"/>
          </p:cNvPicPr>
          <p:nvPr/>
        </p:nvPicPr>
        <p:blipFill>
          <a:blip r:embed="rId2"/>
          <a:srcRect l="61521" t="18820" r="10214" b="63531"/>
          <a:stretch>
            <a:fillRect/>
          </a:stretch>
        </p:blipFill>
        <p:spPr>
          <a:xfrm>
            <a:off x="2743200" y="3429000"/>
            <a:ext cx="3108960" cy="1371600"/>
          </a:xfrm>
          <a:prstGeom prst="rect">
            <a:avLst/>
          </a:prstGeom>
        </p:spPr>
      </p:pic>
      <p:cxnSp>
        <p:nvCxnSpPr>
          <p:cNvPr id="16" name="Straight Arrow Connector 15"/>
          <p:cNvCxnSpPr/>
          <p:nvPr/>
        </p:nvCxnSpPr>
        <p:spPr bwMode="auto">
          <a:xfrm>
            <a:off x="1447800" y="3810000"/>
            <a:ext cx="1371600" cy="1588"/>
          </a:xfrm>
          <a:prstGeom prst="straightConnector1">
            <a:avLst/>
          </a:prstGeom>
          <a:noFill/>
          <a:ln w="15875" cap="flat" cmpd="sng" algn="ctr">
            <a:solidFill>
              <a:schemeClr val="tx1"/>
            </a:solidFill>
            <a:prstDash val="solid"/>
            <a:round/>
            <a:headEnd type="none" w="med" len="med"/>
            <a:tailEnd type="arrow"/>
          </a:ln>
          <a:effectLst/>
        </p:spPr>
      </p:cxnSp>
      <p:pic>
        <p:nvPicPr>
          <p:cNvPr id="24" name="Picture 23"/>
          <p:cNvPicPr>
            <a:picLocks noChangeAspect="1"/>
          </p:cNvPicPr>
          <p:nvPr/>
        </p:nvPicPr>
        <p:blipFill>
          <a:blip r:embed="rId3"/>
          <a:stretch>
            <a:fillRect/>
          </a:stretch>
        </p:blipFill>
        <p:spPr>
          <a:xfrm>
            <a:off x="6629401" y="4953000"/>
            <a:ext cx="1779373" cy="609600"/>
          </a:xfrm>
          <a:prstGeom prst="rect">
            <a:avLst/>
          </a:prstGeom>
        </p:spPr>
      </p:pic>
      <p:cxnSp>
        <p:nvCxnSpPr>
          <p:cNvPr id="35" name="Straight Arrow Connector 34"/>
          <p:cNvCxnSpPr/>
          <p:nvPr/>
        </p:nvCxnSpPr>
        <p:spPr bwMode="auto">
          <a:xfrm rot="10800000" flipV="1">
            <a:off x="1981200" y="4343400"/>
            <a:ext cx="1524000" cy="1447800"/>
          </a:xfrm>
          <a:prstGeom prst="straightConnector1">
            <a:avLst/>
          </a:prstGeom>
          <a:noFill/>
          <a:ln w="15875" cap="flat" cmpd="sng" algn="ctr">
            <a:solidFill>
              <a:schemeClr val="tx1"/>
            </a:solidFill>
            <a:prstDash val="solid"/>
            <a:round/>
            <a:headEnd type="none" w="med" len="med"/>
            <a:tailEnd type="arrow"/>
          </a:ln>
          <a:effectLst/>
        </p:spPr>
      </p:cxnSp>
      <p:cxnSp>
        <p:nvCxnSpPr>
          <p:cNvPr id="36" name="Straight Arrow Connector 35"/>
          <p:cNvCxnSpPr>
            <a:endCxn id="24" idx="0"/>
          </p:cNvCxnSpPr>
          <p:nvPr/>
        </p:nvCxnSpPr>
        <p:spPr bwMode="auto">
          <a:xfrm>
            <a:off x="4572000" y="4572002"/>
            <a:ext cx="2947087" cy="380998"/>
          </a:xfrm>
          <a:prstGeom prst="straightConnector1">
            <a:avLst/>
          </a:prstGeom>
          <a:noFill/>
          <a:ln w="15875" cap="flat" cmpd="sng" algn="ctr">
            <a:solidFill>
              <a:schemeClr val="tx1"/>
            </a:solidFill>
            <a:prstDash val="solid"/>
            <a:round/>
            <a:headEnd type="none" w="med" len="med"/>
            <a:tailEnd type="arrow"/>
          </a:ln>
          <a:effectLst/>
        </p:spPr>
      </p:cxnSp>
      <p:sp>
        <p:nvSpPr>
          <p:cNvPr id="39" name="TextBox 38"/>
          <p:cNvSpPr txBox="1"/>
          <p:nvPr/>
        </p:nvSpPr>
        <p:spPr>
          <a:xfrm>
            <a:off x="685800" y="5791200"/>
            <a:ext cx="1981200" cy="308028"/>
          </a:xfrm>
          <a:prstGeom prst="rect">
            <a:avLst/>
          </a:prstGeom>
          <a:noFill/>
          <a:ln>
            <a:solidFill>
              <a:schemeClr val="accent6"/>
            </a:solidFill>
          </a:ln>
        </p:spPr>
        <p:txBody>
          <a:bodyPr wrap="square" lIns="91429" tIns="45714" rIns="91429" bIns="45714" rtlCol="0">
            <a:spAutoFit/>
          </a:bodyPr>
          <a:lstStyle/>
          <a:p>
            <a:pPr>
              <a:buNone/>
            </a:pPr>
            <a:r>
              <a:rPr lang="en-US" sz="1400" dirty="0"/>
              <a:t>Needs update</a:t>
            </a:r>
          </a:p>
        </p:txBody>
      </p:sp>
      <p:sp>
        <p:nvSpPr>
          <p:cNvPr id="40" name="TextBox 39"/>
          <p:cNvSpPr txBox="1"/>
          <p:nvPr/>
        </p:nvSpPr>
        <p:spPr>
          <a:xfrm>
            <a:off x="6705600" y="5562601"/>
            <a:ext cx="1981200" cy="738664"/>
          </a:xfrm>
          <a:prstGeom prst="rect">
            <a:avLst/>
          </a:prstGeom>
          <a:noFill/>
          <a:ln>
            <a:solidFill>
              <a:schemeClr val="accent6"/>
            </a:solidFill>
          </a:ln>
        </p:spPr>
        <p:txBody>
          <a:bodyPr wrap="square" lIns="91429" tIns="45714" rIns="91429" bIns="45714" rtlCol="0">
            <a:spAutoFit/>
          </a:bodyPr>
          <a:lstStyle/>
          <a:p>
            <a:pPr>
              <a:buNone/>
            </a:pPr>
            <a:r>
              <a:rPr lang="en-US" sz="1400" dirty="0"/>
              <a:t>Linear Tokamak Model Works but needs improvement</a:t>
            </a:r>
          </a:p>
        </p:txBody>
      </p:sp>
    </p:spTree>
    <p:extLst>
      <p:ext uri="{BB962C8B-B14F-4D97-AF65-F5344CB8AC3E}">
        <p14:creationId xmlns:p14="http://schemas.microsoft.com/office/powerpoint/2010/main" val="3131688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Capability: TRANS (and P-TRANSP)</a:t>
            </a:r>
            <a:endParaRPr lang="en-US" dirty="0"/>
          </a:p>
        </p:txBody>
      </p:sp>
      <p:sp>
        <p:nvSpPr>
          <p:cNvPr id="3" name="Content Placeholder 2"/>
          <p:cNvSpPr>
            <a:spLocks noGrp="1"/>
          </p:cNvSpPr>
          <p:nvPr>
            <p:ph idx="1"/>
          </p:nvPr>
        </p:nvSpPr>
        <p:spPr>
          <a:xfrm>
            <a:off x="0" y="990600"/>
            <a:ext cx="9144000" cy="5181600"/>
          </a:xfrm>
        </p:spPr>
        <p:txBody>
          <a:bodyPr/>
          <a:lstStyle/>
          <a:p>
            <a:pPr marL="457146" indent="-457146"/>
            <a:r>
              <a:rPr lang="en-US" dirty="0" smtClean="0"/>
              <a:t>TRANSP integration into this structure.</a:t>
            </a:r>
          </a:p>
          <a:p>
            <a:pPr marL="457146" indent="-457146"/>
            <a:r>
              <a:rPr lang="en-US" dirty="0" smtClean="0"/>
              <a:t>Time TRANSP </a:t>
            </a:r>
            <a:r>
              <a:rPr lang="en-US" dirty="0" err="1" smtClean="0"/>
              <a:t>sim</a:t>
            </a:r>
            <a:r>
              <a:rPr lang="en-US" dirty="0" smtClean="0"/>
              <a:t> &gt;&gt; </a:t>
            </a:r>
            <a:r>
              <a:rPr lang="en-US" dirty="0" err="1" smtClean="0"/>
              <a:t>PCS+Simserver</a:t>
            </a:r>
            <a:r>
              <a:rPr lang="en-US" dirty="0" smtClean="0"/>
              <a:t> </a:t>
            </a:r>
            <a:r>
              <a:rPr lang="en-US" dirty="0" err="1" smtClean="0"/>
              <a:t>sim</a:t>
            </a:r>
            <a:r>
              <a:rPr lang="en-US" dirty="0" smtClean="0"/>
              <a:t>, i.e. time nonissue</a:t>
            </a:r>
          </a:p>
          <a:p>
            <a:pPr marL="457146" indent="-457146"/>
            <a:r>
              <a:rPr lang="en-US" dirty="0" smtClean="0"/>
              <a:t>Exchange data between TRASNP </a:t>
            </a:r>
          </a:p>
          <a:p>
            <a:pPr marL="457146" indent="-457146"/>
            <a:r>
              <a:rPr lang="en-US" dirty="0" smtClean="0"/>
              <a:t>Interface developed (</a:t>
            </a:r>
            <a:r>
              <a:rPr lang="en-US" dirty="0"/>
              <a:t>R. Andre </a:t>
            </a:r>
            <a:r>
              <a:rPr lang="en-US" dirty="0" smtClean="0"/>
              <a:t>and D. Boyer)</a:t>
            </a:r>
          </a:p>
          <a:p>
            <a:pPr marL="457146" indent="-457146"/>
            <a:endParaRPr lang="en-US" dirty="0" smtClean="0"/>
          </a:p>
          <a:p>
            <a:pPr marL="457146" indent="-457146">
              <a:buFont typeface="+mj-lt"/>
              <a:buAutoNum type="arabicPeriod"/>
            </a:pPr>
            <a:endParaRPr lang="en-US" dirty="0" smtClean="0"/>
          </a:p>
          <a:p>
            <a:pPr marL="457146" indent="-457146">
              <a:buFont typeface="+mj-lt"/>
              <a:buAutoNum type="arabicPeriod"/>
            </a:pPr>
            <a:endParaRPr lang="en-US" dirty="0" smtClean="0"/>
          </a:p>
          <a:p>
            <a:pPr marL="457146" indent="-457146">
              <a:buFont typeface="+mj-lt"/>
              <a:buAutoNum type="arabicPeriod"/>
            </a:pPr>
            <a:endParaRPr lang="en-US" dirty="0"/>
          </a:p>
        </p:txBody>
      </p:sp>
      <p:sp>
        <p:nvSpPr>
          <p:cNvPr id="4" name="Slide Number Placeholder 3"/>
          <p:cNvSpPr>
            <a:spLocks noGrp="1"/>
          </p:cNvSpPr>
          <p:nvPr>
            <p:ph type="sldNum" sz="quarter" idx="10"/>
          </p:nvPr>
        </p:nvSpPr>
        <p:spPr/>
        <p:txBody>
          <a:bodyPr/>
          <a:lstStyle/>
          <a:p>
            <a:pPr>
              <a:defRPr/>
            </a:pPr>
            <a:fld id="{37968155-7E2B-4179-A26C-0EB5A96A80E0}" type="slidenum">
              <a:rPr lang="en-US" smtClean="0"/>
              <a:pPr>
                <a:defRPr/>
              </a:pPr>
              <a:t>38</a:t>
            </a:fld>
            <a:endParaRPr lang="en-US"/>
          </a:p>
        </p:txBody>
      </p:sp>
      <p:pic>
        <p:nvPicPr>
          <p:cNvPr id="5" name="Picture 4"/>
          <p:cNvPicPr>
            <a:picLocks noChangeAspect="1"/>
          </p:cNvPicPr>
          <p:nvPr/>
        </p:nvPicPr>
        <p:blipFill>
          <a:blip r:embed="rId2"/>
          <a:srcRect l="48219" t="64705" r="30166" b="21176"/>
          <a:stretch>
            <a:fillRect/>
          </a:stretch>
        </p:blipFill>
        <p:spPr>
          <a:xfrm>
            <a:off x="1143000" y="3654623"/>
            <a:ext cx="1981200" cy="914400"/>
          </a:xfrm>
          <a:prstGeom prst="rect">
            <a:avLst/>
          </a:prstGeom>
        </p:spPr>
      </p:pic>
      <p:pic>
        <p:nvPicPr>
          <p:cNvPr id="7" name="Picture 6"/>
          <p:cNvPicPr>
            <a:picLocks noChangeAspect="1"/>
          </p:cNvPicPr>
          <p:nvPr/>
        </p:nvPicPr>
        <p:blipFill>
          <a:blip r:embed="rId2"/>
          <a:srcRect l="78147" t="41175" r="8551" b="41178"/>
          <a:stretch>
            <a:fillRect/>
          </a:stretch>
        </p:blipFill>
        <p:spPr>
          <a:xfrm>
            <a:off x="6324600" y="4950023"/>
            <a:ext cx="1219200" cy="1143000"/>
          </a:xfrm>
          <a:prstGeom prst="rect">
            <a:avLst/>
          </a:prstGeom>
        </p:spPr>
      </p:pic>
      <p:sp>
        <p:nvSpPr>
          <p:cNvPr id="10" name="TextBox 9"/>
          <p:cNvSpPr txBox="1"/>
          <p:nvPr/>
        </p:nvSpPr>
        <p:spPr>
          <a:xfrm>
            <a:off x="3962400" y="4950023"/>
            <a:ext cx="1447800" cy="1212640"/>
          </a:xfrm>
          <a:prstGeom prst="rect">
            <a:avLst/>
          </a:prstGeom>
          <a:noFill/>
          <a:ln>
            <a:solidFill>
              <a:schemeClr val="accent6"/>
            </a:solidFill>
          </a:ln>
        </p:spPr>
        <p:txBody>
          <a:bodyPr wrap="square" lIns="91429" tIns="45714" rIns="91429" bIns="45714" rtlCol="0">
            <a:spAutoFit/>
          </a:bodyPr>
          <a:lstStyle/>
          <a:p>
            <a:pPr>
              <a:buNone/>
            </a:pPr>
            <a:r>
              <a:rPr lang="en-US" sz="1400" dirty="0" err="1"/>
              <a:t>Simserver</a:t>
            </a:r>
            <a:endParaRPr lang="en-US" sz="1400" dirty="0"/>
          </a:p>
          <a:p>
            <a:pPr>
              <a:buNone/>
            </a:pPr>
            <a:r>
              <a:rPr lang="en-US" sz="1400" dirty="0">
                <a:sym typeface="Wingdings"/>
              </a:rPr>
              <a:t></a:t>
            </a:r>
            <a:r>
              <a:rPr lang="en-US" sz="1400" dirty="0"/>
              <a:t> Real-time Connect Plasma Model with PCS </a:t>
            </a:r>
          </a:p>
        </p:txBody>
      </p:sp>
      <p:pic>
        <p:nvPicPr>
          <p:cNvPr id="11" name="Picture 10"/>
          <p:cNvPicPr>
            <a:picLocks noChangeAspect="1"/>
          </p:cNvPicPr>
          <p:nvPr/>
        </p:nvPicPr>
        <p:blipFill>
          <a:blip r:embed="rId2"/>
          <a:srcRect l="48219" t="38820" r="30166" b="38825"/>
          <a:stretch>
            <a:fillRect/>
          </a:stretch>
        </p:blipFill>
        <p:spPr>
          <a:xfrm>
            <a:off x="1447800" y="4950023"/>
            <a:ext cx="1564105" cy="1143000"/>
          </a:xfrm>
          <a:prstGeom prst="rect">
            <a:avLst/>
          </a:prstGeom>
        </p:spPr>
      </p:pic>
      <p:pic>
        <p:nvPicPr>
          <p:cNvPr id="12" name="Picture 11"/>
          <p:cNvPicPr>
            <a:picLocks noChangeAspect="1"/>
          </p:cNvPicPr>
          <p:nvPr/>
        </p:nvPicPr>
        <p:blipFill>
          <a:blip r:embed="rId2"/>
          <a:srcRect l="78979" t="63529" r="8551" b="17646"/>
          <a:stretch>
            <a:fillRect/>
          </a:stretch>
        </p:blipFill>
        <p:spPr>
          <a:xfrm>
            <a:off x="6400800" y="3349823"/>
            <a:ext cx="1143000" cy="1219200"/>
          </a:xfrm>
          <a:prstGeom prst="rect">
            <a:avLst/>
          </a:prstGeom>
        </p:spPr>
      </p:pic>
      <p:cxnSp>
        <p:nvCxnSpPr>
          <p:cNvPr id="14" name="Straight Arrow Connector 13"/>
          <p:cNvCxnSpPr>
            <a:stCxn id="5" idx="2"/>
          </p:cNvCxnSpPr>
          <p:nvPr/>
        </p:nvCxnSpPr>
        <p:spPr bwMode="auto">
          <a:xfrm rot="16200000" flipH="1">
            <a:off x="1943100" y="4759523"/>
            <a:ext cx="381002" cy="2"/>
          </a:xfrm>
          <a:prstGeom prst="straightConnector1">
            <a:avLst/>
          </a:prstGeom>
          <a:noFill/>
          <a:ln w="15875" cap="flat" cmpd="sng" algn="ctr">
            <a:solidFill>
              <a:schemeClr val="tx1"/>
            </a:solidFill>
            <a:prstDash val="solid"/>
            <a:round/>
            <a:headEnd type="none" w="med" len="med"/>
            <a:tailEnd type="arrow"/>
          </a:ln>
          <a:effectLst/>
        </p:spPr>
      </p:cxnSp>
      <p:cxnSp>
        <p:nvCxnSpPr>
          <p:cNvPr id="16" name="Straight Arrow Connector 15"/>
          <p:cNvCxnSpPr/>
          <p:nvPr/>
        </p:nvCxnSpPr>
        <p:spPr bwMode="auto">
          <a:xfrm rot="5400000">
            <a:off x="6629003" y="4721027"/>
            <a:ext cx="609600" cy="794"/>
          </a:xfrm>
          <a:prstGeom prst="straightConnector1">
            <a:avLst/>
          </a:prstGeom>
          <a:noFill/>
          <a:ln w="15875" cap="flat" cmpd="sng" algn="ctr">
            <a:solidFill>
              <a:schemeClr val="tx1"/>
            </a:solidFill>
            <a:prstDash val="solid"/>
            <a:round/>
            <a:headEnd type="none" w="med" len="med"/>
            <a:tailEnd type="arrow"/>
          </a:ln>
          <a:effectLst/>
        </p:spPr>
      </p:cxnSp>
      <p:cxnSp>
        <p:nvCxnSpPr>
          <p:cNvPr id="17" name="Straight Arrow Connector 16"/>
          <p:cNvCxnSpPr>
            <a:stCxn id="11" idx="3"/>
            <a:endCxn id="10" idx="1"/>
          </p:cNvCxnSpPr>
          <p:nvPr/>
        </p:nvCxnSpPr>
        <p:spPr bwMode="auto">
          <a:xfrm>
            <a:off x="3011906" y="5521524"/>
            <a:ext cx="950495" cy="34820"/>
          </a:xfrm>
          <a:prstGeom prst="straightConnector1">
            <a:avLst/>
          </a:prstGeom>
          <a:noFill/>
          <a:ln w="15875" cap="flat" cmpd="sng" algn="ctr">
            <a:solidFill>
              <a:schemeClr val="tx1"/>
            </a:solidFill>
            <a:prstDash val="solid"/>
            <a:round/>
            <a:headEnd type="none" w="med" len="med"/>
            <a:tailEnd type="arrow"/>
          </a:ln>
          <a:effectLst/>
        </p:spPr>
      </p:cxnSp>
      <p:cxnSp>
        <p:nvCxnSpPr>
          <p:cNvPr id="20" name="Straight Arrow Connector 19"/>
          <p:cNvCxnSpPr/>
          <p:nvPr/>
        </p:nvCxnSpPr>
        <p:spPr bwMode="auto">
          <a:xfrm>
            <a:off x="5410201" y="5331023"/>
            <a:ext cx="950495" cy="13276"/>
          </a:xfrm>
          <a:prstGeom prst="straightConnector1">
            <a:avLst/>
          </a:prstGeom>
          <a:noFill/>
          <a:ln w="15875" cap="flat" cmpd="sng" algn="ctr">
            <a:solidFill>
              <a:schemeClr val="tx1"/>
            </a:solidFill>
            <a:prstDash val="solid"/>
            <a:round/>
            <a:headEnd type="none" w="med" len="med"/>
            <a:tailEnd type="arrow"/>
          </a:ln>
          <a:effectLst/>
        </p:spPr>
      </p:cxnSp>
      <p:cxnSp>
        <p:nvCxnSpPr>
          <p:cNvPr id="21" name="Straight Arrow Connector 20"/>
          <p:cNvCxnSpPr/>
          <p:nvPr/>
        </p:nvCxnSpPr>
        <p:spPr bwMode="auto">
          <a:xfrm rot="10800000">
            <a:off x="2971800" y="5788223"/>
            <a:ext cx="990600" cy="1588"/>
          </a:xfrm>
          <a:prstGeom prst="straightConnector1">
            <a:avLst/>
          </a:prstGeom>
          <a:noFill/>
          <a:ln w="1587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rot="10800000">
            <a:off x="5410200" y="5635823"/>
            <a:ext cx="914400" cy="1588"/>
          </a:xfrm>
          <a:prstGeom prst="straightConnector1">
            <a:avLst/>
          </a:prstGeom>
          <a:noFill/>
          <a:ln w="15875" cap="flat" cmpd="sng" algn="ctr">
            <a:solidFill>
              <a:schemeClr val="tx1"/>
            </a:solidFill>
            <a:prstDash val="solid"/>
            <a:round/>
            <a:headEnd type="none" w="med" len="med"/>
            <a:tailEnd type="arrow"/>
          </a:ln>
          <a:effectLst/>
        </p:spPr>
      </p:cxnSp>
      <p:sp>
        <p:nvSpPr>
          <p:cNvPr id="32" name="TextBox 31"/>
          <p:cNvSpPr txBox="1"/>
          <p:nvPr/>
        </p:nvSpPr>
        <p:spPr>
          <a:xfrm>
            <a:off x="6324600" y="6245424"/>
            <a:ext cx="1219200" cy="307777"/>
          </a:xfrm>
          <a:prstGeom prst="rect">
            <a:avLst/>
          </a:prstGeom>
          <a:noFill/>
          <a:ln>
            <a:solidFill>
              <a:schemeClr val="accent6"/>
            </a:solidFill>
          </a:ln>
        </p:spPr>
        <p:txBody>
          <a:bodyPr wrap="square" lIns="91429" tIns="45714" rIns="91429" bIns="45714" rtlCol="0">
            <a:spAutoFit/>
          </a:bodyPr>
          <a:lstStyle/>
          <a:p>
            <a:pPr>
              <a:buNone/>
            </a:pPr>
            <a:r>
              <a:rPr lang="en-US" sz="1400" dirty="0"/>
              <a:t>P-TRANSP</a:t>
            </a:r>
          </a:p>
        </p:txBody>
      </p:sp>
      <p:cxnSp>
        <p:nvCxnSpPr>
          <p:cNvPr id="28" name="Straight Arrow Connector 27"/>
          <p:cNvCxnSpPr>
            <a:stCxn id="32" idx="0"/>
          </p:cNvCxnSpPr>
          <p:nvPr/>
        </p:nvCxnSpPr>
        <p:spPr bwMode="auto">
          <a:xfrm rot="5400000" flipH="1" flipV="1">
            <a:off x="6781800" y="6093023"/>
            <a:ext cx="304800" cy="1588"/>
          </a:xfrm>
          <a:prstGeom prst="straightConnector1">
            <a:avLst/>
          </a:prstGeom>
          <a:noFill/>
          <a:ln w="158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326093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0" y="0"/>
            <a:ext cx="9144000" cy="914400"/>
          </a:xfrm>
          <a:prstGeom prst="rect">
            <a:avLst/>
          </a:prstGeom>
          <a:noFill/>
          <a:ln w="9525">
            <a:noFill/>
            <a:miter lim="800000"/>
            <a:headEnd/>
            <a:tailEnd/>
          </a:ln>
        </p:spPr>
        <p:txBody>
          <a:bodyPr lIns="91429" tIns="45714" rIns="91429" bIns="45714" anchor="ctr">
            <a:prstTxWarp prst="textNoShape">
              <a:avLst/>
            </a:prstTxWarp>
          </a:bodyPr>
          <a:lstStyle/>
          <a:p>
            <a:pPr algn="ctr" eaLnBrk="0" hangingPunct="0">
              <a:spcBef>
                <a:spcPct val="0"/>
              </a:spcBef>
              <a:buFontTx/>
              <a:buNone/>
              <a:defRPr/>
            </a:pPr>
            <a:r>
              <a:rPr lang="en-US" sz="2400" i="0" kern="0" dirty="0">
                <a:solidFill>
                  <a:schemeClr val="accent2"/>
                </a:solidFill>
                <a:latin typeface="Helvetica" pitchFamily="-108" charset="0"/>
              </a:rPr>
              <a:t>TRANSP Integration for Control (Boyer)</a:t>
            </a:r>
            <a:endParaRPr lang="en-US" sz="2400" i="0" kern="0" dirty="0">
              <a:solidFill>
                <a:schemeClr val="accent2"/>
              </a:solidFill>
              <a:latin typeface="+mj-lt"/>
              <a:ea typeface="+mj-ea"/>
              <a:cs typeface="+mj-cs"/>
            </a:endParaRPr>
          </a:p>
        </p:txBody>
      </p:sp>
      <p:pic>
        <p:nvPicPr>
          <p:cNvPr id="2" name="Picture 1"/>
          <p:cNvPicPr>
            <a:picLocks noChangeAspect="1"/>
          </p:cNvPicPr>
          <p:nvPr/>
        </p:nvPicPr>
        <p:blipFill>
          <a:blip r:embed="rId3"/>
          <a:stretch>
            <a:fillRect/>
          </a:stretch>
        </p:blipFill>
        <p:spPr>
          <a:xfrm>
            <a:off x="0" y="711201"/>
            <a:ext cx="9144000" cy="542339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1"/>
          <p:cNvSpPr>
            <a:spLocks noGrp="1" noChangeArrowheads="1"/>
          </p:cNvSpPr>
          <p:nvPr>
            <p:ph type="body" idx="1"/>
          </p:nvPr>
        </p:nvSpPr>
        <p:spPr>
          <a:xfrm>
            <a:off x="0" y="609600"/>
            <a:ext cx="9144000" cy="6604000"/>
          </a:xfrm>
        </p:spPr>
        <p:txBody>
          <a:bodyPr/>
          <a:lstStyle/>
          <a:p>
            <a:pPr marL="455560" indent="-455560" eaLnBrk="1" hangingPunct="1">
              <a:lnSpc>
                <a:spcPct val="80000"/>
              </a:lnSpc>
              <a:buNone/>
            </a:pPr>
            <a:r>
              <a:rPr lang="en-US" dirty="0" smtClean="0">
                <a:solidFill>
                  <a:srgbClr val="000000"/>
                </a:solidFill>
              </a:rPr>
              <a:t>	</a:t>
            </a:r>
          </a:p>
          <a:p>
            <a:pPr marL="457146" indent="-457146" eaLnBrk="1" hangingPunct="1">
              <a:lnSpc>
                <a:spcPct val="80000"/>
              </a:lnSpc>
              <a:buFont typeface="+mj-lt"/>
              <a:buAutoNum type="arabicPeriod"/>
            </a:pPr>
            <a:r>
              <a:rPr lang="en-US" dirty="0" smtClean="0">
                <a:solidFill>
                  <a:srgbClr val="000000"/>
                </a:solidFill>
              </a:rPr>
              <a:t>Understand the physics system</a:t>
            </a:r>
          </a:p>
          <a:p>
            <a:pPr marL="857150" lvl="1" indent="-457146" eaLnBrk="1" hangingPunct="1">
              <a:lnSpc>
                <a:spcPct val="80000"/>
              </a:lnSpc>
              <a:buFont typeface="+mj-lt"/>
              <a:buAutoNum type="alphaLcParenR"/>
            </a:pPr>
            <a:r>
              <a:rPr lang="en-US" dirty="0" smtClean="0">
                <a:solidFill>
                  <a:srgbClr val="000000"/>
                </a:solidFill>
              </a:rPr>
              <a:t>Use reduction of the complicated physics (ex. Ideal MHD equations)</a:t>
            </a: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r>
              <a:rPr lang="en-US" dirty="0" smtClean="0">
                <a:solidFill>
                  <a:srgbClr val="000000"/>
                </a:solidFill>
              </a:rPr>
              <a:t>Experimental: Spectral Analysis</a:t>
            </a: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r>
              <a:rPr lang="en-US" dirty="0" smtClean="0">
                <a:solidFill>
                  <a:srgbClr val="000000"/>
                </a:solidFill>
              </a:rPr>
              <a:t>Data Mining</a:t>
            </a:r>
          </a:p>
          <a:p>
            <a:pPr marL="457146" indent="-457146" eaLnBrk="1" hangingPunct="1">
              <a:lnSpc>
                <a:spcPct val="80000"/>
              </a:lnSpc>
              <a:buFont typeface="+mj-lt"/>
              <a:buAutoNum type="arabicPeriod"/>
            </a:pPr>
            <a:endParaRPr lang="en-US" dirty="0" smtClean="0">
              <a:solidFill>
                <a:srgbClr val="000000"/>
              </a:solidFill>
            </a:endParaRPr>
          </a:p>
          <a:p>
            <a:pPr marL="457146" indent="-457146" eaLnBrk="1" hangingPunct="1">
              <a:lnSpc>
                <a:spcPct val="80000"/>
              </a:lnSpc>
              <a:buNone/>
            </a:pPr>
            <a:endParaRPr lang="en-US" dirty="0" smtClean="0">
              <a:solidFill>
                <a:srgbClr val="000000"/>
              </a:solidFill>
            </a:endParaRPr>
          </a:p>
          <a:p>
            <a:pPr marL="457146" indent="-457146" eaLnBrk="1" hangingPunct="1">
              <a:lnSpc>
                <a:spcPct val="80000"/>
              </a:lnSpc>
              <a:buNone/>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buNone/>
            </a:pPr>
            <a:endParaRPr lang="en-US" dirty="0" smtClean="0">
              <a:solidFill>
                <a:srgbClr val="000000"/>
              </a:solidFill>
            </a:endParaRPr>
          </a:p>
          <a:p>
            <a:pPr marL="455560" indent="-455560" eaLnBrk="1" hangingPunct="1">
              <a:lnSpc>
                <a:spcPct val="80000"/>
              </a:lnSpc>
            </a:pPr>
            <a:endParaRPr lang="en-US" dirty="0" smtClean="0"/>
          </a:p>
          <a:p>
            <a:pPr marL="455560" indent="-455560" eaLnBrk="1" hangingPunct="1">
              <a:lnSpc>
                <a:spcPct val="80000"/>
              </a:lnSpc>
              <a:buNone/>
            </a:pPr>
            <a:endParaRPr lang="en-US" dirty="0" smtClean="0"/>
          </a:p>
        </p:txBody>
      </p:sp>
      <p:sp>
        <p:nvSpPr>
          <p:cNvPr id="34821" name="Rectangle 2"/>
          <p:cNvSpPr>
            <a:spLocks noGrp="1" noChangeArrowheads="1"/>
          </p:cNvSpPr>
          <p:nvPr>
            <p:ph type="title"/>
          </p:nvPr>
        </p:nvSpPr>
        <p:spPr/>
        <p:txBody>
          <a:bodyPr/>
          <a:lstStyle/>
          <a:p>
            <a:r>
              <a:rPr lang="en-US" dirty="0" smtClean="0"/>
              <a:t>System Identification: Aim and Methods</a:t>
            </a:r>
          </a:p>
        </p:txBody>
      </p:sp>
      <p:pic>
        <p:nvPicPr>
          <p:cNvPr id="12" name="Picture 11"/>
          <p:cNvPicPr>
            <a:picLocks noChangeAspect="1"/>
          </p:cNvPicPr>
          <p:nvPr/>
        </p:nvPicPr>
        <p:blipFill>
          <a:blip r:embed="rId3"/>
          <a:srcRect r="25625"/>
          <a:stretch>
            <a:fillRect/>
          </a:stretch>
        </p:blipFill>
        <p:spPr>
          <a:xfrm>
            <a:off x="304800" y="4390786"/>
            <a:ext cx="3581400" cy="1324215"/>
          </a:xfrm>
          <a:prstGeom prst="rect">
            <a:avLst/>
          </a:prstGeom>
        </p:spPr>
      </p:pic>
      <p:pic>
        <p:nvPicPr>
          <p:cNvPr id="13" name="Picture 12" descr="latex-image-1.pdf"/>
          <p:cNvPicPr>
            <a:picLocks noChangeAspect="1"/>
          </p:cNvPicPr>
          <p:nvPr/>
        </p:nvPicPr>
        <p:blipFill>
          <a:blip r:embed="rId4"/>
          <a:stretch>
            <a:fillRect/>
          </a:stretch>
        </p:blipFill>
        <p:spPr>
          <a:xfrm>
            <a:off x="4267200" y="4851400"/>
            <a:ext cx="419100" cy="254000"/>
          </a:xfrm>
          <a:prstGeom prst="rect">
            <a:avLst/>
          </a:prstGeom>
        </p:spPr>
      </p:pic>
      <p:pic>
        <p:nvPicPr>
          <p:cNvPr id="11" name="Picture 10"/>
          <p:cNvPicPr>
            <a:picLocks noChangeAspect="1"/>
          </p:cNvPicPr>
          <p:nvPr/>
        </p:nvPicPr>
        <p:blipFill>
          <a:blip r:embed="rId5"/>
          <a:stretch>
            <a:fillRect/>
          </a:stretch>
        </p:blipFill>
        <p:spPr>
          <a:xfrm>
            <a:off x="4953000" y="3448050"/>
            <a:ext cx="3733800" cy="2800350"/>
          </a:xfrm>
          <a:prstGeom prst="rect">
            <a:avLst/>
          </a:prstGeom>
        </p:spPr>
      </p:pic>
      <p:pic>
        <p:nvPicPr>
          <p:cNvPr id="21" name="Picture 20"/>
          <p:cNvPicPr>
            <a:picLocks noChangeAspect="1"/>
          </p:cNvPicPr>
          <p:nvPr/>
        </p:nvPicPr>
        <p:blipFill>
          <a:blip r:embed="rId6"/>
          <a:stretch>
            <a:fillRect/>
          </a:stretch>
        </p:blipFill>
        <p:spPr>
          <a:xfrm>
            <a:off x="2819400" y="1727200"/>
            <a:ext cx="2925684" cy="1854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0" y="0"/>
            <a:ext cx="9144000" cy="914400"/>
          </a:xfrm>
          <a:prstGeom prst="rect">
            <a:avLst/>
          </a:prstGeom>
          <a:noFill/>
          <a:ln w="9525">
            <a:noFill/>
            <a:miter lim="800000"/>
            <a:headEnd/>
            <a:tailEnd/>
          </a:ln>
        </p:spPr>
        <p:txBody>
          <a:bodyPr lIns="91429" tIns="45714" rIns="91429" bIns="45714" anchor="ctr">
            <a:prstTxWarp prst="textNoShape">
              <a:avLst/>
            </a:prstTxWarp>
          </a:bodyPr>
          <a:lstStyle/>
          <a:p>
            <a:pPr algn="ctr" eaLnBrk="0" hangingPunct="0">
              <a:spcBef>
                <a:spcPct val="0"/>
              </a:spcBef>
              <a:buFontTx/>
              <a:buNone/>
              <a:defRPr/>
            </a:pPr>
            <a:r>
              <a:rPr lang="en-US" sz="2400" i="0" kern="0" dirty="0">
                <a:solidFill>
                  <a:schemeClr val="accent2"/>
                </a:solidFill>
                <a:latin typeface="Helvetica" pitchFamily="-108" charset="0"/>
              </a:rPr>
              <a:t>q profile and </a:t>
            </a:r>
            <a:r>
              <a:rPr lang="en-US" sz="2400" i="0" kern="0" dirty="0" err="1">
                <a:solidFill>
                  <a:schemeClr val="accent2"/>
                </a:solidFill>
                <a:latin typeface="Helvetica" pitchFamily="-108" charset="0"/>
              </a:rPr>
              <a:t>BetaN</a:t>
            </a:r>
            <a:r>
              <a:rPr lang="en-US" sz="2400" i="0" kern="0" dirty="0">
                <a:solidFill>
                  <a:schemeClr val="accent2"/>
                </a:solidFill>
                <a:latin typeface="Helvetica" pitchFamily="-108" charset="0"/>
              </a:rPr>
              <a:t> control </a:t>
            </a:r>
            <a:endParaRPr lang="en-US" sz="2400" i="0" kern="0" dirty="0">
              <a:solidFill>
                <a:schemeClr val="accent2"/>
              </a:solidFill>
              <a:latin typeface="+mj-lt"/>
              <a:ea typeface="+mj-ea"/>
              <a:cs typeface="+mj-cs"/>
            </a:endParaRPr>
          </a:p>
        </p:txBody>
      </p:sp>
      <p:pic>
        <p:nvPicPr>
          <p:cNvPr id="3" name="Picture 2"/>
          <p:cNvPicPr>
            <a:picLocks noChangeAspect="1"/>
          </p:cNvPicPr>
          <p:nvPr/>
        </p:nvPicPr>
        <p:blipFill>
          <a:blip r:embed="rId3"/>
          <a:stretch>
            <a:fillRect/>
          </a:stretch>
        </p:blipFill>
        <p:spPr>
          <a:xfrm>
            <a:off x="2999627" y="3657601"/>
            <a:ext cx="6169773" cy="3200400"/>
          </a:xfrm>
          <a:prstGeom prst="rect">
            <a:avLst/>
          </a:prstGeom>
        </p:spPr>
      </p:pic>
      <p:pic>
        <p:nvPicPr>
          <p:cNvPr id="4" name="Picture 3"/>
          <p:cNvPicPr>
            <a:picLocks noChangeAspect="1"/>
          </p:cNvPicPr>
          <p:nvPr/>
        </p:nvPicPr>
        <p:blipFill>
          <a:blip r:embed="rId4"/>
          <a:stretch>
            <a:fillRect/>
          </a:stretch>
        </p:blipFill>
        <p:spPr>
          <a:xfrm>
            <a:off x="1" y="762000"/>
            <a:ext cx="3574806" cy="3124200"/>
          </a:xfrm>
          <a:prstGeom prst="rect">
            <a:avLst/>
          </a:prstGeom>
        </p:spPr>
      </p:pic>
      <p:sp>
        <p:nvSpPr>
          <p:cNvPr id="6" name="Content Placeholder 2"/>
          <p:cNvSpPr txBox="1">
            <a:spLocks/>
          </p:cNvSpPr>
          <p:nvPr/>
        </p:nvSpPr>
        <p:spPr>
          <a:xfrm>
            <a:off x="3810000" y="990600"/>
            <a:ext cx="5334000" cy="5181600"/>
          </a:xfrm>
          <a:prstGeom prst="rect">
            <a:avLst/>
          </a:prstGeom>
        </p:spPr>
        <p:txBody>
          <a:bodyPr lIns="91429" tIns="45714" rIns="91429" bIns="45714"/>
          <a:lstStyle>
            <a:lvl1pPr marL="342900" indent="-3429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1pPr>
            <a:lvl2pPr marL="742950" indent="-285750" algn="l" rtl="0" eaLnBrk="0" fontAlgn="base" hangingPunct="0">
              <a:spcBef>
                <a:spcPct val="20000"/>
              </a:spcBef>
              <a:spcAft>
                <a:spcPct val="0"/>
              </a:spcAft>
              <a:buChar char="–"/>
              <a:defRPr sz="2000">
                <a:solidFill>
                  <a:schemeClr val="accent2"/>
                </a:solidFill>
                <a:latin typeface="+mn-lt"/>
                <a:ea typeface="ヒラギノ角ゴ Pro W3" charset="-128"/>
              </a:defRPr>
            </a:lvl2pPr>
            <a:lvl3pPr marL="1143000" indent="-228600" algn="l" rtl="0" eaLnBrk="0" fontAlgn="base" hangingPunct="0">
              <a:spcBef>
                <a:spcPct val="20000"/>
              </a:spcBef>
              <a:spcAft>
                <a:spcPct val="0"/>
              </a:spcAft>
              <a:buChar char="•"/>
              <a:defRPr>
                <a:solidFill>
                  <a:srgbClr val="FF0000"/>
                </a:solidFill>
                <a:latin typeface="+mn-lt"/>
                <a:ea typeface="ヒラギノ角ゴ Pro W3" charset="-128"/>
              </a:defRPr>
            </a:lvl3pPr>
            <a:lvl4pPr marL="1600200" indent="-228600" algn="l" rtl="0" eaLnBrk="0" fontAlgn="base" hangingPunct="0">
              <a:spcBef>
                <a:spcPct val="20000"/>
              </a:spcBef>
              <a:spcAft>
                <a:spcPct val="0"/>
              </a:spcAft>
              <a:buChar char="–"/>
              <a:defRPr sz="1600">
                <a:solidFill>
                  <a:srgbClr val="009999"/>
                </a:solidFill>
                <a:latin typeface="+mn-lt"/>
                <a:ea typeface="ヒラギノ角ゴ Pro W3" charset="-128"/>
              </a:defRPr>
            </a:lvl4pPr>
            <a:lvl5pPr marL="2057400" indent="-228600" algn="l" rtl="0" eaLnBrk="0" fontAlgn="base" hangingPunct="0">
              <a:spcBef>
                <a:spcPct val="20000"/>
              </a:spcBef>
              <a:spcAft>
                <a:spcPct val="0"/>
              </a:spcAft>
              <a:buChar char="»"/>
              <a:defRPr sz="1600">
                <a:solidFill>
                  <a:schemeClr val="tx1"/>
                </a:solidFill>
                <a:latin typeface="+mn-lt"/>
                <a:ea typeface="ヒラギノ角ゴ Pro W3" charset="-128"/>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a:buFont typeface="Wingdings" charset="0"/>
              <a:buChar char="ç"/>
            </a:pPr>
            <a:r>
              <a:rPr lang="en-US" dirty="0" smtClean="0"/>
              <a:t>TRANS Model System ID</a:t>
            </a:r>
          </a:p>
          <a:p>
            <a:pPr>
              <a:buFont typeface="Wingdings" charset="0"/>
              <a:buChar char="ç"/>
            </a:pPr>
            <a:endParaRPr lang="en-US" dirty="0" smtClean="0"/>
          </a:p>
          <a:p>
            <a:pPr marL="457146" indent="-457146"/>
            <a:endParaRPr lang="en-US" dirty="0"/>
          </a:p>
          <a:p>
            <a:pPr marL="457146" indent="-457146"/>
            <a:endParaRPr lang="en-US" dirty="0"/>
          </a:p>
        </p:txBody>
      </p:sp>
      <p:sp>
        <p:nvSpPr>
          <p:cNvPr id="7" name="Content Placeholder 2"/>
          <p:cNvSpPr txBox="1">
            <a:spLocks/>
          </p:cNvSpPr>
          <p:nvPr/>
        </p:nvSpPr>
        <p:spPr>
          <a:xfrm>
            <a:off x="0" y="4191000"/>
            <a:ext cx="4876800" cy="4953000"/>
          </a:xfrm>
          <a:prstGeom prst="rect">
            <a:avLst/>
          </a:prstGeom>
        </p:spPr>
        <p:txBody>
          <a:bodyPr lIns="91429" tIns="45714" rIns="91429" bIns="45714"/>
          <a:lstStyle>
            <a:lvl1pPr marL="342900" indent="-3429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1pPr>
            <a:lvl2pPr marL="742950" indent="-285750" algn="l" rtl="0" eaLnBrk="0" fontAlgn="base" hangingPunct="0">
              <a:spcBef>
                <a:spcPct val="20000"/>
              </a:spcBef>
              <a:spcAft>
                <a:spcPct val="0"/>
              </a:spcAft>
              <a:buChar char="–"/>
              <a:defRPr sz="2000">
                <a:solidFill>
                  <a:schemeClr val="accent2"/>
                </a:solidFill>
                <a:latin typeface="+mn-lt"/>
                <a:ea typeface="ヒラギノ角ゴ Pro W3" charset="-128"/>
              </a:defRPr>
            </a:lvl2pPr>
            <a:lvl3pPr marL="1143000" indent="-228600" algn="l" rtl="0" eaLnBrk="0" fontAlgn="base" hangingPunct="0">
              <a:spcBef>
                <a:spcPct val="20000"/>
              </a:spcBef>
              <a:spcAft>
                <a:spcPct val="0"/>
              </a:spcAft>
              <a:buChar char="•"/>
              <a:defRPr>
                <a:solidFill>
                  <a:srgbClr val="FF0000"/>
                </a:solidFill>
                <a:latin typeface="+mn-lt"/>
                <a:ea typeface="ヒラギノ角ゴ Pro W3" charset="-128"/>
              </a:defRPr>
            </a:lvl3pPr>
            <a:lvl4pPr marL="1600200" indent="-228600" algn="l" rtl="0" eaLnBrk="0" fontAlgn="base" hangingPunct="0">
              <a:spcBef>
                <a:spcPct val="20000"/>
              </a:spcBef>
              <a:spcAft>
                <a:spcPct val="0"/>
              </a:spcAft>
              <a:buChar char="–"/>
              <a:defRPr sz="1600">
                <a:solidFill>
                  <a:srgbClr val="009999"/>
                </a:solidFill>
                <a:latin typeface="+mn-lt"/>
                <a:ea typeface="ヒラギノ角ゴ Pro W3" charset="-128"/>
              </a:defRPr>
            </a:lvl4pPr>
            <a:lvl5pPr marL="2057400" indent="-228600" algn="l" rtl="0" eaLnBrk="0" fontAlgn="base" hangingPunct="0">
              <a:spcBef>
                <a:spcPct val="20000"/>
              </a:spcBef>
              <a:spcAft>
                <a:spcPct val="0"/>
              </a:spcAft>
              <a:buChar char="»"/>
              <a:defRPr sz="1600">
                <a:solidFill>
                  <a:schemeClr val="tx1"/>
                </a:solidFill>
                <a:latin typeface="+mn-lt"/>
                <a:ea typeface="ヒラギノ角ゴ Pro W3" charset="-128"/>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0" indent="0">
              <a:buNone/>
            </a:pPr>
            <a:r>
              <a:rPr lang="en-US" dirty="0" smtClean="0"/>
              <a:t>Designed control</a:t>
            </a:r>
          </a:p>
          <a:p>
            <a:pPr marL="0" indent="0">
              <a:buNone/>
            </a:pPr>
            <a:r>
              <a:rPr lang="en-US" dirty="0" smtClean="0"/>
              <a:t>Simulations </a:t>
            </a:r>
            <a:r>
              <a:rPr lang="en-US" dirty="0" smtClean="0">
                <a:sym typeface="Wingdings"/>
              </a:rPr>
              <a:t> </a:t>
            </a:r>
            <a:endParaRPr lang="en-US" dirty="0" smtClean="0"/>
          </a:p>
          <a:p>
            <a:pPr marL="0" indent="0">
              <a:buNone/>
            </a:pPr>
            <a:endParaRPr lang="en-US" dirty="0"/>
          </a:p>
          <a:p>
            <a:pPr marL="0" indent="0">
              <a:buNone/>
            </a:pPr>
            <a:r>
              <a:rPr lang="en-US" dirty="0" smtClean="0"/>
              <a:t>To be implemented </a:t>
            </a:r>
          </a:p>
          <a:p>
            <a:pPr marL="0" indent="0">
              <a:buNone/>
            </a:pPr>
            <a:r>
              <a:rPr lang="en-US" dirty="0" smtClean="0"/>
              <a:t>this year (D. Boyer)</a:t>
            </a:r>
          </a:p>
          <a:p>
            <a:pPr marL="0" indent="0">
              <a:buNone/>
            </a:pPr>
            <a:endParaRPr lang="en-US" dirty="0" smtClean="0"/>
          </a:p>
          <a:p>
            <a:pPr marL="457146" indent="-457146"/>
            <a:endParaRPr lang="en-US" dirty="0"/>
          </a:p>
          <a:p>
            <a:pPr marL="457146" indent="-457146"/>
            <a:endParaRPr lang="en-US" dirty="0"/>
          </a:p>
        </p:txBody>
      </p:sp>
    </p:spTree>
    <p:extLst>
      <p:ext uri="{BB962C8B-B14F-4D97-AF65-F5344CB8AC3E}">
        <p14:creationId xmlns:p14="http://schemas.microsoft.com/office/powerpoint/2010/main" val="355910368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0" y="0"/>
            <a:ext cx="9144000" cy="914400"/>
          </a:xfrm>
          <a:prstGeom prst="rect">
            <a:avLst/>
          </a:prstGeom>
          <a:noFill/>
          <a:ln w="9525">
            <a:noFill/>
            <a:miter lim="800000"/>
            <a:headEnd/>
            <a:tailEnd/>
          </a:ln>
        </p:spPr>
        <p:txBody>
          <a:bodyPr lIns="91429" tIns="45714" rIns="91429" bIns="45714" anchor="ctr">
            <a:prstTxWarp prst="textNoShape">
              <a:avLst/>
            </a:prstTxWarp>
          </a:bodyPr>
          <a:lstStyle/>
          <a:p>
            <a:pPr algn="ctr" eaLnBrk="0" hangingPunct="0">
              <a:spcBef>
                <a:spcPct val="0"/>
              </a:spcBef>
              <a:buFontTx/>
              <a:buNone/>
              <a:defRPr/>
            </a:pPr>
            <a:r>
              <a:rPr lang="en-US" sz="2400" i="0" kern="0" dirty="0">
                <a:solidFill>
                  <a:schemeClr val="accent2"/>
                </a:solidFill>
                <a:latin typeface="Helvetica" pitchFamily="-108" charset="0"/>
              </a:rPr>
              <a:t>q profile and </a:t>
            </a:r>
            <a:r>
              <a:rPr lang="en-US" sz="2400" i="0" kern="0" dirty="0" err="1">
                <a:solidFill>
                  <a:schemeClr val="accent2"/>
                </a:solidFill>
                <a:latin typeface="Helvetica" pitchFamily="-108" charset="0"/>
              </a:rPr>
              <a:t>BetaN</a:t>
            </a:r>
            <a:r>
              <a:rPr lang="en-US" sz="2400" i="0" kern="0" dirty="0">
                <a:solidFill>
                  <a:schemeClr val="accent2"/>
                </a:solidFill>
                <a:latin typeface="Helvetica" pitchFamily="-108" charset="0"/>
              </a:rPr>
              <a:t> control </a:t>
            </a:r>
            <a:endParaRPr lang="en-US" sz="2400" i="0" kern="0" dirty="0">
              <a:solidFill>
                <a:schemeClr val="accent2"/>
              </a:solidFill>
              <a:latin typeface="+mj-lt"/>
              <a:ea typeface="+mj-ea"/>
              <a:cs typeface="+mj-cs"/>
            </a:endParaRPr>
          </a:p>
        </p:txBody>
      </p:sp>
      <p:pic>
        <p:nvPicPr>
          <p:cNvPr id="3" name="Picture 2"/>
          <p:cNvPicPr>
            <a:picLocks noChangeAspect="1"/>
          </p:cNvPicPr>
          <p:nvPr/>
        </p:nvPicPr>
        <p:blipFill>
          <a:blip r:embed="rId3"/>
          <a:stretch>
            <a:fillRect/>
          </a:stretch>
        </p:blipFill>
        <p:spPr>
          <a:xfrm>
            <a:off x="2999627" y="3657601"/>
            <a:ext cx="6169773" cy="3200400"/>
          </a:xfrm>
          <a:prstGeom prst="rect">
            <a:avLst/>
          </a:prstGeom>
        </p:spPr>
      </p:pic>
      <p:pic>
        <p:nvPicPr>
          <p:cNvPr id="4" name="Picture 3"/>
          <p:cNvPicPr>
            <a:picLocks noChangeAspect="1"/>
          </p:cNvPicPr>
          <p:nvPr/>
        </p:nvPicPr>
        <p:blipFill>
          <a:blip r:embed="rId4"/>
          <a:stretch>
            <a:fillRect/>
          </a:stretch>
        </p:blipFill>
        <p:spPr>
          <a:xfrm>
            <a:off x="1" y="762000"/>
            <a:ext cx="3574806" cy="3124200"/>
          </a:xfrm>
          <a:prstGeom prst="rect">
            <a:avLst/>
          </a:prstGeom>
        </p:spPr>
      </p:pic>
      <p:sp>
        <p:nvSpPr>
          <p:cNvPr id="6" name="Content Placeholder 2"/>
          <p:cNvSpPr txBox="1">
            <a:spLocks/>
          </p:cNvSpPr>
          <p:nvPr/>
        </p:nvSpPr>
        <p:spPr>
          <a:xfrm>
            <a:off x="3810000" y="990600"/>
            <a:ext cx="5334000" cy="5181600"/>
          </a:xfrm>
          <a:prstGeom prst="rect">
            <a:avLst/>
          </a:prstGeom>
        </p:spPr>
        <p:txBody>
          <a:bodyPr lIns="91429" tIns="45714" rIns="91429" bIns="45714"/>
          <a:lstStyle>
            <a:lvl1pPr marL="342900" indent="-3429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1pPr>
            <a:lvl2pPr marL="742950" indent="-285750" algn="l" rtl="0" eaLnBrk="0" fontAlgn="base" hangingPunct="0">
              <a:spcBef>
                <a:spcPct val="20000"/>
              </a:spcBef>
              <a:spcAft>
                <a:spcPct val="0"/>
              </a:spcAft>
              <a:buChar char="–"/>
              <a:defRPr sz="2000">
                <a:solidFill>
                  <a:schemeClr val="accent2"/>
                </a:solidFill>
                <a:latin typeface="+mn-lt"/>
                <a:ea typeface="ヒラギノ角ゴ Pro W3" charset="-128"/>
              </a:defRPr>
            </a:lvl2pPr>
            <a:lvl3pPr marL="1143000" indent="-228600" algn="l" rtl="0" eaLnBrk="0" fontAlgn="base" hangingPunct="0">
              <a:spcBef>
                <a:spcPct val="20000"/>
              </a:spcBef>
              <a:spcAft>
                <a:spcPct val="0"/>
              </a:spcAft>
              <a:buChar char="•"/>
              <a:defRPr>
                <a:solidFill>
                  <a:srgbClr val="FF0000"/>
                </a:solidFill>
                <a:latin typeface="+mn-lt"/>
                <a:ea typeface="ヒラギノ角ゴ Pro W3" charset="-128"/>
              </a:defRPr>
            </a:lvl3pPr>
            <a:lvl4pPr marL="1600200" indent="-228600" algn="l" rtl="0" eaLnBrk="0" fontAlgn="base" hangingPunct="0">
              <a:spcBef>
                <a:spcPct val="20000"/>
              </a:spcBef>
              <a:spcAft>
                <a:spcPct val="0"/>
              </a:spcAft>
              <a:buChar char="–"/>
              <a:defRPr sz="1600">
                <a:solidFill>
                  <a:srgbClr val="009999"/>
                </a:solidFill>
                <a:latin typeface="+mn-lt"/>
                <a:ea typeface="ヒラギノ角ゴ Pro W3" charset="-128"/>
              </a:defRPr>
            </a:lvl4pPr>
            <a:lvl5pPr marL="2057400" indent="-228600" algn="l" rtl="0" eaLnBrk="0" fontAlgn="base" hangingPunct="0">
              <a:spcBef>
                <a:spcPct val="20000"/>
              </a:spcBef>
              <a:spcAft>
                <a:spcPct val="0"/>
              </a:spcAft>
              <a:buChar char="»"/>
              <a:defRPr sz="1600">
                <a:solidFill>
                  <a:schemeClr val="tx1"/>
                </a:solidFill>
                <a:latin typeface="+mn-lt"/>
                <a:ea typeface="ヒラギノ角ゴ Pro W3" charset="-128"/>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a:buFont typeface="Wingdings" charset="0"/>
              <a:buChar char="ç"/>
            </a:pPr>
            <a:r>
              <a:rPr lang="en-US" dirty="0" smtClean="0"/>
              <a:t>TRANS Model System ID</a:t>
            </a:r>
          </a:p>
          <a:p>
            <a:pPr>
              <a:buFont typeface="Wingdings" charset="0"/>
              <a:buChar char="ç"/>
            </a:pPr>
            <a:endParaRPr lang="en-US" dirty="0" smtClean="0"/>
          </a:p>
          <a:p>
            <a:pPr marL="457146" indent="-457146"/>
            <a:endParaRPr lang="en-US" dirty="0"/>
          </a:p>
          <a:p>
            <a:pPr marL="457146" indent="-457146"/>
            <a:endParaRPr lang="en-US" dirty="0"/>
          </a:p>
        </p:txBody>
      </p:sp>
      <p:sp>
        <p:nvSpPr>
          <p:cNvPr id="7" name="Content Placeholder 2"/>
          <p:cNvSpPr txBox="1">
            <a:spLocks/>
          </p:cNvSpPr>
          <p:nvPr/>
        </p:nvSpPr>
        <p:spPr>
          <a:xfrm>
            <a:off x="0" y="4191000"/>
            <a:ext cx="4876800" cy="4953000"/>
          </a:xfrm>
          <a:prstGeom prst="rect">
            <a:avLst/>
          </a:prstGeom>
        </p:spPr>
        <p:txBody>
          <a:bodyPr lIns="91429" tIns="45714" rIns="91429" bIns="45714"/>
          <a:lstStyle>
            <a:lvl1pPr marL="342900" indent="-3429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1pPr>
            <a:lvl2pPr marL="742950" indent="-285750" algn="l" rtl="0" eaLnBrk="0" fontAlgn="base" hangingPunct="0">
              <a:spcBef>
                <a:spcPct val="20000"/>
              </a:spcBef>
              <a:spcAft>
                <a:spcPct val="0"/>
              </a:spcAft>
              <a:buChar char="–"/>
              <a:defRPr sz="2000">
                <a:solidFill>
                  <a:schemeClr val="accent2"/>
                </a:solidFill>
                <a:latin typeface="+mn-lt"/>
                <a:ea typeface="ヒラギノ角ゴ Pro W3" charset="-128"/>
              </a:defRPr>
            </a:lvl2pPr>
            <a:lvl3pPr marL="1143000" indent="-228600" algn="l" rtl="0" eaLnBrk="0" fontAlgn="base" hangingPunct="0">
              <a:spcBef>
                <a:spcPct val="20000"/>
              </a:spcBef>
              <a:spcAft>
                <a:spcPct val="0"/>
              </a:spcAft>
              <a:buChar char="•"/>
              <a:defRPr>
                <a:solidFill>
                  <a:srgbClr val="FF0000"/>
                </a:solidFill>
                <a:latin typeface="+mn-lt"/>
                <a:ea typeface="ヒラギノ角ゴ Pro W3" charset="-128"/>
              </a:defRPr>
            </a:lvl3pPr>
            <a:lvl4pPr marL="1600200" indent="-228600" algn="l" rtl="0" eaLnBrk="0" fontAlgn="base" hangingPunct="0">
              <a:spcBef>
                <a:spcPct val="20000"/>
              </a:spcBef>
              <a:spcAft>
                <a:spcPct val="0"/>
              </a:spcAft>
              <a:buChar char="–"/>
              <a:defRPr sz="1600">
                <a:solidFill>
                  <a:srgbClr val="009999"/>
                </a:solidFill>
                <a:latin typeface="+mn-lt"/>
                <a:ea typeface="ヒラギノ角ゴ Pro W3" charset="-128"/>
              </a:defRPr>
            </a:lvl4pPr>
            <a:lvl5pPr marL="2057400" indent="-228600" algn="l" rtl="0" eaLnBrk="0" fontAlgn="base" hangingPunct="0">
              <a:spcBef>
                <a:spcPct val="20000"/>
              </a:spcBef>
              <a:spcAft>
                <a:spcPct val="0"/>
              </a:spcAft>
              <a:buChar char="»"/>
              <a:defRPr sz="1600">
                <a:solidFill>
                  <a:schemeClr val="tx1"/>
                </a:solidFill>
                <a:latin typeface="+mn-lt"/>
                <a:ea typeface="ヒラギノ角ゴ Pro W3" charset="-128"/>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0" indent="0">
              <a:buNone/>
            </a:pPr>
            <a:r>
              <a:rPr lang="en-US" dirty="0" smtClean="0"/>
              <a:t>Designed control</a:t>
            </a:r>
          </a:p>
          <a:p>
            <a:pPr marL="0" indent="0">
              <a:buNone/>
            </a:pPr>
            <a:r>
              <a:rPr lang="en-US" dirty="0" smtClean="0"/>
              <a:t>Simulations </a:t>
            </a:r>
            <a:r>
              <a:rPr lang="en-US" dirty="0" smtClean="0">
                <a:sym typeface="Wingdings"/>
              </a:rPr>
              <a:t> </a:t>
            </a:r>
            <a:endParaRPr lang="en-US" dirty="0" smtClean="0"/>
          </a:p>
          <a:p>
            <a:pPr marL="0" indent="0">
              <a:buNone/>
            </a:pPr>
            <a:endParaRPr lang="en-US" dirty="0"/>
          </a:p>
          <a:p>
            <a:pPr marL="0" indent="0">
              <a:buNone/>
            </a:pPr>
            <a:r>
              <a:rPr lang="en-US" dirty="0" smtClean="0"/>
              <a:t>To be implemented </a:t>
            </a:r>
          </a:p>
          <a:p>
            <a:pPr marL="0" indent="0">
              <a:buNone/>
            </a:pPr>
            <a:r>
              <a:rPr lang="en-US" dirty="0" smtClean="0"/>
              <a:t>this year (D. Boyer)</a:t>
            </a:r>
          </a:p>
          <a:p>
            <a:pPr marL="0" indent="0">
              <a:buNone/>
            </a:pPr>
            <a:endParaRPr lang="en-US" dirty="0" smtClean="0"/>
          </a:p>
          <a:p>
            <a:pPr marL="457146" indent="-457146"/>
            <a:endParaRPr lang="en-US" dirty="0"/>
          </a:p>
          <a:p>
            <a:pPr marL="457146" indent="-457146"/>
            <a:endParaRPr lang="en-US" dirty="0"/>
          </a:p>
        </p:txBody>
      </p:sp>
    </p:spTree>
    <p:extLst>
      <p:ext uri="{BB962C8B-B14F-4D97-AF65-F5344CB8AC3E}">
        <p14:creationId xmlns:p14="http://schemas.microsoft.com/office/powerpoint/2010/main" val="210782378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9"/>
          <p:cNvSpPr>
            <a:spLocks noChangeArrowheads="1"/>
          </p:cNvSpPr>
          <p:nvPr/>
        </p:nvSpPr>
        <p:spPr bwMode="auto">
          <a:xfrm>
            <a:off x="0" y="0"/>
            <a:ext cx="9144000" cy="633413"/>
          </a:xfrm>
          <a:prstGeom prst="rect">
            <a:avLst/>
          </a:prstGeom>
          <a:noFill/>
          <a:ln w="9525">
            <a:noFill/>
            <a:miter lim="800000"/>
            <a:headEnd/>
            <a:tailEnd/>
          </a:ln>
        </p:spPr>
        <p:txBody>
          <a:bodyPr lIns="91418" tIns="45709" rIns="91418" bIns="45709">
            <a:prstTxWarp prst="textNoShape">
              <a:avLst/>
            </a:prstTxWarp>
          </a:bodyPr>
          <a:lstStyle/>
          <a:p>
            <a:pPr algn="ctr" defTabSz="819150">
              <a:spcBef>
                <a:spcPct val="20000"/>
              </a:spcBef>
              <a:buNone/>
            </a:pPr>
            <a:r>
              <a:rPr lang="en-US" sz="2800" i="0" dirty="0" smtClean="0">
                <a:solidFill>
                  <a:srgbClr val="2D2DB9"/>
                </a:solidFill>
                <a:latin typeface="Times New Roman" charset="0"/>
              </a:rPr>
              <a:t>Control based on Real-Time System Identification</a:t>
            </a:r>
            <a:endParaRPr lang="en-US" sz="2800" i="0" dirty="0">
              <a:solidFill>
                <a:srgbClr val="2D2DB9"/>
              </a:solidFill>
              <a:latin typeface="Times New Roman" charset="0"/>
            </a:endParaRPr>
          </a:p>
        </p:txBody>
      </p:sp>
    </p:spTree>
    <p:extLst>
      <p:ext uri="{BB962C8B-B14F-4D97-AF65-F5344CB8AC3E}">
        <p14:creationId xmlns:p14="http://schemas.microsoft.com/office/powerpoint/2010/main" val="155227331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70638" y="1074738"/>
            <a:ext cx="2616200" cy="2603500"/>
          </a:xfrm>
          <a:prstGeom prst="rect">
            <a:avLst/>
          </a:prstGeom>
        </p:spPr>
      </p:pic>
      <p:pic>
        <p:nvPicPr>
          <p:cNvPr id="2" name="Picture 1"/>
          <p:cNvPicPr>
            <a:picLocks noChangeAspect="1"/>
          </p:cNvPicPr>
          <p:nvPr/>
        </p:nvPicPr>
        <p:blipFill>
          <a:blip r:embed="rId3"/>
          <a:stretch>
            <a:fillRect/>
          </a:stretch>
        </p:blipFill>
        <p:spPr>
          <a:xfrm>
            <a:off x="65088" y="1192653"/>
            <a:ext cx="2901950" cy="1939030"/>
          </a:xfrm>
          <a:prstGeom prst="rect">
            <a:avLst/>
          </a:prstGeom>
        </p:spPr>
      </p:pic>
      <p:pic>
        <p:nvPicPr>
          <p:cNvPr id="11"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0413" y="1074738"/>
            <a:ext cx="2536825"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 name="Title 3"/>
          <p:cNvSpPr>
            <a:spLocks noGrp="1"/>
          </p:cNvSpPr>
          <p:nvPr>
            <p:ph type="title"/>
          </p:nvPr>
        </p:nvSpPr>
        <p:spPr>
          <a:xfrm>
            <a:off x="238125" y="31750"/>
            <a:ext cx="8507413" cy="838200"/>
          </a:xfrm>
        </p:spPr>
        <p:txBody>
          <a:bodyPr/>
          <a:lstStyle/>
          <a:p>
            <a:r>
              <a:rPr lang="en-US" sz="2200" dirty="0">
                <a:latin typeface="Century Gothic" charset="0"/>
              </a:rPr>
              <a:t>Snowflake </a:t>
            </a:r>
            <a:r>
              <a:rPr lang="en-US" sz="2200" dirty="0" smtClean="0">
                <a:latin typeface="Century Gothic" charset="0"/>
              </a:rPr>
              <a:t>Divertor (SFD) Has Advantages Compared to</a:t>
            </a:r>
            <a:br>
              <a:rPr lang="en-US" sz="2200" dirty="0" smtClean="0">
                <a:latin typeface="Century Gothic" charset="0"/>
              </a:rPr>
            </a:br>
            <a:r>
              <a:rPr lang="en-US" sz="2200" dirty="0" smtClean="0">
                <a:latin typeface="Century Gothic" charset="0"/>
              </a:rPr>
              <a:t>the Standard </a:t>
            </a:r>
            <a:r>
              <a:rPr lang="en-US" sz="2200" dirty="0">
                <a:latin typeface="Century Gothic" charset="0"/>
              </a:rPr>
              <a:t>X-point Divertor </a:t>
            </a:r>
          </a:p>
        </p:txBody>
      </p:sp>
      <p:sp>
        <p:nvSpPr>
          <p:cNvPr id="11266" name="Content Placeholder 13"/>
          <p:cNvSpPr>
            <a:spLocks noGrp="1"/>
          </p:cNvSpPr>
          <p:nvPr>
            <p:ph idx="1"/>
          </p:nvPr>
        </p:nvSpPr>
        <p:spPr>
          <a:xfrm>
            <a:off x="0" y="4178300"/>
            <a:ext cx="9144000" cy="2087033"/>
          </a:xfrm>
        </p:spPr>
        <p:txBody>
          <a:bodyPr/>
          <a:lstStyle/>
          <a:p>
            <a:r>
              <a:rPr lang="en-US" dirty="0">
                <a:latin typeface="Century Gothic" charset="0"/>
              </a:rPr>
              <a:t>Snowflake </a:t>
            </a:r>
            <a:r>
              <a:rPr lang="en-US" dirty="0" smtClean="0">
                <a:latin typeface="Century Gothic" charset="0"/>
              </a:rPr>
              <a:t>divertor(SFD): </a:t>
            </a:r>
            <a:r>
              <a:rPr lang="en-US" dirty="0">
                <a:latin typeface="Century Gothic" charset="0"/>
              </a:rPr>
              <a:t>second-order </a:t>
            </a:r>
            <a:r>
              <a:rPr lang="en-US" dirty="0" smtClean="0">
                <a:latin typeface="Century Gothic" charset="0"/>
              </a:rPr>
              <a:t>null (2 X-points) </a:t>
            </a:r>
          </a:p>
          <a:p>
            <a:r>
              <a:rPr lang="en-US" dirty="0" smtClean="0">
                <a:latin typeface="Century Gothic" charset="0"/>
              </a:rPr>
              <a:t>Geometric </a:t>
            </a:r>
            <a:r>
              <a:rPr lang="en-US" dirty="0">
                <a:latin typeface="Century Gothic" charset="0"/>
              </a:rPr>
              <a:t>changes </a:t>
            </a:r>
            <a:r>
              <a:rPr lang="en-US" dirty="0" smtClean="0">
                <a:latin typeface="Century Gothic" charset="0"/>
              </a:rPr>
              <a:t>compared </a:t>
            </a:r>
            <a:r>
              <a:rPr lang="en-US" dirty="0">
                <a:latin typeface="Century Gothic" charset="0"/>
              </a:rPr>
              <a:t>to standard </a:t>
            </a:r>
            <a:r>
              <a:rPr lang="en-US" dirty="0" smtClean="0">
                <a:latin typeface="Century Gothic" charset="0"/>
              </a:rPr>
              <a:t>divertor can lead to:</a:t>
            </a:r>
            <a:endParaRPr lang="en-US" dirty="0">
              <a:latin typeface="Century Gothic" charset="0"/>
            </a:endParaRPr>
          </a:p>
          <a:p>
            <a:pPr marL="627063" lvl="1"/>
            <a:r>
              <a:rPr lang="en-US" dirty="0">
                <a:solidFill>
                  <a:srgbClr val="000000"/>
                </a:solidFill>
                <a:latin typeface="Century Gothic" charset="0"/>
              </a:rPr>
              <a:t>High </a:t>
            </a:r>
            <a:r>
              <a:rPr lang="en-US" dirty="0" err="1">
                <a:solidFill>
                  <a:srgbClr val="000000"/>
                </a:solidFill>
                <a:latin typeface="Century Gothic" charset="0"/>
              </a:rPr>
              <a:t>poloidal</a:t>
            </a:r>
            <a:r>
              <a:rPr lang="en-US" dirty="0">
                <a:solidFill>
                  <a:srgbClr val="000000"/>
                </a:solidFill>
                <a:latin typeface="Century Gothic" charset="0"/>
              </a:rPr>
              <a:t> flux expansion, large </a:t>
            </a:r>
            <a:r>
              <a:rPr lang="en-US" dirty="0" smtClean="0">
                <a:solidFill>
                  <a:srgbClr val="000000"/>
                </a:solidFill>
                <a:latin typeface="Century Gothic" charset="0"/>
              </a:rPr>
              <a:t>plasma-wetted </a:t>
            </a:r>
            <a:r>
              <a:rPr lang="en-US" dirty="0">
                <a:solidFill>
                  <a:srgbClr val="000000"/>
                </a:solidFill>
                <a:latin typeface="Century Gothic" charset="0"/>
              </a:rPr>
              <a:t>area </a:t>
            </a:r>
            <a:r>
              <a:rPr lang="en-US" dirty="0">
                <a:solidFill>
                  <a:srgbClr val="000000"/>
                </a:solidFill>
                <a:latin typeface="Century Gothic" charset="0"/>
                <a:sym typeface="Wingdings" charset="0"/>
              </a:rPr>
              <a:t></a:t>
            </a:r>
            <a:r>
              <a:rPr lang="en-US" b="1" dirty="0">
                <a:solidFill>
                  <a:srgbClr val="FF0000"/>
                </a:solidFill>
                <a:latin typeface="Century Gothic" charset="0"/>
              </a:rPr>
              <a:t>reduce peak </a:t>
            </a:r>
            <a:r>
              <a:rPr lang="en-US" b="1" i="1" dirty="0" err="1">
                <a:solidFill>
                  <a:srgbClr val="FF0000"/>
                </a:solidFill>
                <a:latin typeface="Century Gothic" charset="0"/>
              </a:rPr>
              <a:t>q</a:t>
            </a:r>
            <a:r>
              <a:rPr lang="en-US" b="1" i="1" baseline="-25000" dirty="0" err="1">
                <a:solidFill>
                  <a:srgbClr val="FF0000"/>
                </a:solidFill>
                <a:latin typeface="Century Gothic" charset="0"/>
              </a:rPr>
              <a:t>div</a:t>
            </a:r>
            <a:endParaRPr lang="en-US" b="1" i="1" baseline="-25000" dirty="0">
              <a:solidFill>
                <a:srgbClr val="FF0000"/>
              </a:solidFill>
              <a:latin typeface="Century Gothic" charset="0"/>
            </a:endParaRPr>
          </a:p>
          <a:p>
            <a:pPr marL="627063" lvl="1"/>
            <a:r>
              <a:rPr lang="en-US" dirty="0">
                <a:solidFill>
                  <a:srgbClr val="000000"/>
                </a:solidFill>
                <a:latin typeface="Century Gothic" charset="0"/>
              </a:rPr>
              <a:t>Four strike points </a:t>
            </a:r>
            <a:r>
              <a:rPr lang="en-US" dirty="0">
                <a:solidFill>
                  <a:srgbClr val="000000"/>
                </a:solidFill>
                <a:latin typeface="Century Gothic" charset="0"/>
                <a:sym typeface="Wingdings" charset="0"/>
              </a:rPr>
              <a:t></a:t>
            </a:r>
            <a:r>
              <a:rPr lang="en-US" b="1" dirty="0">
                <a:solidFill>
                  <a:srgbClr val="FF0000"/>
                </a:solidFill>
                <a:latin typeface="Century Gothic" charset="0"/>
              </a:rPr>
              <a:t> share </a:t>
            </a:r>
            <a:r>
              <a:rPr lang="en-US" b="1" i="1" dirty="0" err="1">
                <a:solidFill>
                  <a:srgbClr val="FF0000"/>
                </a:solidFill>
                <a:latin typeface="Century Gothic" charset="0"/>
              </a:rPr>
              <a:t>P</a:t>
            </a:r>
            <a:r>
              <a:rPr lang="en-US" b="1" i="1" baseline="-25000" dirty="0" err="1">
                <a:solidFill>
                  <a:srgbClr val="FF0000"/>
                </a:solidFill>
                <a:latin typeface="Century Gothic" charset="0"/>
              </a:rPr>
              <a:t>div</a:t>
            </a:r>
            <a:endParaRPr lang="en-US" b="1" dirty="0">
              <a:solidFill>
                <a:srgbClr val="FF0000"/>
              </a:solidFill>
              <a:latin typeface="Century Gothic" charset="0"/>
            </a:endParaRPr>
          </a:p>
        </p:txBody>
      </p:sp>
      <p:sp>
        <p:nvSpPr>
          <p:cNvPr id="11267" name="Rectangle 2"/>
          <p:cNvSpPr>
            <a:spLocks noChangeArrowheads="1"/>
          </p:cNvSpPr>
          <p:nvPr/>
        </p:nvSpPr>
        <p:spPr bwMode="auto">
          <a:xfrm>
            <a:off x="7772400" y="3154363"/>
            <a:ext cx="228600" cy="27463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pPr eaLnBrk="0" hangingPunct="0">
              <a:spcBef>
                <a:spcPct val="50000"/>
              </a:spcBef>
              <a:buFontTx/>
              <a:buNone/>
            </a:pPr>
            <a:endParaRPr lang="en-US" sz="1400" b="0" i="0">
              <a:solidFill>
                <a:srgbClr val="0039A6"/>
              </a:solidFill>
              <a:latin typeface="Impact" charset="0"/>
              <a:ea typeface="ＭＳ Ｐゴシック" charset="0"/>
              <a:cs typeface="ＭＳ Ｐゴシック" charset="0"/>
            </a:endParaRPr>
          </a:p>
        </p:txBody>
      </p:sp>
      <p:pic>
        <p:nvPicPr>
          <p:cNvPr id="11271" name="Picture 20"/>
          <p:cNvPicPr>
            <a:picLocks noChangeAspect="1" noChangeArrowheads="1"/>
          </p:cNvPicPr>
          <p:nvPr/>
        </p:nvPicPr>
        <p:blipFill>
          <a:blip r:embed="rId4">
            <a:extLst>
              <a:ext uri="{28A0092B-C50C-407E-A947-70E740481C1C}">
                <a14:useLocalDpi xmlns:a14="http://schemas.microsoft.com/office/drawing/2010/main" val="0"/>
              </a:ext>
            </a:extLst>
          </a:blip>
          <a:srcRect l="8081" t="75975" r="68687"/>
          <a:stretch>
            <a:fillRect/>
          </a:stretch>
        </p:blipFill>
        <p:spPr bwMode="auto">
          <a:xfrm>
            <a:off x="3219450" y="2995613"/>
            <a:ext cx="50958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Rectangle 1"/>
          <p:cNvSpPr>
            <a:spLocks noChangeArrowheads="1"/>
          </p:cNvSpPr>
          <p:nvPr/>
        </p:nvSpPr>
        <p:spPr bwMode="auto">
          <a:xfrm>
            <a:off x="1462088" y="2671763"/>
            <a:ext cx="1504950"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spcBef>
                <a:spcPct val="0"/>
              </a:spcBef>
              <a:buFontTx/>
              <a:buNone/>
            </a:pPr>
            <a:r>
              <a:rPr lang="en-US" sz="1300" i="0">
                <a:solidFill>
                  <a:prstClr val="black"/>
                </a:solidFill>
                <a:latin typeface="Century Gothic" charset="0"/>
                <a:ea typeface="ＭＳ Ｐゴシック" charset="0"/>
                <a:cs typeface="ＭＳ Ｐゴシック" charset="0"/>
              </a:rPr>
              <a:t>Exact Snowflake  </a:t>
            </a:r>
          </a:p>
        </p:txBody>
      </p:sp>
    </p:spTree>
    <p:extLst>
      <p:ext uri="{BB962C8B-B14F-4D97-AF65-F5344CB8AC3E}">
        <p14:creationId xmlns:p14="http://schemas.microsoft.com/office/powerpoint/2010/main" val="2852773766"/>
      </p:ext>
    </p:extLst>
  </p:cSld>
  <p:clrMapOvr>
    <a:masterClrMapping/>
  </p:clrMapOvr>
  <p:transition xmlns:p14="http://schemas.microsoft.com/office/powerpoint/2010/main" advTm="166423"/>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6150" y="1511583"/>
            <a:ext cx="2209193" cy="1894997"/>
          </a:xfrm>
          <a:prstGeom prst="rect">
            <a:avLst/>
          </a:prstGeom>
        </p:spPr>
      </p:pic>
      <p:pic>
        <p:nvPicPr>
          <p:cNvPr id="34" name="Picture 33"/>
          <p:cNvPicPr>
            <a:picLocks noChangeAspect="1"/>
          </p:cNvPicPr>
          <p:nvPr/>
        </p:nvPicPr>
        <p:blipFill rotWithShape="1">
          <a:blip r:embed="rId3"/>
          <a:srcRect t="20533" r="17209" b="9999"/>
          <a:stretch/>
        </p:blipFill>
        <p:spPr>
          <a:xfrm>
            <a:off x="3378331" y="4450734"/>
            <a:ext cx="2527169" cy="2320705"/>
          </a:xfrm>
          <a:prstGeom prst="rect">
            <a:avLst/>
          </a:prstGeom>
        </p:spPr>
      </p:pic>
      <p:sp>
        <p:nvSpPr>
          <p:cNvPr id="43" name="Title 1"/>
          <p:cNvSpPr txBox="1">
            <a:spLocks/>
          </p:cNvSpPr>
          <p:nvPr/>
        </p:nvSpPr>
        <p:spPr bwMode="auto">
          <a:xfrm>
            <a:off x="0" y="-1"/>
            <a:ext cx="9144000" cy="898225"/>
          </a:xfrm>
          <a:prstGeom prst="rect">
            <a:avLst/>
          </a:prstGeom>
          <a:noFill/>
          <a:ln w="9525">
            <a:noFill/>
            <a:miter lim="800000"/>
            <a:headEnd/>
            <a:tailEnd/>
          </a:ln>
        </p:spPr>
        <p:txBody>
          <a:bodyPr anchor="ctr"/>
          <a:lstStyle/>
          <a:p>
            <a:pPr defTabSz="457200" eaLnBrk="0" hangingPunct="0">
              <a:spcBef>
                <a:spcPct val="0"/>
              </a:spcBef>
              <a:buFontTx/>
              <a:buNone/>
              <a:defRPr/>
            </a:pPr>
            <a:r>
              <a:rPr lang="en-US" sz="2600" i="0" kern="0" dirty="0">
                <a:solidFill>
                  <a:prstClr val="white"/>
                </a:solidFill>
                <a:latin typeface="Century Gothic"/>
                <a:ea typeface="ＭＳ Ｐゴシック" charset="0"/>
                <a:cs typeface="ＭＳ Ｐゴシック" charset="0"/>
              </a:rPr>
              <a:t>Snowflake </a:t>
            </a:r>
            <a:r>
              <a:rPr lang="en-US" sz="2600" i="0" kern="0" dirty="0" smtClean="0">
                <a:solidFill>
                  <a:prstClr val="white"/>
                </a:solidFill>
                <a:latin typeface="Century Gothic"/>
                <a:ea typeface="ＭＳ Ｐゴシック" charset="0"/>
                <a:cs typeface="ＭＳ Ｐゴシック" charset="0"/>
              </a:rPr>
              <a:t>Control System</a:t>
            </a:r>
            <a:endParaRPr lang="en-US" sz="2600" i="0" kern="0" dirty="0">
              <a:solidFill>
                <a:prstClr val="white"/>
              </a:solidFill>
              <a:latin typeface="Century Gothic"/>
              <a:ea typeface="ＭＳ Ｐゴシック" charset="0"/>
              <a:cs typeface="ＭＳ Ｐゴシック" charset="0"/>
            </a:endParaRPr>
          </a:p>
        </p:txBody>
      </p:sp>
      <p:sp>
        <p:nvSpPr>
          <p:cNvPr id="22" name="Rectangle 21"/>
          <p:cNvSpPr/>
          <p:nvPr/>
        </p:nvSpPr>
        <p:spPr>
          <a:xfrm>
            <a:off x="692834" y="1142251"/>
            <a:ext cx="941070" cy="369332"/>
          </a:xfrm>
          <a:prstGeom prst="rect">
            <a:avLst/>
          </a:prstGeom>
        </p:spPr>
        <p:txBody>
          <a:bodyPr wrap="none">
            <a:spAutoFit/>
          </a:bodyPr>
          <a:lstStyle/>
          <a:p>
            <a:pPr defTabSz="457200">
              <a:spcBef>
                <a:spcPct val="0"/>
              </a:spcBef>
              <a:buFontTx/>
              <a:buNone/>
            </a:pPr>
            <a:r>
              <a:rPr lang="en-US" sz="1800" b="0" i="0" dirty="0" smtClean="0">
                <a:solidFill>
                  <a:srgbClr val="0000FF"/>
                </a:solidFill>
                <a:latin typeface="Arial" charset="0"/>
                <a:ea typeface="ＭＳ Ｐゴシック" charset="0"/>
                <a:cs typeface="ＭＳ Ｐゴシック" charset="0"/>
              </a:rPr>
              <a:t>SFD (-)</a:t>
            </a:r>
            <a:endParaRPr lang="en-US" sz="1800" b="0" i="0" dirty="0">
              <a:solidFill>
                <a:srgbClr val="0000FF"/>
              </a:solidFill>
              <a:latin typeface="Century Gothic" charset="0"/>
              <a:ea typeface="ＭＳ Ｐゴシック" charset="0"/>
              <a:cs typeface="ＭＳ Ｐゴシック" charset="0"/>
            </a:endParaRPr>
          </a:p>
        </p:txBody>
      </p:sp>
      <p:sp>
        <p:nvSpPr>
          <p:cNvPr id="112" name="Rectangle 111"/>
          <p:cNvSpPr/>
          <p:nvPr/>
        </p:nvSpPr>
        <p:spPr>
          <a:xfrm>
            <a:off x="5431904" y="5622427"/>
            <a:ext cx="999004" cy="369332"/>
          </a:xfrm>
          <a:prstGeom prst="rect">
            <a:avLst/>
          </a:prstGeom>
          <a:ln>
            <a:noFill/>
          </a:ln>
        </p:spPr>
        <p:txBody>
          <a:bodyPr wrap="none">
            <a:spAutoFit/>
          </a:bodyPr>
          <a:lstStyle/>
          <a:p>
            <a:pPr defTabSz="457200">
              <a:spcBef>
                <a:spcPct val="0"/>
              </a:spcBef>
              <a:buFontTx/>
              <a:buNone/>
            </a:pPr>
            <a:r>
              <a:rPr lang="en-US" sz="1800" b="0" i="0" dirty="0" smtClean="0">
                <a:solidFill>
                  <a:srgbClr val="FF0000"/>
                </a:solidFill>
                <a:latin typeface="Arial" charset="0"/>
                <a:ea typeface="ＭＳ Ｐゴシック" charset="0"/>
                <a:cs typeface="ＭＳ Ｐゴシック" charset="0"/>
              </a:rPr>
              <a:t>SFD (+)</a:t>
            </a:r>
            <a:endParaRPr lang="en-US" sz="1800" b="0" i="0" dirty="0">
              <a:solidFill>
                <a:srgbClr val="FF0000"/>
              </a:solidFill>
              <a:latin typeface="Century Gothic" charset="0"/>
              <a:ea typeface="ＭＳ Ｐゴシック" charset="0"/>
              <a:cs typeface="ＭＳ Ｐゴシック" charset="0"/>
            </a:endParaRPr>
          </a:p>
        </p:txBody>
      </p:sp>
      <p:cxnSp>
        <p:nvCxnSpPr>
          <p:cNvPr id="24" name="Straight Arrow Connector 23"/>
          <p:cNvCxnSpPr/>
          <p:nvPr/>
        </p:nvCxnSpPr>
        <p:spPr>
          <a:xfrm flipH="1">
            <a:off x="5905500" y="3937000"/>
            <a:ext cx="730234" cy="7937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endCxn id="67597" idx="1"/>
          </p:cNvCxnSpPr>
          <p:nvPr/>
        </p:nvCxnSpPr>
        <p:spPr>
          <a:xfrm flipV="1">
            <a:off x="1633904" y="2310897"/>
            <a:ext cx="1040969" cy="43243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2674873" y="1711371"/>
            <a:ext cx="5986480" cy="2130101"/>
            <a:chOff x="2674873" y="1711371"/>
            <a:chExt cx="5986480" cy="2130101"/>
          </a:xfrm>
        </p:grpSpPr>
        <p:grpSp>
          <p:nvGrpSpPr>
            <p:cNvPr id="3" name="Group 2"/>
            <p:cNvGrpSpPr/>
            <p:nvPr/>
          </p:nvGrpSpPr>
          <p:grpSpPr>
            <a:xfrm>
              <a:off x="2674873" y="1928157"/>
              <a:ext cx="5986480" cy="1913315"/>
              <a:chOff x="1574005" y="2964510"/>
              <a:chExt cx="5986480" cy="1913315"/>
            </a:xfrm>
          </p:grpSpPr>
          <p:grpSp>
            <p:nvGrpSpPr>
              <p:cNvPr id="8" name="Group 7"/>
              <p:cNvGrpSpPr/>
              <p:nvPr/>
            </p:nvGrpSpPr>
            <p:grpSpPr>
              <a:xfrm>
                <a:off x="1574005" y="2964510"/>
                <a:ext cx="5986480" cy="1913315"/>
                <a:chOff x="146518" y="1436926"/>
                <a:chExt cx="5986480" cy="1913315"/>
              </a:xfrm>
            </p:grpSpPr>
            <p:sp>
              <p:nvSpPr>
                <p:cNvPr id="67590" name="Line 6"/>
                <p:cNvSpPr>
                  <a:spLocks noChangeShapeType="1"/>
                </p:cNvSpPr>
                <p:nvPr/>
              </p:nvSpPr>
              <p:spPr bwMode="auto">
                <a:xfrm>
                  <a:off x="1243481" y="1807980"/>
                  <a:ext cx="457200" cy="0"/>
                </a:xfrm>
                <a:prstGeom prst="line">
                  <a:avLst/>
                </a:prstGeom>
                <a:noFill/>
                <a:ln w="25400">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457200">
                    <a:spcBef>
                      <a:spcPct val="0"/>
                    </a:spcBef>
                    <a:buFontTx/>
                    <a:buNone/>
                  </a:pPr>
                  <a:endParaRPr lang="en-US" sz="1800" b="0" i="0">
                    <a:solidFill>
                      <a:prstClr val="black"/>
                    </a:solidFill>
                    <a:latin typeface="Century Gothic" charset="0"/>
                    <a:ea typeface="ＭＳ Ｐゴシック" charset="0"/>
                    <a:cs typeface="ＭＳ Ｐゴシック" charset="0"/>
                  </a:endParaRPr>
                </a:p>
              </p:txBody>
            </p:sp>
            <p:grpSp>
              <p:nvGrpSpPr>
                <p:cNvPr id="67591" name="Group 7"/>
                <p:cNvGrpSpPr>
                  <a:grpSpLocks/>
                </p:cNvGrpSpPr>
                <p:nvPr/>
              </p:nvGrpSpPr>
              <p:grpSpPr bwMode="auto">
                <a:xfrm>
                  <a:off x="1711795" y="1579380"/>
                  <a:ext cx="457200" cy="457200"/>
                  <a:chOff x="1476" y="2736"/>
                  <a:chExt cx="288" cy="288"/>
                </a:xfrm>
                <a:effectLst/>
              </p:grpSpPr>
              <p:sp>
                <p:nvSpPr>
                  <p:cNvPr id="67592" name="Oval 8"/>
                  <p:cNvSpPr>
                    <a:spLocks noChangeArrowheads="1"/>
                  </p:cNvSpPr>
                  <p:nvPr/>
                </p:nvSpPr>
                <p:spPr bwMode="auto">
                  <a:xfrm>
                    <a:off x="1476" y="2736"/>
                    <a:ext cx="288" cy="288"/>
                  </a:xfrm>
                  <a:prstGeom prst="ellipse">
                    <a:avLst/>
                  </a:pr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spcBef>
                        <a:spcPct val="0"/>
                      </a:spcBef>
                      <a:buFontTx/>
                      <a:buNone/>
                    </a:pPr>
                    <a:endParaRPr lang="en-US" sz="1800" b="0" i="0">
                      <a:solidFill>
                        <a:prstClr val="black"/>
                      </a:solidFill>
                      <a:latin typeface="Century Gothic" charset="0"/>
                      <a:ea typeface="ＭＳ Ｐゴシック" charset="0"/>
                      <a:cs typeface="ＭＳ Ｐゴシック" charset="0"/>
                    </a:endParaRPr>
                  </a:p>
                </p:txBody>
              </p:sp>
              <p:sp>
                <p:nvSpPr>
                  <p:cNvPr id="67593" name="Line 9"/>
                  <p:cNvSpPr>
                    <a:spLocks noChangeShapeType="1"/>
                  </p:cNvSpPr>
                  <p:nvPr/>
                </p:nvSpPr>
                <p:spPr bwMode="auto">
                  <a:xfrm>
                    <a:off x="1620" y="2736"/>
                    <a:ext cx="0" cy="288"/>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457200">
                      <a:spcBef>
                        <a:spcPct val="0"/>
                      </a:spcBef>
                      <a:buFontTx/>
                      <a:buNone/>
                    </a:pPr>
                    <a:endParaRPr lang="en-US" sz="1800" b="0" i="0">
                      <a:solidFill>
                        <a:prstClr val="black"/>
                      </a:solidFill>
                      <a:latin typeface="Century Gothic" charset="0"/>
                      <a:ea typeface="ＭＳ Ｐゴシック" charset="0"/>
                      <a:cs typeface="ＭＳ Ｐゴシック" charset="0"/>
                    </a:endParaRPr>
                  </a:p>
                </p:txBody>
              </p:sp>
              <p:sp>
                <p:nvSpPr>
                  <p:cNvPr id="67594" name="Line 10"/>
                  <p:cNvSpPr>
                    <a:spLocks noChangeShapeType="1"/>
                  </p:cNvSpPr>
                  <p:nvPr/>
                </p:nvSpPr>
                <p:spPr bwMode="auto">
                  <a:xfrm>
                    <a:off x="1476" y="2880"/>
                    <a:ext cx="288"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457200">
                      <a:spcBef>
                        <a:spcPct val="0"/>
                      </a:spcBef>
                      <a:buFontTx/>
                      <a:buNone/>
                    </a:pPr>
                    <a:endParaRPr lang="en-US" sz="1800" b="0" i="0">
                      <a:solidFill>
                        <a:prstClr val="black"/>
                      </a:solidFill>
                      <a:latin typeface="Century Gothic" charset="0"/>
                      <a:ea typeface="ＭＳ Ｐゴシック" charset="0"/>
                      <a:cs typeface="ＭＳ Ｐゴシック" charset="0"/>
                    </a:endParaRPr>
                  </a:p>
                </p:txBody>
              </p:sp>
            </p:grpSp>
            <p:sp>
              <p:nvSpPr>
                <p:cNvPr id="67596" name="Text Box 12"/>
                <p:cNvSpPr txBox="1">
                  <a:spLocks noChangeArrowheads="1"/>
                </p:cNvSpPr>
                <p:nvPr/>
              </p:nvSpPr>
              <p:spPr bwMode="auto">
                <a:xfrm>
                  <a:off x="3157932" y="2664441"/>
                  <a:ext cx="1684452" cy="685800"/>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defTabSz="457200">
                    <a:spcBef>
                      <a:spcPct val="0"/>
                    </a:spcBef>
                    <a:buFontTx/>
                    <a:buNone/>
                  </a:pPr>
                  <a:r>
                    <a:rPr lang="en-US" sz="1800" b="0" i="0" dirty="0" smtClean="0">
                      <a:solidFill>
                        <a:prstClr val="black"/>
                      </a:solidFill>
                      <a:latin typeface="Arial" charset="0"/>
                      <a:ea typeface="ＭＳ Ｐゴシック" charset="0"/>
                      <a:cs typeface="ＭＳ Ｐゴシック" charset="0"/>
                    </a:rPr>
                    <a:t>SFD</a:t>
                  </a:r>
                </a:p>
                <a:p>
                  <a:pPr algn="ctr" defTabSz="457200">
                    <a:spcBef>
                      <a:spcPct val="0"/>
                    </a:spcBef>
                    <a:buFontTx/>
                    <a:buNone/>
                  </a:pPr>
                  <a:r>
                    <a:rPr lang="en-US" sz="1800" b="0" i="0" dirty="0" smtClean="0">
                      <a:solidFill>
                        <a:prstClr val="black"/>
                      </a:solidFill>
                      <a:latin typeface="Arial" charset="0"/>
                      <a:ea typeface="ＭＳ Ｐゴシック" charset="0"/>
                      <a:cs typeface="ＭＳ Ｐゴシック" charset="0"/>
                    </a:rPr>
                    <a:t>locator</a:t>
                  </a:r>
                  <a:endParaRPr lang="en-US" sz="1800" b="0" i="0" dirty="0">
                    <a:solidFill>
                      <a:prstClr val="black"/>
                    </a:solidFill>
                    <a:latin typeface="Arial" charset="0"/>
                    <a:ea typeface="ＭＳ Ｐゴシック" charset="0"/>
                    <a:cs typeface="ＭＳ Ｐゴシック" charset="0"/>
                  </a:endParaRPr>
                </a:p>
              </p:txBody>
            </p:sp>
            <p:sp>
              <p:nvSpPr>
                <p:cNvPr id="67597" name="Text Box 13"/>
                <p:cNvSpPr txBox="1">
                  <a:spLocks noChangeArrowheads="1"/>
                </p:cNvSpPr>
                <p:nvPr/>
              </p:nvSpPr>
              <p:spPr bwMode="auto">
                <a:xfrm>
                  <a:off x="146518" y="1527502"/>
                  <a:ext cx="1096963" cy="584328"/>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defTabSz="457200">
                    <a:spcBef>
                      <a:spcPct val="0"/>
                    </a:spcBef>
                    <a:buFontTx/>
                    <a:buNone/>
                  </a:pPr>
                  <a:r>
                    <a:rPr lang="en-US" sz="1800" b="0" i="0" dirty="0" smtClean="0">
                      <a:solidFill>
                        <a:prstClr val="black"/>
                      </a:solidFill>
                      <a:latin typeface="Arial"/>
                      <a:ea typeface="ＭＳ Ｐゴシック" charset="0"/>
                      <a:cs typeface="Arial"/>
                    </a:rPr>
                    <a:t>Desired SFD</a:t>
                  </a:r>
                </a:p>
              </p:txBody>
            </p:sp>
            <p:sp>
              <p:nvSpPr>
                <p:cNvPr id="67601" name="Line 17"/>
                <p:cNvSpPr>
                  <a:spLocks noChangeShapeType="1"/>
                </p:cNvSpPr>
                <p:nvPr/>
              </p:nvSpPr>
              <p:spPr bwMode="auto">
                <a:xfrm flipH="1" flipV="1">
                  <a:off x="4842384" y="3007342"/>
                  <a:ext cx="1290614" cy="12710"/>
                </a:xfrm>
                <a:prstGeom prst="line">
                  <a:avLst/>
                </a:prstGeom>
                <a:noFill/>
                <a:ln w="25400">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457200">
                    <a:spcBef>
                      <a:spcPct val="0"/>
                    </a:spcBef>
                    <a:buFontTx/>
                    <a:buNone/>
                  </a:pPr>
                  <a:endParaRPr lang="en-US" sz="1800" b="0" i="0">
                    <a:solidFill>
                      <a:prstClr val="black"/>
                    </a:solidFill>
                    <a:latin typeface="Century Gothic" charset="0"/>
                    <a:ea typeface="ＭＳ Ｐゴシック" charset="0"/>
                    <a:cs typeface="ＭＳ Ｐゴシック" charset="0"/>
                  </a:endParaRPr>
                </a:p>
              </p:txBody>
            </p:sp>
            <p:sp>
              <p:nvSpPr>
                <p:cNvPr id="67602" name="Line 18"/>
                <p:cNvSpPr>
                  <a:spLocks noChangeShapeType="1"/>
                </p:cNvSpPr>
                <p:nvPr/>
              </p:nvSpPr>
              <p:spPr bwMode="auto">
                <a:xfrm rot="-5400000">
                  <a:off x="5525069" y="2412123"/>
                  <a:ext cx="1215858" cy="0"/>
                </a:xfrm>
                <a:prstGeom prst="line">
                  <a:avLst/>
                </a:prstGeom>
                <a:noFill/>
                <a:ln w="25400">
                  <a:solidFill>
                    <a:srgbClr val="00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457200">
                    <a:spcBef>
                      <a:spcPct val="0"/>
                    </a:spcBef>
                    <a:buFontTx/>
                    <a:buNone/>
                  </a:pPr>
                  <a:endParaRPr lang="en-US" sz="1800" b="0" i="0">
                    <a:solidFill>
                      <a:prstClr val="black"/>
                    </a:solidFill>
                    <a:latin typeface="Century Gothic" charset="0"/>
                    <a:ea typeface="ＭＳ Ｐゴシック" charset="0"/>
                    <a:cs typeface="ＭＳ Ｐゴシック" charset="0"/>
                  </a:endParaRPr>
                </a:p>
              </p:txBody>
            </p:sp>
            <p:sp>
              <p:nvSpPr>
                <p:cNvPr id="67606" name="Line 22"/>
                <p:cNvSpPr>
                  <a:spLocks noChangeShapeType="1"/>
                </p:cNvSpPr>
                <p:nvPr/>
              </p:nvSpPr>
              <p:spPr bwMode="auto">
                <a:xfrm>
                  <a:off x="4000371" y="1818304"/>
                  <a:ext cx="674878" cy="0"/>
                </a:xfrm>
                <a:prstGeom prst="line">
                  <a:avLst/>
                </a:prstGeom>
                <a:noFill/>
                <a:ln w="25400">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457200">
                    <a:spcBef>
                      <a:spcPct val="0"/>
                    </a:spcBef>
                    <a:buFontTx/>
                    <a:buNone/>
                  </a:pPr>
                  <a:endParaRPr lang="en-US" sz="1800" b="0" i="0">
                    <a:solidFill>
                      <a:prstClr val="black"/>
                    </a:solidFill>
                    <a:latin typeface="Century Gothic" charset="0"/>
                    <a:ea typeface="ＭＳ Ｐゴシック" charset="0"/>
                    <a:cs typeface="ＭＳ Ｐゴシック" charset="0"/>
                  </a:endParaRPr>
                </a:p>
              </p:txBody>
            </p:sp>
            <p:sp>
              <p:nvSpPr>
                <p:cNvPr id="44" name="Line 17"/>
                <p:cNvSpPr>
                  <a:spLocks noChangeShapeType="1"/>
                </p:cNvSpPr>
                <p:nvPr/>
              </p:nvSpPr>
              <p:spPr bwMode="auto">
                <a:xfrm flipH="1" flipV="1">
                  <a:off x="1950031" y="2036580"/>
                  <a:ext cx="0" cy="970762"/>
                </a:xfrm>
                <a:prstGeom prst="line">
                  <a:avLst/>
                </a:prstGeom>
                <a:noFill/>
                <a:ln w="25400">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457200">
                    <a:spcBef>
                      <a:spcPct val="0"/>
                    </a:spcBef>
                    <a:buFontTx/>
                    <a:buNone/>
                  </a:pPr>
                  <a:endParaRPr lang="en-US" sz="1800" b="0" i="0">
                    <a:solidFill>
                      <a:prstClr val="black"/>
                    </a:solidFill>
                    <a:latin typeface="Century Gothic" charset="0"/>
                    <a:ea typeface="ＭＳ Ｐゴシック" charset="0"/>
                    <a:cs typeface="ＭＳ Ｐゴシック" charset="0"/>
                  </a:endParaRPr>
                </a:p>
              </p:txBody>
            </p:sp>
            <p:sp>
              <p:nvSpPr>
                <p:cNvPr id="45" name="Line 22"/>
                <p:cNvSpPr>
                  <a:spLocks noChangeShapeType="1"/>
                </p:cNvSpPr>
                <p:nvPr/>
              </p:nvSpPr>
              <p:spPr bwMode="auto">
                <a:xfrm>
                  <a:off x="2170569" y="1804194"/>
                  <a:ext cx="457200" cy="0"/>
                </a:xfrm>
                <a:prstGeom prst="line">
                  <a:avLst/>
                </a:prstGeom>
                <a:noFill/>
                <a:ln w="25400">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457200">
                    <a:spcBef>
                      <a:spcPct val="0"/>
                    </a:spcBef>
                    <a:buFontTx/>
                    <a:buNone/>
                  </a:pPr>
                  <a:endParaRPr lang="en-US" sz="1800" b="0" i="0">
                    <a:solidFill>
                      <a:prstClr val="black"/>
                    </a:solidFill>
                    <a:latin typeface="Century Gothic" charset="0"/>
                    <a:ea typeface="ＭＳ Ｐゴシック" charset="0"/>
                    <a:cs typeface="ＭＳ Ｐゴシック" charset="0"/>
                  </a:endParaRPr>
                </a:p>
              </p:txBody>
            </p:sp>
            <p:sp>
              <p:nvSpPr>
                <p:cNvPr id="32" name="Text Box 12"/>
                <p:cNvSpPr txBox="1">
                  <a:spLocks noChangeArrowheads="1"/>
                </p:cNvSpPr>
                <p:nvPr/>
              </p:nvSpPr>
              <p:spPr bwMode="auto">
                <a:xfrm>
                  <a:off x="2627769" y="1475404"/>
                  <a:ext cx="1372602" cy="685800"/>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defTabSz="457200">
                    <a:spcBef>
                      <a:spcPct val="0"/>
                    </a:spcBef>
                    <a:buFontTx/>
                    <a:buNone/>
                  </a:pPr>
                  <a:r>
                    <a:rPr lang="en-US" sz="1800" b="0" i="0" dirty="0" smtClean="0">
                      <a:solidFill>
                        <a:prstClr val="black"/>
                      </a:solidFill>
                      <a:latin typeface="Arial" charset="0"/>
                      <a:ea typeface="ＭＳ Ｐゴシック" charset="0"/>
                      <a:cs typeface="ＭＳ Ｐゴシック" charset="0"/>
                    </a:rPr>
                    <a:t>SFD</a:t>
                  </a:r>
                </a:p>
                <a:p>
                  <a:pPr algn="ctr" defTabSz="457200">
                    <a:spcBef>
                      <a:spcPct val="0"/>
                    </a:spcBef>
                    <a:buFontTx/>
                    <a:buNone/>
                  </a:pPr>
                  <a:r>
                    <a:rPr lang="en-US" sz="1800" b="0" i="0" dirty="0" smtClean="0">
                      <a:solidFill>
                        <a:prstClr val="black"/>
                      </a:solidFill>
                      <a:latin typeface="Arial" charset="0"/>
                      <a:ea typeface="ＭＳ Ｐゴシック" charset="0"/>
                      <a:cs typeface="ＭＳ Ｐゴシック" charset="0"/>
                    </a:rPr>
                    <a:t>controller</a:t>
                  </a:r>
                  <a:endParaRPr lang="en-US" sz="1800" b="0" i="0" dirty="0">
                    <a:solidFill>
                      <a:prstClr val="black"/>
                    </a:solidFill>
                    <a:latin typeface="Arial" charset="0"/>
                    <a:ea typeface="ＭＳ Ｐゴシック" charset="0"/>
                    <a:cs typeface="ＭＳ Ｐゴシック" charset="0"/>
                  </a:endParaRPr>
                </a:p>
              </p:txBody>
            </p:sp>
            <p:sp>
              <p:nvSpPr>
                <p:cNvPr id="7" name="Rectangle 6"/>
                <p:cNvSpPr/>
                <p:nvPr/>
              </p:nvSpPr>
              <p:spPr>
                <a:xfrm>
                  <a:off x="4107379" y="1436926"/>
                  <a:ext cx="445442" cy="369332"/>
                </a:xfrm>
                <a:prstGeom prst="rect">
                  <a:avLst/>
                </a:prstGeom>
              </p:spPr>
              <p:txBody>
                <a:bodyPr wrap="none">
                  <a:spAutoFit/>
                </a:bodyPr>
                <a:lstStyle/>
                <a:p>
                  <a:pPr defTabSz="457200">
                    <a:spcBef>
                      <a:spcPct val="0"/>
                    </a:spcBef>
                    <a:buFontTx/>
                    <a:buNone/>
                  </a:pPr>
                  <a:r>
                    <a:rPr lang="en-US" sz="1800" i="0" dirty="0" smtClean="0">
                      <a:solidFill>
                        <a:prstClr val="black"/>
                      </a:solidFill>
                      <a:latin typeface="Arial" charset="0"/>
                      <a:ea typeface="ＭＳ Ｐゴシック" charset="0"/>
                      <a:cs typeface="ＭＳ Ｐゴシック" charset="0"/>
                    </a:rPr>
                    <a:t>I</a:t>
                  </a:r>
                  <a:r>
                    <a:rPr lang="en-US" sz="1800" i="0" baseline="-25000" dirty="0" smtClean="0">
                      <a:solidFill>
                        <a:prstClr val="black"/>
                      </a:solidFill>
                      <a:latin typeface="Arial" charset="0"/>
                      <a:ea typeface="ＭＳ Ｐゴシック" charset="0"/>
                      <a:cs typeface="ＭＳ Ｐゴシック" charset="0"/>
                    </a:rPr>
                    <a:t>PF</a:t>
                  </a:r>
                  <a:endParaRPr lang="en-US" sz="1800" i="0" baseline="-25000" dirty="0">
                    <a:solidFill>
                      <a:prstClr val="black"/>
                    </a:solidFill>
                    <a:latin typeface="Century Gothic" charset="0"/>
                    <a:ea typeface="ＭＳ Ｐゴシック" charset="0"/>
                    <a:cs typeface="ＭＳ Ｐゴシック" charset="0"/>
                  </a:endParaRPr>
                </a:p>
              </p:txBody>
            </p:sp>
            <p:sp>
              <p:nvSpPr>
                <p:cNvPr id="35" name="Line 18"/>
                <p:cNvSpPr>
                  <a:spLocks noChangeShapeType="1"/>
                </p:cNvSpPr>
                <p:nvPr/>
              </p:nvSpPr>
              <p:spPr bwMode="auto">
                <a:xfrm rot="16200000" flipV="1">
                  <a:off x="5876179" y="1547375"/>
                  <a:ext cx="0" cy="513638"/>
                </a:xfrm>
                <a:prstGeom prst="line">
                  <a:avLst/>
                </a:prstGeom>
                <a:noFill/>
                <a:ln w="25400">
                  <a:solidFill>
                    <a:srgbClr val="00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457200">
                    <a:spcBef>
                      <a:spcPct val="0"/>
                    </a:spcBef>
                    <a:buFontTx/>
                    <a:buNone/>
                  </a:pPr>
                  <a:endParaRPr lang="en-US" sz="1800" b="0" i="0">
                    <a:solidFill>
                      <a:prstClr val="black"/>
                    </a:solidFill>
                    <a:latin typeface="Century Gothic" charset="0"/>
                    <a:ea typeface="ＭＳ Ｐゴシック" charset="0"/>
                    <a:cs typeface="ＭＳ Ｐゴシック" charset="0"/>
                  </a:endParaRPr>
                </a:p>
              </p:txBody>
            </p:sp>
            <p:sp>
              <p:nvSpPr>
                <p:cNvPr id="36" name="Line 18"/>
                <p:cNvSpPr>
                  <a:spLocks noChangeShapeType="1"/>
                </p:cNvSpPr>
                <p:nvPr/>
              </p:nvSpPr>
              <p:spPr bwMode="auto">
                <a:xfrm rot="16200000" flipH="1" flipV="1">
                  <a:off x="2553982" y="2403392"/>
                  <a:ext cx="0" cy="1207901"/>
                </a:xfrm>
                <a:prstGeom prst="line">
                  <a:avLst/>
                </a:prstGeom>
                <a:noFill/>
                <a:ln w="25400">
                  <a:solidFill>
                    <a:srgbClr val="00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457200">
                    <a:spcBef>
                      <a:spcPct val="0"/>
                    </a:spcBef>
                    <a:buFontTx/>
                    <a:buNone/>
                  </a:pPr>
                  <a:endParaRPr lang="en-US" sz="1800" b="0" i="0">
                    <a:solidFill>
                      <a:prstClr val="black"/>
                    </a:solidFill>
                    <a:latin typeface="Century Gothic" charset="0"/>
                    <a:ea typeface="ＭＳ Ｐゴシック" charset="0"/>
                    <a:cs typeface="ＭＳ Ｐゴシック" charset="0"/>
                  </a:endParaRPr>
                </a:p>
              </p:txBody>
            </p:sp>
          </p:grpSp>
          <p:sp>
            <p:nvSpPr>
              <p:cNvPr id="2" name="Rectangle 1"/>
              <p:cNvSpPr/>
              <p:nvPr/>
            </p:nvSpPr>
            <p:spPr>
              <a:xfrm>
                <a:off x="3377518" y="3423641"/>
                <a:ext cx="261535" cy="369332"/>
              </a:xfrm>
              <a:prstGeom prst="rect">
                <a:avLst/>
              </a:prstGeom>
            </p:spPr>
            <p:txBody>
              <a:bodyPr wrap="none">
                <a:spAutoFit/>
              </a:bodyPr>
              <a:lstStyle/>
              <a:p>
                <a:pPr algn="ctr" defTabSz="457200">
                  <a:spcBef>
                    <a:spcPct val="0"/>
                  </a:spcBef>
                  <a:buFontTx/>
                  <a:buNone/>
                </a:pPr>
                <a:r>
                  <a:rPr lang="en-US" sz="1800" b="0" i="0" dirty="0" smtClean="0">
                    <a:solidFill>
                      <a:prstClr val="black"/>
                    </a:solidFill>
                    <a:latin typeface="Arial"/>
                    <a:ea typeface="ＭＳ Ｐゴシック" charset="0"/>
                    <a:cs typeface="Arial"/>
                  </a:rPr>
                  <a:t>-</a:t>
                </a:r>
                <a:endParaRPr lang="en-US" sz="1800" b="0" i="0" dirty="0">
                  <a:solidFill>
                    <a:prstClr val="black"/>
                  </a:solidFill>
                  <a:latin typeface="Arial"/>
                  <a:ea typeface="ＭＳ Ｐゴシック" charset="0"/>
                  <a:cs typeface="Arial"/>
                </a:endParaRPr>
              </a:p>
            </p:txBody>
          </p:sp>
          <p:sp>
            <p:nvSpPr>
              <p:cNvPr id="26" name="Rectangle 25"/>
              <p:cNvSpPr/>
              <p:nvPr/>
            </p:nvSpPr>
            <p:spPr>
              <a:xfrm>
                <a:off x="2917924" y="3023337"/>
                <a:ext cx="325730" cy="369332"/>
              </a:xfrm>
              <a:prstGeom prst="rect">
                <a:avLst/>
              </a:prstGeom>
            </p:spPr>
            <p:txBody>
              <a:bodyPr wrap="none">
                <a:spAutoFit/>
              </a:bodyPr>
              <a:lstStyle/>
              <a:p>
                <a:pPr algn="ctr" defTabSz="457200">
                  <a:spcBef>
                    <a:spcPct val="0"/>
                  </a:spcBef>
                  <a:buFontTx/>
                  <a:buNone/>
                </a:pPr>
                <a:r>
                  <a:rPr lang="en-US" sz="1800" b="0" i="0" dirty="0">
                    <a:solidFill>
                      <a:prstClr val="black"/>
                    </a:solidFill>
                    <a:latin typeface="Arial"/>
                    <a:ea typeface="ＭＳ Ｐゴシック" charset="0"/>
                    <a:cs typeface="Arial"/>
                  </a:rPr>
                  <a:t>+</a:t>
                </a:r>
              </a:p>
            </p:txBody>
          </p:sp>
        </p:grpSp>
        <p:sp>
          <p:nvSpPr>
            <p:cNvPr id="4" name="Rectangle 3"/>
            <p:cNvSpPr/>
            <p:nvPr/>
          </p:nvSpPr>
          <p:spPr>
            <a:xfrm>
              <a:off x="7360383" y="2657500"/>
              <a:ext cx="787332" cy="369332"/>
            </a:xfrm>
            <a:prstGeom prst="rect">
              <a:avLst/>
            </a:prstGeom>
          </p:spPr>
          <p:txBody>
            <a:bodyPr wrap="none">
              <a:spAutoFit/>
            </a:bodyPr>
            <a:lstStyle/>
            <a:p>
              <a:pPr defTabSz="457200">
                <a:spcBef>
                  <a:spcPct val="0"/>
                </a:spcBef>
                <a:buFontTx/>
                <a:buNone/>
              </a:pPr>
              <a:r>
                <a:rPr lang="en-US" sz="1800" i="0" dirty="0" smtClean="0">
                  <a:solidFill>
                    <a:prstClr val="black"/>
                  </a:solidFill>
                  <a:latin typeface="Arial" charset="0"/>
                  <a:ea typeface="ＭＳ Ｐゴシック" charset="0"/>
                  <a:cs typeface="ＭＳ Ｐゴシック" charset="0"/>
                </a:rPr>
                <a:t>DIII-D</a:t>
              </a:r>
              <a:endParaRPr lang="en-US" sz="1800" i="0" dirty="0">
                <a:solidFill>
                  <a:prstClr val="black"/>
                </a:solidFill>
                <a:latin typeface="Century Gothic" charset="0"/>
                <a:ea typeface="ＭＳ Ｐゴシック" charset="0"/>
                <a:cs typeface="ＭＳ Ｐゴシック" charset="0"/>
              </a:endParaRPr>
            </a:p>
          </p:txBody>
        </p:sp>
        <p:pic>
          <p:nvPicPr>
            <p:cNvPr id="9" name="Picture 8"/>
            <p:cNvPicPr>
              <a:picLocks noChangeAspect="1"/>
            </p:cNvPicPr>
            <p:nvPr/>
          </p:nvPicPr>
          <p:blipFill>
            <a:blip r:embed="rId4"/>
            <a:stretch>
              <a:fillRect/>
            </a:stretch>
          </p:blipFill>
          <p:spPr>
            <a:xfrm>
              <a:off x="7070321" y="1711371"/>
              <a:ext cx="1342322" cy="983151"/>
            </a:xfrm>
            <a:prstGeom prst="rect">
              <a:avLst/>
            </a:prstGeom>
          </p:spPr>
        </p:pic>
      </p:grpSp>
    </p:spTree>
    <p:extLst>
      <p:ext uri="{BB962C8B-B14F-4D97-AF65-F5344CB8AC3E}">
        <p14:creationId xmlns:p14="http://schemas.microsoft.com/office/powerpoint/2010/main" val="223381233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685740" y="4981039"/>
            <a:ext cx="4114800" cy="1257300"/>
          </a:xfrm>
          <a:prstGeom prst="rect">
            <a:avLst/>
          </a:prstGeom>
        </p:spPr>
      </p:pic>
      <p:pic>
        <p:nvPicPr>
          <p:cNvPr id="8" name="Picture 7"/>
          <p:cNvPicPr>
            <a:picLocks noChangeAspect="1"/>
          </p:cNvPicPr>
          <p:nvPr/>
        </p:nvPicPr>
        <p:blipFill>
          <a:blip r:embed="rId4"/>
          <a:stretch>
            <a:fillRect/>
          </a:stretch>
        </p:blipFill>
        <p:spPr>
          <a:xfrm>
            <a:off x="5527522" y="3264147"/>
            <a:ext cx="2451100" cy="444500"/>
          </a:xfrm>
          <a:prstGeom prst="rect">
            <a:avLst/>
          </a:prstGeom>
        </p:spPr>
      </p:pic>
      <p:pic>
        <p:nvPicPr>
          <p:cNvPr id="5" name="Picture 4"/>
          <p:cNvPicPr>
            <a:picLocks noChangeAspect="1"/>
          </p:cNvPicPr>
          <p:nvPr/>
        </p:nvPicPr>
        <p:blipFill>
          <a:blip r:embed="rId5"/>
          <a:stretch>
            <a:fillRect/>
          </a:stretch>
        </p:blipFill>
        <p:spPr>
          <a:xfrm>
            <a:off x="5282390" y="1742254"/>
            <a:ext cx="2578100" cy="812800"/>
          </a:xfrm>
          <a:prstGeom prst="rect">
            <a:avLst/>
          </a:prstGeom>
        </p:spPr>
      </p:pic>
      <p:pic>
        <p:nvPicPr>
          <p:cNvPr id="3" name="Picture 2"/>
          <p:cNvPicPr>
            <a:picLocks noChangeAspect="1"/>
          </p:cNvPicPr>
          <p:nvPr/>
        </p:nvPicPr>
        <p:blipFill>
          <a:blip r:embed="rId6"/>
          <a:stretch>
            <a:fillRect/>
          </a:stretch>
        </p:blipFill>
        <p:spPr>
          <a:xfrm>
            <a:off x="125413" y="3901145"/>
            <a:ext cx="2540000" cy="2336800"/>
          </a:xfrm>
          <a:prstGeom prst="rect">
            <a:avLst/>
          </a:prstGeom>
        </p:spPr>
      </p:pic>
      <p:pic>
        <p:nvPicPr>
          <p:cNvPr id="4" name="Picture 3"/>
          <p:cNvPicPr>
            <a:picLocks noChangeAspect="1"/>
          </p:cNvPicPr>
          <p:nvPr/>
        </p:nvPicPr>
        <p:blipFill>
          <a:blip r:embed="rId7"/>
          <a:stretch>
            <a:fillRect/>
          </a:stretch>
        </p:blipFill>
        <p:spPr>
          <a:xfrm>
            <a:off x="1" y="1665506"/>
            <a:ext cx="3836542" cy="1375975"/>
          </a:xfrm>
          <a:prstGeom prst="rect">
            <a:avLst/>
          </a:prstGeom>
        </p:spPr>
      </p:pic>
      <p:sp>
        <p:nvSpPr>
          <p:cNvPr id="12294" name="Content Placeholder 3"/>
          <p:cNvSpPr>
            <a:spLocks noGrp="1"/>
          </p:cNvSpPr>
          <p:nvPr>
            <p:ph idx="1"/>
          </p:nvPr>
        </p:nvSpPr>
        <p:spPr>
          <a:xfrm>
            <a:off x="3889718" y="592667"/>
            <a:ext cx="5254281" cy="6265333"/>
          </a:xfrm>
        </p:spPr>
        <p:txBody>
          <a:bodyPr/>
          <a:lstStyle/>
          <a:p>
            <a:pPr>
              <a:buFontTx/>
              <a:buNone/>
              <a:defRPr/>
            </a:pPr>
            <a:r>
              <a:rPr lang="en-US" dirty="0">
                <a:ea typeface="ヒラギノ角ゴ Pro W3" charset="0"/>
                <a:cs typeface="ヒラギノ角ゴ Pro W3" charset="0"/>
              </a:rPr>
              <a:t> </a:t>
            </a:r>
          </a:p>
          <a:p>
            <a:pPr>
              <a:defRPr/>
            </a:pPr>
            <a:r>
              <a:rPr lang="en-US" dirty="0" smtClean="0">
                <a:ea typeface="ヒラギノ角ゴ Pro W3" charset="0"/>
                <a:cs typeface="ヒラギノ角ゴ Pro W3" charset="0"/>
              </a:rPr>
              <a:t>Locally </a:t>
            </a:r>
            <a:r>
              <a:rPr lang="en-US" dirty="0">
                <a:ea typeface="ヒラギノ角ゴ Pro W3" charset="0"/>
                <a:cs typeface="ヒラギノ角ゴ Pro W3" charset="0"/>
              </a:rPr>
              <a:t>expand </a:t>
            </a:r>
            <a:r>
              <a:rPr lang="en-US" dirty="0" smtClean="0">
                <a:ea typeface="ヒラギノ角ゴ Pro W3" charset="0"/>
                <a:cs typeface="ヒラギノ角ゴ Pro W3" charset="0"/>
              </a:rPr>
              <a:t>the </a:t>
            </a:r>
            <a:r>
              <a:rPr lang="en-US" dirty="0">
                <a:ea typeface="ヒラギノ角ゴ Pro W3" charset="0"/>
                <a:cs typeface="ヒラギノ角ゴ Pro W3" charset="0"/>
              </a:rPr>
              <a:t>Grad-</a:t>
            </a:r>
            <a:r>
              <a:rPr lang="en-US" dirty="0" err="1">
                <a:ea typeface="ヒラギノ角ゴ Pro W3" charset="0"/>
                <a:cs typeface="ヒラギノ角ゴ Pro W3" charset="0"/>
              </a:rPr>
              <a:t>Shafranov</a:t>
            </a:r>
            <a:r>
              <a:rPr lang="en-US" dirty="0">
                <a:ea typeface="ヒラギノ角ゴ Pro W3" charset="0"/>
                <a:cs typeface="ヒラギノ角ゴ Pro W3" charset="0"/>
              </a:rPr>
              <a:t> equation </a:t>
            </a:r>
            <a:r>
              <a:rPr lang="en-US" dirty="0" smtClean="0">
                <a:ea typeface="ヒラギノ角ゴ Pro W3" charset="0"/>
                <a:cs typeface="ヒラギノ角ゴ Pro W3" charset="0"/>
              </a:rPr>
              <a:t>in </a:t>
            </a:r>
            <a:r>
              <a:rPr lang="en-US" dirty="0" err="1">
                <a:ea typeface="ヒラギノ角ゴ Pro W3" charset="0"/>
                <a:cs typeface="ヒラギノ角ゴ Pro W3" charset="0"/>
              </a:rPr>
              <a:t>toroidal</a:t>
            </a:r>
            <a:r>
              <a:rPr lang="en-US" dirty="0">
                <a:ea typeface="ヒラギノ角ゴ Pro W3" charset="0"/>
                <a:cs typeface="ヒラギノ角ゴ Pro W3" charset="0"/>
              </a:rPr>
              <a:t> coordinates:</a:t>
            </a:r>
          </a:p>
          <a:p>
            <a:pPr>
              <a:defRPr/>
            </a:pPr>
            <a:endParaRPr lang="en-US" dirty="0">
              <a:ea typeface="ヒラギノ角ゴ Pro W3" charset="0"/>
              <a:cs typeface="ヒラギノ角ゴ Pro W3" charset="0"/>
            </a:endParaRPr>
          </a:p>
          <a:p>
            <a:pPr marL="0" indent="0">
              <a:buFont typeface="Arial"/>
              <a:buNone/>
              <a:defRPr/>
            </a:pPr>
            <a:endParaRPr lang="en-US" dirty="0">
              <a:ea typeface="ヒラギノ角ゴ Pro W3" charset="0"/>
              <a:cs typeface="ヒラギノ角ゴ Pro W3" charset="0"/>
            </a:endParaRPr>
          </a:p>
          <a:p>
            <a:pPr>
              <a:defRPr/>
            </a:pPr>
            <a:endParaRPr lang="en-US" dirty="0">
              <a:ea typeface="ヒラギノ角ゴ Pro W3" charset="0"/>
              <a:cs typeface="ヒラギノ角ゴ Pro W3" charset="0"/>
            </a:endParaRPr>
          </a:p>
          <a:p>
            <a:pPr>
              <a:defRPr/>
            </a:pPr>
            <a:r>
              <a:rPr lang="en-US" dirty="0">
                <a:ea typeface="ヒラギノ角ゴ Pro W3" charset="0"/>
                <a:cs typeface="ヒラギノ角ゴ Pro W3" charset="0"/>
              </a:rPr>
              <a:t>Keep the 3</a:t>
            </a:r>
            <a:r>
              <a:rPr lang="en-US" baseline="30000" dirty="0">
                <a:ea typeface="ヒラギノ角ゴ Pro W3" charset="0"/>
                <a:cs typeface="ヒラギノ角ゴ Pro W3" charset="0"/>
              </a:rPr>
              <a:t>rd</a:t>
            </a:r>
            <a:r>
              <a:rPr lang="en-US" dirty="0">
                <a:ea typeface="ヒラギノ角ゴ Pro W3" charset="0"/>
                <a:cs typeface="ヒラギノ角ゴ Pro W3" charset="0"/>
              </a:rPr>
              <a:t> order </a:t>
            </a:r>
            <a:r>
              <a:rPr lang="en-US" dirty="0" smtClean="0">
                <a:ea typeface="ヒラギノ角ゴ Pro W3" charset="0"/>
                <a:cs typeface="ヒラギノ角ゴ Pro W3" charset="0"/>
              </a:rPr>
              <a:t>terms</a:t>
            </a:r>
            <a:endParaRPr lang="en-US" dirty="0">
              <a:ea typeface="ヒラギノ角ゴ Pro W3" charset="0"/>
              <a:cs typeface="ヒラギノ角ゴ Pro W3" charset="0"/>
            </a:endParaRPr>
          </a:p>
          <a:p>
            <a:pPr marL="0" indent="0">
              <a:buNone/>
              <a:defRPr/>
            </a:pPr>
            <a:endParaRPr lang="en-US" sz="3200" dirty="0" smtClean="0">
              <a:ea typeface="ヒラギノ角ゴ Pro W3" charset="0"/>
              <a:cs typeface="ヒラギノ角ゴ Pro W3" charset="0"/>
            </a:endParaRPr>
          </a:p>
          <a:p>
            <a:pPr>
              <a:defRPr/>
            </a:pPr>
            <a:endParaRPr lang="en-US" sz="1000" dirty="0" smtClean="0">
              <a:ea typeface="ヒラギノ角ゴ Pro W3" charset="0"/>
              <a:cs typeface="ヒラギノ角ゴ Pro W3" charset="0"/>
            </a:endParaRPr>
          </a:p>
          <a:p>
            <a:pPr>
              <a:defRPr/>
            </a:pPr>
            <a:r>
              <a:rPr lang="en-US" dirty="0" smtClean="0">
                <a:ea typeface="ヒラギノ角ゴ Pro W3" charset="0"/>
                <a:cs typeface="ヒラギノ角ゴ Pro W3" charset="0"/>
              </a:rPr>
              <a:t>Find coefficients, </a:t>
            </a:r>
            <a:r>
              <a:rPr lang="en-US" dirty="0" err="1" smtClean="0">
                <a:ea typeface="ヒラギノ角ゴ Pro W3" charset="0"/>
                <a:cs typeface="ヒラギノ角ゴ Pro W3" charset="0"/>
              </a:rPr>
              <a:t>c</a:t>
            </a:r>
            <a:r>
              <a:rPr lang="en-US" baseline="-25000" dirty="0" err="1" smtClean="0">
                <a:ea typeface="ヒラギノ角ゴ Pro W3" charset="0"/>
                <a:cs typeface="ヒラギノ角ゴ Pro W3" charset="0"/>
              </a:rPr>
              <a:t>exp</a:t>
            </a:r>
            <a:r>
              <a:rPr lang="en-US" dirty="0" smtClean="0">
                <a:ea typeface="ヒラギノ角ゴ Pro W3" charset="0"/>
                <a:cs typeface="ヒラギノ角ゴ Pro W3" charset="0"/>
              </a:rPr>
              <a:t>, </a:t>
            </a:r>
            <a:r>
              <a:rPr lang="en-US" dirty="0">
                <a:ea typeface="ヒラギノ角ゴ Pro W3" charset="0"/>
                <a:cs typeface="ヒラギノ角ゴ Pro W3" charset="0"/>
              </a:rPr>
              <a:t>from sample </a:t>
            </a:r>
            <a:r>
              <a:rPr lang="en-US" dirty="0" smtClean="0">
                <a:ea typeface="ヒラギノ角ゴ Pro W3" charset="0"/>
                <a:cs typeface="ヒラギノ角ゴ Pro W3" charset="0"/>
              </a:rPr>
              <a:t>points</a:t>
            </a:r>
          </a:p>
          <a:p>
            <a:pPr>
              <a:defRPr/>
            </a:pPr>
            <a:r>
              <a:rPr lang="en-US" dirty="0">
                <a:ea typeface="ヒラギノ角ゴ Pro W3" charset="0"/>
                <a:cs typeface="ヒラギノ角ゴ Pro W3" charset="0"/>
              </a:rPr>
              <a:t>Find the null points (X-points</a:t>
            </a:r>
            <a:r>
              <a:rPr lang="en-US" dirty="0" smtClean="0">
                <a:ea typeface="ヒラギノ角ゴ Pro W3" charset="0"/>
                <a:cs typeface="ヒラギノ角ゴ Pro W3" charset="0"/>
              </a:rPr>
              <a:t>) &lt;250us</a:t>
            </a:r>
            <a:endParaRPr lang="en-US" dirty="0">
              <a:ea typeface="ヒラギノ角ゴ Pro W3" charset="0"/>
              <a:cs typeface="ヒラギノ角ゴ Pro W3" charset="0"/>
            </a:endParaRPr>
          </a:p>
          <a:p>
            <a:pPr>
              <a:defRPr/>
            </a:pPr>
            <a:endParaRPr lang="en-US" dirty="0" smtClean="0">
              <a:ea typeface="ヒラギノ角ゴ Pro W3" charset="0"/>
              <a:cs typeface="ヒラギノ角ゴ Pro W3" charset="0"/>
            </a:endParaRPr>
          </a:p>
          <a:p>
            <a:pPr>
              <a:defRPr/>
            </a:pPr>
            <a:endParaRPr lang="en-US" dirty="0">
              <a:ea typeface="ヒラギノ角ゴ Pro W3" charset="0"/>
              <a:cs typeface="ヒラギノ角ゴ Pro W3" charset="0"/>
            </a:endParaRPr>
          </a:p>
          <a:p>
            <a:pPr>
              <a:defRPr/>
            </a:pPr>
            <a:endParaRPr lang="en-US" dirty="0" smtClean="0">
              <a:ea typeface="ヒラギノ角ゴ Pro W3" charset="0"/>
              <a:cs typeface="ヒラギノ角ゴ Pro W3" charset="0"/>
            </a:endParaRPr>
          </a:p>
          <a:p>
            <a:pPr>
              <a:defRPr/>
            </a:pPr>
            <a:endParaRPr lang="en-US" dirty="0">
              <a:ea typeface="ヒラギノ角ゴ Pro W3" charset="0"/>
              <a:cs typeface="ヒラギノ角ゴ Pro W3" charset="0"/>
            </a:endParaRPr>
          </a:p>
          <a:p>
            <a:pPr>
              <a:defRPr/>
            </a:pPr>
            <a:endParaRPr lang="en-US" dirty="0">
              <a:ea typeface="ヒラギノ角ゴ Pro W3" charset="0"/>
              <a:cs typeface="ヒラギノ角ゴ Pro W3" charset="0"/>
            </a:endParaRPr>
          </a:p>
          <a:p>
            <a:pPr>
              <a:defRPr/>
            </a:pPr>
            <a:endParaRPr lang="en-US" dirty="0">
              <a:ea typeface="ヒラギノ角ゴ Pro W3" charset="0"/>
              <a:cs typeface="ヒラギノ角ゴ Pro W3" charset="0"/>
            </a:endParaRPr>
          </a:p>
          <a:p>
            <a:pPr>
              <a:defRPr/>
            </a:pPr>
            <a:endParaRPr lang="en-US" dirty="0" smtClean="0">
              <a:ea typeface="ヒラギノ角ゴ Pro W3" charset="0"/>
              <a:cs typeface="ヒラギノ角ゴ Pro W3" charset="0"/>
            </a:endParaRPr>
          </a:p>
          <a:p>
            <a:pPr marL="0" indent="0">
              <a:buNone/>
              <a:defRPr/>
            </a:pPr>
            <a:endParaRPr lang="en-US" dirty="0" smtClean="0">
              <a:ea typeface="ヒラギノ角ゴ Pro W3" charset="0"/>
              <a:cs typeface="ヒラギノ角ゴ Pro W3" charset="0"/>
            </a:endParaRPr>
          </a:p>
          <a:p>
            <a:pPr>
              <a:defRPr/>
            </a:pPr>
            <a:r>
              <a:rPr lang="en-US" dirty="0" smtClean="0">
                <a:ea typeface="ヒラギノ角ゴ Pro W3" charset="0"/>
                <a:cs typeface="ヒラギノ角ゴ Pro W3" charset="0"/>
              </a:rPr>
              <a:t>Real-time calculation with </a:t>
            </a:r>
            <a:r>
              <a:rPr lang="en-US" dirty="0">
                <a:ea typeface="ヒラギノ角ゴ Pro W3" charset="0"/>
                <a:cs typeface="ヒラギノ角ゴ Pro W3" charset="0"/>
              </a:rPr>
              <a:t>reasonable </a:t>
            </a:r>
            <a:r>
              <a:rPr lang="en-US" dirty="0" smtClean="0">
                <a:ea typeface="ヒラギノ角ゴ Pro W3" charset="0"/>
                <a:cs typeface="ヒラギノ角ゴ Pro W3" charset="0"/>
              </a:rPr>
              <a:t>accuracy (&lt;250 us)</a:t>
            </a:r>
            <a:endParaRPr lang="en-US" dirty="0">
              <a:ea typeface="ヒラギノ角ゴ Pro W3" charset="0"/>
              <a:cs typeface="ヒラギノ角ゴ Pro W3" charset="0"/>
            </a:endParaRPr>
          </a:p>
          <a:p>
            <a:pPr>
              <a:defRPr/>
            </a:pPr>
            <a:endParaRPr lang="en-US" sz="800" u="sng" dirty="0">
              <a:ea typeface="ヒラギノ角ゴ Pro W3" charset="0"/>
              <a:cs typeface="ヒラギノ角ゴ Pro W3" charset="0"/>
            </a:endParaRPr>
          </a:p>
          <a:p>
            <a:pPr>
              <a:buFontTx/>
              <a:buNone/>
              <a:defRPr/>
            </a:pPr>
            <a:r>
              <a:rPr lang="en-US" sz="1200" dirty="0" smtClean="0">
                <a:ea typeface="ヒラギノ角ゴ Pro W3" charset="0"/>
                <a:cs typeface="ヒラギノ角ゴ Pro W3" charset="0"/>
              </a:rPr>
              <a:t> </a:t>
            </a:r>
            <a:endParaRPr lang="en-US" dirty="0">
              <a:ea typeface="ヒラギノ角ゴ Pro W3" charset="0"/>
              <a:cs typeface="ヒラギノ角ゴ Pro W3" charset="0"/>
            </a:endParaRPr>
          </a:p>
        </p:txBody>
      </p:sp>
      <p:sp>
        <p:nvSpPr>
          <p:cNvPr id="7" name="Title 1"/>
          <p:cNvSpPr txBox="1">
            <a:spLocks/>
          </p:cNvSpPr>
          <p:nvPr/>
        </p:nvSpPr>
        <p:spPr bwMode="auto">
          <a:xfrm>
            <a:off x="125413" y="76200"/>
            <a:ext cx="8620125" cy="738188"/>
          </a:xfrm>
          <a:prstGeom prst="rect">
            <a:avLst/>
          </a:prstGeom>
          <a:noFill/>
          <a:ln w="9525">
            <a:noFill/>
            <a:miter lim="800000"/>
            <a:headEnd/>
            <a:tailEnd/>
          </a:ln>
        </p:spPr>
        <p:txBody>
          <a:bodyPr anchor="ctr"/>
          <a:lstStyle/>
          <a:p>
            <a:pPr defTabSz="457200" eaLnBrk="0" hangingPunct="0">
              <a:spcBef>
                <a:spcPct val="0"/>
              </a:spcBef>
              <a:buFontTx/>
              <a:buNone/>
              <a:defRPr/>
            </a:pPr>
            <a:r>
              <a:rPr lang="en-US" sz="2600" i="0" kern="0" dirty="0">
                <a:solidFill>
                  <a:prstClr val="white"/>
                </a:solidFill>
                <a:latin typeface="Century Gothic"/>
                <a:ea typeface="ＭＳ Ｐゴシック" charset="0"/>
                <a:cs typeface="ＭＳ Ｐゴシック" charset="0"/>
              </a:rPr>
              <a:t>Snowflake </a:t>
            </a:r>
            <a:r>
              <a:rPr lang="en-US" sz="2600" i="0" kern="0" dirty="0" smtClean="0">
                <a:solidFill>
                  <a:prstClr val="white"/>
                </a:solidFill>
                <a:latin typeface="Century Gothic"/>
                <a:ea typeface="ＭＳ Ｐゴシック" charset="0"/>
                <a:cs typeface="ＭＳ Ｐゴシック" charset="0"/>
              </a:rPr>
              <a:t>Locator: </a:t>
            </a:r>
            <a:r>
              <a:rPr lang="en-US" sz="2600" i="0" kern="0" dirty="0">
                <a:solidFill>
                  <a:prstClr val="white"/>
                </a:solidFill>
                <a:latin typeface="Century Gothic"/>
                <a:ea typeface="ＭＳ Ｐゴシック" charset="0"/>
                <a:cs typeface="ＭＳ Ｐゴシック" charset="0"/>
              </a:rPr>
              <a:t>Finding the Two X-points</a:t>
            </a:r>
          </a:p>
        </p:txBody>
      </p:sp>
      <p:sp>
        <p:nvSpPr>
          <p:cNvPr id="6" name="Rectangle 5"/>
          <p:cNvSpPr/>
          <p:nvPr/>
        </p:nvSpPr>
        <p:spPr>
          <a:xfrm>
            <a:off x="4221657" y="5857273"/>
            <a:ext cx="431053" cy="369332"/>
          </a:xfrm>
          <a:prstGeom prst="rect">
            <a:avLst/>
          </a:prstGeom>
        </p:spPr>
        <p:txBody>
          <a:bodyPr wrap="none">
            <a:spAutoFit/>
          </a:bodyPr>
          <a:lstStyle/>
          <a:p>
            <a:pPr defTabSz="457200">
              <a:spcBef>
                <a:spcPct val="0"/>
              </a:spcBef>
              <a:buFontTx/>
              <a:buNone/>
              <a:defRPr/>
            </a:pPr>
            <a:r>
              <a:rPr lang="en-US" sz="1800" b="0" i="0" dirty="0" smtClean="0">
                <a:solidFill>
                  <a:prstClr val="black"/>
                </a:solidFill>
                <a:latin typeface="Century Gothic" charset="0"/>
                <a:ea typeface="ヒラギノ角ゴ Pro W3" charset="0"/>
                <a:cs typeface="ヒラギノ角ゴ Pro W3" charset="0"/>
                <a:sym typeface="Wingdings"/>
              </a:rPr>
              <a:t></a:t>
            </a:r>
            <a:endParaRPr lang="en-US" sz="1800" b="0" i="0" dirty="0">
              <a:solidFill>
                <a:prstClr val="black"/>
              </a:solidFill>
              <a:latin typeface="Century Gothic" charset="0"/>
              <a:ea typeface="ヒラギノ角ゴ Pro W3" charset="0"/>
              <a:cs typeface="ヒラギノ角ゴ Pro W3" charset="0"/>
              <a:sym typeface="Wingdings"/>
            </a:endParaRPr>
          </a:p>
        </p:txBody>
      </p:sp>
      <p:sp>
        <p:nvSpPr>
          <p:cNvPr id="78" name="Rectangle 77"/>
          <p:cNvSpPr/>
          <p:nvPr/>
        </p:nvSpPr>
        <p:spPr>
          <a:xfrm>
            <a:off x="-75264" y="4735441"/>
            <a:ext cx="999004" cy="369332"/>
          </a:xfrm>
          <a:prstGeom prst="rect">
            <a:avLst/>
          </a:prstGeom>
          <a:ln>
            <a:noFill/>
          </a:ln>
        </p:spPr>
        <p:txBody>
          <a:bodyPr wrap="none">
            <a:spAutoFit/>
          </a:bodyPr>
          <a:lstStyle/>
          <a:p>
            <a:pPr defTabSz="457200">
              <a:spcBef>
                <a:spcPct val="0"/>
              </a:spcBef>
              <a:buFontTx/>
              <a:buNone/>
            </a:pPr>
            <a:r>
              <a:rPr lang="en-US" sz="1800" b="0" i="0" dirty="0" smtClean="0">
                <a:solidFill>
                  <a:srgbClr val="FF0000"/>
                </a:solidFill>
                <a:latin typeface="Arial" charset="0"/>
                <a:ea typeface="ＭＳ Ｐゴシック" charset="0"/>
                <a:cs typeface="ＭＳ Ｐゴシック" charset="0"/>
              </a:rPr>
              <a:t>SFD (+)</a:t>
            </a:r>
            <a:endParaRPr lang="en-US" sz="1800" b="0" i="0" dirty="0">
              <a:solidFill>
                <a:srgbClr val="FF0000"/>
              </a:solidFill>
              <a:latin typeface="Century Gothic" charset="0"/>
              <a:ea typeface="ＭＳ Ｐゴシック" charset="0"/>
              <a:cs typeface="ＭＳ Ｐゴシック" charset="0"/>
            </a:endParaRPr>
          </a:p>
        </p:txBody>
      </p:sp>
      <p:sp>
        <p:nvSpPr>
          <p:cNvPr id="2" name="Donut 1"/>
          <p:cNvSpPr/>
          <p:nvPr/>
        </p:nvSpPr>
        <p:spPr>
          <a:xfrm>
            <a:off x="1524000" y="2413000"/>
            <a:ext cx="1989667" cy="804333"/>
          </a:xfrm>
          <a:prstGeom prst="donut">
            <a:avLst>
              <a:gd name="adj" fmla="val 1052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spcBef>
                <a:spcPct val="0"/>
              </a:spcBef>
              <a:buFontTx/>
              <a:buNone/>
            </a:pPr>
            <a:endParaRPr lang="en-US" sz="1800" b="0" i="0">
              <a:solidFill>
                <a:srgbClr val="FF0000"/>
              </a:solidFill>
              <a:latin typeface="Century Gothic"/>
            </a:endParaRPr>
          </a:p>
        </p:txBody>
      </p:sp>
      <p:cxnSp>
        <p:nvCxnSpPr>
          <p:cNvPr id="79" name="Straight Arrow Connector 78"/>
          <p:cNvCxnSpPr/>
          <p:nvPr/>
        </p:nvCxnSpPr>
        <p:spPr>
          <a:xfrm>
            <a:off x="1153583" y="5136522"/>
            <a:ext cx="2983410" cy="87481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a:off x="1305983" y="4767190"/>
            <a:ext cx="2831010" cy="12441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014262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5"/>
          <p:cNvPicPr>
            <a:picLocks noChangeAspect="1"/>
          </p:cNvPicPr>
          <p:nvPr/>
        </p:nvPicPr>
        <p:blipFill>
          <a:blip r:embed="rId3"/>
          <a:srcRect l="5771" t="6380" r="5737"/>
          <a:stretch>
            <a:fillRect/>
          </a:stretch>
        </p:blipFill>
        <p:spPr bwMode="auto">
          <a:xfrm>
            <a:off x="3119438" y="990600"/>
            <a:ext cx="2747962" cy="2236788"/>
          </a:xfrm>
          <a:prstGeom prst="rect">
            <a:avLst/>
          </a:prstGeom>
          <a:noFill/>
          <a:ln w="9525">
            <a:noFill/>
            <a:miter lim="800000"/>
            <a:headEnd/>
            <a:tailEnd/>
          </a:ln>
        </p:spPr>
      </p:pic>
      <p:sp>
        <p:nvSpPr>
          <p:cNvPr id="11" name="Rectangle 10"/>
          <p:cNvSpPr/>
          <p:nvPr/>
        </p:nvSpPr>
        <p:spPr>
          <a:xfrm>
            <a:off x="4038600" y="3505200"/>
            <a:ext cx="5105400" cy="3140075"/>
          </a:xfrm>
          <a:prstGeom prst="rect">
            <a:avLst/>
          </a:prstGeom>
        </p:spPr>
        <p:txBody>
          <a:bodyPr>
            <a:spAutoFit/>
          </a:bodyPr>
          <a:lstStyle/>
          <a:p>
            <a:pPr>
              <a:defRPr/>
            </a:pPr>
            <a:r>
              <a:rPr lang="en-US" sz="1800" dirty="0">
                <a:solidFill>
                  <a:schemeClr val="tx1"/>
                </a:solidFill>
                <a:latin typeface="Helvetica" pitchFamily="-110" charset="0"/>
                <a:ea typeface="ヒラギノ角ゴ Pro W3" pitchFamily="-110" charset="-128"/>
                <a:cs typeface="ヒラギノ角ゴ Pro W3" pitchFamily="-110" charset="-128"/>
              </a:rPr>
              <a:t> Above: Snowflake tracking for NSTX: </a:t>
            </a:r>
          </a:p>
          <a:p>
            <a:pPr marL="228600" indent="-228600">
              <a:buFontTx/>
              <a:buAutoNum type="arabicPeriod"/>
              <a:defRPr/>
            </a:pPr>
            <a:r>
              <a:rPr lang="en-US" sz="1800" dirty="0">
                <a:solidFill>
                  <a:schemeClr val="tx1"/>
                </a:solidFill>
                <a:latin typeface="Helvetica" pitchFamily="-110" charset="0"/>
                <a:ea typeface="ヒラギノ角ゴ Pro W3" pitchFamily="-110" charset="-128"/>
                <a:cs typeface="ヒラギノ角ゴ Pro W3" pitchFamily="-110" charset="-128"/>
              </a:rPr>
              <a:t>Red cross is the tracked snowflake </a:t>
            </a:r>
            <a:r>
              <a:rPr lang="en-US" sz="1800" dirty="0" err="1">
                <a:solidFill>
                  <a:schemeClr val="tx1"/>
                </a:solidFill>
                <a:latin typeface="Helvetica" pitchFamily="-110" charset="0"/>
                <a:ea typeface="ヒラギノ角ゴ Pro W3" pitchFamily="-110" charset="-128"/>
                <a:cs typeface="ヒラギノ角ゴ Pro W3" pitchFamily="-110" charset="-128"/>
              </a:rPr>
              <a:t>centroid</a:t>
            </a:r>
            <a:endParaRPr lang="en-US" sz="1800" dirty="0">
              <a:solidFill>
                <a:schemeClr val="tx1"/>
              </a:solidFill>
              <a:latin typeface="Helvetica" pitchFamily="-110" charset="0"/>
              <a:ea typeface="ヒラギノ角ゴ Pro W3" pitchFamily="-110" charset="-128"/>
              <a:cs typeface="ヒラギノ角ゴ Pro W3" pitchFamily="-110" charset="-128"/>
            </a:endParaRPr>
          </a:p>
          <a:p>
            <a:pPr marL="228600" indent="-228600">
              <a:buFontTx/>
              <a:buAutoNum type="arabicPeriod"/>
              <a:defRPr/>
            </a:pPr>
            <a:r>
              <a:rPr lang="en-US" sz="1800" dirty="0">
                <a:solidFill>
                  <a:schemeClr val="tx1"/>
                </a:solidFill>
                <a:latin typeface="Helvetica" pitchFamily="-110" charset="0"/>
                <a:ea typeface="ヒラギノ角ゴ Pro W3" pitchFamily="-110" charset="-128"/>
                <a:cs typeface="ヒラギノ角ゴ Pro W3" pitchFamily="-110" charset="-128"/>
              </a:rPr>
              <a:t>Black crosses are the calculated X-points locations by the snowflake tracking algorithm</a:t>
            </a:r>
          </a:p>
          <a:p>
            <a:pPr marL="228600" indent="-228600">
              <a:buFontTx/>
              <a:buAutoNum type="arabicPeriod"/>
              <a:defRPr/>
            </a:pPr>
            <a:endParaRPr lang="en-US" sz="1800" dirty="0">
              <a:solidFill>
                <a:schemeClr val="tx1"/>
              </a:solidFill>
              <a:latin typeface="Helvetica" pitchFamily="-110" charset="0"/>
              <a:ea typeface="ヒラギノ角ゴ Pro W3" pitchFamily="-110" charset="-128"/>
              <a:cs typeface="ヒラギノ角ゴ Pro W3" pitchFamily="-110" charset="-128"/>
            </a:endParaRPr>
          </a:p>
          <a:p>
            <a:pPr marL="228600" indent="-228600">
              <a:defRPr/>
            </a:pPr>
            <a:r>
              <a:rPr lang="en-US" sz="1800" dirty="0">
                <a:solidFill>
                  <a:schemeClr val="tx1"/>
                </a:solidFill>
                <a:latin typeface="Helvetica" pitchFamily="-110" charset="0"/>
                <a:ea typeface="ヒラギノ角ゴ Pro W3" pitchFamily="-110" charset="-128"/>
                <a:cs typeface="ヒラギノ角ゴ Pro W3" pitchFamily="-110" charset="-128"/>
              </a:rPr>
              <a:t>Left: X-point position computed from the radius and angle obtained from the snowflake tracking and position of the 2</a:t>
            </a:r>
            <a:r>
              <a:rPr lang="en-US" sz="1800" baseline="30000" dirty="0">
                <a:solidFill>
                  <a:schemeClr val="tx1"/>
                </a:solidFill>
                <a:latin typeface="Helvetica" pitchFamily="-110" charset="0"/>
                <a:ea typeface="ヒラギノ角ゴ Pro W3" pitchFamily="-110" charset="-128"/>
                <a:cs typeface="ヒラギノ角ゴ Pro W3" pitchFamily="-110" charset="-128"/>
              </a:rPr>
              <a:t>nd </a:t>
            </a:r>
            <a:r>
              <a:rPr lang="en-US" sz="1800" dirty="0">
                <a:solidFill>
                  <a:schemeClr val="tx1"/>
                </a:solidFill>
                <a:latin typeface="Helvetica" pitchFamily="-110" charset="0"/>
                <a:ea typeface="ヒラギノ角ゴ Pro W3" pitchFamily="-110" charset="-128"/>
                <a:cs typeface="ヒラギノ角ゴ Pro W3" pitchFamily="-110" charset="-128"/>
              </a:rPr>
              <a:t>X-point.</a:t>
            </a:r>
          </a:p>
        </p:txBody>
      </p:sp>
      <p:pic>
        <p:nvPicPr>
          <p:cNvPr id="14341" name="Picture 14"/>
          <p:cNvPicPr>
            <a:picLocks noChangeAspect="1"/>
          </p:cNvPicPr>
          <p:nvPr/>
        </p:nvPicPr>
        <p:blipFill>
          <a:blip r:embed="rId4"/>
          <a:srcRect l="3773"/>
          <a:stretch>
            <a:fillRect/>
          </a:stretch>
        </p:blipFill>
        <p:spPr bwMode="auto">
          <a:xfrm>
            <a:off x="0" y="990600"/>
            <a:ext cx="2819400" cy="2197100"/>
          </a:xfrm>
          <a:prstGeom prst="rect">
            <a:avLst/>
          </a:prstGeom>
          <a:noFill/>
          <a:ln w="9525">
            <a:noFill/>
            <a:miter lim="800000"/>
            <a:headEnd/>
            <a:tailEnd/>
          </a:ln>
        </p:spPr>
      </p:pic>
      <p:pic>
        <p:nvPicPr>
          <p:cNvPr id="14342" name="Picture 16" descr="pastedGraphic.tiff"/>
          <p:cNvPicPr>
            <a:picLocks noChangeAspect="1"/>
          </p:cNvPicPr>
          <p:nvPr/>
        </p:nvPicPr>
        <p:blipFill>
          <a:blip r:embed="rId5"/>
          <a:srcRect/>
          <a:stretch>
            <a:fillRect/>
          </a:stretch>
        </p:blipFill>
        <p:spPr bwMode="auto">
          <a:xfrm>
            <a:off x="6099175" y="990600"/>
            <a:ext cx="3044825" cy="2293938"/>
          </a:xfrm>
          <a:prstGeom prst="rect">
            <a:avLst/>
          </a:prstGeom>
          <a:noFill/>
          <a:ln w="9525">
            <a:noFill/>
            <a:miter lim="800000"/>
            <a:headEnd/>
            <a:tailEnd/>
          </a:ln>
        </p:spPr>
      </p:pic>
      <p:pic>
        <p:nvPicPr>
          <p:cNvPr id="14343" name="Picture 17" descr="pastedGraphic.tiff"/>
          <p:cNvPicPr>
            <a:picLocks noChangeAspect="1"/>
          </p:cNvPicPr>
          <p:nvPr/>
        </p:nvPicPr>
        <p:blipFill>
          <a:blip r:embed="rId6"/>
          <a:srcRect/>
          <a:stretch>
            <a:fillRect/>
          </a:stretch>
        </p:blipFill>
        <p:spPr bwMode="auto">
          <a:xfrm>
            <a:off x="0" y="3429000"/>
            <a:ext cx="3902075" cy="3048000"/>
          </a:xfrm>
          <a:prstGeom prst="rect">
            <a:avLst/>
          </a:prstGeom>
          <a:noFill/>
          <a:ln w="9525">
            <a:noFill/>
            <a:miter lim="800000"/>
            <a:headEnd/>
            <a:tailEnd/>
          </a:ln>
        </p:spPr>
      </p:pic>
      <p:sp>
        <p:nvSpPr>
          <p:cNvPr id="8" name="Title 1"/>
          <p:cNvSpPr txBox="1">
            <a:spLocks/>
          </p:cNvSpPr>
          <p:nvPr/>
        </p:nvSpPr>
        <p:spPr bwMode="auto">
          <a:xfrm>
            <a:off x="125413" y="76200"/>
            <a:ext cx="8620125" cy="738188"/>
          </a:xfrm>
          <a:prstGeom prst="rect">
            <a:avLst/>
          </a:prstGeom>
          <a:noFill/>
          <a:ln w="9525">
            <a:noFill/>
            <a:miter lim="800000"/>
            <a:headEnd/>
            <a:tailEnd/>
          </a:ln>
        </p:spPr>
        <p:txBody>
          <a:bodyPr anchor="ctr"/>
          <a:lstStyle/>
          <a:p>
            <a:pPr defTabSz="457200" eaLnBrk="0" hangingPunct="0">
              <a:spcBef>
                <a:spcPct val="0"/>
              </a:spcBef>
              <a:buFontTx/>
              <a:buNone/>
              <a:defRPr/>
            </a:pPr>
            <a:r>
              <a:rPr lang="en-US" sz="2600" i="0" kern="0" dirty="0" smtClean="0">
                <a:solidFill>
                  <a:prstClr val="white"/>
                </a:solidFill>
                <a:latin typeface="Century Gothic"/>
                <a:ea typeface="ＭＳ Ｐゴシック" charset="0"/>
                <a:cs typeface="ＭＳ Ｐゴシック" charset="0"/>
              </a:rPr>
              <a:t>NSTX Snowflake </a:t>
            </a:r>
            <a:r>
              <a:rPr lang="en-US" sz="2600" i="0" kern="0" dirty="0" smtClean="0">
                <a:solidFill>
                  <a:prstClr val="white"/>
                </a:solidFill>
                <a:latin typeface="Century Gothic"/>
                <a:ea typeface="ＭＳ Ｐゴシック" charset="0"/>
                <a:cs typeface="ＭＳ Ｐゴシック" charset="0"/>
              </a:rPr>
              <a:t>Locator: </a:t>
            </a:r>
            <a:r>
              <a:rPr lang="en-US" sz="2600" i="0" kern="0" dirty="0">
                <a:solidFill>
                  <a:prstClr val="white"/>
                </a:solidFill>
                <a:latin typeface="Century Gothic"/>
                <a:ea typeface="ＭＳ Ｐゴシック" charset="0"/>
                <a:cs typeface="ＭＳ Ｐゴシック" charset="0"/>
              </a:rPr>
              <a:t>Finding the Two X-points</a:t>
            </a:r>
          </a:p>
        </p:txBody>
      </p:sp>
    </p:spTree>
    <p:extLst>
      <p:ext uri="{BB962C8B-B14F-4D97-AF65-F5344CB8AC3E}">
        <p14:creationId xmlns:p14="http://schemas.microsoft.com/office/powerpoint/2010/main" val="139374863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idx="4294967295"/>
          </p:nvPr>
        </p:nvSpPr>
        <p:spPr>
          <a:xfrm>
            <a:off x="0" y="0"/>
            <a:ext cx="9144000" cy="914400"/>
          </a:xfrm>
          <a:prstGeom prst="rect">
            <a:avLst/>
          </a:prstGeom>
        </p:spPr>
        <p:txBody>
          <a:bodyPr/>
          <a:lstStyle/>
          <a:p>
            <a:r>
              <a:rPr lang="en-US">
                <a:latin typeface="Arial" charset="0"/>
              </a:rPr>
              <a:t>Calculation of Expansion Coefficients</a:t>
            </a:r>
          </a:p>
        </p:txBody>
      </p:sp>
      <p:pic>
        <p:nvPicPr>
          <p:cNvPr id="21506" name="image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233612"/>
            <a:ext cx="4692650" cy="461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21507" name="Group 20"/>
          <p:cNvGrpSpPr>
            <a:grpSpLocks/>
          </p:cNvGrpSpPr>
          <p:nvPr/>
        </p:nvGrpSpPr>
        <p:grpSpPr bwMode="auto">
          <a:xfrm>
            <a:off x="381000" y="1139825"/>
            <a:ext cx="3268663" cy="755650"/>
            <a:chOff x="228600" y="1188423"/>
            <a:chExt cx="3268128" cy="754996"/>
          </a:xfrm>
        </p:grpSpPr>
        <p:pic>
          <p:nvPicPr>
            <p:cNvPr id="21516" name="image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58580"/>
              <a:ext cx="3268128" cy="28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 name="TextBox 11"/>
            <p:cNvSpPr txBox="1"/>
            <p:nvPr/>
          </p:nvSpPr>
          <p:spPr>
            <a:xfrm>
              <a:off x="228600" y="1188423"/>
              <a:ext cx="3255430" cy="337845"/>
            </a:xfrm>
            <a:prstGeom prst="rect">
              <a:avLst/>
            </a:prstGeom>
            <a:noFill/>
          </p:spPr>
          <p:txBody>
            <a:bodyPr>
              <a:spAutoFit/>
            </a:bodyPr>
            <a:lstStyle/>
            <a:p>
              <a:pPr eaLnBrk="1" hangingPunct="1">
                <a:defRPr/>
              </a:pPr>
              <a:r>
                <a:rPr lang="en-US" sz="1600" dirty="0">
                  <a:latin typeface="+mj-lt"/>
                  <a:ea typeface="Arial" charset="0"/>
                </a:rPr>
                <a:t>Six Unknown Coefficients</a:t>
              </a:r>
            </a:p>
          </p:txBody>
        </p:sp>
      </p:grpSp>
      <p:sp>
        <p:nvSpPr>
          <p:cNvPr id="13" name="TextBox 12"/>
          <p:cNvSpPr txBox="1"/>
          <p:nvPr/>
        </p:nvSpPr>
        <p:spPr>
          <a:xfrm>
            <a:off x="381000" y="2854325"/>
            <a:ext cx="3255963" cy="338138"/>
          </a:xfrm>
          <a:prstGeom prst="rect">
            <a:avLst/>
          </a:prstGeom>
          <a:noFill/>
        </p:spPr>
        <p:txBody>
          <a:bodyPr>
            <a:spAutoFit/>
          </a:bodyPr>
          <a:lstStyle/>
          <a:p>
            <a:pPr eaLnBrk="1" hangingPunct="1">
              <a:defRPr/>
            </a:pPr>
            <a:r>
              <a:rPr lang="en-US" sz="1600" dirty="0">
                <a:latin typeface="+mj-lt"/>
                <a:ea typeface="Arial" charset="0"/>
              </a:rPr>
              <a:t>Magnetic Field at 3 Points</a:t>
            </a:r>
          </a:p>
        </p:txBody>
      </p:sp>
      <p:grpSp>
        <p:nvGrpSpPr>
          <p:cNvPr id="21509" name="Group 19"/>
          <p:cNvGrpSpPr>
            <a:grpSpLocks/>
          </p:cNvGrpSpPr>
          <p:nvPr/>
        </p:nvGrpSpPr>
        <p:grpSpPr bwMode="auto">
          <a:xfrm>
            <a:off x="381000" y="4114800"/>
            <a:ext cx="1704975" cy="1797050"/>
            <a:chOff x="228600" y="4162948"/>
            <a:chExt cx="1704765" cy="1797496"/>
          </a:xfrm>
        </p:grpSpPr>
        <p:grpSp>
          <p:nvGrpSpPr>
            <p:cNvPr id="21512" name="Group 65"/>
            <p:cNvGrpSpPr>
              <a:grpSpLocks/>
            </p:cNvGrpSpPr>
            <p:nvPr/>
          </p:nvGrpSpPr>
          <p:grpSpPr bwMode="auto">
            <a:xfrm>
              <a:off x="228600" y="4538492"/>
              <a:ext cx="1704765" cy="1421952"/>
              <a:chOff x="0" y="0"/>
              <a:chExt cx="2424551" cy="2022330"/>
            </a:xfrm>
          </p:grpSpPr>
          <p:pic>
            <p:nvPicPr>
              <p:cNvPr id="21514" name="image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2424553" cy="824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1515" name="image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197585"/>
                <a:ext cx="2156262" cy="824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19" name="Rectangle 18"/>
            <p:cNvSpPr/>
            <p:nvPr/>
          </p:nvSpPr>
          <p:spPr>
            <a:xfrm>
              <a:off x="228600" y="4162948"/>
              <a:ext cx="1541273" cy="338222"/>
            </a:xfrm>
            <a:prstGeom prst="rect">
              <a:avLst/>
            </a:prstGeom>
          </p:spPr>
          <p:txBody>
            <a:bodyPr wrap="none">
              <a:spAutoFit/>
            </a:bodyPr>
            <a:lstStyle/>
            <a:p>
              <a:pPr eaLnBrk="1" hangingPunct="1"/>
              <a:r>
                <a:rPr lang="en-US" sz="1600">
                  <a:latin typeface="Arial" charset="0"/>
                </a:rPr>
                <a:t>Six Equations</a:t>
              </a:r>
              <a:endParaRPr lang="en-US">
                <a:latin typeface="Arial" charset="0"/>
              </a:endParaRPr>
            </a:p>
          </p:txBody>
        </p:sp>
      </p:grpSp>
      <p:sp>
        <p:nvSpPr>
          <p:cNvPr id="22" name="Shape 68"/>
          <p:cNvSpPr/>
          <p:nvPr/>
        </p:nvSpPr>
        <p:spPr>
          <a:xfrm>
            <a:off x="1676400" y="2058988"/>
            <a:ext cx="0" cy="668337"/>
          </a:xfrm>
          <a:prstGeom prst="line">
            <a:avLst/>
          </a:prstGeom>
          <a:ln w="25400">
            <a:solidFill/>
            <a:miter lim="400000"/>
            <a:tailEnd type="triangle"/>
          </a:ln>
        </p:spPr>
        <p:txBody>
          <a:bodyPr lIns="0" tIns="0" rIns="0" bIns="0"/>
          <a:lstStyle/>
          <a:p>
            <a:pPr defTabSz="321457" eaLnBrk="1" hangingPunct="1">
              <a:defRPr sz="1200">
                <a:latin typeface="+mn-lt"/>
                <a:ea typeface="+mn-ea"/>
                <a:cs typeface="+mn-cs"/>
                <a:sym typeface="Helvetica"/>
              </a:defRPr>
            </a:pPr>
            <a:endParaRPr sz="844">
              <a:latin typeface="+mn-lt"/>
              <a:ea typeface="+mn-ea"/>
              <a:cs typeface="+mn-cs"/>
              <a:sym typeface="Helvetica"/>
            </a:endParaRPr>
          </a:p>
        </p:txBody>
      </p:sp>
      <p:sp>
        <p:nvSpPr>
          <p:cNvPr id="23" name="Shape 68"/>
          <p:cNvSpPr/>
          <p:nvPr/>
        </p:nvSpPr>
        <p:spPr>
          <a:xfrm>
            <a:off x="1676400" y="3319463"/>
            <a:ext cx="0" cy="668337"/>
          </a:xfrm>
          <a:prstGeom prst="line">
            <a:avLst/>
          </a:prstGeom>
          <a:ln w="25400">
            <a:solidFill/>
            <a:miter lim="400000"/>
            <a:tailEnd type="triangle"/>
          </a:ln>
        </p:spPr>
        <p:txBody>
          <a:bodyPr lIns="0" tIns="0" rIns="0" bIns="0"/>
          <a:lstStyle/>
          <a:p>
            <a:pPr defTabSz="321457" eaLnBrk="1" hangingPunct="1">
              <a:defRPr sz="1200">
                <a:latin typeface="+mn-lt"/>
                <a:ea typeface="+mn-ea"/>
                <a:cs typeface="+mn-cs"/>
                <a:sym typeface="Helvetica"/>
              </a:defRPr>
            </a:pPr>
            <a:endParaRPr sz="844">
              <a:latin typeface="+mn-lt"/>
              <a:ea typeface="+mn-ea"/>
              <a:cs typeface="+mn-cs"/>
              <a:sym typeface="Helvetica"/>
            </a:endParaRPr>
          </a:p>
        </p:txBody>
      </p:sp>
      <p:pic>
        <p:nvPicPr>
          <p:cNvPr id="15" name="Picture 14"/>
          <p:cNvPicPr>
            <a:picLocks noChangeAspect="1"/>
          </p:cNvPicPr>
          <p:nvPr/>
        </p:nvPicPr>
        <p:blipFill>
          <a:blip r:embed="rId6"/>
          <a:stretch>
            <a:fillRect/>
          </a:stretch>
        </p:blipFill>
        <p:spPr>
          <a:xfrm>
            <a:off x="4876800" y="914400"/>
            <a:ext cx="3836542" cy="1375975"/>
          </a:xfrm>
          <a:prstGeom prst="rect">
            <a:avLst/>
          </a:prstGeom>
        </p:spPr>
      </p:pic>
    </p:spTree>
    <p:extLst>
      <p:ext uri="{BB962C8B-B14F-4D97-AF65-F5344CB8AC3E}">
        <p14:creationId xmlns:p14="http://schemas.microsoft.com/office/powerpoint/2010/main" val="13751759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idx="4294967295"/>
          </p:nvPr>
        </p:nvSpPr>
        <p:spPr>
          <a:xfrm>
            <a:off x="0" y="0"/>
            <a:ext cx="9144000" cy="914400"/>
          </a:xfrm>
          <a:prstGeom prst="rect">
            <a:avLst/>
          </a:prstGeom>
        </p:spPr>
        <p:txBody>
          <a:bodyPr/>
          <a:lstStyle/>
          <a:p>
            <a:r>
              <a:rPr lang="en-US">
                <a:latin typeface="Arial" charset="0"/>
              </a:rPr>
              <a:t>Snowflake Controller</a:t>
            </a:r>
          </a:p>
        </p:txBody>
      </p:sp>
      <p:pic>
        <p:nvPicPr>
          <p:cNvPr id="22530" name="image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8475" y="3322638"/>
            <a:ext cx="306705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22531" name="Group 86"/>
          <p:cNvGrpSpPr>
            <a:grpSpLocks/>
          </p:cNvGrpSpPr>
          <p:nvPr/>
        </p:nvGrpSpPr>
        <p:grpSpPr bwMode="auto">
          <a:xfrm>
            <a:off x="2263775" y="4513263"/>
            <a:ext cx="4616450" cy="1641475"/>
            <a:chOff x="0" y="0"/>
            <a:chExt cx="6565725" cy="2334178"/>
          </a:xfrm>
        </p:grpSpPr>
        <p:sp>
          <p:nvSpPr>
            <p:cNvPr id="25" name="Shape 84"/>
            <p:cNvSpPr/>
            <p:nvPr/>
          </p:nvSpPr>
          <p:spPr>
            <a:xfrm>
              <a:off x="4086645" y="0"/>
              <a:ext cx="0" cy="1828515"/>
            </a:xfrm>
            <a:prstGeom prst="line">
              <a:avLst/>
            </a:prstGeom>
            <a:noFill/>
            <a:ln w="25400" cap="flat">
              <a:solidFill>
                <a:srgbClr val="000000"/>
              </a:solidFill>
              <a:prstDash val="solid"/>
              <a:miter lim="400000"/>
              <a:tailEnd type="triangle" w="med" len="med"/>
            </a:ln>
            <a:effectLst/>
          </p:spPr>
          <p:txBody>
            <a:bodyPr lIns="0" tIns="0" rIns="0" bIns="0"/>
            <a:lstStyle/>
            <a:p>
              <a:pPr defTabSz="321457" eaLnBrk="1" hangingPunct="1">
                <a:defRPr sz="1200">
                  <a:latin typeface="+mn-lt"/>
                  <a:ea typeface="+mn-ea"/>
                  <a:cs typeface="+mn-cs"/>
                  <a:sym typeface="Helvetica"/>
                </a:defRPr>
              </a:pPr>
              <a:endParaRPr sz="844">
                <a:latin typeface="+mn-lt"/>
                <a:ea typeface="+mn-ea"/>
                <a:cs typeface="+mn-cs"/>
                <a:sym typeface="Helvetica"/>
              </a:endParaRPr>
            </a:p>
          </p:txBody>
        </p:sp>
        <p:sp>
          <p:nvSpPr>
            <p:cNvPr id="26" name="Shape 85"/>
            <p:cNvSpPr/>
            <p:nvPr/>
          </p:nvSpPr>
          <p:spPr>
            <a:xfrm>
              <a:off x="0" y="1880435"/>
              <a:ext cx="6565725" cy="4537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lIns="35719" tIns="35719" rIns="35719" bIns="35719" anchor="ctr">
              <a:spAutoFit/>
            </a:bodyPr>
            <a:lstStyle/>
            <a:p>
              <a:pPr algn="ctr" eaLnBrk="1" hangingPunct="1">
                <a:defRPr sz="1800"/>
              </a:pPr>
              <a:r>
                <a:rPr sz="1600" dirty="0">
                  <a:latin typeface="+mj-lt"/>
                  <a:ea typeface="Arial"/>
                  <a:cs typeface="Arial"/>
                  <a:sym typeface="Arial"/>
                </a:rPr>
                <a:t>Need to find control matrix</a:t>
              </a:r>
              <a:r>
                <a:rPr sz="1600" dirty="0">
                  <a:latin typeface="+mj-lt"/>
                  <a:ea typeface="Gill Sans"/>
                  <a:cs typeface="Gill Sans"/>
                  <a:sym typeface="Gill Sans"/>
                </a:rPr>
                <a:t> </a:t>
              </a:r>
              <a:r>
                <a:rPr sz="1600" i="0" dirty="0">
                  <a:latin typeface="Times New Roman" charset="0"/>
                  <a:ea typeface="Times New Roman" charset="0"/>
                  <a:cs typeface="Times New Roman" charset="0"/>
                  <a:sym typeface="Times New Roman"/>
                </a:rPr>
                <a:t>M</a:t>
              </a:r>
            </a:p>
          </p:txBody>
        </p:sp>
      </p:grpSp>
      <p:grpSp>
        <p:nvGrpSpPr>
          <p:cNvPr id="22532" name="Group 83"/>
          <p:cNvGrpSpPr>
            <a:grpSpLocks/>
          </p:cNvGrpSpPr>
          <p:nvPr/>
        </p:nvGrpSpPr>
        <p:grpSpPr bwMode="auto">
          <a:xfrm>
            <a:off x="6326188" y="3990975"/>
            <a:ext cx="2601912" cy="565150"/>
            <a:chOff x="0" y="37621"/>
            <a:chExt cx="3699582" cy="802953"/>
          </a:xfrm>
        </p:grpSpPr>
        <p:sp>
          <p:nvSpPr>
            <p:cNvPr id="28" name="Shape 81"/>
            <p:cNvSpPr/>
            <p:nvPr/>
          </p:nvSpPr>
          <p:spPr>
            <a:xfrm>
              <a:off x="0" y="439098"/>
              <a:ext cx="1566510" cy="0"/>
            </a:xfrm>
            <a:prstGeom prst="line">
              <a:avLst/>
            </a:prstGeom>
            <a:noFill/>
            <a:ln w="25400" cap="flat">
              <a:solidFill>
                <a:srgbClr val="000000"/>
              </a:solidFill>
              <a:prstDash val="solid"/>
              <a:miter lim="400000"/>
              <a:tailEnd type="triangle" w="med" len="med"/>
            </a:ln>
            <a:effectLst/>
          </p:spPr>
          <p:txBody>
            <a:bodyPr lIns="0" tIns="0" rIns="0" bIns="0"/>
            <a:lstStyle/>
            <a:p>
              <a:pPr defTabSz="321457" eaLnBrk="1" hangingPunct="1">
                <a:defRPr sz="1200">
                  <a:latin typeface="+mn-lt"/>
                  <a:ea typeface="+mn-ea"/>
                  <a:cs typeface="+mn-cs"/>
                  <a:sym typeface="Helvetica"/>
                </a:defRPr>
              </a:pPr>
              <a:endParaRPr sz="844">
                <a:latin typeface="+mn-lt"/>
                <a:ea typeface="+mn-ea"/>
                <a:cs typeface="+mn-cs"/>
                <a:sym typeface="Helvetica"/>
              </a:endParaRPr>
            </a:p>
          </p:txBody>
        </p:sp>
        <p:sp>
          <p:nvSpPr>
            <p:cNvPr id="22539" name="Shape 82"/>
            <p:cNvSpPr>
              <a:spLocks noChangeArrowheads="1"/>
            </p:cNvSpPr>
            <p:nvPr/>
          </p:nvSpPr>
          <p:spPr bwMode="auto">
            <a:xfrm>
              <a:off x="1371599" y="37621"/>
              <a:ext cx="2327983" cy="802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val="1"/>
              </a:ext>
            </a:extLst>
          </p:spPr>
          <p:txBody>
            <a:bodyPr lIns="35719" tIns="35719" rIns="35719" bIns="35719" anchor="ctr">
              <a:spAutoFit/>
            </a:bodyPr>
            <a:lstStyle/>
            <a:p>
              <a:pPr algn="ctr" eaLnBrk="1" hangingPunct="1"/>
              <a:r>
                <a:rPr lang="en-US" sz="1600">
                  <a:latin typeface="Arial" charset="0"/>
                  <a:sym typeface="Arial" charset="0"/>
                </a:rPr>
                <a:t>Snowflake parameters</a:t>
              </a:r>
            </a:p>
          </p:txBody>
        </p:sp>
      </p:grpSp>
      <p:grpSp>
        <p:nvGrpSpPr>
          <p:cNvPr id="22533" name="Group 80"/>
          <p:cNvGrpSpPr>
            <a:grpSpLocks/>
          </p:cNvGrpSpPr>
          <p:nvPr/>
        </p:nvGrpSpPr>
        <p:grpSpPr bwMode="auto">
          <a:xfrm>
            <a:off x="619125" y="3990975"/>
            <a:ext cx="2198688" cy="565150"/>
            <a:chOff x="-1" y="37621"/>
            <a:chExt cx="3125483" cy="802953"/>
          </a:xfrm>
        </p:grpSpPr>
        <p:sp>
          <p:nvSpPr>
            <p:cNvPr id="31" name="Shape 78"/>
            <p:cNvSpPr/>
            <p:nvPr/>
          </p:nvSpPr>
          <p:spPr>
            <a:xfrm flipH="1" flipV="1">
              <a:off x="1559356" y="439098"/>
              <a:ext cx="1566126" cy="0"/>
            </a:xfrm>
            <a:prstGeom prst="line">
              <a:avLst/>
            </a:prstGeom>
            <a:noFill/>
            <a:ln w="25400" cap="flat">
              <a:solidFill>
                <a:srgbClr val="000000"/>
              </a:solidFill>
              <a:prstDash val="solid"/>
              <a:miter lim="400000"/>
              <a:tailEnd type="triangle" w="med" len="med"/>
            </a:ln>
            <a:effectLst/>
          </p:spPr>
          <p:txBody>
            <a:bodyPr lIns="0" tIns="0" rIns="0" bIns="0"/>
            <a:lstStyle/>
            <a:p>
              <a:pPr defTabSz="321457" eaLnBrk="1" hangingPunct="1">
                <a:defRPr sz="1200">
                  <a:latin typeface="+mn-lt"/>
                  <a:ea typeface="+mn-ea"/>
                  <a:cs typeface="+mn-cs"/>
                  <a:sym typeface="Helvetica"/>
                </a:defRPr>
              </a:pPr>
              <a:endParaRPr sz="844">
                <a:latin typeface="+mn-lt"/>
                <a:ea typeface="+mn-ea"/>
                <a:cs typeface="+mn-cs"/>
                <a:sym typeface="Helvetica"/>
              </a:endParaRPr>
            </a:p>
          </p:txBody>
        </p:sp>
        <p:sp>
          <p:nvSpPr>
            <p:cNvPr id="22537" name="Shape 79"/>
            <p:cNvSpPr>
              <a:spLocks noChangeArrowheads="1"/>
            </p:cNvSpPr>
            <p:nvPr/>
          </p:nvSpPr>
          <p:spPr bwMode="auto">
            <a:xfrm>
              <a:off x="-1" y="37621"/>
              <a:ext cx="1461990" cy="802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val="1"/>
              </a:ext>
            </a:extLst>
          </p:spPr>
          <p:txBody>
            <a:bodyPr lIns="35719" tIns="35719" rIns="35719" bIns="35719" anchor="ctr">
              <a:spAutoFit/>
            </a:bodyPr>
            <a:lstStyle/>
            <a:p>
              <a:pPr eaLnBrk="1" hangingPunct="1"/>
              <a:r>
                <a:rPr lang="en-US" sz="1600">
                  <a:latin typeface="Arial" charset="0"/>
                  <a:sym typeface="Arial" charset="0"/>
                </a:rPr>
                <a:t>Control coils</a:t>
              </a:r>
            </a:p>
          </p:txBody>
        </p:sp>
      </p:grpSp>
      <p:sp>
        <p:nvSpPr>
          <p:cNvPr id="33" name="Shape 75"/>
          <p:cNvSpPr/>
          <p:nvPr/>
        </p:nvSpPr>
        <p:spPr>
          <a:xfrm>
            <a:off x="4025900" y="1555750"/>
            <a:ext cx="1101725" cy="587375"/>
          </a:xfrm>
          <a:prstGeom prst="roundRect">
            <a:avLst>
              <a:gd name="adj" fmla="val 17913"/>
            </a:avLst>
          </a:prstGeom>
          <a:solidFill>
            <a:srgbClr val="FFFB00"/>
          </a:solidFill>
          <a:ln w="12700">
            <a:miter lim="400000"/>
          </a:ln>
        </p:spPr>
        <p:txBody>
          <a:bodyPr lIns="0" tIns="0" rIns="0" bIns="0" anchor="ctr"/>
          <a:lstStyle/>
          <a:p>
            <a:pPr eaLnBrk="1" hangingPunct="1"/>
            <a:endParaRPr lang="en-US" sz="1600">
              <a:solidFill>
                <a:srgbClr val="FFFFFF"/>
              </a:solidFill>
            </a:endParaRPr>
          </a:p>
        </p:txBody>
      </p:sp>
      <p:pic>
        <p:nvPicPr>
          <p:cNvPr id="22535" name="image2.png"/>
          <p:cNvPicPr>
            <a:picLocks noChangeAspect="1" noChangeArrowheads="1"/>
          </p:cNvPicPr>
          <p:nvPr/>
        </p:nvPicPr>
        <p:blipFill>
          <a:blip r:embed="rId3">
            <a:extLst>
              <a:ext uri="{28A0092B-C50C-407E-A947-70E740481C1C}">
                <a14:useLocalDpi xmlns:a14="http://schemas.microsoft.com/office/drawing/2010/main" val="0"/>
              </a:ext>
            </a:extLst>
          </a:blip>
          <a:srcRect t="13161" b="33546"/>
          <a:stretch>
            <a:fillRect/>
          </a:stretch>
        </p:blipFill>
        <p:spPr bwMode="auto">
          <a:xfrm>
            <a:off x="2179638" y="1293813"/>
            <a:ext cx="4784725" cy="1803400"/>
          </a:xfrm>
          <a:prstGeom prst="rect">
            <a:avLst/>
          </a:prstGeom>
          <a:noFill/>
          <a:ln w="12700">
            <a:solidFill>
              <a:srgbClr val="000000"/>
            </a:solidFill>
            <a:miter lim="4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35877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445877" y="4949810"/>
            <a:ext cx="2933700" cy="1473200"/>
          </a:xfrm>
          <a:prstGeom prst="rect">
            <a:avLst/>
          </a:prstGeom>
        </p:spPr>
      </p:pic>
      <p:pic>
        <p:nvPicPr>
          <p:cNvPr id="3" name="Picture 2"/>
          <p:cNvPicPr>
            <a:picLocks noChangeAspect="1"/>
          </p:cNvPicPr>
          <p:nvPr/>
        </p:nvPicPr>
        <p:blipFill>
          <a:blip r:embed="rId4"/>
          <a:stretch>
            <a:fillRect/>
          </a:stretch>
        </p:blipFill>
        <p:spPr>
          <a:xfrm>
            <a:off x="5789118" y="2301099"/>
            <a:ext cx="1943100" cy="1460500"/>
          </a:xfrm>
          <a:prstGeom prst="rect">
            <a:avLst/>
          </a:prstGeom>
        </p:spPr>
      </p:pic>
      <p:pic>
        <p:nvPicPr>
          <p:cNvPr id="33" name="Picture 32"/>
          <p:cNvPicPr>
            <a:picLocks noChangeAspect="1"/>
          </p:cNvPicPr>
          <p:nvPr/>
        </p:nvPicPr>
        <p:blipFill>
          <a:blip r:embed="rId5"/>
          <a:stretch>
            <a:fillRect/>
          </a:stretch>
        </p:blipFill>
        <p:spPr>
          <a:xfrm>
            <a:off x="1" y="1373866"/>
            <a:ext cx="3836542" cy="1375975"/>
          </a:xfrm>
          <a:prstGeom prst="rect">
            <a:avLst/>
          </a:prstGeom>
        </p:spPr>
      </p:pic>
      <p:sp>
        <p:nvSpPr>
          <p:cNvPr id="12294" name="Content Placeholder 3"/>
          <p:cNvSpPr>
            <a:spLocks noGrp="1"/>
          </p:cNvSpPr>
          <p:nvPr>
            <p:ph idx="1"/>
          </p:nvPr>
        </p:nvSpPr>
        <p:spPr>
          <a:xfrm>
            <a:off x="4127500" y="598433"/>
            <a:ext cx="5016500" cy="6119812"/>
          </a:xfrm>
        </p:spPr>
        <p:txBody>
          <a:bodyPr/>
          <a:lstStyle/>
          <a:p>
            <a:pPr>
              <a:buFontTx/>
              <a:buNone/>
              <a:defRPr/>
            </a:pPr>
            <a:r>
              <a:rPr lang="en-US" dirty="0">
                <a:ea typeface="ヒラギノ角ゴ Pro W3" charset="0"/>
                <a:cs typeface="ヒラギノ角ゴ Pro W3" charset="0"/>
              </a:rPr>
              <a:t> </a:t>
            </a:r>
          </a:p>
          <a:p>
            <a:pPr>
              <a:defRPr/>
            </a:pPr>
            <a:r>
              <a:rPr lang="en-US" dirty="0" smtClean="0">
                <a:ea typeface="ヒラギノ角ゴ Pro W3" charset="0"/>
                <a:cs typeface="ヒラギノ角ゴ Pro W3" charset="0"/>
              </a:rPr>
              <a:t>Snowflake parameters:</a:t>
            </a:r>
            <a:r>
              <a:rPr lang="el-GR" dirty="0" smtClean="0">
                <a:ea typeface="ヒラギノ角ゴ Pro W3" charset="0"/>
                <a:cs typeface="ヒラギノ角ゴ Pro W3" charset="0"/>
              </a:rPr>
              <a:t>θ</a:t>
            </a:r>
            <a:r>
              <a:rPr lang="en-US" dirty="0" smtClean="0">
                <a:ea typeface="ヒラギノ角ゴ Pro W3" charset="0"/>
                <a:cs typeface="ヒラギノ角ゴ Pro W3" charset="0"/>
              </a:rPr>
              <a:t>, </a:t>
            </a:r>
            <a:r>
              <a:rPr lang="el-GR" dirty="0" smtClean="0">
                <a:ea typeface="ヒラギノ角ゴ Pro W3" charset="0"/>
                <a:cs typeface="ヒラギノ角ゴ Pro W3" charset="0"/>
              </a:rPr>
              <a:t>ρ</a:t>
            </a:r>
            <a:r>
              <a:rPr lang="en-US" dirty="0" smtClean="0">
                <a:ea typeface="ヒラギノ角ゴ Pro W3" charset="0"/>
                <a:cs typeface="ヒラギノ角ゴ Pro W3" charset="0"/>
              </a:rPr>
              <a:t>, </a:t>
            </a:r>
            <a:r>
              <a:rPr lang="en-US" dirty="0" err="1" smtClean="0">
                <a:ea typeface="ヒラギノ角ゴ Pro W3" charset="0"/>
                <a:cs typeface="ヒラギノ角ゴ Pro W3" charset="0"/>
              </a:rPr>
              <a:t>r</a:t>
            </a:r>
            <a:r>
              <a:rPr lang="en-US" baseline="-25000" dirty="0" err="1" smtClean="0">
                <a:ea typeface="ヒラギノ角ゴ Pro W3" charset="0"/>
                <a:cs typeface="ヒラギノ角ゴ Pro W3" charset="0"/>
              </a:rPr>
              <a:t>c</a:t>
            </a:r>
            <a:r>
              <a:rPr lang="en-US" dirty="0" smtClean="0">
                <a:ea typeface="ヒラギノ角ゴ Pro W3" charset="0"/>
                <a:cs typeface="ヒラギノ角ゴ Pro W3" charset="0"/>
              </a:rPr>
              <a:t>, </a:t>
            </a:r>
            <a:r>
              <a:rPr lang="en-US" dirty="0" err="1" smtClean="0">
                <a:ea typeface="ヒラギノ角ゴ Pro W3" charset="0"/>
                <a:cs typeface="ヒラギノ角ゴ Pro W3" charset="0"/>
              </a:rPr>
              <a:t>z</a:t>
            </a:r>
            <a:r>
              <a:rPr lang="en-US" baseline="-25000" dirty="0" err="1" smtClean="0">
                <a:ea typeface="ヒラギノ角ゴ Pro W3" charset="0"/>
                <a:cs typeface="ヒラギノ角ゴ Pro W3" charset="0"/>
              </a:rPr>
              <a:t>c</a:t>
            </a:r>
            <a:endParaRPr lang="en-US" baseline="-25000" dirty="0" smtClean="0">
              <a:ea typeface="ヒラギノ角ゴ Pro W3" charset="0"/>
              <a:cs typeface="ヒラギノ角ゴ Pro W3" charset="0"/>
            </a:endParaRPr>
          </a:p>
          <a:p>
            <a:pPr>
              <a:defRPr/>
            </a:pPr>
            <a:r>
              <a:rPr lang="en-US" dirty="0">
                <a:ea typeface="ヒラギノ角ゴ Pro W3" charset="0"/>
                <a:cs typeface="ヒラギノ角ゴ Pro W3" charset="0"/>
              </a:rPr>
              <a:t>C</a:t>
            </a:r>
            <a:r>
              <a:rPr lang="en-US" dirty="0" smtClean="0">
                <a:ea typeface="ヒラギノ角ゴ Pro W3" charset="0"/>
                <a:cs typeface="ヒラギノ角ゴ Pro W3" charset="0"/>
              </a:rPr>
              <a:t>alculate A matrix which </a:t>
            </a:r>
            <a:r>
              <a:rPr lang="en-US" dirty="0">
                <a:ea typeface="ヒラギノ角ゴ Pro W3" charset="0"/>
                <a:cs typeface="ヒラギノ角ゴ Pro W3" charset="0"/>
              </a:rPr>
              <a:t>shows how PF coils affect </a:t>
            </a:r>
            <a:r>
              <a:rPr lang="en-US" dirty="0" smtClean="0">
                <a:ea typeface="ヒラギノ角ゴ Pro W3" charset="0"/>
                <a:cs typeface="ヒラギノ角ゴ Pro W3" charset="0"/>
              </a:rPr>
              <a:t>X</a:t>
            </a:r>
            <a:r>
              <a:rPr lang="en-US" dirty="0">
                <a:ea typeface="ヒラギノ角ゴ Pro W3" charset="0"/>
                <a:cs typeface="ヒラギノ角ゴ Pro W3" charset="0"/>
              </a:rPr>
              <a:t>-points </a:t>
            </a:r>
            <a:r>
              <a:rPr lang="en-US" dirty="0" smtClean="0">
                <a:ea typeface="ヒラギノ角ゴ Pro W3" charset="0"/>
                <a:cs typeface="ヒラギノ角ゴ Pro W3" charset="0"/>
              </a:rPr>
              <a:t>(2 </a:t>
            </a:r>
            <a:r>
              <a:rPr lang="en-US" dirty="0" err="1" smtClean="0">
                <a:ea typeface="ヒラギノ角ゴ Pro W3" charset="0"/>
                <a:cs typeface="ヒラギノ角ゴ Pro W3" charset="0"/>
              </a:rPr>
              <a:t>ms</a:t>
            </a:r>
            <a:r>
              <a:rPr lang="en-US" dirty="0" smtClean="0">
                <a:ea typeface="ヒラギノ角ゴ Pro W3" charset="0"/>
                <a:cs typeface="ヒラギノ角ゴ Pro W3" charset="0"/>
              </a:rPr>
              <a:t>)</a:t>
            </a:r>
          </a:p>
          <a:p>
            <a:pPr>
              <a:defRPr/>
            </a:pPr>
            <a:endParaRPr lang="en-US" dirty="0" smtClean="0">
              <a:ea typeface="ヒラギノ角ゴ Pro W3" charset="0"/>
              <a:cs typeface="ヒラギノ角ゴ Pro W3" charset="0"/>
            </a:endParaRPr>
          </a:p>
          <a:p>
            <a:pPr>
              <a:defRPr/>
            </a:pPr>
            <a:endParaRPr lang="en-US" dirty="0" smtClean="0">
              <a:ea typeface="ヒラギノ角ゴ Pro W3" charset="0"/>
              <a:cs typeface="ヒラギノ角ゴ Pro W3" charset="0"/>
            </a:endParaRPr>
          </a:p>
          <a:p>
            <a:pPr>
              <a:defRPr/>
            </a:pPr>
            <a:endParaRPr lang="en-US" dirty="0">
              <a:ea typeface="ヒラギノ角ゴ Pro W3" charset="0"/>
              <a:cs typeface="ヒラギノ角ゴ Pro W3" charset="0"/>
            </a:endParaRPr>
          </a:p>
          <a:p>
            <a:pPr marL="0" indent="0">
              <a:buNone/>
              <a:defRPr/>
            </a:pPr>
            <a:endParaRPr lang="en-US" dirty="0">
              <a:ea typeface="ヒラギノ角ゴ Pro W3" charset="0"/>
              <a:cs typeface="ヒラギノ角ゴ Pro W3" charset="0"/>
            </a:endParaRPr>
          </a:p>
          <a:p>
            <a:pPr>
              <a:defRPr/>
            </a:pPr>
            <a:endParaRPr lang="en-US" dirty="0" smtClean="0">
              <a:ea typeface="ヒラギノ角ゴ Pro W3" charset="0"/>
              <a:cs typeface="ヒラギノ角ゴ Pro W3" charset="0"/>
            </a:endParaRPr>
          </a:p>
          <a:p>
            <a:pPr>
              <a:defRPr/>
            </a:pPr>
            <a:endParaRPr lang="en-US" sz="1000" dirty="0" smtClean="0">
              <a:ea typeface="ヒラギノ角ゴ Pro W3" charset="0"/>
              <a:cs typeface="ヒラギノ角ゴ Pro W3" charset="0"/>
            </a:endParaRPr>
          </a:p>
          <a:p>
            <a:pPr>
              <a:defRPr/>
            </a:pPr>
            <a:r>
              <a:rPr lang="en-US" dirty="0" smtClean="0">
                <a:ea typeface="ヒラギノ角ゴ Pro W3" charset="0"/>
                <a:cs typeface="ヒラギノ角ゴ Pro W3" charset="0"/>
              </a:rPr>
              <a:t>3 closest PF coils are used for controlling the formation</a:t>
            </a:r>
            <a:endParaRPr lang="en-US" dirty="0">
              <a:ea typeface="ヒラギノ角ゴ Pro W3" charset="0"/>
              <a:cs typeface="ヒラギノ角ゴ Pro W3" charset="0"/>
            </a:endParaRPr>
          </a:p>
          <a:p>
            <a:pPr>
              <a:defRPr/>
            </a:pPr>
            <a:endParaRPr lang="en-US" sz="800" u="sng" dirty="0">
              <a:ea typeface="ヒラギノ角ゴ Pro W3" charset="0"/>
              <a:cs typeface="ヒラギノ角ゴ Pro W3" charset="0"/>
            </a:endParaRPr>
          </a:p>
          <a:p>
            <a:pPr>
              <a:buFontTx/>
              <a:buNone/>
              <a:defRPr/>
            </a:pPr>
            <a:r>
              <a:rPr lang="en-US" sz="1200" dirty="0" smtClean="0">
                <a:ea typeface="ヒラギノ角ゴ Pro W3" charset="0"/>
                <a:cs typeface="ヒラギノ角ゴ Pro W3" charset="0"/>
              </a:rPr>
              <a:t> </a:t>
            </a:r>
            <a:endParaRPr lang="en-US" sz="1200" dirty="0">
              <a:ea typeface="ヒラギノ角ゴ Pro W3" charset="0"/>
              <a:cs typeface="ヒラギノ角ゴ Pro W3" charset="0"/>
            </a:endParaRPr>
          </a:p>
          <a:p>
            <a:pPr>
              <a:defRPr/>
            </a:pPr>
            <a:endParaRPr lang="en-US" dirty="0">
              <a:ea typeface="ヒラギノ角ゴ Pro W3" charset="0"/>
              <a:cs typeface="ヒラギノ角ゴ Pro W3" charset="0"/>
            </a:endParaRPr>
          </a:p>
          <a:p>
            <a:pPr>
              <a:defRPr/>
            </a:pPr>
            <a:endParaRPr lang="en-US" dirty="0">
              <a:ea typeface="ヒラギノ角ゴ Pro W3" charset="0"/>
              <a:cs typeface="ヒラギノ角ゴ Pro W3" charset="0"/>
            </a:endParaRPr>
          </a:p>
          <a:p>
            <a:pPr>
              <a:defRPr/>
            </a:pPr>
            <a:endParaRPr lang="en-US" dirty="0">
              <a:ea typeface="ヒラギノ角ゴ Pro W3" charset="0"/>
              <a:cs typeface="ヒラギノ角ゴ Pro W3" charset="0"/>
            </a:endParaRPr>
          </a:p>
          <a:p>
            <a:pPr>
              <a:defRPr/>
            </a:pPr>
            <a:endParaRPr lang="en-US" dirty="0">
              <a:ea typeface="ヒラギノ角ゴ Pro W3" charset="0"/>
              <a:cs typeface="ヒラギノ角ゴ Pro W3" charset="0"/>
            </a:endParaRPr>
          </a:p>
          <a:p>
            <a:pPr>
              <a:defRPr/>
            </a:pPr>
            <a:endParaRPr lang="en-US" dirty="0">
              <a:ea typeface="ヒラギノ角ゴ Pro W3" charset="0"/>
              <a:cs typeface="ヒラギノ角ゴ Pro W3" charset="0"/>
            </a:endParaRPr>
          </a:p>
          <a:p>
            <a:pPr>
              <a:defRPr/>
            </a:pPr>
            <a:endParaRPr lang="en-US" dirty="0">
              <a:ea typeface="ヒラギノ角ゴ Pro W3" charset="0"/>
              <a:cs typeface="ヒラギノ角ゴ Pro W3" charset="0"/>
            </a:endParaRPr>
          </a:p>
        </p:txBody>
      </p:sp>
      <p:sp>
        <p:nvSpPr>
          <p:cNvPr id="7" name="Title 1"/>
          <p:cNvSpPr txBox="1">
            <a:spLocks/>
          </p:cNvSpPr>
          <p:nvPr/>
        </p:nvSpPr>
        <p:spPr bwMode="auto">
          <a:xfrm>
            <a:off x="125413" y="76200"/>
            <a:ext cx="8620125" cy="738188"/>
          </a:xfrm>
          <a:prstGeom prst="rect">
            <a:avLst/>
          </a:prstGeom>
          <a:noFill/>
          <a:ln w="9525">
            <a:noFill/>
            <a:miter lim="800000"/>
            <a:headEnd/>
            <a:tailEnd/>
          </a:ln>
        </p:spPr>
        <p:txBody>
          <a:bodyPr anchor="ctr"/>
          <a:lstStyle/>
          <a:p>
            <a:pPr defTabSz="457200" eaLnBrk="0" hangingPunct="0">
              <a:spcBef>
                <a:spcPct val="0"/>
              </a:spcBef>
              <a:buFontTx/>
              <a:buNone/>
              <a:defRPr/>
            </a:pPr>
            <a:r>
              <a:rPr lang="en-US" sz="2600" i="0" kern="0" dirty="0">
                <a:solidFill>
                  <a:prstClr val="white"/>
                </a:solidFill>
                <a:latin typeface="Century Gothic"/>
                <a:ea typeface="ＭＳ Ｐゴシック" charset="0"/>
                <a:cs typeface="ＭＳ Ｐゴシック" charset="0"/>
              </a:rPr>
              <a:t>Snowflake Control: </a:t>
            </a:r>
            <a:r>
              <a:rPr lang="en-US" sz="2600" i="0" kern="0" dirty="0" smtClean="0">
                <a:solidFill>
                  <a:prstClr val="white"/>
                </a:solidFill>
                <a:latin typeface="Century Gothic"/>
                <a:ea typeface="ＭＳ Ｐゴシック" charset="0"/>
                <a:cs typeface="ＭＳ Ｐゴシック" charset="0"/>
              </a:rPr>
              <a:t>Controlling the PF Coil Currents</a:t>
            </a:r>
            <a:endParaRPr lang="en-US" sz="2600" i="0" kern="0" dirty="0">
              <a:solidFill>
                <a:prstClr val="white"/>
              </a:solidFill>
              <a:latin typeface="Century Gothic"/>
              <a:ea typeface="ＭＳ Ｐゴシック" charset="0"/>
              <a:cs typeface="ＭＳ Ｐゴシック" charset="0"/>
            </a:endParaRPr>
          </a:p>
        </p:txBody>
      </p:sp>
      <p:grpSp>
        <p:nvGrpSpPr>
          <p:cNvPr id="2" name="Group 1"/>
          <p:cNvGrpSpPr/>
          <p:nvPr/>
        </p:nvGrpSpPr>
        <p:grpSpPr>
          <a:xfrm>
            <a:off x="131763" y="3380527"/>
            <a:ext cx="3995737" cy="2851150"/>
            <a:chOff x="52388" y="2571750"/>
            <a:chExt cx="3995737" cy="2851150"/>
          </a:xfrm>
        </p:grpSpPr>
        <p:grpSp>
          <p:nvGrpSpPr>
            <p:cNvPr id="14" name="Group 14"/>
            <p:cNvGrpSpPr>
              <a:grpSpLocks/>
            </p:cNvGrpSpPr>
            <p:nvPr/>
          </p:nvGrpSpPr>
          <p:grpSpPr bwMode="auto">
            <a:xfrm>
              <a:off x="661988" y="2571750"/>
              <a:ext cx="2846387" cy="2439988"/>
              <a:chOff x="6297554" y="1350698"/>
              <a:chExt cx="2846446" cy="2439811"/>
            </a:xfrm>
          </p:grpSpPr>
          <p:pic>
            <p:nvPicPr>
              <p:cNvPr id="16"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97554" y="1350698"/>
                <a:ext cx="2846446" cy="243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p:nvCxnSpPr>
            <p:spPr>
              <a:xfrm>
                <a:off x="6730950" y="2596796"/>
                <a:ext cx="428634" cy="41907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8" name="TextBox 2"/>
              <p:cNvSpPr txBox="1">
                <a:spLocks noChangeArrowheads="1"/>
              </p:cNvSpPr>
              <p:nvPr/>
            </p:nvSpPr>
            <p:spPr bwMode="auto">
              <a:xfrm>
                <a:off x="6802412" y="2597503"/>
                <a:ext cx="313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defTabSz="457200" eaLnBrk="1" hangingPunct="1">
                  <a:spcBef>
                    <a:spcPct val="0"/>
                  </a:spcBef>
                  <a:buFontTx/>
                  <a:buNone/>
                </a:pPr>
                <a:r>
                  <a:rPr lang="en-US" sz="1800" i="0">
                    <a:solidFill>
                      <a:srgbClr val="0000FF"/>
                    </a:solidFill>
                  </a:rPr>
                  <a:t>x</a:t>
                </a:r>
              </a:p>
            </p:txBody>
          </p:sp>
          <p:sp>
            <p:nvSpPr>
              <p:cNvPr id="19" name="TextBox 8"/>
              <p:cNvSpPr txBox="1">
                <a:spLocks noChangeArrowheads="1"/>
              </p:cNvSpPr>
              <p:nvPr/>
            </p:nvSpPr>
            <p:spPr bwMode="auto">
              <a:xfrm>
                <a:off x="7022889" y="2801199"/>
                <a:ext cx="313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defTabSz="457200" eaLnBrk="1" hangingPunct="1">
                  <a:spcBef>
                    <a:spcPct val="0"/>
                  </a:spcBef>
                  <a:buFontTx/>
                  <a:buNone/>
                </a:pPr>
                <a:r>
                  <a:rPr lang="en-US" sz="1800" i="0">
                    <a:solidFill>
                      <a:srgbClr val="FF0000"/>
                    </a:solidFill>
                  </a:rPr>
                  <a:t>x</a:t>
                </a:r>
              </a:p>
            </p:txBody>
          </p:sp>
          <p:sp>
            <p:nvSpPr>
              <p:cNvPr id="20" name="TextBox 9"/>
              <p:cNvSpPr txBox="1">
                <a:spLocks noChangeArrowheads="1"/>
              </p:cNvSpPr>
              <p:nvPr/>
            </p:nvSpPr>
            <p:spPr bwMode="auto">
              <a:xfrm>
                <a:off x="6551580" y="2365209"/>
                <a:ext cx="313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defTabSz="457200" eaLnBrk="1" hangingPunct="1">
                  <a:spcBef>
                    <a:spcPct val="0"/>
                  </a:spcBef>
                  <a:buFontTx/>
                  <a:buNone/>
                </a:pPr>
                <a:r>
                  <a:rPr lang="en-US" sz="1800" i="0">
                    <a:solidFill>
                      <a:srgbClr val="FF0000"/>
                    </a:solidFill>
                  </a:rPr>
                  <a:t>x</a:t>
                </a:r>
              </a:p>
            </p:txBody>
          </p:sp>
        </p:grpSp>
        <p:sp>
          <p:nvSpPr>
            <p:cNvPr id="21" name="Rectangle 15"/>
            <p:cNvSpPr>
              <a:spLocks noChangeArrowheads="1"/>
            </p:cNvSpPr>
            <p:nvPr/>
          </p:nvSpPr>
          <p:spPr bwMode="auto">
            <a:xfrm>
              <a:off x="52388" y="5053013"/>
              <a:ext cx="3995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spcBef>
                  <a:spcPct val="0"/>
                </a:spcBef>
                <a:buFontTx/>
                <a:buNone/>
              </a:pPr>
              <a:r>
                <a:rPr lang="en-US" sz="1800" b="0" i="0" dirty="0">
                  <a:solidFill>
                    <a:prstClr val="black"/>
                  </a:solidFill>
                  <a:latin typeface="Arial" charset="0"/>
                  <a:ea typeface="ヒラギノ角ゴ Pro W3" charset="0"/>
                  <a:cs typeface="ヒラギノ角ゴ Pro W3" charset="0"/>
                </a:rPr>
                <a:t>Location of the X-points and Centroid </a:t>
              </a:r>
              <a:endParaRPr lang="en-US" sz="1800" b="0" i="0" dirty="0">
                <a:solidFill>
                  <a:prstClr val="black"/>
                </a:solidFill>
                <a:latin typeface="Century Gothic" charset="0"/>
                <a:ea typeface="ＭＳ Ｐゴシック" charset="0"/>
                <a:cs typeface="ＭＳ Ｐゴシック" charset="0"/>
              </a:endParaRPr>
            </a:p>
          </p:txBody>
        </p:sp>
        <p:sp>
          <p:nvSpPr>
            <p:cNvPr id="22" name="Rectangle 21"/>
            <p:cNvSpPr/>
            <p:nvPr/>
          </p:nvSpPr>
          <p:spPr>
            <a:xfrm>
              <a:off x="1296988" y="4641850"/>
              <a:ext cx="590550" cy="369888"/>
            </a:xfrm>
            <a:prstGeom prst="rect">
              <a:avLst/>
            </a:prstGeom>
            <a:solidFill>
              <a:schemeClr val="bg1"/>
            </a:solidFill>
            <a:ln w="57150" cmpd="sng">
              <a:solidFill>
                <a:schemeClr val="tx1"/>
              </a:solidFill>
            </a:ln>
            <a:effectLst>
              <a:outerShdw blurRad="50800" dist="38100" dir="2700000" algn="tl" rotWithShape="0">
                <a:srgbClr val="000000">
                  <a:alpha val="43000"/>
                </a:srgbClr>
              </a:outerShdw>
            </a:effectLst>
          </p:spPr>
          <p:txBody>
            <a:bodyPr lIns="0" rIns="0">
              <a:spAutoFit/>
            </a:bodyPr>
            <a:lstStyle/>
            <a:p>
              <a:pPr algn="ctr" defTabSz="457200">
                <a:spcBef>
                  <a:spcPct val="0"/>
                </a:spcBef>
                <a:buFontTx/>
                <a:buNone/>
                <a:defRPr/>
              </a:pPr>
              <a:r>
                <a:rPr lang="en-US" sz="1800" i="0" dirty="0">
                  <a:solidFill>
                    <a:prstClr val="black"/>
                  </a:solidFill>
                  <a:latin typeface="Arial" charset="0"/>
                  <a:ea typeface="ヒラギノ角ゴ Pro W3" charset="0"/>
                  <a:cs typeface="ヒラギノ角ゴ Pro W3" charset="0"/>
                </a:rPr>
                <a:t>F8B</a:t>
              </a:r>
              <a:endParaRPr lang="en-US" sz="1800" i="0" dirty="0">
                <a:solidFill>
                  <a:prstClr val="black"/>
                </a:solidFill>
                <a:latin typeface="Century Gothic" charset="0"/>
                <a:ea typeface="ＭＳ Ｐゴシック" charset="0"/>
                <a:cs typeface="ＭＳ Ｐゴシック" charset="0"/>
              </a:endParaRPr>
            </a:p>
          </p:txBody>
        </p:sp>
        <p:sp>
          <p:nvSpPr>
            <p:cNvPr id="23" name="Rectangle 22"/>
            <p:cNvSpPr/>
            <p:nvPr/>
          </p:nvSpPr>
          <p:spPr>
            <a:xfrm>
              <a:off x="230188" y="3640138"/>
              <a:ext cx="590550" cy="369887"/>
            </a:xfrm>
            <a:prstGeom prst="rect">
              <a:avLst/>
            </a:prstGeom>
            <a:solidFill>
              <a:schemeClr val="bg1"/>
            </a:solidFill>
            <a:ln w="57150" cmpd="sng">
              <a:solidFill>
                <a:schemeClr val="tx1"/>
              </a:solidFill>
            </a:ln>
            <a:effectLst>
              <a:outerShdw blurRad="50800" dist="38100" dir="2700000" algn="tl" rotWithShape="0">
                <a:srgbClr val="000000">
                  <a:alpha val="43000"/>
                </a:srgbClr>
              </a:outerShdw>
            </a:effectLst>
          </p:spPr>
          <p:txBody>
            <a:bodyPr lIns="0" rIns="0">
              <a:spAutoFit/>
            </a:bodyPr>
            <a:lstStyle/>
            <a:p>
              <a:pPr algn="ctr" defTabSz="457200">
                <a:spcBef>
                  <a:spcPct val="0"/>
                </a:spcBef>
                <a:buFontTx/>
                <a:buNone/>
                <a:defRPr/>
              </a:pPr>
              <a:r>
                <a:rPr lang="en-US" sz="1800" i="0" dirty="0">
                  <a:solidFill>
                    <a:prstClr val="black"/>
                  </a:solidFill>
                  <a:latin typeface="Arial" charset="0"/>
                  <a:ea typeface="ヒラギノ角ゴ Pro W3" charset="0"/>
                  <a:cs typeface="ヒラギノ角ゴ Pro W3" charset="0"/>
                </a:rPr>
                <a:t>F4B</a:t>
              </a:r>
              <a:endParaRPr lang="en-US" sz="1800" i="0" dirty="0">
                <a:solidFill>
                  <a:prstClr val="black"/>
                </a:solidFill>
                <a:latin typeface="Century Gothic" charset="0"/>
                <a:ea typeface="ＭＳ Ｐゴシック" charset="0"/>
                <a:cs typeface="ＭＳ Ｐゴシック" charset="0"/>
              </a:endParaRPr>
            </a:p>
          </p:txBody>
        </p:sp>
        <p:sp>
          <p:nvSpPr>
            <p:cNvPr id="24" name="Rectangle 23"/>
            <p:cNvSpPr/>
            <p:nvPr/>
          </p:nvSpPr>
          <p:spPr>
            <a:xfrm>
              <a:off x="366713" y="4575175"/>
              <a:ext cx="590550" cy="368300"/>
            </a:xfrm>
            <a:prstGeom prst="rect">
              <a:avLst/>
            </a:prstGeom>
            <a:solidFill>
              <a:schemeClr val="bg1"/>
            </a:solidFill>
            <a:ln w="57150" cmpd="sng">
              <a:solidFill>
                <a:schemeClr val="tx1"/>
              </a:solidFill>
            </a:ln>
            <a:effectLst>
              <a:outerShdw blurRad="50800" dist="38100" dir="2700000" algn="tl" rotWithShape="0">
                <a:srgbClr val="000000">
                  <a:alpha val="43000"/>
                </a:srgbClr>
              </a:outerShdw>
            </a:effectLst>
          </p:spPr>
          <p:txBody>
            <a:bodyPr lIns="0" rIns="0">
              <a:spAutoFit/>
            </a:bodyPr>
            <a:lstStyle/>
            <a:p>
              <a:pPr algn="ctr" defTabSz="457200">
                <a:spcBef>
                  <a:spcPct val="0"/>
                </a:spcBef>
                <a:buFontTx/>
                <a:buNone/>
                <a:defRPr/>
              </a:pPr>
              <a:r>
                <a:rPr lang="en-US" sz="1800" i="0" dirty="0">
                  <a:solidFill>
                    <a:prstClr val="black"/>
                  </a:solidFill>
                  <a:latin typeface="Arial" charset="0"/>
                  <a:ea typeface="ヒラギノ角ゴ Pro W3" charset="0"/>
                  <a:cs typeface="ヒラギノ角ゴ Pro W3" charset="0"/>
                </a:rPr>
                <a:t>F5B</a:t>
              </a:r>
              <a:endParaRPr lang="en-US" sz="1800" i="0" dirty="0">
                <a:solidFill>
                  <a:prstClr val="black"/>
                </a:solidFill>
                <a:latin typeface="Century Gothic" charset="0"/>
                <a:ea typeface="ＭＳ Ｐゴシック" charset="0"/>
                <a:cs typeface="ＭＳ Ｐゴシック" charset="0"/>
              </a:endParaRPr>
            </a:p>
          </p:txBody>
        </p:sp>
        <p:cxnSp>
          <p:nvCxnSpPr>
            <p:cNvPr id="25" name="Straight Connector 24"/>
            <p:cNvCxnSpPr/>
            <p:nvPr/>
          </p:nvCxnSpPr>
          <p:spPr>
            <a:xfrm>
              <a:off x="1323975" y="3151188"/>
              <a:ext cx="0" cy="858837"/>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26" name="Rectangle 21"/>
            <p:cNvSpPr>
              <a:spLocks noChangeArrowheads="1"/>
            </p:cNvSpPr>
            <p:nvPr/>
          </p:nvSpPr>
          <p:spPr bwMode="auto">
            <a:xfrm>
              <a:off x="1365250" y="3824288"/>
              <a:ext cx="363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spcBef>
                  <a:spcPct val="0"/>
                </a:spcBef>
                <a:buFontTx/>
                <a:buNone/>
              </a:pPr>
              <a:r>
                <a:rPr lang="en-US" sz="1800" dirty="0" err="1">
                  <a:solidFill>
                    <a:srgbClr val="0000FF"/>
                  </a:solidFill>
                  <a:latin typeface="Arial" charset="0"/>
                  <a:ea typeface="ヒラギノ角ゴ Pro W3" charset="0"/>
                  <a:cs typeface="ヒラギノ角ゴ Pro W3" charset="0"/>
                </a:rPr>
                <a:t>ρ</a:t>
              </a:r>
              <a:endParaRPr lang="en-US" sz="1800" dirty="0">
                <a:solidFill>
                  <a:srgbClr val="0000FF"/>
                </a:solidFill>
                <a:latin typeface="Century Gothic" charset="0"/>
                <a:ea typeface="ＭＳ Ｐゴシック" charset="0"/>
                <a:cs typeface="ＭＳ Ｐゴシック" charset="0"/>
              </a:endParaRPr>
            </a:p>
          </p:txBody>
        </p:sp>
        <p:sp>
          <p:nvSpPr>
            <p:cNvPr id="27" name="Rectangle 27"/>
            <p:cNvSpPr>
              <a:spLocks noChangeArrowheads="1"/>
            </p:cNvSpPr>
            <p:nvPr/>
          </p:nvSpPr>
          <p:spPr bwMode="auto">
            <a:xfrm>
              <a:off x="971550" y="3216275"/>
              <a:ext cx="280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a:spcBef>
                  <a:spcPct val="0"/>
                </a:spcBef>
                <a:buFontTx/>
                <a:buNone/>
              </a:pPr>
              <a:r>
                <a:rPr lang="en-US" sz="1800" dirty="0" err="1">
                  <a:solidFill>
                    <a:srgbClr val="0000FF"/>
                  </a:solidFill>
                  <a:latin typeface="Arial" charset="0"/>
                  <a:ea typeface="ヒラギノ角ゴ Pro W3" charset="0"/>
                  <a:cs typeface="ヒラギノ角ゴ Pro W3" charset="0"/>
                </a:rPr>
                <a:t>θ</a:t>
              </a:r>
              <a:endParaRPr lang="en-US" sz="1800" dirty="0">
                <a:solidFill>
                  <a:srgbClr val="0000FF"/>
                </a:solidFill>
                <a:latin typeface="Century Gothic" charset="0"/>
                <a:ea typeface="ＭＳ Ｐゴシック" charset="0"/>
                <a:cs typeface="ＭＳ Ｐゴシック" charset="0"/>
              </a:endParaRPr>
            </a:p>
          </p:txBody>
        </p:sp>
        <p:sp>
          <p:nvSpPr>
            <p:cNvPr id="28" name="Freeform 27"/>
            <p:cNvSpPr/>
            <p:nvPr/>
          </p:nvSpPr>
          <p:spPr>
            <a:xfrm>
              <a:off x="1052513" y="3524250"/>
              <a:ext cx="269875" cy="195263"/>
            </a:xfrm>
            <a:custGeom>
              <a:avLst/>
              <a:gdLst>
                <a:gd name="connsiteX0" fmla="*/ 270584 w 270584"/>
                <a:gd name="connsiteY0" fmla="*/ 0 h 195380"/>
                <a:gd name="connsiteX1" fmla="*/ 180403 w 270584"/>
                <a:gd name="connsiteY1" fmla="*/ 22544 h 195380"/>
                <a:gd name="connsiteX2" fmla="*/ 157857 w 270584"/>
                <a:gd name="connsiteY2" fmla="*/ 30059 h 195380"/>
                <a:gd name="connsiteX3" fmla="*/ 135312 w 270584"/>
                <a:gd name="connsiteY3" fmla="*/ 37573 h 195380"/>
                <a:gd name="connsiteX4" fmla="*/ 112767 w 270584"/>
                <a:gd name="connsiteY4" fmla="*/ 52602 h 195380"/>
                <a:gd name="connsiteX5" fmla="*/ 82706 w 270584"/>
                <a:gd name="connsiteY5" fmla="*/ 82661 h 195380"/>
                <a:gd name="connsiteX6" fmla="*/ 37616 w 270584"/>
                <a:gd name="connsiteY6" fmla="*/ 120234 h 195380"/>
                <a:gd name="connsiteX7" fmla="*/ 15070 w 270584"/>
                <a:gd name="connsiteY7" fmla="*/ 135263 h 195380"/>
                <a:gd name="connsiteX8" fmla="*/ 40 w 270584"/>
                <a:gd name="connsiteY8" fmla="*/ 195380 h 19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584" h="195380">
                  <a:moveTo>
                    <a:pt x="270584" y="0"/>
                  </a:moveTo>
                  <a:cubicBezTo>
                    <a:pt x="209866" y="10119"/>
                    <a:pt x="239948" y="2697"/>
                    <a:pt x="180403" y="22544"/>
                  </a:cubicBezTo>
                  <a:lnTo>
                    <a:pt x="157857" y="30059"/>
                  </a:lnTo>
                  <a:lnTo>
                    <a:pt x="135312" y="37573"/>
                  </a:lnTo>
                  <a:cubicBezTo>
                    <a:pt x="127797" y="42583"/>
                    <a:pt x="119625" y="46724"/>
                    <a:pt x="112767" y="52602"/>
                  </a:cubicBezTo>
                  <a:cubicBezTo>
                    <a:pt x="102008" y="61824"/>
                    <a:pt x="94497" y="74801"/>
                    <a:pt x="82706" y="82661"/>
                  </a:cubicBezTo>
                  <a:cubicBezTo>
                    <a:pt x="26726" y="119979"/>
                    <a:pt x="95485" y="72013"/>
                    <a:pt x="37616" y="120234"/>
                  </a:cubicBezTo>
                  <a:cubicBezTo>
                    <a:pt x="30677" y="126016"/>
                    <a:pt x="22585" y="130253"/>
                    <a:pt x="15070" y="135263"/>
                  </a:cubicBezTo>
                  <a:cubicBezTo>
                    <a:pt x="-1544" y="185103"/>
                    <a:pt x="40" y="164508"/>
                    <a:pt x="40" y="195380"/>
                  </a:cubicBezTo>
                </a:path>
              </a:pathLst>
            </a:custGeom>
            <a:ln>
              <a:solidFill>
                <a:srgbClr val="0000FF"/>
              </a:solidFill>
              <a:tailEnd type="arrow"/>
            </a:ln>
          </p:spPr>
          <p:style>
            <a:lnRef idx="2">
              <a:schemeClr val="accent1"/>
            </a:lnRef>
            <a:fillRef idx="0">
              <a:schemeClr val="accent1"/>
            </a:fillRef>
            <a:effectRef idx="1">
              <a:schemeClr val="accent1"/>
            </a:effectRef>
            <a:fontRef idx="minor">
              <a:schemeClr val="tx1"/>
            </a:fontRef>
          </p:style>
          <p:txBody>
            <a:bodyPr anchor="ctr"/>
            <a:lstStyle/>
            <a:p>
              <a:pPr algn="ctr" defTabSz="457200">
                <a:spcBef>
                  <a:spcPct val="0"/>
                </a:spcBef>
                <a:buFontTx/>
                <a:buNone/>
                <a:defRPr/>
              </a:pPr>
              <a:endParaRPr lang="en-US" sz="1800" b="0" i="0">
                <a:solidFill>
                  <a:prstClr val="black"/>
                </a:solidFill>
                <a:latin typeface="Century Gothic"/>
              </a:endParaRPr>
            </a:p>
          </p:txBody>
        </p:sp>
      </p:grpSp>
      <p:sp>
        <p:nvSpPr>
          <p:cNvPr id="31" name="Donut 30"/>
          <p:cNvSpPr/>
          <p:nvPr/>
        </p:nvSpPr>
        <p:spPr>
          <a:xfrm>
            <a:off x="1309323" y="1291167"/>
            <a:ext cx="1632318" cy="894857"/>
          </a:xfrm>
          <a:prstGeom prst="donut">
            <a:avLst>
              <a:gd name="adj" fmla="val 1052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spcBef>
                <a:spcPct val="0"/>
              </a:spcBef>
              <a:buFontTx/>
              <a:buNone/>
            </a:pPr>
            <a:endParaRPr lang="en-US" sz="1800" b="0" i="0">
              <a:solidFill>
                <a:srgbClr val="FF0000"/>
              </a:solidFill>
              <a:latin typeface="Century Gothic"/>
            </a:endParaRPr>
          </a:p>
        </p:txBody>
      </p:sp>
    </p:spTree>
    <p:extLst>
      <p:ext uri="{BB962C8B-B14F-4D97-AF65-F5344CB8AC3E}">
        <p14:creationId xmlns:p14="http://schemas.microsoft.com/office/powerpoint/2010/main" val="224348396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1"/>
          <p:cNvSpPr>
            <a:spLocks noGrp="1" noChangeArrowheads="1"/>
          </p:cNvSpPr>
          <p:nvPr>
            <p:ph type="body" idx="1"/>
          </p:nvPr>
        </p:nvSpPr>
        <p:spPr>
          <a:xfrm>
            <a:off x="0" y="533400"/>
            <a:ext cx="9144000" cy="6629400"/>
          </a:xfrm>
        </p:spPr>
        <p:txBody>
          <a:bodyPr/>
          <a:lstStyle/>
          <a:p>
            <a:pPr marL="455560" indent="-455560" eaLnBrk="1" hangingPunct="1">
              <a:lnSpc>
                <a:spcPct val="80000"/>
              </a:lnSpc>
              <a:buNone/>
            </a:pPr>
            <a:r>
              <a:rPr lang="en-US" dirty="0" smtClean="0">
                <a:solidFill>
                  <a:srgbClr val="000000"/>
                </a:solidFill>
              </a:rPr>
              <a:t>	</a:t>
            </a:r>
          </a:p>
          <a:p>
            <a:pPr marL="457146" indent="-457146" eaLnBrk="1" hangingPunct="1">
              <a:lnSpc>
                <a:spcPct val="80000"/>
              </a:lnSpc>
              <a:buAutoNum type="arabicPeriod" startAt="2"/>
            </a:pPr>
            <a:r>
              <a:rPr lang="en-US" dirty="0" smtClean="0">
                <a:solidFill>
                  <a:srgbClr val="000000"/>
                </a:solidFill>
              </a:rPr>
              <a:t>Control the system to a desired state</a:t>
            </a: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r>
              <a:rPr lang="en-US" dirty="0" smtClean="0">
                <a:solidFill>
                  <a:srgbClr val="000000"/>
                </a:solidFill>
              </a:rPr>
              <a:t>Experimental: Open Loop (Step, Pseudo Binary Excitation)</a:t>
            </a:r>
          </a:p>
          <a:p>
            <a:pPr marL="857150" lvl="1" indent="-457146" eaLnBrk="1" hangingPunct="1">
              <a:lnSpc>
                <a:spcPct val="80000"/>
              </a:lnSpc>
              <a:buNone/>
            </a:pPr>
            <a:endParaRPr lang="en-US" dirty="0" smtClean="0">
              <a:solidFill>
                <a:srgbClr val="000000"/>
              </a:solidFill>
            </a:endParaRPr>
          </a:p>
          <a:p>
            <a:pPr marL="857150" lvl="1" indent="-457146" eaLnBrk="1" hangingPunct="1">
              <a:lnSpc>
                <a:spcPct val="80000"/>
              </a:lnSpc>
              <a:buNone/>
            </a:pPr>
            <a:endParaRPr lang="en-US" dirty="0" smtClean="0">
              <a:solidFill>
                <a:srgbClr val="000000"/>
              </a:solidFill>
            </a:endParaRPr>
          </a:p>
          <a:p>
            <a:pPr marL="857150" lvl="1" indent="-457146" eaLnBrk="1" hangingPunct="1">
              <a:lnSpc>
                <a:spcPct val="80000"/>
              </a:lnSpc>
              <a:buNone/>
            </a:pPr>
            <a:endParaRPr lang="en-US" dirty="0" smtClean="0">
              <a:solidFill>
                <a:srgbClr val="000000"/>
              </a:solidFill>
            </a:endParaRPr>
          </a:p>
          <a:p>
            <a:pPr marL="857150" lvl="1" indent="-457146" eaLnBrk="1" hangingPunct="1">
              <a:lnSpc>
                <a:spcPct val="80000"/>
              </a:lnSpc>
              <a:buNone/>
            </a:pPr>
            <a:endParaRPr lang="en-US" b="1" dirty="0" smtClean="0">
              <a:solidFill>
                <a:srgbClr val="000000"/>
              </a:solidFill>
            </a:endParaRPr>
          </a:p>
          <a:p>
            <a:pPr marL="857150" lvl="1" indent="-457146" eaLnBrk="1" hangingPunct="1">
              <a:lnSpc>
                <a:spcPct val="80000"/>
              </a:lnSpc>
              <a:buFont typeface="+mj-lt"/>
              <a:buAutoNum type="alphaLcParenR"/>
            </a:pPr>
            <a:endParaRPr lang="en-US" b="1" dirty="0" smtClean="0">
              <a:solidFill>
                <a:srgbClr val="000000"/>
              </a:solidFill>
            </a:endParaRPr>
          </a:p>
          <a:p>
            <a:pPr marL="857150" lvl="1" indent="-457146" eaLnBrk="1" hangingPunct="1">
              <a:lnSpc>
                <a:spcPct val="80000"/>
              </a:lnSpc>
              <a:buFont typeface="+mj-lt"/>
              <a:buAutoNum type="alphaLcParenR"/>
            </a:pPr>
            <a:endParaRPr lang="en-US" b="1" dirty="0" smtClean="0">
              <a:solidFill>
                <a:srgbClr val="000000"/>
              </a:solidFill>
            </a:endParaRPr>
          </a:p>
          <a:p>
            <a:pPr marL="857150" lvl="1" indent="-457146" eaLnBrk="1" hangingPunct="1">
              <a:lnSpc>
                <a:spcPct val="80000"/>
              </a:lnSpc>
              <a:buFont typeface="+mj-lt"/>
              <a:buAutoNum type="alphaLcParenR"/>
            </a:pPr>
            <a:r>
              <a:rPr lang="en-US" dirty="0" smtClean="0">
                <a:solidFill>
                  <a:srgbClr val="000000"/>
                </a:solidFill>
              </a:rPr>
              <a:t>Experimental: Closed Loop (Use special control function for SID)</a:t>
            </a: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r>
              <a:rPr lang="en-US" dirty="0" smtClean="0">
                <a:solidFill>
                  <a:srgbClr val="000000"/>
                </a:solidFill>
              </a:rPr>
              <a:t>Data Mining from XPs not aimed at System ID </a:t>
            </a:r>
          </a:p>
          <a:p>
            <a:pPr marL="857150" lvl="1" indent="-457146" eaLnBrk="1" hangingPunct="1">
              <a:lnSpc>
                <a:spcPct val="80000"/>
              </a:lnSpc>
              <a:buFont typeface="+mj-lt"/>
              <a:buAutoNum type="alphaLcParenR"/>
            </a:pPr>
            <a:endParaRPr lang="en-US" b="1"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buNone/>
            </a:pPr>
            <a:endParaRPr lang="en-US" dirty="0" smtClean="0">
              <a:solidFill>
                <a:srgbClr val="000000"/>
              </a:solidFill>
            </a:endParaRPr>
          </a:p>
          <a:p>
            <a:pPr marL="455560" indent="-455560" eaLnBrk="1" hangingPunct="1">
              <a:lnSpc>
                <a:spcPct val="80000"/>
              </a:lnSpc>
            </a:pPr>
            <a:endParaRPr lang="en-US" dirty="0" smtClean="0"/>
          </a:p>
          <a:p>
            <a:pPr marL="455560" indent="-455560" eaLnBrk="1" hangingPunct="1">
              <a:lnSpc>
                <a:spcPct val="80000"/>
              </a:lnSpc>
              <a:buNone/>
            </a:pPr>
            <a:endParaRPr lang="en-US" dirty="0" smtClean="0"/>
          </a:p>
        </p:txBody>
      </p:sp>
      <p:sp>
        <p:nvSpPr>
          <p:cNvPr id="34821" name="Rectangle 2"/>
          <p:cNvSpPr>
            <a:spLocks noGrp="1" noChangeArrowheads="1"/>
          </p:cNvSpPr>
          <p:nvPr>
            <p:ph type="title"/>
          </p:nvPr>
        </p:nvSpPr>
        <p:spPr/>
        <p:txBody>
          <a:bodyPr/>
          <a:lstStyle/>
          <a:p>
            <a:r>
              <a:rPr lang="en-US" dirty="0" smtClean="0"/>
              <a:t>System Identification: Aim and Methods</a:t>
            </a:r>
          </a:p>
        </p:txBody>
      </p:sp>
      <p:grpSp>
        <p:nvGrpSpPr>
          <p:cNvPr id="2" name="Group 19"/>
          <p:cNvGrpSpPr>
            <a:grpSpLocks/>
          </p:cNvGrpSpPr>
          <p:nvPr/>
        </p:nvGrpSpPr>
        <p:grpSpPr bwMode="auto">
          <a:xfrm>
            <a:off x="609600" y="1976402"/>
            <a:ext cx="4343400" cy="1752600"/>
            <a:chOff x="73" y="660"/>
            <a:chExt cx="4724" cy="1249"/>
          </a:xfrm>
        </p:grpSpPr>
        <p:grpSp>
          <p:nvGrpSpPr>
            <p:cNvPr id="3" name="Group 14"/>
            <p:cNvGrpSpPr>
              <a:grpSpLocks/>
            </p:cNvGrpSpPr>
            <p:nvPr/>
          </p:nvGrpSpPr>
          <p:grpSpPr bwMode="auto">
            <a:xfrm>
              <a:off x="73" y="660"/>
              <a:ext cx="4724" cy="1249"/>
              <a:chOff x="0" y="994"/>
              <a:chExt cx="5492" cy="1773"/>
            </a:xfrm>
          </p:grpSpPr>
          <p:pic>
            <p:nvPicPr>
              <p:cNvPr id="19" name="Picture 5"/>
              <p:cNvPicPr>
                <a:picLocks noChangeAspect="1" noChangeArrowheads="1"/>
              </p:cNvPicPr>
              <p:nvPr/>
            </p:nvPicPr>
            <p:blipFill>
              <a:blip r:embed="rId3"/>
              <a:srcRect/>
              <a:stretch>
                <a:fillRect/>
              </a:stretch>
            </p:blipFill>
            <p:spPr bwMode="auto">
              <a:xfrm>
                <a:off x="3240" y="994"/>
                <a:ext cx="2252" cy="1773"/>
              </a:xfrm>
              <a:prstGeom prst="rect">
                <a:avLst/>
              </a:prstGeom>
              <a:noFill/>
              <a:ln w="9525">
                <a:noFill/>
                <a:miter lim="800000"/>
                <a:headEnd/>
                <a:tailEnd/>
              </a:ln>
            </p:spPr>
          </p:pic>
          <p:pic>
            <p:nvPicPr>
              <p:cNvPr id="20" name="Picture 6"/>
              <p:cNvPicPr>
                <a:picLocks noChangeAspect="1" noChangeArrowheads="1"/>
              </p:cNvPicPr>
              <p:nvPr/>
            </p:nvPicPr>
            <p:blipFill>
              <a:blip r:embed="rId4"/>
              <a:srcRect l="4965"/>
              <a:stretch>
                <a:fillRect/>
              </a:stretch>
            </p:blipFill>
            <p:spPr bwMode="auto">
              <a:xfrm>
                <a:off x="344" y="1201"/>
                <a:ext cx="2316" cy="1465"/>
              </a:xfrm>
              <a:prstGeom prst="rect">
                <a:avLst/>
              </a:prstGeom>
              <a:noFill/>
              <a:ln w="9525">
                <a:noFill/>
                <a:miter lim="800000"/>
                <a:headEnd/>
                <a:tailEnd/>
              </a:ln>
            </p:spPr>
          </p:pic>
          <p:sp>
            <p:nvSpPr>
              <p:cNvPr id="23" name="Rectangle 7"/>
              <p:cNvSpPr>
                <a:spLocks noChangeArrowheads="1"/>
              </p:cNvSpPr>
              <p:nvPr/>
            </p:nvSpPr>
            <p:spPr bwMode="auto">
              <a:xfrm>
                <a:off x="0" y="1453"/>
                <a:ext cx="524" cy="311"/>
              </a:xfrm>
              <a:prstGeom prst="rect">
                <a:avLst/>
              </a:prstGeom>
              <a:noFill/>
              <a:ln w="9525">
                <a:noFill/>
                <a:miter lim="800000"/>
                <a:headEnd/>
                <a:tailEnd/>
              </a:ln>
            </p:spPr>
            <p:txBody>
              <a:bodyPr wrap="square">
                <a:prstTxWarp prst="textNoShape">
                  <a:avLst/>
                </a:prstTxWarp>
                <a:spAutoFit/>
              </a:bodyPr>
              <a:lstStyle/>
              <a:p>
                <a:pPr algn="ctr">
                  <a:spcBef>
                    <a:spcPct val="0"/>
                  </a:spcBef>
                  <a:buFontTx/>
                  <a:buNone/>
                </a:pPr>
                <a:r>
                  <a:rPr lang="en-US" sz="1400" i="0" dirty="0" err="1">
                    <a:solidFill>
                      <a:srgbClr val="000000"/>
                    </a:solidFill>
                  </a:rPr>
                  <a:t>u</a:t>
                </a:r>
                <a:endParaRPr lang="en-US" sz="1400" i="0" dirty="0">
                  <a:solidFill>
                    <a:srgbClr val="000000"/>
                  </a:solidFill>
                </a:endParaRPr>
              </a:p>
            </p:txBody>
          </p:sp>
          <p:sp>
            <p:nvSpPr>
              <p:cNvPr id="24" name="Line 8"/>
              <p:cNvSpPr>
                <a:spLocks noChangeShapeType="1"/>
              </p:cNvSpPr>
              <p:nvPr/>
            </p:nvSpPr>
            <p:spPr bwMode="auto">
              <a:xfrm>
                <a:off x="2734" y="1719"/>
                <a:ext cx="537" cy="0"/>
              </a:xfrm>
              <a:prstGeom prst="line">
                <a:avLst/>
              </a:prstGeom>
              <a:noFill/>
              <a:ln w="31750">
                <a:solidFill>
                  <a:schemeClr val="tx1"/>
                </a:solidFill>
                <a:round/>
                <a:headEnd/>
                <a:tailEnd type="triangle" w="med" len="med"/>
              </a:ln>
            </p:spPr>
            <p:txBody>
              <a:bodyPr>
                <a:prstTxWarp prst="textNoShape">
                  <a:avLst/>
                </a:prstTxWarp>
              </a:bodyPr>
              <a:lstStyle/>
              <a:p>
                <a:endParaRPr lang="en-US"/>
              </a:p>
            </p:txBody>
          </p:sp>
        </p:grpSp>
        <p:sp>
          <p:nvSpPr>
            <p:cNvPr id="17" name="Rectangle 18"/>
            <p:cNvSpPr>
              <a:spLocks noChangeArrowheads="1"/>
            </p:cNvSpPr>
            <p:nvPr/>
          </p:nvSpPr>
          <p:spPr bwMode="auto">
            <a:xfrm>
              <a:off x="776" y="1143"/>
              <a:ext cx="1074" cy="150"/>
            </a:xfrm>
            <a:prstGeom prst="rect">
              <a:avLst/>
            </a:prstGeom>
            <a:solidFill>
              <a:schemeClr val="bg1"/>
            </a:solidFill>
            <a:ln w="9525">
              <a:noFill/>
              <a:prstDash val="lgDash"/>
              <a:miter lim="800000"/>
              <a:headEnd/>
              <a:tailEnd/>
            </a:ln>
          </p:spPr>
          <p:txBody>
            <a:bodyPr wrap="none" anchor="ctr">
              <a:prstTxWarp prst="textNoShape">
                <a:avLst/>
              </a:prstTxWarp>
            </a:bodyPr>
            <a:lstStyle/>
            <a:p>
              <a:pPr algn="ctr">
                <a:spcBef>
                  <a:spcPct val="0"/>
                </a:spcBef>
                <a:buFontTx/>
                <a:buNone/>
              </a:pPr>
              <a:endParaRPr lang="en-US" sz="1200"/>
            </a:p>
          </p:txBody>
        </p:sp>
      </p:grpSp>
      <p:pic>
        <p:nvPicPr>
          <p:cNvPr id="27" name="Picture 26"/>
          <p:cNvPicPr>
            <a:picLocks noChangeAspect="1"/>
          </p:cNvPicPr>
          <p:nvPr/>
        </p:nvPicPr>
        <p:blipFill>
          <a:blip r:embed="rId5"/>
          <a:stretch>
            <a:fillRect/>
          </a:stretch>
        </p:blipFill>
        <p:spPr>
          <a:xfrm>
            <a:off x="5410200" y="2128802"/>
            <a:ext cx="3489259" cy="1447800"/>
          </a:xfrm>
          <a:prstGeom prst="rect">
            <a:avLst/>
          </a:prstGeom>
        </p:spPr>
      </p:pic>
      <p:pic>
        <p:nvPicPr>
          <p:cNvPr id="28" name="Picture 26"/>
          <p:cNvPicPr>
            <a:picLocks noChangeAspect="1"/>
          </p:cNvPicPr>
          <p:nvPr/>
        </p:nvPicPr>
        <p:blipFill>
          <a:blip r:embed="rId6"/>
          <a:srcRect l="10582" r="7014" b="20247"/>
          <a:stretch>
            <a:fillRect/>
          </a:stretch>
        </p:blipFill>
        <p:spPr bwMode="auto">
          <a:xfrm>
            <a:off x="914400" y="4033802"/>
            <a:ext cx="3237972" cy="1295400"/>
          </a:xfrm>
          <a:prstGeom prst="rect">
            <a:avLst/>
          </a:prstGeom>
          <a:noFill/>
          <a:ln w="9525">
            <a:noFill/>
            <a:miter lim="800000"/>
            <a:headEnd/>
            <a:tailEnd/>
          </a:ln>
        </p:spPr>
      </p:pic>
      <p:pic>
        <p:nvPicPr>
          <p:cNvPr id="29" name="Picture 29"/>
          <p:cNvPicPr>
            <a:picLocks noChangeAspect="1"/>
          </p:cNvPicPr>
          <p:nvPr/>
        </p:nvPicPr>
        <p:blipFill>
          <a:blip r:embed="rId7"/>
          <a:srcRect/>
          <a:stretch>
            <a:fillRect/>
          </a:stretch>
        </p:blipFill>
        <p:spPr bwMode="auto">
          <a:xfrm>
            <a:off x="5638800" y="3957602"/>
            <a:ext cx="2286000" cy="1909798"/>
          </a:xfrm>
          <a:prstGeom prst="rect">
            <a:avLst/>
          </a:prstGeom>
          <a:noFill/>
          <a:ln w="9525">
            <a:noFill/>
            <a:miter lim="800000"/>
            <a:headEnd/>
            <a:tailEnd/>
          </a:ln>
        </p:spPr>
      </p:pic>
      <p:pic>
        <p:nvPicPr>
          <p:cNvPr id="30" name="Picture 29" descr="latex-image-1.pdf"/>
          <p:cNvPicPr>
            <a:picLocks noChangeAspect="1"/>
          </p:cNvPicPr>
          <p:nvPr/>
        </p:nvPicPr>
        <p:blipFill>
          <a:blip r:embed="rId8"/>
          <a:stretch>
            <a:fillRect/>
          </a:stretch>
        </p:blipFill>
        <p:spPr>
          <a:xfrm>
            <a:off x="4648200" y="4414802"/>
            <a:ext cx="419100" cy="254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Content Placeholder 3"/>
          <p:cNvSpPr>
            <a:spLocks noGrp="1"/>
          </p:cNvSpPr>
          <p:nvPr>
            <p:ph idx="1"/>
          </p:nvPr>
        </p:nvSpPr>
        <p:spPr>
          <a:xfrm>
            <a:off x="275167" y="3904165"/>
            <a:ext cx="9144000" cy="2816252"/>
          </a:xfrm>
        </p:spPr>
        <p:txBody>
          <a:bodyPr/>
          <a:lstStyle/>
          <a:p>
            <a:pPr>
              <a:buFontTx/>
              <a:buNone/>
              <a:defRPr/>
            </a:pPr>
            <a:r>
              <a:rPr lang="en-US" dirty="0" smtClean="0">
                <a:ea typeface="ヒラギノ角ゴ Pro W3" charset="0"/>
                <a:cs typeface="ヒラギノ角ゴ Pro W3" charset="0"/>
              </a:rPr>
              <a:t> </a:t>
            </a:r>
          </a:p>
          <a:p>
            <a:pPr>
              <a:defRPr/>
            </a:pPr>
            <a:endParaRPr lang="en-US" dirty="0">
              <a:ea typeface="ヒラギノ角ゴ Pro W3" charset="0"/>
              <a:cs typeface="ヒラギノ角ゴ Pro W3" charset="0"/>
            </a:endParaRPr>
          </a:p>
        </p:txBody>
      </p:sp>
      <p:sp>
        <p:nvSpPr>
          <p:cNvPr id="7" name="Title 1"/>
          <p:cNvSpPr txBox="1">
            <a:spLocks/>
          </p:cNvSpPr>
          <p:nvPr/>
        </p:nvSpPr>
        <p:spPr bwMode="auto">
          <a:xfrm>
            <a:off x="1" y="76200"/>
            <a:ext cx="9144000" cy="738188"/>
          </a:xfrm>
          <a:prstGeom prst="rect">
            <a:avLst/>
          </a:prstGeom>
          <a:noFill/>
          <a:ln w="9525">
            <a:noFill/>
            <a:miter lim="800000"/>
            <a:headEnd/>
            <a:tailEnd/>
          </a:ln>
        </p:spPr>
        <p:txBody>
          <a:bodyPr anchor="ctr"/>
          <a:lstStyle/>
          <a:p>
            <a:pPr defTabSz="457200" eaLnBrk="0" hangingPunct="0">
              <a:spcBef>
                <a:spcPct val="0"/>
              </a:spcBef>
              <a:buFontTx/>
              <a:buNone/>
              <a:defRPr/>
            </a:pPr>
            <a:r>
              <a:rPr lang="en-US" sz="2600" i="0" kern="0" dirty="0">
                <a:solidFill>
                  <a:prstClr val="white"/>
                </a:solidFill>
                <a:latin typeface="Century Gothic"/>
                <a:ea typeface="ＭＳ Ｐゴシック" charset="0"/>
                <a:cs typeface="ＭＳ Ｐゴシック" charset="0"/>
              </a:rPr>
              <a:t>Snowflake Control: </a:t>
            </a:r>
            <a:r>
              <a:rPr lang="en-US" sz="2600" i="0" kern="0" dirty="0" smtClean="0">
                <a:solidFill>
                  <a:prstClr val="white"/>
                </a:solidFill>
                <a:latin typeface="Century Gothic"/>
                <a:ea typeface="ＭＳ Ｐゴシック" charset="0"/>
                <a:cs typeface="ＭＳ Ｐゴシック" charset="0"/>
              </a:rPr>
              <a:t>Obtaining Exact Snowflake (</a:t>
            </a:r>
            <a:r>
              <a:rPr lang="en-US" sz="2600" i="0" kern="0" dirty="0" err="1" smtClean="0">
                <a:solidFill>
                  <a:prstClr val="white"/>
                </a:solidFill>
                <a:latin typeface="Century Gothic"/>
                <a:ea typeface="ＭＳ Ｐゴシック" charset="0"/>
                <a:cs typeface="ＭＳ Ｐゴシック" charset="0"/>
              </a:rPr>
              <a:t>ρ</a:t>
            </a:r>
            <a:r>
              <a:rPr lang="en-US" sz="2600" i="0" kern="0" dirty="0" smtClean="0">
                <a:solidFill>
                  <a:prstClr val="white"/>
                </a:solidFill>
                <a:latin typeface="Century Gothic"/>
                <a:ea typeface="ＭＳ Ｐゴシック" charset="0"/>
                <a:cs typeface="ＭＳ Ｐゴシック" charset="0"/>
              </a:rPr>
              <a:t> Scan)</a:t>
            </a:r>
            <a:endParaRPr lang="en-US" sz="2600" i="0" kern="0" dirty="0">
              <a:solidFill>
                <a:prstClr val="white"/>
              </a:solidFill>
              <a:latin typeface="Century Gothic"/>
              <a:ea typeface="ＭＳ Ｐゴシック" charset="0"/>
              <a:cs typeface="ＭＳ Ｐゴシック" charset="0"/>
            </a:endParaRPr>
          </a:p>
        </p:txBody>
      </p:sp>
      <p:pic>
        <p:nvPicPr>
          <p:cNvPr id="2" name="SnowControl.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91516" y="995329"/>
            <a:ext cx="7112001" cy="5334001"/>
          </a:xfrm>
          <a:prstGeom prst="rect">
            <a:avLst/>
          </a:prstGeom>
        </p:spPr>
      </p:pic>
      <p:sp>
        <p:nvSpPr>
          <p:cNvPr id="8" name="TextBox 7"/>
          <p:cNvSpPr txBox="1"/>
          <p:nvPr/>
        </p:nvSpPr>
        <p:spPr>
          <a:xfrm>
            <a:off x="7350762" y="4929255"/>
            <a:ext cx="1322936" cy="369332"/>
          </a:xfrm>
          <a:prstGeom prst="rect">
            <a:avLst/>
          </a:prstGeom>
          <a:noFill/>
        </p:spPr>
        <p:txBody>
          <a:bodyPr wrap="none" rtlCol="0">
            <a:spAutoFit/>
          </a:bodyPr>
          <a:lstStyle/>
          <a:p>
            <a:pPr defTabSz="457200">
              <a:spcBef>
                <a:spcPct val="0"/>
              </a:spcBef>
              <a:buFontTx/>
              <a:buNone/>
            </a:pPr>
            <a:r>
              <a:rPr lang="en-US" sz="1800" b="0" i="0" dirty="0" smtClean="0">
                <a:solidFill>
                  <a:srgbClr val="000000"/>
                </a:solidFill>
                <a:latin typeface="Century Gothic" charset="0"/>
                <a:ea typeface="ＭＳ Ｐゴシック" charset="0"/>
                <a:cs typeface="ＭＳ Ｐゴシック" charset="0"/>
              </a:rPr>
              <a:t>Simulation</a:t>
            </a:r>
            <a:endParaRPr lang="en-US" sz="1800" b="0" i="0" dirty="0">
              <a:solidFill>
                <a:srgbClr val="000000"/>
              </a:solidFill>
              <a:latin typeface="Century Gothic" charset="0"/>
              <a:ea typeface="ＭＳ Ｐゴシック" charset="0"/>
              <a:cs typeface="ＭＳ Ｐゴシック" charset="0"/>
            </a:endParaRPr>
          </a:p>
        </p:txBody>
      </p:sp>
    </p:spTree>
    <p:extLst>
      <p:ext uri="{BB962C8B-B14F-4D97-AF65-F5344CB8AC3E}">
        <p14:creationId xmlns:p14="http://schemas.microsoft.com/office/powerpoint/2010/main" val="267796908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Content Placeholder 3"/>
          <p:cNvSpPr>
            <a:spLocks noGrp="1"/>
          </p:cNvSpPr>
          <p:nvPr>
            <p:ph idx="1"/>
          </p:nvPr>
        </p:nvSpPr>
        <p:spPr>
          <a:xfrm>
            <a:off x="275167" y="3904165"/>
            <a:ext cx="9144000" cy="2816252"/>
          </a:xfrm>
        </p:spPr>
        <p:txBody>
          <a:bodyPr/>
          <a:lstStyle/>
          <a:p>
            <a:pPr>
              <a:buFontTx/>
              <a:buNone/>
              <a:defRPr/>
            </a:pPr>
            <a:r>
              <a:rPr lang="en-US" dirty="0" smtClean="0">
                <a:ea typeface="ヒラギノ角ゴ Pro W3" charset="0"/>
                <a:cs typeface="ヒラギノ角ゴ Pro W3" charset="0"/>
              </a:rPr>
              <a:t> </a:t>
            </a:r>
          </a:p>
          <a:p>
            <a:pPr>
              <a:defRPr/>
            </a:pPr>
            <a:endParaRPr lang="en-US" dirty="0">
              <a:ea typeface="ヒラギノ角ゴ Pro W3" charset="0"/>
              <a:cs typeface="ヒラギノ角ゴ Pro W3" charset="0"/>
            </a:endParaRPr>
          </a:p>
        </p:txBody>
      </p:sp>
      <p:sp>
        <p:nvSpPr>
          <p:cNvPr id="7" name="Title 1"/>
          <p:cNvSpPr txBox="1">
            <a:spLocks/>
          </p:cNvSpPr>
          <p:nvPr/>
        </p:nvSpPr>
        <p:spPr bwMode="auto">
          <a:xfrm>
            <a:off x="1" y="76200"/>
            <a:ext cx="9144000" cy="738188"/>
          </a:xfrm>
          <a:prstGeom prst="rect">
            <a:avLst/>
          </a:prstGeom>
          <a:noFill/>
          <a:ln w="9525">
            <a:noFill/>
            <a:miter lim="800000"/>
            <a:headEnd/>
            <a:tailEnd/>
          </a:ln>
        </p:spPr>
        <p:txBody>
          <a:bodyPr anchor="ctr"/>
          <a:lstStyle/>
          <a:p>
            <a:pPr defTabSz="457200" eaLnBrk="0" hangingPunct="0">
              <a:spcBef>
                <a:spcPct val="0"/>
              </a:spcBef>
              <a:buFontTx/>
              <a:buNone/>
              <a:defRPr/>
            </a:pPr>
            <a:r>
              <a:rPr lang="en-US" sz="2600" i="0" kern="0" dirty="0">
                <a:solidFill>
                  <a:prstClr val="white"/>
                </a:solidFill>
                <a:latin typeface="Century Gothic"/>
                <a:ea typeface="ＭＳ Ｐゴシック" charset="0"/>
                <a:cs typeface="ＭＳ Ｐゴシック" charset="0"/>
              </a:rPr>
              <a:t>Snowflake Control: </a:t>
            </a:r>
            <a:r>
              <a:rPr lang="en-US" sz="2600" i="0" kern="0" dirty="0" smtClean="0">
                <a:solidFill>
                  <a:prstClr val="white"/>
                </a:solidFill>
                <a:latin typeface="Century Gothic"/>
                <a:ea typeface="ＭＳ Ｐゴシック" charset="0"/>
                <a:cs typeface="ＭＳ Ｐゴシック" charset="0"/>
              </a:rPr>
              <a:t>Obtaining Exact Snowflake (</a:t>
            </a:r>
            <a:r>
              <a:rPr lang="en-US" sz="2600" i="0" kern="0" dirty="0" err="1" smtClean="0">
                <a:solidFill>
                  <a:prstClr val="white"/>
                </a:solidFill>
                <a:latin typeface="Century Gothic"/>
                <a:ea typeface="ＭＳ Ｐゴシック" charset="0"/>
                <a:cs typeface="ＭＳ Ｐゴシック" charset="0"/>
              </a:rPr>
              <a:t>ρ</a:t>
            </a:r>
            <a:r>
              <a:rPr lang="en-US" sz="2600" i="0" kern="0" dirty="0" smtClean="0">
                <a:solidFill>
                  <a:prstClr val="white"/>
                </a:solidFill>
                <a:latin typeface="Century Gothic"/>
                <a:ea typeface="ＭＳ Ｐゴシック" charset="0"/>
                <a:cs typeface="ＭＳ Ｐゴシック" charset="0"/>
              </a:rPr>
              <a:t> Scan)</a:t>
            </a:r>
            <a:endParaRPr lang="en-US" sz="2600" i="0" kern="0" dirty="0">
              <a:solidFill>
                <a:prstClr val="white"/>
              </a:solidFill>
              <a:latin typeface="Century Gothic"/>
              <a:ea typeface="ＭＳ Ｐゴシック" charset="0"/>
              <a:cs typeface="ＭＳ Ｐゴシック" charset="0"/>
            </a:endParaRPr>
          </a:p>
        </p:txBody>
      </p:sp>
      <p:pic>
        <p:nvPicPr>
          <p:cNvPr id="2" name="SnowControl.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91516" y="995329"/>
            <a:ext cx="7112001" cy="5334001"/>
          </a:xfrm>
          <a:prstGeom prst="rect">
            <a:avLst/>
          </a:prstGeom>
        </p:spPr>
      </p:pic>
      <p:sp>
        <p:nvSpPr>
          <p:cNvPr id="3" name="TextBox 2"/>
          <p:cNvSpPr txBox="1"/>
          <p:nvPr/>
        </p:nvSpPr>
        <p:spPr>
          <a:xfrm>
            <a:off x="7350762" y="4929255"/>
            <a:ext cx="1322936" cy="369332"/>
          </a:xfrm>
          <a:prstGeom prst="rect">
            <a:avLst/>
          </a:prstGeom>
          <a:noFill/>
        </p:spPr>
        <p:txBody>
          <a:bodyPr wrap="none" rtlCol="0">
            <a:spAutoFit/>
          </a:bodyPr>
          <a:lstStyle/>
          <a:p>
            <a:pPr defTabSz="457200">
              <a:spcBef>
                <a:spcPct val="0"/>
              </a:spcBef>
              <a:buFontTx/>
              <a:buNone/>
            </a:pPr>
            <a:r>
              <a:rPr lang="en-US" sz="1800" b="0" i="0" dirty="0" smtClean="0">
                <a:solidFill>
                  <a:srgbClr val="000000"/>
                </a:solidFill>
                <a:latin typeface="Century Gothic" charset="0"/>
                <a:ea typeface="ＭＳ Ｐゴシック" charset="0"/>
                <a:cs typeface="ＭＳ Ｐゴシック" charset="0"/>
              </a:rPr>
              <a:t>Simulation</a:t>
            </a:r>
            <a:endParaRPr lang="en-US" sz="1800" b="0" i="0" dirty="0">
              <a:solidFill>
                <a:srgbClr val="000000"/>
              </a:solidFill>
              <a:latin typeface="Century Gothic" charset="0"/>
              <a:ea typeface="ＭＳ Ｐゴシック" charset="0"/>
              <a:cs typeface="ＭＳ Ｐゴシック" charset="0"/>
            </a:endParaRPr>
          </a:p>
        </p:txBody>
      </p:sp>
    </p:spTree>
    <p:extLst>
      <p:ext uri="{BB962C8B-B14F-4D97-AF65-F5344CB8AC3E}">
        <p14:creationId xmlns:p14="http://schemas.microsoft.com/office/powerpoint/2010/main" val="33682317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85900" y="914400"/>
            <a:ext cx="5906453" cy="3324226"/>
            <a:chOff x="2841946" y="1672272"/>
            <a:chExt cx="5566407" cy="3118168"/>
          </a:xfrm>
        </p:grpSpPr>
        <p:pic>
          <p:nvPicPr>
            <p:cNvPr id="31" name="Picture 30" descr="f1_final"/>
            <p:cNvPicPr>
              <a:picLocks noChangeAspect="1" noChangeArrowheads="1"/>
            </p:cNvPicPr>
            <p:nvPr/>
          </p:nvPicPr>
          <p:blipFill rotWithShape="1">
            <a:blip r:embed="rId3">
              <a:extLst>
                <a:ext uri="{28A0092B-C50C-407E-A947-70E740481C1C}">
                  <a14:useLocalDpi xmlns:a14="http://schemas.microsoft.com/office/drawing/2010/main" val="0"/>
                </a:ext>
              </a:extLst>
            </a:blip>
            <a:srcRect l="36967"/>
            <a:stretch/>
          </p:blipFill>
          <p:spPr bwMode="auto">
            <a:xfrm>
              <a:off x="2841946" y="1672272"/>
              <a:ext cx="5566407" cy="3118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 name="Oval 17"/>
            <p:cNvSpPr>
              <a:spLocks noChangeArrowheads="1"/>
            </p:cNvSpPr>
            <p:nvPr/>
          </p:nvSpPr>
          <p:spPr bwMode="auto">
            <a:xfrm>
              <a:off x="4681538" y="2723356"/>
              <a:ext cx="3389312" cy="30003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buFontTx/>
                <a:buNone/>
              </a:pPr>
              <a:endParaRPr lang="en-US" sz="1800" b="0" i="0" u="sng">
                <a:solidFill>
                  <a:prstClr val="black"/>
                </a:solidFill>
                <a:latin typeface="Times" charset="0"/>
                <a:ea typeface="ＭＳ Ｐゴシック" charset="0"/>
                <a:cs typeface="ＭＳ Ｐゴシック" charset="0"/>
              </a:endParaRPr>
            </a:p>
          </p:txBody>
        </p:sp>
      </p:grpSp>
      <p:sp>
        <p:nvSpPr>
          <p:cNvPr id="12289" name="Content Placeholder 3"/>
          <p:cNvSpPr>
            <a:spLocks noGrp="1"/>
          </p:cNvSpPr>
          <p:nvPr>
            <p:ph idx="1"/>
          </p:nvPr>
        </p:nvSpPr>
        <p:spPr>
          <a:xfrm>
            <a:off x="0" y="4686301"/>
            <a:ext cx="9144000" cy="1485900"/>
          </a:xfrm>
        </p:spPr>
        <p:txBody>
          <a:bodyPr/>
          <a:lstStyle/>
          <a:p>
            <a:r>
              <a:rPr lang="en-US" dirty="0" smtClean="0"/>
              <a:t>Obtained long stable S-F close to </a:t>
            </a:r>
            <a:r>
              <a:rPr lang="en-US" dirty="0"/>
              <a:t>exact </a:t>
            </a:r>
            <a:r>
              <a:rPr lang="en-US" dirty="0" smtClean="0"/>
              <a:t>S-F </a:t>
            </a:r>
          </a:p>
          <a:p>
            <a:pPr lvl="1"/>
            <a:r>
              <a:rPr lang="en-US" dirty="0" smtClean="0"/>
              <a:t>No adverse confinement degradation</a:t>
            </a:r>
          </a:p>
          <a:p>
            <a:pPr lvl="1"/>
            <a:r>
              <a:rPr lang="en-US" dirty="0" smtClean="0"/>
              <a:t>Pedestal </a:t>
            </a:r>
            <a:r>
              <a:rPr lang="en-US" dirty="0"/>
              <a:t>profile for </a:t>
            </a:r>
            <a:r>
              <a:rPr lang="en-US" dirty="0" smtClean="0"/>
              <a:t>S-F </a:t>
            </a:r>
            <a:r>
              <a:rPr lang="en-US" dirty="0"/>
              <a:t>has little change compared to regular divertor</a:t>
            </a:r>
          </a:p>
          <a:p>
            <a:pPr lvl="1"/>
            <a:r>
              <a:rPr lang="en-US" dirty="0"/>
              <a:t>Observed broadening of heat flux profiles with </a:t>
            </a:r>
            <a:r>
              <a:rPr lang="en-US" dirty="0" smtClean="0"/>
              <a:t>snowflake</a:t>
            </a:r>
            <a:endParaRPr lang="en-US" dirty="0">
              <a:latin typeface="Century Gothic" charset="0"/>
              <a:ea typeface="ヒラギノ角ゴ Pro W3" charset="0"/>
              <a:cs typeface="ヒラギノ角ゴ Pro W3" charset="0"/>
            </a:endParaRPr>
          </a:p>
          <a:p>
            <a:pPr fontAlgn="base">
              <a:spcAft>
                <a:spcPct val="0"/>
              </a:spcAft>
              <a:buFont typeface="Arial" charset="0"/>
              <a:buChar char="•"/>
            </a:pPr>
            <a:endParaRPr lang="en-US" dirty="0">
              <a:latin typeface="Century Gothic" charset="0"/>
              <a:ea typeface="ヒラギノ角ゴ Pro W3" charset="0"/>
              <a:cs typeface="ヒラギノ角ゴ Pro W3" charset="0"/>
            </a:endParaRPr>
          </a:p>
          <a:p>
            <a:pPr fontAlgn="base">
              <a:spcAft>
                <a:spcPct val="0"/>
              </a:spcAft>
              <a:buFont typeface="Arial" charset="0"/>
              <a:buChar char="•"/>
            </a:pPr>
            <a:endParaRPr lang="en-US" dirty="0">
              <a:latin typeface="Century Gothic" charset="0"/>
              <a:ea typeface="ヒラギノ角ゴ Pro W3" charset="0"/>
              <a:cs typeface="ヒラギノ角ゴ Pro W3" charset="0"/>
            </a:endParaRPr>
          </a:p>
          <a:p>
            <a:pPr fontAlgn="base">
              <a:spcAft>
                <a:spcPct val="0"/>
              </a:spcAft>
              <a:buFont typeface="Arial" charset="0"/>
              <a:buChar char="•"/>
            </a:pPr>
            <a:endParaRPr lang="en-US" dirty="0">
              <a:latin typeface="Century Gothic" charset="0"/>
              <a:ea typeface="ヒラギノ角ゴ Pro W3" charset="0"/>
              <a:cs typeface="ヒラギノ角ゴ Pro W3" charset="0"/>
            </a:endParaRPr>
          </a:p>
        </p:txBody>
      </p:sp>
      <p:sp>
        <p:nvSpPr>
          <p:cNvPr id="7" name="Title 1"/>
          <p:cNvSpPr txBox="1">
            <a:spLocks/>
          </p:cNvSpPr>
          <p:nvPr/>
        </p:nvSpPr>
        <p:spPr bwMode="auto">
          <a:xfrm>
            <a:off x="0" y="0"/>
            <a:ext cx="9144000" cy="890588"/>
          </a:xfrm>
          <a:prstGeom prst="rect">
            <a:avLst/>
          </a:prstGeom>
          <a:noFill/>
          <a:ln w="9525">
            <a:noFill/>
            <a:miter lim="800000"/>
            <a:headEnd/>
            <a:tailEnd/>
          </a:ln>
        </p:spPr>
        <p:txBody>
          <a:bodyPr anchor="ctr"/>
          <a:lstStyle/>
          <a:p>
            <a:pPr defTabSz="457200" eaLnBrk="0" hangingPunct="0">
              <a:spcBef>
                <a:spcPct val="0"/>
              </a:spcBef>
              <a:buFontTx/>
              <a:buNone/>
              <a:defRPr/>
            </a:pPr>
            <a:r>
              <a:rPr lang="en-US" sz="2600" i="0" kern="0" dirty="0">
                <a:solidFill>
                  <a:prstClr val="white"/>
                </a:solidFill>
                <a:latin typeface="Century Gothic"/>
                <a:ea typeface="ＭＳ Ｐゴシック" charset="0"/>
                <a:cs typeface="ＭＳ Ｐゴシック" charset="0"/>
              </a:rPr>
              <a:t>Snowflake Control: Obtaining </a:t>
            </a:r>
            <a:r>
              <a:rPr lang="en-US" sz="2600" i="0" kern="0" dirty="0" smtClean="0">
                <a:solidFill>
                  <a:prstClr val="white"/>
                </a:solidFill>
                <a:latin typeface="Century Gothic"/>
                <a:ea typeface="ＭＳ Ｐゴシック" charset="0"/>
                <a:cs typeface="ＭＳ Ｐゴシック" charset="0"/>
              </a:rPr>
              <a:t>Snowflake (</a:t>
            </a:r>
            <a:r>
              <a:rPr lang="en-US" sz="2600" i="0" kern="0" dirty="0">
                <a:solidFill>
                  <a:prstClr val="white"/>
                </a:solidFill>
                <a:latin typeface="Century Gothic"/>
                <a:ea typeface="ＭＳ Ｐゴシック" charset="0"/>
                <a:cs typeface="ＭＳ Ｐゴシック" charset="0"/>
              </a:rPr>
              <a:t>Exact, + and -)</a:t>
            </a:r>
          </a:p>
        </p:txBody>
      </p:sp>
      <p:sp>
        <p:nvSpPr>
          <p:cNvPr id="12297" name="Rectangle 25"/>
          <p:cNvSpPr>
            <a:spLocks noChangeArrowheads="1"/>
          </p:cNvSpPr>
          <p:nvPr/>
        </p:nvSpPr>
        <p:spPr bwMode="auto">
          <a:xfrm>
            <a:off x="2332037" y="4138617"/>
            <a:ext cx="4314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spcBef>
                <a:spcPct val="0"/>
              </a:spcBef>
              <a:buFontTx/>
              <a:buNone/>
            </a:pPr>
            <a:r>
              <a:rPr lang="en-US" sz="1800" b="0" i="0" dirty="0">
                <a:solidFill>
                  <a:prstClr val="black"/>
                </a:solidFill>
                <a:latin typeface="Arial" charset="0"/>
                <a:ea typeface="ヒラギノ角ゴ Pro W3" charset="0"/>
                <a:cs typeface="ヒラギノ角ゴ Pro W3" charset="0"/>
              </a:rPr>
              <a:t>Snowflake Control (Control Starts at 3 s)</a:t>
            </a:r>
            <a:endParaRPr lang="en-US" sz="1800" b="0" i="0" dirty="0">
              <a:solidFill>
                <a:prstClr val="black"/>
              </a:solidFill>
              <a:latin typeface="Century Gothic" charset="0"/>
              <a:ea typeface="ＭＳ Ｐゴシック" charset="0"/>
              <a:cs typeface="ＭＳ Ｐゴシック" charset="0"/>
            </a:endParaRPr>
          </a:p>
        </p:txBody>
      </p:sp>
      <p:sp>
        <p:nvSpPr>
          <p:cNvPr id="8" name="TextBox 7"/>
          <p:cNvSpPr txBox="1"/>
          <p:nvPr/>
        </p:nvSpPr>
        <p:spPr>
          <a:xfrm>
            <a:off x="7392353" y="1678897"/>
            <a:ext cx="1416261" cy="646331"/>
          </a:xfrm>
          <a:prstGeom prst="rect">
            <a:avLst/>
          </a:prstGeom>
          <a:noFill/>
        </p:spPr>
        <p:txBody>
          <a:bodyPr wrap="none" rtlCol="0">
            <a:spAutoFit/>
          </a:bodyPr>
          <a:lstStyle/>
          <a:p>
            <a:pPr defTabSz="457200">
              <a:spcBef>
                <a:spcPct val="0"/>
              </a:spcBef>
              <a:buFontTx/>
              <a:buNone/>
            </a:pPr>
            <a:r>
              <a:rPr lang="en-US" sz="1800" b="0" i="0" dirty="0" smtClean="0">
                <a:solidFill>
                  <a:srgbClr val="FF0000"/>
                </a:solidFill>
                <a:latin typeface="Century Gothic" charset="0"/>
                <a:ea typeface="ＭＳ Ｐゴシック" charset="0"/>
                <a:cs typeface="ＭＳ Ｐゴシック" charset="0"/>
              </a:rPr>
              <a:t>Near Exact </a:t>
            </a:r>
          </a:p>
          <a:p>
            <a:pPr defTabSz="457200">
              <a:spcBef>
                <a:spcPct val="0"/>
              </a:spcBef>
              <a:buFontTx/>
              <a:buNone/>
            </a:pPr>
            <a:r>
              <a:rPr lang="en-US" sz="1800" b="0" i="0" dirty="0" smtClean="0">
                <a:solidFill>
                  <a:srgbClr val="FF0000"/>
                </a:solidFill>
                <a:latin typeface="Century Gothic" charset="0"/>
                <a:ea typeface="ＭＳ Ｐゴシック" charset="0"/>
                <a:cs typeface="ＭＳ Ｐゴシック" charset="0"/>
              </a:rPr>
              <a:t>Snowflake</a:t>
            </a:r>
            <a:endParaRPr lang="en-US" sz="1800" b="0" i="0" dirty="0">
              <a:solidFill>
                <a:srgbClr val="FF0000"/>
              </a:solidFill>
              <a:latin typeface="Century Gothic" charset="0"/>
              <a:ea typeface="ＭＳ Ｐゴシック" charset="0"/>
              <a:cs typeface="ＭＳ Ｐゴシック" charset="0"/>
            </a:endParaRPr>
          </a:p>
        </p:txBody>
      </p:sp>
      <p:cxnSp>
        <p:nvCxnSpPr>
          <p:cNvPr id="4" name="Straight Arrow Connector 3"/>
          <p:cNvCxnSpPr>
            <a:stCxn id="8" idx="1"/>
          </p:cNvCxnSpPr>
          <p:nvPr/>
        </p:nvCxnSpPr>
        <p:spPr>
          <a:xfrm flipH="1">
            <a:off x="6942258" y="2002063"/>
            <a:ext cx="450095" cy="1704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017155" y="925945"/>
            <a:ext cx="914400" cy="9144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spcBef>
                <a:spcPct val="0"/>
              </a:spcBef>
              <a:buFontTx/>
              <a:buNone/>
            </a:pPr>
            <a:endParaRPr lang="en-US" sz="1800" b="0" i="0">
              <a:solidFill>
                <a:prstClr val="white"/>
              </a:solidFill>
              <a:latin typeface="Century Gothic"/>
            </a:endParaRPr>
          </a:p>
        </p:txBody>
      </p:sp>
    </p:spTree>
    <p:extLst>
      <p:ext uri="{BB962C8B-B14F-4D97-AF65-F5344CB8AC3E}">
        <p14:creationId xmlns:p14="http://schemas.microsoft.com/office/powerpoint/2010/main" val="298861029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Content Placeholder 3"/>
          <p:cNvSpPr>
            <a:spLocks noGrp="1"/>
          </p:cNvSpPr>
          <p:nvPr>
            <p:ph idx="1"/>
          </p:nvPr>
        </p:nvSpPr>
        <p:spPr>
          <a:xfrm>
            <a:off x="0" y="4041748"/>
            <a:ext cx="9144000" cy="2816252"/>
          </a:xfrm>
        </p:spPr>
        <p:txBody>
          <a:bodyPr/>
          <a:lstStyle/>
          <a:p>
            <a:pPr>
              <a:buFontTx/>
              <a:buNone/>
              <a:defRPr/>
            </a:pPr>
            <a:r>
              <a:rPr lang="en-US" dirty="0" smtClean="0">
                <a:ea typeface="ヒラギノ角ゴ Pro W3" charset="0"/>
                <a:cs typeface="ヒラギノ角ゴ Pro W3" charset="0"/>
              </a:rPr>
              <a:t> </a:t>
            </a:r>
          </a:p>
        </p:txBody>
      </p:sp>
      <p:sp>
        <p:nvSpPr>
          <p:cNvPr id="7" name="Title 1"/>
          <p:cNvSpPr txBox="1">
            <a:spLocks/>
          </p:cNvSpPr>
          <p:nvPr/>
        </p:nvSpPr>
        <p:spPr bwMode="auto">
          <a:xfrm>
            <a:off x="125413" y="76200"/>
            <a:ext cx="8620125" cy="738188"/>
          </a:xfrm>
          <a:prstGeom prst="rect">
            <a:avLst/>
          </a:prstGeom>
          <a:noFill/>
          <a:ln w="9525">
            <a:noFill/>
            <a:miter lim="800000"/>
            <a:headEnd/>
            <a:tailEnd/>
          </a:ln>
        </p:spPr>
        <p:txBody>
          <a:bodyPr anchor="ctr"/>
          <a:lstStyle/>
          <a:p>
            <a:pPr defTabSz="457200" eaLnBrk="0" hangingPunct="0">
              <a:spcBef>
                <a:spcPct val="0"/>
              </a:spcBef>
              <a:buFontTx/>
              <a:buNone/>
              <a:defRPr/>
            </a:pPr>
            <a:r>
              <a:rPr lang="en-US" sz="2600" i="0" kern="0" dirty="0">
                <a:solidFill>
                  <a:prstClr val="white"/>
                </a:solidFill>
                <a:latin typeface="Century Gothic"/>
                <a:ea typeface="ＭＳ Ｐゴシック" charset="0"/>
                <a:cs typeface="ＭＳ Ｐゴシック" charset="0"/>
              </a:rPr>
              <a:t>Snowflake Control: </a:t>
            </a:r>
            <a:r>
              <a:rPr lang="en-US" sz="2600" i="0" kern="0" dirty="0" smtClean="0">
                <a:solidFill>
                  <a:prstClr val="white"/>
                </a:solidFill>
                <a:latin typeface="Century Gothic"/>
                <a:ea typeface="ＭＳ Ｐゴシック" charset="0"/>
                <a:cs typeface="ＭＳ Ｐゴシック" charset="0"/>
              </a:rPr>
              <a:t>Scanning the Angle</a:t>
            </a:r>
            <a:endParaRPr lang="en-US" sz="2600" i="0" kern="0" dirty="0">
              <a:solidFill>
                <a:prstClr val="white"/>
              </a:solidFill>
              <a:latin typeface="Century Gothic"/>
              <a:ea typeface="ＭＳ Ｐゴシック" charset="0"/>
              <a:cs typeface="ＭＳ Ｐゴシック" charset="0"/>
            </a:endParaRPr>
          </a:p>
        </p:txBody>
      </p:sp>
      <p:pic>
        <p:nvPicPr>
          <p:cNvPr id="3" name="SnowControl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62130" y="1096457"/>
            <a:ext cx="7112001" cy="5334000"/>
          </a:xfrm>
          <a:prstGeom prst="rect">
            <a:avLst/>
          </a:prstGeom>
        </p:spPr>
      </p:pic>
      <p:sp>
        <p:nvSpPr>
          <p:cNvPr id="6" name="Content Placeholder 5"/>
          <p:cNvSpPr txBox="1">
            <a:spLocks/>
          </p:cNvSpPr>
          <p:nvPr/>
        </p:nvSpPr>
        <p:spPr bwMode="auto">
          <a:xfrm>
            <a:off x="5245100" y="6019800"/>
            <a:ext cx="4011613" cy="4106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000" b="1"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2pPr>
            <a:lvl3pPr marL="1257300" indent="-342900" algn="l" defTabSz="457200" rtl="0" eaLnBrk="0" fontAlgn="base" hangingPunct="0">
              <a:spcBef>
                <a:spcPct val="20000"/>
              </a:spcBef>
              <a:spcAft>
                <a:spcPct val="0"/>
              </a:spcAft>
              <a:buClr>
                <a:schemeClr val="tx2"/>
              </a:buClr>
              <a:buFont typeface="Arial" charset="0"/>
              <a:buChar char="•"/>
              <a:defRPr sz="16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Clr>
                <a:schemeClr val="tx2"/>
              </a:buClr>
              <a:buFont typeface="Arial"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Clr>
                <a:schemeClr val="tx2"/>
              </a:buClr>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Clr>
                <a:srgbClr val="1F497D"/>
              </a:buClr>
              <a:buFont typeface="Arial"/>
              <a:buNone/>
              <a:defRPr/>
            </a:pPr>
            <a:endParaRPr lang="en-US" i="0" spc="-150" baseline="-25000" dirty="0">
              <a:solidFill>
                <a:prstClr val="black"/>
              </a:solidFill>
              <a:latin typeface="Century Gothic"/>
            </a:endParaRPr>
          </a:p>
        </p:txBody>
      </p:sp>
      <p:sp>
        <p:nvSpPr>
          <p:cNvPr id="8" name="TextBox 7"/>
          <p:cNvSpPr txBox="1"/>
          <p:nvPr/>
        </p:nvSpPr>
        <p:spPr>
          <a:xfrm>
            <a:off x="7350762" y="4929255"/>
            <a:ext cx="1322936" cy="369332"/>
          </a:xfrm>
          <a:prstGeom prst="rect">
            <a:avLst/>
          </a:prstGeom>
          <a:noFill/>
        </p:spPr>
        <p:txBody>
          <a:bodyPr wrap="none" rtlCol="0">
            <a:spAutoFit/>
          </a:bodyPr>
          <a:lstStyle/>
          <a:p>
            <a:pPr defTabSz="457200">
              <a:spcBef>
                <a:spcPct val="0"/>
              </a:spcBef>
              <a:buFontTx/>
              <a:buNone/>
            </a:pPr>
            <a:r>
              <a:rPr lang="en-US" sz="1800" b="0" i="0" dirty="0" smtClean="0">
                <a:solidFill>
                  <a:srgbClr val="000000"/>
                </a:solidFill>
                <a:latin typeface="Century Gothic" charset="0"/>
                <a:ea typeface="ＭＳ Ｐゴシック" charset="0"/>
                <a:cs typeface="ＭＳ Ｐゴシック" charset="0"/>
              </a:rPr>
              <a:t>Simulation</a:t>
            </a:r>
            <a:endParaRPr lang="en-US" sz="1800" b="0" i="0" dirty="0">
              <a:solidFill>
                <a:srgbClr val="000000"/>
              </a:solidFill>
              <a:latin typeface="Century Gothic" charset="0"/>
              <a:ea typeface="ＭＳ Ｐゴシック" charset="0"/>
              <a:cs typeface="ＭＳ Ｐゴシック" charset="0"/>
            </a:endParaRPr>
          </a:p>
        </p:txBody>
      </p:sp>
    </p:spTree>
    <p:extLst>
      <p:ext uri="{BB962C8B-B14F-4D97-AF65-F5344CB8AC3E}">
        <p14:creationId xmlns:p14="http://schemas.microsoft.com/office/powerpoint/2010/main" val="235267209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Content Placeholder 3"/>
          <p:cNvSpPr>
            <a:spLocks noGrp="1"/>
          </p:cNvSpPr>
          <p:nvPr>
            <p:ph idx="1"/>
          </p:nvPr>
        </p:nvSpPr>
        <p:spPr>
          <a:xfrm>
            <a:off x="0" y="4041748"/>
            <a:ext cx="9144000" cy="2816252"/>
          </a:xfrm>
        </p:spPr>
        <p:txBody>
          <a:bodyPr/>
          <a:lstStyle/>
          <a:p>
            <a:pPr>
              <a:buFontTx/>
              <a:buNone/>
              <a:defRPr/>
            </a:pPr>
            <a:r>
              <a:rPr lang="en-US" dirty="0" smtClean="0">
                <a:ea typeface="ヒラギノ角ゴ Pro W3" charset="0"/>
                <a:cs typeface="ヒラギノ角ゴ Pro W3" charset="0"/>
              </a:rPr>
              <a:t> </a:t>
            </a:r>
          </a:p>
        </p:txBody>
      </p:sp>
      <p:sp>
        <p:nvSpPr>
          <p:cNvPr id="7" name="Title 1"/>
          <p:cNvSpPr txBox="1">
            <a:spLocks/>
          </p:cNvSpPr>
          <p:nvPr/>
        </p:nvSpPr>
        <p:spPr bwMode="auto">
          <a:xfrm>
            <a:off x="125413" y="76200"/>
            <a:ext cx="8620125" cy="738188"/>
          </a:xfrm>
          <a:prstGeom prst="rect">
            <a:avLst/>
          </a:prstGeom>
          <a:noFill/>
          <a:ln w="9525">
            <a:noFill/>
            <a:miter lim="800000"/>
            <a:headEnd/>
            <a:tailEnd/>
          </a:ln>
        </p:spPr>
        <p:txBody>
          <a:bodyPr anchor="ctr"/>
          <a:lstStyle/>
          <a:p>
            <a:pPr defTabSz="457200" eaLnBrk="0" hangingPunct="0">
              <a:spcBef>
                <a:spcPct val="0"/>
              </a:spcBef>
              <a:buFontTx/>
              <a:buNone/>
              <a:defRPr/>
            </a:pPr>
            <a:r>
              <a:rPr lang="en-US" sz="2600" i="0" kern="0" dirty="0">
                <a:solidFill>
                  <a:prstClr val="white"/>
                </a:solidFill>
                <a:latin typeface="Century Gothic"/>
                <a:ea typeface="ＭＳ Ｐゴシック" charset="0"/>
                <a:cs typeface="ＭＳ Ｐゴシック" charset="0"/>
              </a:rPr>
              <a:t>Snowflake Control: </a:t>
            </a:r>
            <a:r>
              <a:rPr lang="en-US" sz="2600" i="0" kern="0" dirty="0" smtClean="0">
                <a:solidFill>
                  <a:prstClr val="white"/>
                </a:solidFill>
                <a:latin typeface="Century Gothic"/>
                <a:ea typeface="ＭＳ Ｐゴシック" charset="0"/>
                <a:cs typeface="ＭＳ Ｐゴシック" charset="0"/>
              </a:rPr>
              <a:t>Scanning the Angle</a:t>
            </a:r>
            <a:endParaRPr lang="en-US" sz="2600" i="0" kern="0" dirty="0">
              <a:solidFill>
                <a:prstClr val="white"/>
              </a:solidFill>
              <a:latin typeface="Century Gothic"/>
              <a:ea typeface="ＭＳ Ｐゴシック" charset="0"/>
              <a:cs typeface="ＭＳ Ｐゴシック" charset="0"/>
            </a:endParaRPr>
          </a:p>
        </p:txBody>
      </p:sp>
      <p:pic>
        <p:nvPicPr>
          <p:cNvPr id="3" name="SnowControl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62130" y="1096457"/>
            <a:ext cx="7112001" cy="5334000"/>
          </a:xfrm>
          <a:prstGeom prst="rect">
            <a:avLst/>
          </a:prstGeom>
        </p:spPr>
      </p:pic>
      <p:sp>
        <p:nvSpPr>
          <p:cNvPr id="6" name="Content Placeholder 5"/>
          <p:cNvSpPr txBox="1">
            <a:spLocks/>
          </p:cNvSpPr>
          <p:nvPr/>
        </p:nvSpPr>
        <p:spPr bwMode="auto">
          <a:xfrm>
            <a:off x="5245100" y="6019800"/>
            <a:ext cx="4011613" cy="4106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000" b="1"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2pPr>
            <a:lvl3pPr marL="1257300" indent="-342900" algn="l" defTabSz="457200" rtl="0" eaLnBrk="0" fontAlgn="base" hangingPunct="0">
              <a:spcBef>
                <a:spcPct val="20000"/>
              </a:spcBef>
              <a:spcAft>
                <a:spcPct val="0"/>
              </a:spcAft>
              <a:buClr>
                <a:schemeClr val="tx2"/>
              </a:buClr>
              <a:buFont typeface="Arial" charset="0"/>
              <a:buChar char="•"/>
              <a:defRPr sz="16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Clr>
                <a:schemeClr val="tx2"/>
              </a:buClr>
              <a:buFont typeface="Arial"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Clr>
                <a:schemeClr val="tx2"/>
              </a:buClr>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Clr>
                <a:srgbClr val="1F497D"/>
              </a:buClr>
              <a:buFont typeface="Arial"/>
              <a:buNone/>
              <a:defRPr/>
            </a:pPr>
            <a:endParaRPr lang="en-US" i="0" spc="-150" baseline="-25000" dirty="0">
              <a:solidFill>
                <a:prstClr val="black"/>
              </a:solidFill>
              <a:latin typeface="Century Gothic"/>
            </a:endParaRPr>
          </a:p>
        </p:txBody>
      </p:sp>
      <p:sp>
        <p:nvSpPr>
          <p:cNvPr id="8" name="TextBox 7"/>
          <p:cNvSpPr txBox="1"/>
          <p:nvPr/>
        </p:nvSpPr>
        <p:spPr>
          <a:xfrm>
            <a:off x="7350762" y="4929255"/>
            <a:ext cx="1322936" cy="369332"/>
          </a:xfrm>
          <a:prstGeom prst="rect">
            <a:avLst/>
          </a:prstGeom>
          <a:noFill/>
        </p:spPr>
        <p:txBody>
          <a:bodyPr wrap="none" rtlCol="0">
            <a:spAutoFit/>
          </a:bodyPr>
          <a:lstStyle/>
          <a:p>
            <a:pPr defTabSz="457200">
              <a:spcBef>
                <a:spcPct val="0"/>
              </a:spcBef>
              <a:buFontTx/>
              <a:buNone/>
            </a:pPr>
            <a:r>
              <a:rPr lang="en-US" sz="1800" b="0" i="0" dirty="0" smtClean="0">
                <a:solidFill>
                  <a:srgbClr val="000000"/>
                </a:solidFill>
                <a:latin typeface="Century Gothic" charset="0"/>
                <a:ea typeface="ＭＳ Ｐゴシック" charset="0"/>
                <a:cs typeface="ＭＳ Ｐゴシック" charset="0"/>
              </a:rPr>
              <a:t>Simulation</a:t>
            </a:r>
            <a:endParaRPr lang="en-US" sz="1800" b="0" i="0" dirty="0">
              <a:solidFill>
                <a:srgbClr val="000000"/>
              </a:solidFill>
              <a:latin typeface="Century Gothic" charset="0"/>
              <a:ea typeface="ＭＳ Ｐゴシック" charset="0"/>
              <a:cs typeface="ＭＳ Ｐゴシック" charset="0"/>
            </a:endParaRPr>
          </a:p>
        </p:txBody>
      </p:sp>
    </p:spTree>
    <p:extLst>
      <p:ext uri="{BB962C8B-B14F-4D97-AF65-F5344CB8AC3E}">
        <p14:creationId xmlns:p14="http://schemas.microsoft.com/office/powerpoint/2010/main" val="25835230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2011937" y="1002582"/>
            <a:ext cx="5381224" cy="2584465"/>
          </a:xfrm>
          <a:prstGeom prst="rect">
            <a:avLst/>
          </a:prstGeom>
        </p:spPr>
      </p:pic>
      <p:sp>
        <p:nvSpPr>
          <p:cNvPr id="12294" name="Content Placeholder 3"/>
          <p:cNvSpPr>
            <a:spLocks noGrp="1"/>
          </p:cNvSpPr>
          <p:nvPr>
            <p:ph idx="1"/>
          </p:nvPr>
        </p:nvSpPr>
        <p:spPr>
          <a:xfrm>
            <a:off x="275167" y="3904165"/>
            <a:ext cx="9144000" cy="2816252"/>
          </a:xfrm>
        </p:spPr>
        <p:txBody>
          <a:bodyPr/>
          <a:lstStyle/>
          <a:p>
            <a:pPr>
              <a:buFontTx/>
              <a:buNone/>
              <a:defRPr/>
            </a:pPr>
            <a:r>
              <a:rPr lang="en-US" dirty="0" smtClean="0">
                <a:ea typeface="ヒラギノ角ゴ Pro W3" charset="0"/>
                <a:cs typeface="ヒラギノ角ゴ Pro W3" charset="0"/>
              </a:rPr>
              <a:t> </a:t>
            </a:r>
          </a:p>
          <a:p>
            <a:pPr>
              <a:defRPr/>
            </a:pPr>
            <a:endParaRPr lang="en-US" dirty="0">
              <a:ea typeface="ヒラギノ角ゴ Pro W3" charset="0"/>
              <a:cs typeface="ヒラギノ角ゴ Pro W3" charset="0"/>
            </a:endParaRPr>
          </a:p>
        </p:txBody>
      </p:sp>
      <p:sp>
        <p:nvSpPr>
          <p:cNvPr id="7" name="Title 1"/>
          <p:cNvSpPr txBox="1">
            <a:spLocks/>
          </p:cNvSpPr>
          <p:nvPr/>
        </p:nvSpPr>
        <p:spPr bwMode="auto">
          <a:xfrm>
            <a:off x="1" y="76200"/>
            <a:ext cx="9144000" cy="738188"/>
          </a:xfrm>
          <a:prstGeom prst="rect">
            <a:avLst/>
          </a:prstGeom>
          <a:noFill/>
          <a:ln w="9525">
            <a:noFill/>
            <a:miter lim="800000"/>
            <a:headEnd/>
            <a:tailEnd/>
          </a:ln>
        </p:spPr>
        <p:txBody>
          <a:bodyPr anchor="ctr"/>
          <a:lstStyle/>
          <a:p>
            <a:pPr defTabSz="457200" eaLnBrk="0" hangingPunct="0">
              <a:spcBef>
                <a:spcPct val="0"/>
              </a:spcBef>
              <a:buFontTx/>
              <a:buNone/>
              <a:defRPr/>
            </a:pPr>
            <a:r>
              <a:rPr lang="en-US" sz="2600" i="0" kern="0" dirty="0">
                <a:solidFill>
                  <a:prstClr val="white"/>
                </a:solidFill>
                <a:latin typeface="Century Gothic"/>
                <a:ea typeface="ＭＳ Ｐゴシック" charset="0"/>
                <a:cs typeface="ＭＳ Ｐゴシック" charset="0"/>
              </a:rPr>
              <a:t>Snowflake Control: </a:t>
            </a:r>
            <a:r>
              <a:rPr lang="en-US" sz="2600" i="0" kern="0" dirty="0" smtClean="0">
                <a:solidFill>
                  <a:prstClr val="white"/>
                </a:solidFill>
                <a:latin typeface="Century Gothic"/>
                <a:ea typeface="ＭＳ Ｐゴシック" charset="0"/>
                <a:cs typeface="ＭＳ Ｐゴシック" charset="0"/>
              </a:rPr>
              <a:t>Angle Control (+80</a:t>
            </a:r>
            <a:r>
              <a:rPr lang="en-US" sz="2600" i="0" kern="0" baseline="30000" dirty="0" smtClean="0">
                <a:solidFill>
                  <a:prstClr val="white"/>
                </a:solidFill>
                <a:latin typeface="Century Gothic"/>
                <a:ea typeface="ＭＳ Ｐゴシック" charset="0"/>
                <a:cs typeface="ＭＳ Ｐゴシック" charset="0"/>
              </a:rPr>
              <a:t>°</a:t>
            </a:r>
            <a:r>
              <a:rPr lang="en-US" sz="2600" i="0" kern="0" dirty="0" smtClean="0">
                <a:solidFill>
                  <a:prstClr val="white"/>
                </a:solidFill>
                <a:latin typeface="Century Gothic"/>
                <a:ea typeface="ＭＳ Ｐゴシック" charset="0"/>
                <a:cs typeface="ＭＳ Ｐゴシック" charset="0"/>
              </a:rPr>
              <a:t> to -45</a:t>
            </a:r>
            <a:r>
              <a:rPr lang="en-US" sz="2600" i="0" kern="0" baseline="30000" dirty="0">
                <a:solidFill>
                  <a:prstClr val="white"/>
                </a:solidFill>
                <a:latin typeface="Century Gothic" charset="0"/>
                <a:ea typeface="ＭＳ Ｐゴシック" charset="0"/>
                <a:cs typeface="ＭＳ Ｐゴシック" charset="0"/>
              </a:rPr>
              <a:t>°</a:t>
            </a:r>
            <a:r>
              <a:rPr lang="en-US" sz="2600" i="0" kern="0" dirty="0" smtClean="0">
                <a:solidFill>
                  <a:prstClr val="white"/>
                </a:solidFill>
                <a:latin typeface="Century Gothic"/>
                <a:ea typeface="ＭＳ Ｐゴシック" charset="0"/>
                <a:cs typeface="ＭＳ Ｐゴシック" charset="0"/>
              </a:rPr>
              <a:t>)</a:t>
            </a:r>
            <a:endParaRPr lang="en-US" sz="2600" i="0" kern="0" dirty="0">
              <a:solidFill>
                <a:prstClr val="white"/>
              </a:solidFill>
              <a:latin typeface="Century Gothic"/>
              <a:ea typeface="ＭＳ Ｐゴシック" charset="0"/>
              <a:cs typeface="ＭＳ Ｐゴシック" charset="0"/>
            </a:endParaRPr>
          </a:p>
        </p:txBody>
      </p:sp>
      <p:pic>
        <p:nvPicPr>
          <p:cNvPr id="9" name="Picture 8"/>
          <p:cNvPicPr>
            <a:picLocks noChangeAspect="1"/>
          </p:cNvPicPr>
          <p:nvPr/>
        </p:nvPicPr>
        <p:blipFill rotWithShape="1">
          <a:blip r:embed="rId4"/>
          <a:srcRect b="4549"/>
          <a:stretch/>
        </p:blipFill>
        <p:spPr>
          <a:xfrm>
            <a:off x="5985886" y="3698005"/>
            <a:ext cx="2821534" cy="2645311"/>
          </a:xfrm>
          <a:prstGeom prst="rect">
            <a:avLst/>
          </a:prstGeom>
        </p:spPr>
      </p:pic>
      <p:pic>
        <p:nvPicPr>
          <p:cNvPr id="10" name="Picture 9"/>
          <p:cNvPicPr>
            <a:picLocks noChangeAspect="1"/>
          </p:cNvPicPr>
          <p:nvPr/>
        </p:nvPicPr>
        <p:blipFill rotWithShape="1">
          <a:blip r:embed="rId5"/>
          <a:srcRect b="11723"/>
          <a:stretch/>
        </p:blipFill>
        <p:spPr>
          <a:xfrm>
            <a:off x="106945" y="3423328"/>
            <a:ext cx="2773882" cy="2679360"/>
          </a:xfrm>
          <a:prstGeom prst="rect">
            <a:avLst/>
          </a:prstGeom>
        </p:spPr>
      </p:pic>
      <p:cxnSp>
        <p:nvCxnSpPr>
          <p:cNvPr id="16" name="Straight Arrow Connector 15"/>
          <p:cNvCxnSpPr/>
          <p:nvPr/>
        </p:nvCxnSpPr>
        <p:spPr>
          <a:xfrm flipH="1">
            <a:off x="1416063" y="1303610"/>
            <a:ext cx="1523900" cy="31578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718041" y="2989313"/>
            <a:ext cx="815182" cy="147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7051065" y="4928558"/>
            <a:ext cx="332690" cy="42073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3518158" y="1113990"/>
            <a:ext cx="1" cy="221684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2288" name="Rectangle 12287"/>
          <p:cNvSpPr/>
          <p:nvPr/>
        </p:nvSpPr>
        <p:spPr>
          <a:xfrm>
            <a:off x="4993447" y="1113990"/>
            <a:ext cx="2045189" cy="646331"/>
          </a:xfrm>
          <a:prstGeom prst="rect">
            <a:avLst/>
          </a:prstGeom>
        </p:spPr>
        <p:txBody>
          <a:bodyPr wrap="none">
            <a:spAutoFit/>
          </a:bodyPr>
          <a:lstStyle/>
          <a:p>
            <a:pPr defTabSz="457200">
              <a:spcBef>
                <a:spcPct val="0"/>
              </a:spcBef>
              <a:buFontTx/>
              <a:buNone/>
            </a:pPr>
            <a:r>
              <a:rPr lang="en-US" sz="1800" i="0" dirty="0" smtClean="0">
                <a:solidFill>
                  <a:srgbClr val="FF0000"/>
                </a:solidFill>
                <a:latin typeface="Century Gothic" charset="0"/>
                <a:ea typeface="ＭＳ Ｐゴシック" charset="0"/>
                <a:cs typeface="ＭＳ Ｐゴシック" charset="0"/>
              </a:rPr>
              <a:t>Angle requested</a:t>
            </a:r>
          </a:p>
          <a:p>
            <a:pPr defTabSz="457200">
              <a:spcBef>
                <a:spcPct val="0"/>
              </a:spcBef>
              <a:buFontTx/>
              <a:buNone/>
            </a:pPr>
            <a:r>
              <a:rPr lang="en-US" sz="1800" i="0" dirty="0" smtClean="0">
                <a:solidFill>
                  <a:prstClr val="black"/>
                </a:solidFill>
                <a:latin typeface="Century Gothic" charset="0"/>
                <a:ea typeface="ＭＳ Ｐゴシック" charset="0"/>
                <a:cs typeface="ＭＳ Ｐゴシック" charset="0"/>
              </a:rPr>
              <a:t>Angle achieved</a:t>
            </a:r>
            <a:endParaRPr lang="en-US" sz="1800" i="0" dirty="0">
              <a:solidFill>
                <a:prstClr val="black"/>
              </a:solidFill>
              <a:latin typeface="Century Gothic" charset="0"/>
              <a:ea typeface="ＭＳ Ｐゴシック" charset="0"/>
              <a:cs typeface="ＭＳ Ｐゴシック" charset="0"/>
            </a:endParaRPr>
          </a:p>
        </p:txBody>
      </p:sp>
      <p:sp>
        <p:nvSpPr>
          <p:cNvPr id="23" name="Rectangle 22"/>
          <p:cNvSpPr/>
          <p:nvPr/>
        </p:nvSpPr>
        <p:spPr>
          <a:xfrm>
            <a:off x="6449368" y="4987975"/>
            <a:ext cx="601697" cy="369332"/>
          </a:xfrm>
          <a:prstGeom prst="rect">
            <a:avLst/>
          </a:prstGeom>
        </p:spPr>
        <p:txBody>
          <a:bodyPr wrap="none">
            <a:spAutoFit/>
          </a:bodyPr>
          <a:lstStyle/>
          <a:p>
            <a:pPr defTabSz="457200">
              <a:spcBef>
                <a:spcPct val="0"/>
              </a:spcBef>
              <a:buFontTx/>
              <a:buNone/>
            </a:pPr>
            <a:r>
              <a:rPr lang="en-US" sz="1800" i="0" kern="0" dirty="0" smtClean="0">
                <a:solidFill>
                  <a:srgbClr val="FF0000"/>
                </a:solidFill>
                <a:latin typeface="Century Gothic" charset="0"/>
                <a:ea typeface="ＭＳ Ｐゴシック" charset="0"/>
                <a:cs typeface="ＭＳ Ｐゴシック" charset="0"/>
              </a:rPr>
              <a:t>-45</a:t>
            </a:r>
            <a:r>
              <a:rPr lang="en-US" sz="1800" i="0" kern="0" baseline="30000" dirty="0" smtClean="0">
                <a:solidFill>
                  <a:srgbClr val="FF0000"/>
                </a:solidFill>
                <a:latin typeface="Century Gothic" charset="0"/>
                <a:ea typeface="ＭＳ Ｐゴシック" charset="0"/>
                <a:cs typeface="ＭＳ Ｐゴシック" charset="0"/>
              </a:rPr>
              <a:t>°</a:t>
            </a:r>
            <a:r>
              <a:rPr lang="en-US" sz="1800" i="0" kern="0" dirty="0" smtClean="0">
                <a:solidFill>
                  <a:srgbClr val="FF0000"/>
                </a:solidFill>
                <a:latin typeface="Century Gothic" charset="0"/>
                <a:ea typeface="ＭＳ Ｐゴシック" charset="0"/>
                <a:cs typeface="ＭＳ Ｐゴシック" charset="0"/>
              </a:rPr>
              <a:t> </a:t>
            </a:r>
            <a:endParaRPr lang="en-US" sz="1800" b="0" i="0" dirty="0">
              <a:solidFill>
                <a:srgbClr val="FF0000"/>
              </a:solidFill>
              <a:latin typeface="Century Gothic" charset="0"/>
              <a:ea typeface="ＭＳ Ｐゴシック" charset="0"/>
              <a:cs typeface="ＭＳ Ｐゴシック" charset="0"/>
            </a:endParaRPr>
          </a:p>
        </p:txBody>
      </p:sp>
      <p:cxnSp>
        <p:nvCxnSpPr>
          <p:cNvPr id="24" name="Straight Connector 23"/>
          <p:cNvCxnSpPr/>
          <p:nvPr/>
        </p:nvCxnSpPr>
        <p:spPr>
          <a:xfrm>
            <a:off x="6583470" y="5357307"/>
            <a:ext cx="804446"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219277" y="5135519"/>
            <a:ext cx="313946" cy="369332"/>
          </a:xfrm>
          <a:prstGeom prst="rect">
            <a:avLst/>
          </a:prstGeom>
          <a:noFill/>
        </p:spPr>
        <p:txBody>
          <a:bodyPr wrap="none" rtlCol="0">
            <a:spAutoFit/>
          </a:bodyPr>
          <a:lstStyle/>
          <a:p>
            <a:pPr defTabSz="457200">
              <a:spcBef>
                <a:spcPct val="0"/>
              </a:spcBef>
              <a:buFontTx/>
              <a:buNone/>
            </a:pPr>
            <a:r>
              <a:rPr lang="en-US" sz="1800" i="0" dirty="0" smtClean="0">
                <a:solidFill>
                  <a:srgbClr val="FF0000"/>
                </a:solidFill>
                <a:latin typeface="Century Gothic" charset="0"/>
                <a:ea typeface="ＭＳ Ｐゴシック" charset="0"/>
                <a:cs typeface="ＭＳ Ｐゴシック" charset="0"/>
              </a:rPr>
              <a:t>x</a:t>
            </a:r>
            <a:endParaRPr lang="en-US" sz="1800" i="0" dirty="0">
              <a:solidFill>
                <a:srgbClr val="FF0000"/>
              </a:solidFill>
              <a:latin typeface="Century Gothic" charset="0"/>
              <a:ea typeface="ＭＳ Ｐゴシック" charset="0"/>
              <a:cs typeface="ＭＳ Ｐゴシック" charset="0"/>
            </a:endParaRPr>
          </a:p>
        </p:txBody>
      </p:sp>
      <p:sp>
        <p:nvSpPr>
          <p:cNvPr id="12" name="TextBox 11"/>
          <p:cNvSpPr txBox="1"/>
          <p:nvPr/>
        </p:nvSpPr>
        <p:spPr>
          <a:xfrm>
            <a:off x="6894092" y="4710695"/>
            <a:ext cx="313946" cy="369332"/>
          </a:xfrm>
          <a:prstGeom prst="rect">
            <a:avLst/>
          </a:prstGeom>
          <a:noFill/>
        </p:spPr>
        <p:txBody>
          <a:bodyPr wrap="none" rtlCol="0">
            <a:spAutoFit/>
          </a:bodyPr>
          <a:lstStyle/>
          <a:p>
            <a:pPr defTabSz="457200">
              <a:spcBef>
                <a:spcPct val="0"/>
              </a:spcBef>
              <a:buFontTx/>
              <a:buNone/>
            </a:pPr>
            <a:r>
              <a:rPr lang="en-US" sz="1800" i="0" dirty="0" smtClean="0">
                <a:solidFill>
                  <a:srgbClr val="FF0000"/>
                </a:solidFill>
                <a:latin typeface="Century Gothic" charset="0"/>
                <a:ea typeface="ＭＳ Ｐゴシック" charset="0"/>
                <a:cs typeface="ＭＳ Ｐゴシック" charset="0"/>
              </a:rPr>
              <a:t>x</a:t>
            </a:r>
            <a:endParaRPr lang="en-US" sz="1800" i="0" dirty="0">
              <a:solidFill>
                <a:srgbClr val="FF0000"/>
              </a:solidFill>
              <a:latin typeface="Century Gothic" charset="0"/>
              <a:ea typeface="ＭＳ Ｐゴシック" charset="0"/>
              <a:cs typeface="ＭＳ Ｐゴシック" charset="0"/>
            </a:endParaRPr>
          </a:p>
        </p:txBody>
      </p:sp>
      <p:sp>
        <p:nvSpPr>
          <p:cNvPr id="34" name="Rectangle 33"/>
          <p:cNvSpPr/>
          <p:nvPr/>
        </p:nvSpPr>
        <p:spPr>
          <a:xfrm>
            <a:off x="4143155" y="3503535"/>
            <a:ext cx="1001521" cy="307777"/>
          </a:xfrm>
          <a:prstGeom prst="rect">
            <a:avLst/>
          </a:prstGeom>
        </p:spPr>
        <p:txBody>
          <a:bodyPr wrap="none">
            <a:spAutoFit/>
          </a:bodyPr>
          <a:lstStyle/>
          <a:p>
            <a:pPr defTabSz="457200">
              <a:spcBef>
                <a:spcPct val="0"/>
              </a:spcBef>
              <a:buFontTx/>
              <a:buNone/>
            </a:pPr>
            <a:r>
              <a:rPr lang="en-US" sz="1400" b="0" i="0" dirty="0" smtClean="0">
                <a:solidFill>
                  <a:prstClr val="black"/>
                </a:solidFill>
                <a:latin typeface="Century Gothic" charset="0"/>
                <a:ea typeface="ＭＳ Ｐゴシック" charset="0"/>
                <a:cs typeface="ＭＳ Ｐゴシック" charset="0"/>
              </a:rPr>
              <a:t>Time [</a:t>
            </a:r>
            <a:r>
              <a:rPr lang="en-US" sz="1400" b="0" i="0" dirty="0" err="1" smtClean="0">
                <a:solidFill>
                  <a:prstClr val="black"/>
                </a:solidFill>
                <a:latin typeface="Century Gothic" charset="0"/>
                <a:ea typeface="ＭＳ Ｐゴシック" charset="0"/>
                <a:cs typeface="ＭＳ Ｐゴシック" charset="0"/>
              </a:rPr>
              <a:t>ms</a:t>
            </a:r>
            <a:r>
              <a:rPr lang="en-US" sz="1400" b="0" i="0" dirty="0" smtClean="0">
                <a:solidFill>
                  <a:prstClr val="black"/>
                </a:solidFill>
                <a:latin typeface="Century Gothic" charset="0"/>
                <a:ea typeface="ＭＳ Ｐゴシック" charset="0"/>
                <a:cs typeface="ＭＳ Ｐゴシック" charset="0"/>
              </a:rPr>
              <a:t>]</a:t>
            </a:r>
            <a:endParaRPr lang="en-US" sz="1400" b="0" i="0" dirty="0">
              <a:solidFill>
                <a:prstClr val="black"/>
              </a:solidFill>
              <a:latin typeface="Century Gothic" charset="0"/>
              <a:ea typeface="ＭＳ Ｐゴシック" charset="0"/>
              <a:cs typeface="ＭＳ Ｐゴシック" charset="0"/>
            </a:endParaRPr>
          </a:p>
        </p:txBody>
      </p:sp>
      <p:sp>
        <p:nvSpPr>
          <p:cNvPr id="33" name="TextBox 32"/>
          <p:cNvSpPr txBox="1"/>
          <p:nvPr/>
        </p:nvSpPr>
        <p:spPr>
          <a:xfrm>
            <a:off x="986768" y="4566110"/>
            <a:ext cx="313946" cy="369332"/>
          </a:xfrm>
          <a:prstGeom prst="rect">
            <a:avLst/>
          </a:prstGeom>
          <a:noFill/>
        </p:spPr>
        <p:txBody>
          <a:bodyPr wrap="none" rtlCol="0">
            <a:spAutoFit/>
          </a:bodyPr>
          <a:lstStyle/>
          <a:p>
            <a:pPr defTabSz="457200">
              <a:spcBef>
                <a:spcPct val="0"/>
              </a:spcBef>
              <a:buFontTx/>
              <a:buNone/>
            </a:pPr>
            <a:r>
              <a:rPr lang="en-US" sz="1800" i="0" dirty="0" smtClean="0">
                <a:solidFill>
                  <a:srgbClr val="FF0000"/>
                </a:solidFill>
                <a:latin typeface="Century Gothic" charset="0"/>
                <a:ea typeface="ＭＳ Ｐゴシック" charset="0"/>
                <a:cs typeface="ＭＳ Ｐゴシック" charset="0"/>
              </a:rPr>
              <a:t>x</a:t>
            </a:r>
            <a:endParaRPr lang="en-US" sz="1800" i="0" dirty="0">
              <a:solidFill>
                <a:srgbClr val="FF0000"/>
              </a:solidFill>
              <a:latin typeface="Century Gothic" charset="0"/>
              <a:ea typeface="ＭＳ Ｐゴシック" charset="0"/>
              <a:cs typeface="ＭＳ Ｐゴシック" charset="0"/>
            </a:endParaRPr>
          </a:p>
        </p:txBody>
      </p:sp>
      <p:cxnSp>
        <p:nvCxnSpPr>
          <p:cNvPr id="35" name="Straight Connector 34"/>
          <p:cNvCxnSpPr/>
          <p:nvPr/>
        </p:nvCxnSpPr>
        <p:spPr>
          <a:xfrm flipV="1">
            <a:off x="986768" y="4767127"/>
            <a:ext cx="156973" cy="382092"/>
          </a:xfrm>
          <a:prstGeom prst="line">
            <a:avLst/>
          </a:prstGeom>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1286448" y="4772267"/>
            <a:ext cx="504766" cy="369332"/>
          </a:xfrm>
          <a:prstGeom prst="rect">
            <a:avLst/>
          </a:prstGeom>
        </p:spPr>
        <p:txBody>
          <a:bodyPr wrap="none">
            <a:spAutoFit/>
          </a:bodyPr>
          <a:lstStyle/>
          <a:p>
            <a:pPr defTabSz="457200">
              <a:spcBef>
                <a:spcPct val="0"/>
              </a:spcBef>
              <a:buFontTx/>
              <a:buNone/>
            </a:pPr>
            <a:r>
              <a:rPr lang="en-US" sz="1800" i="0" kern="0" dirty="0">
                <a:solidFill>
                  <a:srgbClr val="FF0000"/>
                </a:solidFill>
                <a:latin typeface="Century Gothic" charset="0"/>
                <a:ea typeface="ＭＳ Ｐゴシック" charset="0"/>
                <a:cs typeface="ＭＳ Ｐゴシック" charset="0"/>
              </a:rPr>
              <a:t>80</a:t>
            </a:r>
            <a:r>
              <a:rPr lang="en-US" sz="1800" i="0" kern="0" baseline="30000" dirty="0">
                <a:solidFill>
                  <a:srgbClr val="FF0000"/>
                </a:solidFill>
                <a:latin typeface="Century Gothic" charset="0"/>
                <a:ea typeface="ＭＳ Ｐゴシック" charset="0"/>
                <a:cs typeface="ＭＳ Ｐゴシック" charset="0"/>
              </a:rPr>
              <a:t>°</a:t>
            </a:r>
            <a:r>
              <a:rPr lang="en-US" sz="1800" i="0" kern="0" dirty="0">
                <a:solidFill>
                  <a:srgbClr val="FF0000"/>
                </a:solidFill>
                <a:latin typeface="Century Gothic" charset="0"/>
                <a:ea typeface="ＭＳ Ｐゴシック" charset="0"/>
                <a:cs typeface="ＭＳ Ｐゴシック" charset="0"/>
              </a:rPr>
              <a:t> </a:t>
            </a:r>
            <a:endParaRPr lang="en-US" sz="1800" b="0" i="0" dirty="0">
              <a:solidFill>
                <a:srgbClr val="FF0000"/>
              </a:solidFill>
              <a:latin typeface="Century Gothic" charset="0"/>
              <a:ea typeface="ＭＳ Ｐゴシック" charset="0"/>
              <a:cs typeface="ＭＳ Ｐゴシック" charset="0"/>
            </a:endParaRPr>
          </a:p>
        </p:txBody>
      </p:sp>
      <p:cxnSp>
        <p:nvCxnSpPr>
          <p:cNvPr id="37" name="Straight Connector 36"/>
          <p:cNvCxnSpPr/>
          <p:nvPr/>
        </p:nvCxnSpPr>
        <p:spPr>
          <a:xfrm>
            <a:off x="986768" y="5149219"/>
            <a:ext cx="804446" cy="0"/>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829795" y="4935442"/>
            <a:ext cx="313946" cy="369332"/>
          </a:xfrm>
          <a:prstGeom prst="rect">
            <a:avLst/>
          </a:prstGeom>
          <a:noFill/>
        </p:spPr>
        <p:txBody>
          <a:bodyPr wrap="none" rtlCol="0">
            <a:spAutoFit/>
          </a:bodyPr>
          <a:lstStyle/>
          <a:p>
            <a:pPr defTabSz="457200">
              <a:spcBef>
                <a:spcPct val="0"/>
              </a:spcBef>
              <a:buFontTx/>
              <a:buNone/>
            </a:pPr>
            <a:r>
              <a:rPr lang="en-US" sz="1800" i="0" dirty="0" smtClean="0">
                <a:solidFill>
                  <a:srgbClr val="FF0000"/>
                </a:solidFill>
                <a:latin typeface="Century Gothic" charset="0"/>
                <a:ea typeface="ＭＳ Ｐゴシック" charset="0"/>
                <a:cs typeface="ＭＳ Ｐゴシック" charset="0"/>
              </a:rPr>
              <a:t>x</a:t>
            </a:r>
            <a:endParaRPr lang="en-US" sz="1800" i="0" dirty="0">
              <a:solidFill>
                <a:srgbClr val="FF0000"/>
              </a:solidFill>
              <a:latin typeface="Century Gothic" charset="0"/>
              <a:ea typeface="ＭＳ Ｐゴシック" charset="0"/>
              <a:cs typeface="ＭＳ Ｐゴシック" charset="0"/>
            </a:endParaRPr>
          </a:p>
        </p:txBody>
      </p:sp>
    </p:spTree>
    <p:extLst>
      <p:ext uri="{BB962C8B-B14F-4D97-AF65-F5344CB8AC3E}">
        <p14:creationId xmlns:p14="http://schemas.microsoft.com/office/powerpoint/2010/main" val="277272936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00013" y="0"/>
            <a:ext cx="8847137" cy="890588"/>
          </a:xfrm>
          <a:prstGeom prst="rect">
            <a:avLst/>
          </a:prstGeom>
          <a:noFill/>
          <a:ln w="9525">
            <a:noFill/>
            <a:miter lim="800000"/>
            <a:headEnd/>
            <a:tailEnd/>
          </a:ln>
        </p:spPr>
        <p:txBody>
          <a:bodyPr anchor="ctr"/>
          <a:lstStyle/>
          <a:p>
            <a:pPr defTabSz="457200" eaLnBrk="0" hangingPunct="0">
              <a:spcBef>
                <a:spcPct val="0"/>
              </a:spcBef>
              <a:buFontTx/>
              <a:buNone/>
              <a:defRPr/>
            </a:pPr>
            <a:r>
              <a:rPr lang="en-US" sz="2600" i="0" kern="0" dirty="0" smtClean="0">
                <a:solidFill>
                  <a:prstClr val="white"/>
                </a:solidFill>
                <a:latin typeface="Century Gothic"/>
                <a:ea typeface="ＭＳ Ｐゴシック" charset="0"/>
                <a:cs typeface="ＭＳ Ｐゴシック" charset="0"/>
              </a:rPr>
              <a:t>Snowflake with 2.5x Reduced Heat </a:t>
            </a:r>
            <a:r>
              <a:rPr lang="en-US" sz="2600" i="0" kern="0" dirty="0">
                <a:solidFill>
                  <a:prstClr val="white"/>
                </a:solidFill>
                <a:latin typeface="Century Gothic"/>
                <a:ea typeface="ＭＳ Ｐゴシック" charset="0"/>
                <a:cs typeface="ＭＳ Ｐゴシック" charset="0"/>
              </a:rPr>
              <a:t>Flux </a:t>
            </a:r>
            <a:r>
              <a:rPr lang="en-US" sz="2600" i="0" kern="0" dirty="0" smtClean="0">
                <a:solidFill>
                  <a:prstClr val="white"/>
                </a:solidFill>
                <a:latin typeface="Century Gothic"/>
                <a:ea typeface="ＭＳ Ｐゴシック" charset="0"/>
                <a:cs typeface="ＭＳ Ｐゴシック" charset="0"/>
              </a:rPr>
              <a:t>Compatible with High Performance Plasmas</a:t>
            </a:r>
            <a:endParaRPr lang="en-US" sz="2600" i="0" kern="0" dirty="0">
              <a:solidFill>
                <a:prstClr val="white"/>
              </a:solidFill>
              <a:latin typeface="Century Gothic"/>
              <a:ea typeface="ＭＳ Ｐゴシック" charset="0"/>
              <a:cs typeface="ＭＳ Ｐゴシック" charset="0"/>
            </a:endParaRPr>
          </a:p>
        </p:txBody>
      </p:sp>
      <p:grpSp>
        <p:nvGrpSpPr>
          <p:cNvPr id="14338" name="Group 11"/>
          <p:cNvGrpSpPr>
            <a:grpSpLocks/>
          </p:cNvGrpSpPr>
          <p:nvPr/>
        </p:nvGrpSpPr>
        <p:grpSpPr bwMode="auto">
          <a:xfrm>
            <a:off x="49213" y="1108075"/>
            <a:ext cx="5595937" cy="4945063"/>
            <a:chOff x="97695" y="1112602"/>
            <a:chExt cx="5842000" cy="5161137"/>
          </a:xfrm>
        </p:grpSpPr>
        <p:pic>
          <p:nvPicPr>
            <p:cNvPr id="1434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695" y="1112602"/>
              <a:ext cx="58420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3493" y="5826125"/>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9"/>
            <p:cNvPicPr>
              <a:picLocks noChangeAspect="1"/>
            </p:cNvPicPr>
            <p:nvPr/>
          </p:nvPicPr>
          <p:blipFill>
            <a:blip r:embed="rId5">
              <a:extLst>
                <a:ext uri="{28A0092B-C50C-407E-A947-70E740481C1C}">
                  <a14:useLocalDpi xmlns:a14="http://schemas.microsoft.com/office/drawing/2010/main" val="0"/>
                </a:ext>
              </a:extLst>
            </a:blip>
            <a:srcRect t="7552" b="33896"/>
            <a:stretch>
              <a:fillRect/>
            </a:stretch>
          </p:blipFill>
          <p:spPr bwMode="auto">
            <a:xfrm>
              <a:off x="553493" y="5991163"/>
              <a:ext cx="1524000" cy="28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39" name="Picture 12"/>
          <p:cNvPicPr>
            <a:picLocks noChangeAspect="1"/>
          </p:cNvPicPr>
          <p:nvPr/>
        </p:nvPicPr>
        <p:blipFill>
          <a:blip r:embed="rId6">
            <a:extLst>
              <a:ext uri="{28A0092B-C50C-407E-A947-70E740481C1C}">
                <a14:useLocalDpi xmlns:a14="http://schemas.microsoft.com/office/drawing/2010/main" val="0"/>
              </a:ext>
            </a:extLst>
          </a:blip>
          <a:srcRect l="3331"/>
          <a:stretch>
            <a:fillRect/>
          </a:stretch>
        </p:blipFill>
        <p:spPr bwMode="auto">
          <a:xfrm>
            <a:off x="171450" y="1020763"/>
            <a:ext cx="5468938"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Content Placeholder 5"/>
          <p:cNvSpPr>
            <a:spLocks noGrp="1"/>
          </p:cNvSpPr>
          <p:nvPr>
            <p:ph idx="1"/>
          </p:nvPr>
        </p:nvSpPr>
        <p:spPr>
          <a:xfrm>
            <a:off x="5295611" y="890588"/>
            <a:ext cx="3859502" cy="5967412"/>
          </a:xfrm>
        </p:spPr>
        <p:txBody>
          <a:bodyPr/>
          <a:lstStyle/>
          <a:p>
            <a:pPr>
              <a:spcAft>
                <a:spcPts val="1200"/>
              </a:spcAft>
              <a:defRPr/>
            </a:pPr>
            <a:r>
              <a:rPr lang="en-US" dirty="0" smtClean="0"/>
              <a:t>β</a:t>
            </a:r>
            <a:r>
              <a:rPr lang="en-US" baseline="-25000" dirty="0" smtClean="0"/>
              <a:t>N</a:t>
            </a:r>
            <a:r>
              <a:rPr lang="en-US" dirty="0" smtClean="0"/>
              <a:t> </a:t>
            </a:r>
            <a:r>
              <a:rPr lang="en-US" dirty="0"/>
              <a:t>= </a:t>
            </a:r>
            <a:r>
              <a:rPr lang="en-US" dirty="0" smtClean="0"/>
              <a:t>3.0 and </a:t>
            </a:r>
            <a:r>
              <a:rPr lang="en-US" dirty="0"/>
              <a:t>H98(y,2) ≅ 1.35 </a:t>
            </a:r>
            <a:r>
              <a:rPr lang="en-US" dirty="0" smtClean="0"/>
              <a:t>conditions preserved with SF with </a:t>
            </a:r>
            <a:r>
              <a:rPr lang="en-US" i="1" dirty="0" smtClean="0"/>
              <a:t>no adverse effects</a:t>
            </a:r>
            <a:r>
              <a:rPr lang="en-US" dirty="0" smtClean="0"/>
              <a:t> </a:t>
            </a:r>
          </a:p>
          <a:p>
            <a:pPr>
              <a:spcAft>
                <a:spcPts val="1200"/>
              </a:spcAft>
              <a:defRPr/>
            </a:pPr>
            <a:r>
              <a:rPr lang="en-US" dirty="0" smtClean="0"/>
              <a:t>Outer: </a:t>
            </a:r>
          </a:p>
          <a:p>
            <a:pPr lvl="1">
              <a:spcAft>
                <a:spcPts val="1200"/>
              </a:spcAft>
              <a:defRPr/>
            </a:pPr>
            <a:r>
              <a:rPr lang="en-US" sz="2000" b="1" dirty="0" smtClean="0"/>
              <a:t>SF bifurcating targets</a:t>
            </a:r>
            <a:endParaRPr lang="en-US" sz="2000" b="1" dirty="0"/>
          </a:p>
          <a:p>
            <a:pPr lvl="1">
              <a:spcAft>
                <a:spcPts val="1200"/>
              </a:spcAft>
              <a:defRPr/>
            </a:pPr>
            <a:r>
              <a:rPr lang="en-US" sz="2000" b="1" dirty="0"/>
              <a:t>Peak heat </a:t>
            </a:r>
            <a:r>
              <a:rPr lang="en-US" sz="2000" b="1" dirty="0" smtClean="0"/>
              <a:t>flux </a:t>
            </a:r>
            <a:r>
              <a:rPr lang="en-US" sz="2000" b="1" dirty="0"/>
              <a:t>outer </a:t>
            </a:r>
            <a:r>
              <a:rPr lang="en-US" sz="2000" b="1" dirty="0" smtClean="0"/>
              <a:t>reduced by 2.5x for the SF AT</a:t>
            </a:r>
            <a:endParaRPr lang="en-US" sz="2000" b="1" dirty="0"/>
          </a:p>
          <a:p>
            <a:pPr>
              <a:spcAft>
                <a:spcPts val="1200"/>
              </a:spcAft>
              <a:defRPr/>
            </a:pPr>
            <a:r>
              <a:rPr lang="en-US" dirty="0" smtClean="0"/>
              <a:t>Inner:</a:t>
            </a:r>
          </a:p>
          <a:p>
            <a:pPr lvl="1">
              <a:spcAft>
                <a:spcPts val="1200"/>
              </a:spcAft>
              <a:defRPr/>
            </a:pPr>
            <a:r>
              <a:rPr lang="en-US" sz="2000" b="1" dirty="0" smtClean="0"/>
              <a:t>Similar </a:t>
            </a:r>
            <a:r>
              <a:rPr lang="en-US" sz="2000" b="1" dirty="0"/>
              <a:t>heat flux profiles at the inner target </a:t>
            </a:r>
          </a:p>
          <a:p>
            <a:pPr lvl="1">
              <a:defRPr/>
            </a:pPr>
            <a:r>
              <a:rPr lang="en-US" sz="2000" b="1" dirty="0" smtClean="0"/>
              <a:t>SF: </a:t>
            </a:r>
            <a:r>
              <a:rPr lang="en-US" sz="2000" b="1" spc="-150" dirty="0" err="1" smtClean="0"/>
              <a:t>q</a:t>
            </a:r>
            <a:r>
              <a:rPr lang="en-US" sz="2000" b="1" spc="-150" baseline="30000" dirty="0" err="1" smtClean="0"/>
              <a:t>P</a:t>
            </a:r>
            <a:r>
              <a:rPr lang="en-US" sz="2000" b="1" spc="-150" baseline="-25000" dirty="0"/>
              <a:t>⊥,</a:t>
            </a:r>
            <a:r>
              <a:rPr lang="en-US" sz="2000" b="1" spc="-150" baseline="-25000" dirty="0" err="1" smtClean="0"/>
              <a:t>Iin</a:t>
            </a:r>
            <a:r>
              <a:rPr lang="en-US" sz="2000" b="1" spc="-150" baseline="-25000" dirty="0" smtClean="0"/>
              <a:t>  </a:t>
            </a:r>
            <a:r>
              <a:rPr lang="en-US" sz="2000" b="1" dirty="0" smtClean="0"/>
              <a:t>&gt; </a:t>
            </a:r>
            <a:r>
              <a:rPr lang="en-US" sz="2000" b="1" spc="-150" dirty="0" err="1" smtClean="0"/>
              <a:t>q</a:t>
            </a:r>
            <a:r>
              <a:rPr lang="en-US" sz="2000" b="1" spc="-150" baseline="30000" dirty="0" err="1" smtClean="0"/>
              <a:t>P</a:t>
            </a:r>
            <a:r>
              <a:rPr lang="en-US" sz="2000" b="1" spc="-150" baseline="-25000" dirty="0" smtClean="0"/>
              <a:t>⊥</a:t>
            </a:r>
            <a:r>
              <a:rPr lang="en-US" sz="2000" b="1" spc="-150" baseline="-25000" dirty="0"/>
              <a:t>,out </a:t>
            </a:r>
          </a:p>
        </p:txBody>
      </p:sp>
    </p:spTree>
    <p:extLst>
      <p:ext uri="{BB962C8B-B14F-4D97-AF65-F5344CB8AC3E}">
        <p14:creationId xmlns:p14="http://schemas.microsoft.com/office/powerpoint/2010/main" val="364531434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00013" y="0"/>
            <a:ext cx="8847137" cy="890588"/>
          </a:xfrm>
          <a:prstGeom prst="rect">
            <a:avLst/>
          </a:prstGeom>
          <a:noFill/>
          <a:ln w="9525">
            <a:noFill/>
            <a:miter lim="800000"/>
            <a:headEnd/>
            <a:tailEnd/>
          </a:ln>
        </p:spPr>
        <p:txBody>
          <a:bodyPr anchor="ctr"/>
          <a:lstStyle/>
          <a:p>
            <a:pPr defTabSz="457200" eaLnBrk="0" hangingPunct="0">
              <a:spcBef>
                <a:spcPct val="0"/>
              </a:spcBef>
              <a:buFontTx/>
              <a:buNone/>
              <a:defRPr/>
            </a:pPr>
            <a:r>
              <a:rPr lang="en-US" sz="2600" i="0" kern="0" dirty="0" smtClean="0">
                <a:solidFill>
                  <a:prstClr val="white"/>
                </a:solidFill>
                <a:latin typeface="Century Gothic"/>
                <a:ea typeface="ＭＳ Ｐゴシック" charset="0"/>
                <a:cs typeface="ＭＳ Ｐゴシック" charset="0"/>
              </a:rPr>
              <a:t>Snowflake with 2.5x Reduced Heat </a:t>
            </a:r>
            <a:r>
              <a:rPr lang="en-US" sz="2600" i="0" kern="0" dirty="0">
                <a:solidFill>
                  <a:prstClr val="white"/>
                </a:solidFill>
                <a:latin typeface="Century Gothic"/>
                <a:ea typeface="ＭＳ Ｐゴシック" charset="0"/>
                <a:cs typeface="ＭＳ Ｐゴシック" charset="0"/>
              </a:rPr>
              <a:t>Flux </a:t>
            </a:r>
            <a:r>
              <a:rPr lang="en-US" sz="2600" i="0" kern="0" dirty="0" smtClean="0">
                <a:solidFill>
                  <a:prstClr val="white"/>
                </a:solidFill>
                <a:latin typeface="Century Gothic"/>
                <a:ea typeface="ＭＳ Ｐゴシック" charset="0"/>
                <a:cs typeface="ＭＳ Ｐゴシック" charset="0"/>
              </a:rPr>
              <a:t>Compatible with High Performance Plasmas</a:t>
            </a:r>
            <a:endParaRPr lang="en-US" sz="2600" i="0" kern="0" dirty="0">
              <a:solidFill>
                <a:prstClr val="white"/>
              </a:solidFill>
              <a:latin typeface="Century Gothic"/>
              <a:ea typeface="ＭＳ Ｐゴシック" charset="0"/>
              <a:cs typeface="ＭＳ Ｐゴシック" charset="0"/>
            </a:endParaRPr>
          </a:p>
        </p:txBody>
      </p:sp>
      <p:sp>
        <p:nvSpPr>
          <p:cNvPr id="15363" name="Content Placeholder 5"/>
          <p:cNvSpPr>
            <a:spLocks noGrp="1"/>
          </p:cNvSpPr>
          <p:nvPr>
            <p:ph idx="1"/>
          </p:nvPr>
        </p:nvSpPr>
        <p:spPr>
          <a:xfrm>
            <a:off x="5295611" y="3871664"/>
            <a:ext cx="3859502" cy="2862447"/>
          </a:xfrm>
        </p:spPr>
        <p:txBody>
          <a:bodyPr/>
          <a:lstStyle/>
          <a:p>
            <a:pPr>
              <a:spcAft>
                <a:spcPts val="1200"/>
              </a:spcAft>
              <a:defRPr/>
            </a:pPr>
            <a:r>
              <a:rPr lang="en-US" dirty="0" smtClean="0"/>
              <a:t>β</a:t>
            </a:r>
            <a:r>
              <a:rPr lang="en-US" baseline="-25000" dirty="0" smtClean="0"/>
              <a:t>N</a:t>
            </a:r>
            <a:r>
              <a:rPr lang="en-US" dirty="0" smtClean="0"/>
              <a:t> </a:t>
            </a:r>
            <a:r>
              <a:rPr lang="en-US" dirty="0"/>
              <a:t>= </a:t>
            </a:r>
            <a:r>
              <a:rPr lang="en-US" dirty="0" smtClean="0"/>
              <a:t>3.0 and </a:t>
            </a:r>
            <a:r>
              <a:rPr lang="en-US" dirty="0"/>
              <a:t>H98(y,2) ≅ 1.35 </a:t>
            </a:r>
            <a:r>
              <a:rPr lang="en-US" dirty="0" smtClean="0"/>
              <a:t>conditions preserved with SF with </a:t>
            </a:r>
            <a:r>
              <a:rPr lang="en-US" i="1" dirty="0" smtClean="0"/>
              <a:t>no adverse effects</a:t>
            </a:r>
            <a:endParaRPr lang="en-US" dirty="0" smtClean="0"/>
          </a:p>
          <a:p>
            <a:pPr lvl="1">
              <a:spcAft>
                <a:spcPts val="1200"/>
              </a:spcAft>
              <a:defRPr/>
            </a:pPr>
            <a:r>
              <a:rPr lang="en-US" sz="2000" b="1" dirty="0" smtClean="0"/>
              <a:t>Peak </a:t>
            </a:r>
            <a:r>
              <a:rPr lang="en-US" sz="2000" b="1" dirty="0"/>
              <a:t>heat </a:t>
            </a:r>
            <a:r>
              <a:rPr lang="en-US" sz="2000" b="1" dirty="0" smtClean="0"/>
              <a:t>flux </a:t>
            </a:r>
            <a:r>
              <a:rPr lang="en-US" sz="2000" b="1" dirty="0"/>
              <a:t>outer </a:t>
            </a:r>
            <a:r>
              <a:rPr lang="en-US" sz="2000" b="1" dirty="0" smtClean="0"/>
              <a:t>reduced by 2.5x for the SF AT</a:t>
            </a:r>
            <a:endParaRPr lang="en-US" sz="2000" b="1" dirty="0"/>
          </a:p>
          <a:p>
            <a:pPr lvl="1">
              <a:defRPr/>
            </a:pPr>
            <a:r>
              <a:rPr lang="en-US" sz="2000" b="1" dirty="0" smtClean="0"/>
              <a:t>SF: </a:t>
            </a:r>
            <a:r>
              <a:rPr lang="en-US" sz="2000" b="1" spc="-150" dirty="0" err="1" smtClean="0"/>
              <a:t>q</a:t>
            </a:r>
            <a:r>
              <a:rPr lang="en-US" sz="2000" b="1" spc="-150" baseline="30000" dirty="0" err="1" smtClean="0"/>
              <a:t>P</a:t>
            </a:r>
            <a:r>
              <a:rPr lang="en-US" sz="2000" b="1" spc="-150" baseline="-25000" dirty="0"/>
              <a:t>⊥,</a:t>
            </a:r>
            <a:r>
              <a:rPr lang="en-US" sz="2000" b="1" spc="-150" baseline="-25000" dirty="0" err="1" smtClean="0"/>
              <a:t>Iin</a:t>
            </a:r>
            <a:r>
              <a:rPr lang="en-US" sz="2000" b="1" spc="-150" baseline="-25000" dirty="0" smtClean="0"/>
              <a:t>  </a:t>
            </a:r>
            <a:r>
              <a:rPr lang="en-US" sz="2000" b="1" dirty="0" smtClean="0"/>
              <a:t>&gt; </a:t>
            </a:r>
            <a:r>
              <a:rPr lang="en-US" sz="2000" b="1" spc="-150" dirty="0" err="1" smtClean="0"/>
              <a:t>q</a:t>
            </a:r>
            <a:r>
              <a:rPr lang="en-US" sz="2000" b="1" spc="-150" baseline="30000" dirty="0" err="1" smtClean="0"/>
              <a:t>P</a:t>
            </a:r>
            <a:r>
              <a:rPr lang="en-US" sz="2000" b="1" spc="-150" baseline="-25000" dirty="0" smtClean="0"/>
              <a:t>⊥</a:t>
            </a:r>
            <a:r>
              <a:rPr lang="en-US" sz="2000" b="1" spc="-150" baseline="-25000" dirty="0"/>
              <a:t>,out </a:t>
            </a:r>
          </a:p>
        </p:txBody>
      </p:sp>
      <p:grpSp>
        <p:nvGrpSpPr>
          <p:cNvPr id="15" name="Group 14"/>
          <p:cNvGrpSpPr/>
          <p:nvPr/>
        </p:nvGrpSpPr>
        <p:grpSpPr>
          <a:xfrm>
            <a:off x="82549" y="970495"/>
            <a:ext cx="5473700" cy="4926598"/>
            <a:chOff x="82549" y="1486695"/>
            <a:chExt cx="5473700" cy="4926598"/>
          </a:xfrm>
        </p:grpSpPr>
        <p:pic>
          <p:nvPicPr>
            <p:cNvPr id="16" name="Picture 15"/>
            <p:cNvPicPr>
              <a:picLocks noChangeAspect="1"/>
            </p:cNvPicPr>
            <p:nvPr/>
          </p:nvPicPr>
          <p:blipFill rotWithShape="1">
            <a:blip r:embed="rId3"/>
            <a:srcRect t="2714"/>
            <a:stretch/>
          </p:blipFill>
          <p:spPr>
            <a:xfrm>
              <a:off x="82549" y="1486695"/>
              <a:ext cx="5473700" cy="4657987"/>
            </a:xfrm>
            <a:prstGeom prst="rect">
              <a:avLst/>
            </a:prstGeom>
          </p:spPr>
        </p:pic>
        <p:grpSp>
          <p:nvGrpSpPr>
            <p:cNvPr id="17" name="Group 16"/>
            <p:cNvGrpSpPr/>
            <p:nvPr/>
          </p:nvGrpSpPr>
          <p:grpSpPr>
            <a:xfrm>
              <a:off x="175524" y="6142546"/>
              <a:ext cx="5356976" cy="270747"/>
              <a:chOff x="4789794" y="6445431"/>
              <a:chExt cx="5356976" cy="270747"/>
            </a:xfrm>
          </p:grpSpPr>
          <p:pic>
            <p:nvPicPr>
              <p:cNvPr id="18" name="Picture 1"/>
              <p:cNvPicPr>
                <a:picLocks noChangeAspect="1"/>
              </p:cNvPicPr>
              <p:nvPr/>
            </p:nvPicPr>
            <p:blipFill rotWithShape="1">
              <a:blip r:embed="rId4">
                <a:extLst>
                  <a:ext uri="{28A0092B-C50C-407E-A947-70E740481C1C}">
                    <a14:useLocalDpi xmlns:a14="http://schemas.microsoft.com/office/drawing/2010/main" val="0"/>
                  </a:ext>
                </a:extLst>
              </a:blip>
              <a:srcRect l="4270" t="95320"/>
              <a:stretch/>
            </p:blipFill>
            <p:spPr bwMode="auto">
              <a:xfrm>
                <a:off x="4789794" y="6445431"/>
                <a:ext cx="5356976" cy="22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p:cNvPicPr>
                <a:picLocks noChangeAspect="1"/>
              </p:cNvPicPr>
              <p:nvPr/>
            </p:nvPicPr>
            <p:blipFill>
              <a:blip r:embed="rId5">
                <a:extLst>
                  <a:ext uri="{28A0092B-C50C-407E-A947-70E740481C1C}">
                    <a14:useLocalDpi xmlns:a14="http://schemas.microsoft.com/office/drawing/2010/main" val="0"/>
                  </a:ext>
                </a:extLst>
              </a:blip>
              <a:srcRect t="7552" b="33896"/>
              <a:stretch>
                <a:fillRect/>
              </a:stretch>
            </p:blipFill>
            <p:spPr bwMode="auto">
              <a:xfrm>
                <a:off x="4987433" y="6445432"/>
                <a:ext cx="1459810" cy="27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0" name="Content Placeholder 3"/>
          <p:cNvPicPr>
            <a:picLocks noChangeAspect="1"/>
          </p:cNvPicPr>
          <p:nvPr/>
        </p:nvPicPr>
        <p:blipFill rotWithShape="1">
          <a:blip r:embed="rId6"/>
          <a:srcRect l="63886" t="44761" r="19893" b="37378"/>
          <a:stretch/>
        </p:blipFill>
        <p:spPr bwMode="auto">
          <a:xfrm>
            <a:off x="5939743" y="1200728"/>
            <a:ext cx="2249833" cy="2336490"/>
          </a:xfrm>
          <a:prstGeom prst="rect">
            <a:avLst/>
          </a:prstGeom>
          <a:noFill/>
          <a:ln w="9525">
            <a:noFill/>
            <a:miter lim="800000"/>
            <a:headEnd/>
            <a:tailEnd/>
          </a:ln>
        </p:spPr>
      </p:pic>
      <p:cxnSp>
        <p:nvCxnSpPr>
          <p:cNvPr id="21" name="Straight Arrow Connector 20"/>
          <p:cNvCxnSpPr/>
          <p:nvPr/>
        </p:nvCxnSpPr>
        <p:spPr>
          <a:xfrm flipV="1">
            <a:off x="4550833" y="1812636"/>
            <a:ext cx="1490325" cy="11742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4434417" y="3429000"/>
            <a:ext cx="1880947" cy="1082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751543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idx="4294967295"/>
          </p:nvPr>
        </p:nvSpPr>
        <p:spPr>
          <a:xfrm>
            <a:off x="0" y="0"/>
            <a:ext cx="9144000" cy="914400"/>
          </a:xfrm>
          <a:prstGeom prst="rect">
            <a:avLst/>
          </a:prstGeom>
        </p:spPr>
        <p:txBody>
          <a:bodyPr/>
          <a:lstStyle/>
          <a:p>
            <a:r>
              <a:rPr lang="en-US">
                <a:latin typeface="Arial" charset="0"/>
              </a:rPr>
              <a:t>Calculation of Expansion Coefficients</a:t>
            </a:r>
          </a:p>
        </p:txBody>
      </p:sp>
      <p:pic>
        <p:nvPicPr>
          <p:cNvPr id="21506" name="image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7963" y="1527175"/>
            <a:ext cx="4692650" cy="461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21507" name="Group 20"/>
          <p:cNvGrpSpPr>
            <a:grpSpLocks/>
          </p:cNvGrpSpPr>
          <p:nvPr/>
        </p:nvGrpSpPr>
        <p:grpSpPr bwMode="auto">
          <a:xfrm>
            <a:off x="381000" y="1139825"/>
            <a:ext cx="3268663" cy="755650"/>
            <a:chOff x="228600" y="1188423"/>
            <a:chExt cx="3268128" cy="754996"/>
          </a:xfrm>
        </p:grpSpPr>
        <p:pic>
          <p:nvPicPr>
            <p:cNvPr id="21516" name="image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58580"/>
              <a:ext cx="3268128" cy="28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 name="TextBox 11"/>
            <p:cNvSpPr txBox="1"/>
            <p:nvPr/>
          </p:nvSpPr>
          <p:spPr>
            <a:xfrm>
              <a:off x="228600" y="1188423"/>
              <a:ext cx="3255430" cy="337845"/>
            </a:xfrm>
            <a:prstGeom prst="rect">
              <a:avLst/>
            </a:prstGeom>
            <a:noFill/>
          </p:spPr>
          <p:txBody>
            <a:bodyPr>
              <a:spAutoFit/>
            </a:bodyPr>
            <a:lstStyle/>
            <a:p>
              <a:pPr eaLnBrk="1" hangingPunct="1">
                <a:defRPr/>
              </a:pPr>
              <a:r>
                <a:rPr lang="en-US" sz="1600" dirty="0">
                  <a:latin typeface="+mj-lt"/>
                  <a:ea typeface="Arial" charset="0"/>
                </a:rPr>
                <a:t>Six Unknown Coefficients</a:t>
              </a:r>
            </a:p>
          </p:txBody>
        </p:sp>
      </p:grpSp>
      <p:sp>
        <p:nvSpPr>
          <p:cNvPr id="13" name="TextBox 12"/>
          <p:cNvSpPr txBox="1"/>
          <p:nvPr/>
        </p:nvSpPr>
        <p:spPr>
          <a:xfrm>
            <a:off x="381000" y="2854325"/>
            <a:ext cx="3255963" cy="338138"/>
          </a:xfrm>
          <a:prstGeom prst="rect">
            <a:avLst/>
          </a:prstGeom>
          <a:noFill/>
        </p:spPr>
        <p:txBody>
          <a:bodyPr>
            <a:spAutoFit/>
          </a:bodyPr>
          <a:lstStyle/>
          <a:p>
            <a:pPr eaLnBrk="1" hangingPunct="1">
              <a:defRPr/>
            </a:pPr>
            <a:r>
              <a:rPr lang="en-US" sz="1600" dirty="0">
                <a:latin typeface="+mj-lt"/>
                <a:ea typeface="Arial" charset="0"/>
              </a:rPr>
              <a:t>Magnetic Field at 3 Points</a:t>
            </a:r>
          </a:p>
        </p:txBody>
      </p:sp>
      <p:grpSp>
        <p:nvGrpSpPr>
          <p:cNvPr id="21509" name="Group 19"/>
          <p:cNvGrpSpPr>
            <a:grpSpLocks/>
          </p:cNvGrpSpPr>
          <p:nvPr/>
        </p:nvGrpSpPr>
        <p:grpSpPr bwMode="auto">
          <a:xfrm>
            <a:off x="381000" y="4114800"/>
            <a:ext cx="1704975" cy="1797050"/>
            <a:chOff x="228600" y="4162948"/>
            <a:chExt cx="1704765" cy="1797496"/>
          </a:xfrm>
        </p:grpSpPr>
        <p:grpSp>
          <p:nvGrpSpPr>
            <p:cNvPr id="21512" name="Group 65"/>
            <p:cNvGrpSpPr>
              <a:grpSpLocks/>
            </p:cNvGrpSpPr>
            <p:nvPr/>
          </p:nvGrpSpPr>
          <p:grpSpPr bwMode="auto">
            <a:xfrm>
              <a:off x="228600" y="4538492"/>
              <a:ext cx="1704765" cy="1421952"/>
              <a:chOff x="0" y="0"/>
              <a:chExt cx="2424551" cy="2022330"/>
            </a:xfrm>
          </p:grpSpPr>
          <p:pic>
            <p:nvPicPr>
              <p:cNvPr id="21514" name="image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2424553" cy="824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1515" name="image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197585"/>
                <a:ext cx="2156262" cy="824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19" name="Rectangle 18"/>
            <p:cNvSpPr/>
            <p:nvPr/>
          </p:nvSpPr>
          <p:spPr>
            <a:xfrm>
              <a:off x="228600" y="4162948"/>
              <a:ext cx="1541273" cy="338222"/>
            </a:xfrm>
            <a:prstGeom prst="rect">
              <a:avLst/>
            </a:prstGeom>
          </p:spPr>
          <p:txBody>
            <a:bodyPr wrap="none">
              <a:spAutoFit/>
            </a:bodyPr>
            <a:lstStyle/>
            <a:p>
              <a:pPr eaLnBrk="1" hangingPunct="1"/>
              <a:r>
                <a:rPr lang="en-US" sz="1600">
                  <a:latin typeface="Arial" charset="0"/>
                </a:rPr>
                <a:t>Six Equations</a:t>
              </a:r>
              <a:endParaRPr lang="en-US">
                <a:latin typeface="Arial" charset="0"/>
              </a:endParaRPr>
            </a:p>
          </p:txBody>
        </p:sp>
      </p:grpSp>
      <p:sp>
        <p:nvSpPr>
          <p:cNvPr id="22" name="Shape 68"/>
          <p:cNvSpPr/>
          <p:nvPr/>
        </p:nvSpPr>
        <p:spPr>
          <a:xfrm>
            <a:off x="1676400" y="2058988"/>
            <a:ext cx="0" cy="668337"/>
          </a:xfrm>
          <a:prstGeom prst="line">
            <a:avLst/>
          </a:prstGeom>
          <a:ln w="25400">
            <a:solidFill/>
            <a:miter lim="400000"/>
            <a:tailEnd type="triangle"/>
          </a:ln>
        </p:spPr>
        <p:txBody>
          <a:bodyPr lIns="0" tIns="0" rIns="0" bIns="0"/>
          <a:lstStyle/>
          <a:p>
            <a:pPr defTabSz="321457" eaLnBrk="1" hangingPunct="1">
              <a:defRPr sz="1200">
                <a:latin typeface="+mn-lt"/>
                <a:ea typeface="+mn-ea"/>
                <a:cs typeface="+mn-cs"/>
                <a:sym typeface="Helvetica"/>
              </a:defRPr>
            </a:pPr>
            <a:endParaRPr sz="844">
              <a:latin typeface="+mn-lt"/>
              <a:ea typeface="+mn-ea"/>
              <a:cs typeface="+mn-cs"/>
              <a:sym typeface="Helvetica"/>
            </a:endParaRPr>
          </a:p>
        </p:txBody>
      </p:sp>
      <p:sp>
        <p:nvSpPr>
          <p:cNvPr id="23" name="Shape 68"/>
          <p:cNvSpPr/>
          <p:nvPr/>
        </p:nvSpPr>
        <p:spPr>
          <a:xfrm>
            <a:off x="1676400" y="3319463"/>
            <a:ext cx="0" cy="668337"/>
          </a:xfrm>
          <a:prstGeom prst="line">
            <a:avLst/>
          </a:prstGeom>
          <a:ln w="25400">
            <a:solidFill/>
            <a:miter lim="400000"/>
            <a:tailEnd type="triangle"/>
          </a:ln>
        </p:spPr>
        <p:txBody>
          <a:bodyPr lIns="0" tIns="0" rIns="0" bIns="0"/>
          <a:lstStyle/>
          <a:p>
            <a:pPr defTabSz="321457" eaLnBrk="1" hangingPunct="1">
              <a:defRPr sz="1200">
                <a:latin typeface="+mn-lt"/>
                <a:ea typeface="+mn-ea"/>
                <a:cs typeface="+mn-cs"/>
                <a:sym typeface="Helvetica"/>
              </a:defRPr>
            </a:pPr>
            <a:endParaRPr sz="844">
              <a:latin typeface="+mn-lt"/>
              <a:ea typeface="+mn-ea"/>
              <a:cs typeface="+mn-cs"/>
              <a:sym typeface="Helvetica"/>
            </a:endParaRPr>
          </a:p>
        </p:txBody>
      </p:sp>
    </p:spTree>
    <p:extLst>
      <p:ext uri="{BB962C8B-B14F-4D97-AF65-F5344CB8AC3E}">
        <p14:creationId xmlns:p14="http://schemas.microsoft.com/office/powerpoint/2010/main" val="171234415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idx="4294967295"/>
          </p:nvPr>
        </p:nvSpPr>
        <p:spPr>
          <a:xfrm>
            <a:off x="0" y="0"/>
            <a:ext cx="9144000" cy="914400"/>
          </a:xfrm>
          <a:prstGeom prst="rect">
            <a:avLst/>
          </a:prstGeom>
        </p:spPr>
        <p:txBody>
          <a:bodyPr/>
          <a:lstStyle/>
          <a:p>
            <a:r>
              <a:rPr lang="en-US">
                <a:latin typeface="Arial" charset="0"/>
              </a:rPr>
              <a:t>Snowflake Controller</a:t>
            </a:r>
          </a:p>
        </p:txBody>
      </p:sp>
      <p:pic>
        <p:nvPicPr>
          <p:cNvPr id="22530" name="image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8475" y="3322638"/>
            <a:ext cx="306705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22531" name="Group 86"/>
          <p:cNvGrpSpPr>
            <a:grpSpLocks/>
          </p:cNvGrpSpPr>
          <p:nvPr/>
        </p:nvGrpSpPr>
        <p:grpSpPr bwMode="auto">
          <a:xfrm>
            <a:off x="2263775" y="4513263"/>
            <a:ext cx="4616450" cy="1641475"/>
            <a:chOff x="0" y="0"/>
            <a:chExt cx="6565725" cy="2334178"/>
          </a:xfrm>
        </p:grpSpPr>
        <p:sp>
          <p:nvSpPr>
            <p:cNvPr id="25" name="Shape 84"/>
            <p:cNvSpPr/>
            <p:nvPr/>
          </p:nvSpPr>
          <p:spPr>
            <a:xfrm>
              <a:off x="4086645" y="0"/>
              <a:ext cx="0" cy="1828515"/>
            </a:xfrm>
            <a:prstGeom prst="line">
              <a:avLst/>
            </a:prstGeom>
            <a:noFill/>
            <a:ln w="25400" cap="flat">
              <a:solidFill>
                <a:srgbClr val="000000"/>
              </a:solidFill>
              <a:prstDash val="solid"/>
              <a:miter lim="400000"/>
              <a:tailEnd type="triangle" w="med" len="med"/>
            </a:ln>
            <a:effectLst/>
          </p:spPr>
          <p:txBody>
            <a:bodyPr lIns="0" tIns="0" rIns="0" bIns="0"/>
            <a:lstStyle/>
            <a:p>
              <a:pPr defTabSz="321457" eaLnBrk="1" hangingPunct="1">
                <a:defRPr sz="1200">
                  <a:latin typeface="+mn-lt"/>
                  <a:ea typeface="+mn-ea"/>
                  <a:cs typeface="+mn-cs"/>
                  <a:sym typeface="Helvetica"/>
                </a:defRPr>
              </a:pPr>
              <a:endParaRPr sz="844">
                <a:latin typeface="+mn-lt"/>
                <a:ea typeface="+mn-ea"/>
                <a:cs typeface="+mn-cs"/>
                <a:sym typeface="Helvetica"/>
              </a:endParaRPr>
            </a:p>
          </p:txBody>
        </p:sp>
        <p:sp>
          <p:nvSpPr>
            <p:cNvPr id="26" name="Shape 85"/>
            <p:cNvSpPr/>
            <p:nvPr/>
          </p:nvSpPr>
          <p:spPr>
            <a:xfrm>
              <a:off x="0" y="1880435"/>
              <a:ext cx="6565725" cy="4537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lIns="35719" tIns="35719" rIns="35719" bIns="35719" anchor="ctr">
              <a:spAutoFit/>
            </a:bodyPr>
            <a:lstStyle/>
            <a:p>
              <a:pPr algn="ctr" eaLnBrk="1" hangingPunct="1">
                <a:defRPr sz="1800"/>
              </a:pPr>
              <a:r>
                <a:rPr sz="1600" dirty="0">
                  <a:latin typeface="+mj-lt"/>
                  <a:ea typeface="Arial"/>
                  <a:cs typeface="Arial"/>
                  <a:sym typeface="Arial"/>
                </a:rPr>
                <a:t>Need to find control matrix</a:t>
              </a:r>
              <a:r>
                <a:rPr sz="1600" dirty="0">
                  <a:latin typeface="+mj-lt"/>
                  <a:ea typeface="Gill Sans"/>
                  <a:cs typeface="Gill Sans"/>
                  <a:sym typeface="Gill Sans"/>
                </a:rPr>
                <a:t> </a:t>
              </a:r>
              <a:r>
                <a:rPr sz="1600" i="0" dirty="0">
                  <a:latin typeface="Times New Roman" charset="0"/>
                  <a:ea typeface="Times New Roman" charset="0"/>
                  <a:cs typeface="Times New Roman" charset="0"/>
                  <a:sym typeface="Times New Roman"/>
                </a:rPr>
                <a:t>M</a:t>
              </a:r>
            </a:p>
          </p:txBody>
        </p:sp>
      </p:grpSp>
      <p:grpSp>
        <p:nvGrpSpPr>
          <p:cNvPr id="22532" name="Group 83"/>
          <p:cNvGrpSpPr>
            <a:grpSpLocks/>
          </p:cNvGrpSpPr>
          <p:nvPr/>
        </p:nvGrpSpPr>
        <p:grpSpPr bwMode="auto">
          <a:xfrm>
            <a:off x="6326188" y="3990975"/>
            <a:ext cx="2601912" cy="565150"/>
            <a:chOff x="0" y="37621"/>
            <a:chExt cx="3699582" cy="802953"/>
          </a:xfrm>
        </p:grpSpPr>
        <p:sp>
          <p:nvSpPr>
            <p:cNvPr id="28" name="Shape 81"/>
            <p:cNvSpPr/>
            <p:nvPr/>
          </p:nvSpPr>
          <p:spPr>
            <a:xfrm>
              <a:off x="0" y="439098"/>
              <a:ext cx="1566510" cy="0"/>
            </a:xfrm>
            <a:prstGeom prst="line">
              <a:avLst/>
            </a:prstGeom>
            <a:noFill/>
            <a:ln w="25400" cap="flat">
              <a:solidFill>
                <a:srgbClr val="000000"/>
              </a:solidFill>
              <a:prstDash val="solid"/>
              <a:miter lim="400000"/>
              <a:tailEnd type="triangle" w="med" len="med"/>
            </a:ln>
            <a:effectLst/>
          </p:spPr>
          <p:txBody>
            <a:bodyPr lIns="0" tIns="0" rIns="0" bIns="0"/>
            <a:lstStyle/>
            <a:p>
              <a:pPr defTabSz="321457" eaLnBrk="1" hangingPunct="1">
                <a:defRPr sz="1200">
                  <a:latin typeface="+mn-lt"/>
                  <a:ea typeface="+mn-ea"/>
                  <a:cs typeface="+mn-cs"/>
                  <a:sym typeface="Helvetica"/>
                </a:defRPr>
              </a:pPr>
              <a:endParaRPr sz="844">
                <a:latin typeface="+mn-lt"/>
                <a:ea typeface="+mn-ea"/>
                <a:cs typeface="+mn-cs"/>
                <a:sym typeface="Helvetica"/>
              </a:endParaRPr>
            </a:p>
          </p:txBody>
        </p:sp>
        <p:sp>
          <p:nvSpPr>
            <p:cNvPr id="22539" name="Shape 82"/>
            <p:cNvSpPr>
              <a:spLocks noChangeArrowheads="1"/>
            </p:cNvSpPr>
            <p:nvPr/>
          </p:nvSpPr>
          <p:spPr bwMode="auto">
            <a:xfrm>
              <a:off x="1371599" y="37621"/>
              <a:ext cx="2327983" cy="802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val="1"/>
              </a:ext>
            </a:extLst>
          </p:spPr>
          <p:txBody>
            <a:bodyPr lIns="35719" tIns="35719" rIns="35719" bIns="35719" anchor="ctr">
              <a:spAutoFit/>
            </a:bodyPr>
            <a:lstStyle/>
            <a:p>
              <a:pPr algn="ctr" eaLnBrk="1" hangingPunct="1"/>
              <a:r>
                <a:rPr lang="en-US" sz="1600">
                  <a:latin typeface="Arial" charset="0"/>
                  <a:sym typeface="Arial" charset="0"/>
                </a:rPr>
                <a:t>Snowflake parameters</a:t>
              </a:r>
            </a:p>
          </p:txBody>
        </p:sp>
      </p:grpSp>
      <p:grpSp>
        <p:nvGrpSpPr>
          <p:cNvPr id="22533" name="Group 80"/>
          <p:cNvGrpSpPr>
            <a:grpSpLocks/>
          </p:cNvGrpSpPr>
          <p:nvPr/>
        </p:nvGrpSpPr>
        <p:grpSpPr bwMode="auto">
          <a:xfrm>
            <a:off x="619125" y="3990975"/>
            <a:ext cx="2198688" cy="565150"/>
            <a:chOff x="-1" y="37621"/>
            <a:chExt cx="3125483" cy="802953"/>
          </a:xfrm>
        </p:grpSpPr>
        <p:sp>
          <p:nvSpPr>
            <p:cNvPr id="31" name="Shape 78"/>
            <p:cNvSpPr/>
            <p:nvPr/>
          </p:nvSpPr>
          <p:spPr>
            <a:xfrm flipH="1" flipV="1">
              <a:off x="1559356" y="439098"/>
              <a:ext cx="1566126" cy="0"/>
            </a:xfrm>
            <a:prstGeom prst="line">
              <a:avLst/>
            </a:prstGeom>
            <a:noFill/>
            <a:ln w="25400" cap="flat">
              <a:solidFill>
                <a:srgbClr val="000000"/>
              </a:solidFill>
              <a:prstDash val="solid"/>
              <a:miter lim="400000"/>
              <a:tailEnd type="triangle" w="med" len="med"/>
            </a:ln>
            <a:effectLst/>
          </p:spPr>
          <p:txBody>
            <a:bodyPr lIns="0" tIns="0" rIns="0" bIns="0"/>
            <a:lstStyle/>
            <a:p>
              <a:pPr defTabSz="321457" eaLnBrk="1" hangingPunct="1">
                <a:defRPr sz="1200">
                  <a:latin typeface="+mn-lt"/>
                  <a:ea typeface="+mn-ea"/>
                  <a:cs typeface="+mn-cs"/>
                  <a:sym typeface="Helvetica"/>
                </a:defRPr>
              </a:pPr>
              <a:endParaRPr sz="844">
                <a:latin typeface="+mn-lt"/>
                <a:ea typeface="+mn-ea"/>
                <a:cs typeface="+mn-cs"/>
                <a:sym typeface="Helvetica"/>
              </a:endParaRPr>
            </a:p>
          </p:txBody>
        </p:sp>
        <p:sp>
          <p:nvSpPr>
            <p:cNvPr id="22537" name="Shape 79"/>
            <p:cNvSpPr>
              <a:spLocks noChangeArrowheads="1"/>
            </p:cNvSpPr>
            <p:nvPr/>
          </p:nvSpPr>
          <p:spPr bwMode="auto">
            <a:xfrm>
              <a:off x="-1" y="37621"/>
              <a:ext cx="1461990" cy="802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val="1"/>
              </a:ext>
            </a:extLst>
          </p:spPr>
          <p:txBody>
            <a:bodyPr lIns="35719" tIns="35719" rIns="35719" bIns="35719" anchor="ctr">
              <a:spAutoFit/>
            </a:bodyPr>
            <a:lstStyle/>
            <a:p>
              <a:pPr eaLnBrk="1" hangingPunct="1"/>
              <a:r>
                <a:rPr lang="en-US" sz="1600">
                  <a:latin typeface="Arial" charset="0"/>
                  <a:sym typeface="Arial" charset="0"/>
                </a:rPr>
                <a:t>Control coils</a:t>
              </a:r>
            </a:p>
          </p:txBody>
        </p:sp>
      </p:grpSp>
      <p:sp>
        <p:nvSpPr>
          <p:cNvPr id="33" name="Shape 75"/>
          <p:cNvSpPr/>
          <p:nvPr/>
        </p:nvSpPr>
        <p:spPr>
          <a:xfrm>
            <a:off x="4025900" y="1555750"/>
            <a:ext cx="1101725" cy="587375"/>
          </a:xfrm>
          <a:prstGeom prst="roundRect">
            <a:avLst>
              <a:gd name="adj" fmla="val 17913"/>
            </a:avLst>
          </a:prstGeom>
          <a:solidFill>
            <a:srgbClr val="FFFB00"/>
          </a:solidFill>
          <a:ln w="12700">
            <a:miter lim="400000"/>
          </a:ln>
        </p:spPr>
        <p:txBody>
          <a:bodyPr lIns="0" tIns="0" rIns="0" bIns="0" anchor="ctr"/>
          <a:lstStyle/>
          <a:p>
            <a:pPr eaLnBrk="1" hangingPunct="1"/>
            <a:endParaRPr lang="en-US" sz="1600">
              <a:solidFill>
                <a:srgbClr val="FFFFFF"/>
              </a:solidFill>
            </a:endParaRPr>
          </a:p>
        </p:txBody>
      </p:sp>
      <p:pic>
        <p:nvPicPr>
          <p:cNvPr id="22535" name="image2.png"/>
          <p:cNvPicPr>
            <a:picLocks noChangeAspect="1" noChangeArrowheads="1"/>
          </p:cNvPicPr>
          <p:nvPr/>
        </p:nvPicPr>
        <p:blipFill>
          <a:blip r:embed="rId3">
            <a:extLst>
              <a:ext uri="{28A0092B-C50C-407E-A947-70E740481C1C}">
                <a14:useLocalDpi xmlns:a14="http://schemas.microsoft.com/office/drawing/2010/main" val="0"/>
              </a:ext>
            </a:extLst>
          </a:blip>
          <a:srcRect t="13161" b="33546"/>
          <a:stretch>
            <a:fillRect/>
          </a:stretch>
        </p:blipFill>
        <p:spPr bwMode="auto">
          <a:xfrm>
            <a:off x="2179638" y="1293813"/>
            <a:ext cx="4784725" cy="1803400"/>
          </a:xfrm>
          <a:prstGeom prst="rect">
            <a:avLst/>
          </a:prstGeom>
          <a:noFill/>
          <a:ln w="12700">
            <a:solidFill>
              <a:srgbClr val="000000"/>
            </a:solidFill>
            <a:miter lim="4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79821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1"/>
          <p:cNvSpPr>
            <a:spLocks noGrp="1" noChangeArrowheads="1"/>
          </p:cNvSpPr>
          <p:nvPr>
            <p:ph type="body" idx="1"/>
          </p:nvPr>
        </p:nvSpPr>
        <p:spPr>
          <a:xfrm>
            <a:off x="0" y="533400"/>
            <a:ext cx="9144000" cy="6629400"/>
          </a:xfrm>
        </p:spPr>
        <p:txBody>
          <a:bodyPr/>
          <a:lstStyle/>
          <a:p>
            <a:pPr marL="455560" indent="-455560" eaLnBrk="1" hangingPunct="1">
              <a:lnSpc>
                <a:spcPct val="80000"/>
              </a:lnSpc>
              <a:buNone/>
            </a:pPr>
            <a:r>
              <a:rPr lang="en-US" dirty="0" smtClean="0">
                <a:solidFill>
                  <a:srgbClr val="000000"/>
                </a:solidFill>
              </a:rPr>
              <a:t>	</a:t>
            </a:r>
          </a:p>
          <a:p>
            <a:pPr marL="400003" lvl="1" indent="0" eaLnBrk="1" hangingPunct="1">
              <a:lnSpc>
                <a:spcPct val="80000"/>
              </a:lnSpc>
              <a:buNone/>
            </a:pPr>
            <a:endParaRPr lang="en-US" dirty="0" smtClean="0">
              <a:solidFill>
                <a:srgbClr val="000000"/>
              </a:solidFill>
            </a:endParaRPr>
          </a:p>
          <a:p>
            <a:pPr marL="400003" lvl="1" indent="0" eaLnBrk="1" hangingPunct="1">
              <a:lnSpc>
                <a:spcPct val="80000"/>
              </a:lnSpc>
              <a:buNone/>
            </a:pPr>
            <a:r>
              <a:rPr lang="en-US" dirty="0">
                <a:solidFill>
                  <a:srgbClr val="000000"/>
                </a:solidFill>
              </a:rPr>
              <a:t>2. Control the system to a desired state</a:t>
            </a:r>
          </a:p>
          <a:p>
            <a:pPr marL="400003" lvl="1" indent="0" eaLnBrk="1" hangingPunct="1">
              <a:lnSpc>
                <a:spcPct val="80000"/>
              </a:lnSpc>
              <a:buNone/>
            </a:pPr>
            <a:endParaRPr lang="en-US" dirty="0" smtClean="0">
              <a:solidFill>
                <a:srgbClr val="000000"/>
              </a:solidFill>
            </a:endParaRPr>
          </a:p>
          <a:p>
            <a:pPr marL="400003" lvl="1" indent="0" eaLnBrk="1" hangingPunct="1">
              <a:lnSpc>
                <a:spcPct val="80000"/>
              </a:lnSpc>
              <a:buNone/>
            </a:pPr>
            <a:r>
              <a:rPr lang="en-US" dirty="0" smtClean="0">
                <a:solidFill>
                  <a:srgbClr val="000000"/>
                </a:solidFill>
              </a:rPr>
              <a:t>d)	Use reduction of the complicated physics (ex. </a:t>
            </a:r>
            <a:r>
              <a:rPr lang="en-US" dirty="0" err="1" smtClean="0">
                <a:solidFill>
                  <a:srgbClr val="000000"/>
                </a:solidFill>
              </a:rPr>
              <a:t>Linearized</a:t>
            </a:r>
            <a:r>
              <a:rPr lang="en-US" dirty="0" smtClean="0">
                <a:solidFill>
                  <a:srgbClr val="000000"/>
                </a:solidFill>
              </a:rPr>
              <a:t> MHD)</a:t>
            </a:r>
          </a:p>
          <a:p>
            <a:pPr marL="857150" lvl="1" indent="-457146" eaLnBrk="1" hangingPunct="1">
              <a:lnSpc>
                <a:spcPct val="80000"/>
              </a:lnSpc>
              <a:buNone/>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400003" lvl="1" indent="0" eaLnBrk="1" hangingPunct="1">
              <a:lnSpc>
                <a:spcPct val="80000"/>
              </a:lnSpc>
              <a:buNone/>
            </a:pPr>
            <a:endParaRPr lang="en-US" dirty="0">
              <a:solidFill>
                <a:srgbClr val="000000"/>
              </a:solidFill>
            </a:endParaRPr>
          </a:p>
          <a:p>
            <a:pPr marL="400003" lvl="1" indent="0" eaLnBrk="1" hangingPunct="1">
              <a:lnSpc>
                <a:spcPct val="80000"/>
              </a:lnSpc>
              <a:buNone/>
            </a:pPr>
            <a:endParaRPr lang="en-US" dirty="0" smtClean="0">
              <a:solidFill>
                <a:srgbClr val="000000"/>
              </a:solidFill>
            </a:endParaRPr>
          </a:p>
          <a:p>
            <a:pPr marL="400003" lvl="1" indent="0" eaLnBrk="1" hangingPunct="1">
              <a:lnSpc>
                <a:spcPct val="80000"/>
              </a:lnSpc>
              <a:buNone/>
            </a:pPr>
            <a:endParaRPr lang="en-US" dirty="0" smtClean="0">
              <a:solidFill>
                <a:srgbClr val="000000"/>
              </a:solidFill>
            </a:endParaRPr>
          </a:p>
          <a:p>
            <a:pPr marL="400003" lvl="1" indent="0" eaLnBrk="1" hangingPunct="1">
              <a:lnSpc>
                <a:spcPct val="80000"/>
              </a:lnSpc>
              <a:buNone/>
            </a:pPr>
            <a:endParaRPr lang="en-US" dirty="0">
              <a:solidFill>
                <a:srgbClr val="000000"/>
              </a:solidFill>
            </a:endParaRPr>
          </a:p>
          <a:p>
            <a:pPr marL="400003" lvl="1" indent="0" eaLnBrk="1" hangingPunct="1">
              <a:lnSpc>
                <a:spcPct val="80000"/>
              </a:lnSpc>
              <a:buNone/>
            </a:pPr>
            <a:r>
              <a:rPr lang="en-US" dirty="0" smtClean="0">
                <a:solidFill>
                  <a:srgbClr val="000000"/>
                </a:solidFill>
              </a:rPr>
              <a:t>e)	Real-time System Identification:</a:t>
            </a:r>
            <a:br>
              <a:rPr lang="en-US" dirty="0" smtClean="0">
                <a:solidFill>
                  <a:srgbClr val="000000"/>
                </a:solidFill>
              </a:rPr>
            </a:br>
            <a:r>
              <a:rPr lang="en-US" dirty="0" smtClean="0">
                <a:solidFill>
                  <a:srgbClr val="000000"/>
                </a:solidFill>
              </a:rPr>
              <a:t/>
            </a:r>
            <a:br>
              <a:rPr lang="en-US" dirty="0" smtClean="0">
                <a:solidFill>
                  <a:srgbClr val="000000"/>
                </a:solidFill>
              </a:rPr>
            </a:br>
            <a:r>
              <a:rPr lang="en-US" dirty="0" smtClean="0">
                <a:solidFill>
                  <a:srgbClr val="000000"/>
                </a:solidFill>
              </a:rPr>
              <a:t>Based on the diagnostic information, obtain the real-time system dynamics</a:t>
            </a:r>
          </a:p>
          <a:p>
            <a:pPr marL="400003" lvl="1" indent="0" eaLnBrk="1" hangingPunct="1">
              <a:lnSpc>
                <a:spcPct val="80000"/>
              </a:lnSpc>
              <a:buNone/>
            </a:pPr>
            <a:endParaRPr lang="en-US" dirty="0" smtClean="0">
              <a:solidFill>
                <a:srgbClr val="000000"/>
              </a:solidFill>
            </a:endParaRPr>
          </a:p>
          <a:p>
            <a:pPr marL="857150" lvl="1" indent="-457146" eaLnBrk="1" hangingPunct="1">
              <a:lnSpc>
                <a:spcPct val="80000"/>
              </a:lnSpc>
              <a:buNone/>
            </a:pPr>
            <a:endParaRPr lang="en-US" dirty="0" smtClean="0">
              <a:solidFill>
                <a:srgbClr val="000000"/>
              </a:solidFill>
            </a:endParaRPr>
          </a:p>
          <a:p>
            <a:pPr marL="857150" lvl="1" indent="-457146" eaLnBrk="1" hangingPunct="1">
              <a:lnSpc>
                <a:spcPct val="80000"/>
              </a:lnSpc>
              <a:buNone/>
            </a:pPr>
            <a:endParaRPr lang="en-US" dirty="0" smtClean="0">
              <a:solidFill>
                <a:srgbClr val="000000"/>
              </a:solidFill>
            </a:endParaRPr>
          </a:p>
          <a:p>
            <a:pPr marL="857150" lvl="1" indent="-457146" eaLnBrk="1" hangingPunct="1">
              <a:lnSpc>
                <a:spcPct val="80000"/>
              </a:lnSpc>
              <a:buNone/>
            </a:pPr>
            <a:endParaRPr lang="en-US" dirty="0" smtClean="0">
              <a:solidFill>
                <a:srgbClr val="000000"/>
              </a:solidFill>
            </a:endParaRPr>
          </a:p>
          <a:p>
            <a:pPr marL="857150" lvl="1" indent="-457146" eaLnBrk="1" hangingPunct="1">
              <a:lnSpc>
                <a:spcPct val="80000"/>
              </a:lnSpc>
              <a:buNone/>
            </a:pPr>
            <a:endParaRPr lang="en-US" dirty="0" smtClean="0">
              <a:solidFill>
                <a:srgbClr val="000000"/>
              </a:solidFill>
            </a:endParaRPr>
          </a:p>
          <a:p>
            <a:pPr marL="857150" lvl="1" indent="-457146" eaLnBrk="1" hangingPunct="1">
              <a:lnSpc>
                <a:spcPct val="80000"/>
              </a:lnSpc>
              <a:buFont typeface="+mj-lt"/>
              <a:buAutoNum type="alphaLcParenR"/>
            </a:pPr>
            <a:endParaRPr lang="en-US" b="1"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buNone/>
            </a:pPr>
            <a:endParaRPr lang="en-US" dirty="0" smtClean="0">
              <a:solidFill>
                <a:srgbClr val="000000"/>
              </a:solidFill>
            </a:endParaRPr>
          </a:p>
          <a:p>
            <a:pPr marL="455560" indent="-455560" eaLnBrk="1" hangingPunct="1">
              <a:lnSpc>
                <a:spcPct val="80000"/>
              </a:lnSpc>
            </a:pPr>
            <a:endParaRPr lang="en-US" dirty="0" smtClean="0"/>
          </a:p>
          <a:p>
            <a:pPr marL="455560" indent="-455560" eaLnBrk="1" hangingPunct="1">
              <a:lnSpc>
                <a:spcPct val="80000"/>
              </a:lnSpc>
              <a:buNone/>
            </a:pPr>
            <a:endParaRPr lang="en-US" dirty="0" smtClean="0"/>
          </a:p>
        </p:txBody>
      </p:sp>
      <p:sp>
        <p:nvSpPr>
          <p:cNvPr id="34821" name="Rectangle 2"/>
          <p:cNvSpPr>
            <a:spLocks noGrp="1" noChangeArrowheads="1"/>
          </p:cNvSpPr>
          <p:nvPr>
            <p:ph type="title"/>
          </p:nvPr>
        </p:nvSpPr>
        <p:spPr/>
        <p:txBody>
          <a:bodyPr/>
          <a:lstStyle/>
          <a:p>
            <a:r>
              <a:rPr lang="en-US" dirty="0" smtClean="0"/>
              <a:t>System Identification: Aim and Methods</a:t>
            </a:r>
          </a:p>
        </p:txBody>
      </p:sp>
      <p:pic>
        <p:nvPicPr>
          <p:cNvPr id="18" name="Picture 17"/>
          <p:cNvPicPr>
            <a:picLocks noChangeAspect="1"/>
          </p:cNvPicPr>
          <p:nvPr/>
        </p:nvPicPr>
        <p:blipFill>
          <a:blip r:embed="rId3"/>
          <a:stretch>
            <a:fillRect/>
          </a:stretch>
        </p:blipFill>
        <p:spPr>
          <a:xfrm>
            <a:off x="838200" y="2514600"/>
            <a:ext cx="7532176" cy="914400"/>
          </a:xfrm>
          <a:prstGeom prst="rect">
            <a:avLst/>
          </a:prstGeom>
        </p:spPr>
      </p:pic>
    </p:spTree>
    <p:extLst>
      <p:ext uri="{BB962C8B-B14F-4D97-AF65-F5344CB8AC3E}">
        <p14:creationId xmlns:p14="http://schemas.microsoft.com/office/powerpoint/2010/main" val="272076264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217" name="Straight Connector 10"/>
          <p:cNvCxnSpPr>
            <a:cxnSpLocks noChangeShapeType="1"/>
          </p:cNvCxnSpPr>
          <p:nvPr/>
        </p:nvCxnSpPr>
        <p:spPr bwMode="auto">
          <a:xfrm>
            <a:off x="0" y="0"/>
            <a:ext cx="914400" cy="0"/>
          </a:xfrm>
          <a:prstGeom prst="line">
            <a:avLst/>
          </a:prstGeom>
          <a:noFill/>
          <a:ln w="0">
            <a:solidFill>
              <a:srgbClr val="FBFFFF"/>
            </a:solidFill>
            <a:round/>
            <a:headEnd/>
            <a:tailEnd/>
          </a:ln>
          <a:extLst>
            <a:ext uri="{909E8E84-426E-40dd-AFC4-6F175D3DCCD1}">
              <a14:hiddenFill xmlns:a14="http://schemas.microsoft.com/office/drawing/2010/main">
                <a:noFill/>
              </a14:hiddenFill>
            </a:ext>
          </a:extLst>
        </p:spPr>
      </p:cxnSp>
      <p:cxnSp>
        <p:nvCxnSpPr>
          <p:cNvPr id="9218" name="Straight Connector 5"/>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9219" name="Rectangle 2"/>
          <p:cNvSpPr>
            <a:spLocks noGrp="1" noChangeArrowheads="1"/>
          </p:cNvSpPr>
          <p:nvPr>
            <p:ph type="title" idx="4294967295"/>
          </p:nvPr>
        </p:nvSpPr>
        <p:spPr>
          <a:xfrm>
            <a:off x="0" y="0"/>
            <a:ext cx="9144000" cy="914400"/>
          </a:xfrm>
          <a:prstGeom prst="rect">
            <a:avLst/>
          </a:prstGeom>
        </p:spPr>
        <p:txBody>
          <a:bodyPr/>
          <a:lstStyle/>
          <a:p>
            <a:r>
              <a:rPr lang="en-US">
                <a:latin typeface="Arial" charset="0"/>
              </a:rPr>
              <a:t>Shot Plan</a:t>
            </a:r>
          </a:p>
        </p:txBody>
      </p:sp>
      <p:cxnSp>
        <p:nvCxnSpPr>
          <p:cNvPr id="9220" name="Straight Connector 6"/>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9222" name="Straight Connector 7"/>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9223" name="Straight Connector 8"/>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9224" name="Slide Number Placeholder 6"/>
          <p:cNvSpPr>
            <a:spLocks noGrp="1"/>
          </p:cNvSpPr>
          <p:nvPr>
            <p:ph type="sldNum" sz="quarter" idx="4294967295"/>
          </p:nvPr>
        </p:nvSpPr>
        <p:spPr>
          <a:xfrm>
            <a:off x="8382000" y="6629400"/>
            <a:ext cx="762000"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defRPr>
            </a:lvl1pPr>
            <a:lvl2pPr>
              <a:defRPr sz="2000">
                <a:solidFill>
                  <a:schemeClr val="accent2"/>
                </a:solidFill>
                <a:latin typeface="Arial" charset="0"/>
                <a:ea typeface="ＭＳ Ｐゴシック" charset="0"/>
              </a:defRPr>
            </a:lvl2pPr>
            <a:lvl3pPr>
              <a:defRPr>
                <a:solidFill>
                  <a:srgbClr val="FF0000"/>
                </a:solidFill>
                <a:latin typeface="Arial" charset="0"/>
                <a:ea typeface="ＭＳ Ｐゴシック" charset="0"/>
              </a:defRPr>
            </a:lvl3pPr>
            <a:lvl4pPr>
              <a:defRPr sz="1600">
                <a:solidFill>
                  <a:srgbClr val="009999"/>
                </a:solidFill>
                <a:latin typeface="Arial" charset="0"/>
                <a:ea typeface="ＭＳ Ｐゴシック" charset="0"/>
              </a:defRPr>
            </a:lvl4pPr>
            <a:lvl5pPr>
              <a:defRPr sz="1600">
                <a:solidFill>
                  <a:schemeClr val="tx1"/>
                </a:solidFill>
                <a:latin typeface="Arial" charset="0"/>
                <a:ea typeface="ＭＳ Ｐゴシック" charset="0"/>
              </a:defRPr>
            </a:lvl5pPr>
            <a:lvl6pPr>
              <a:defRPr sz="1600">
                <a:solidFill>
                  <a:schemeClr val="tx1"/>
                </a:solidFill>
                <a:latin typeface="Arial" charset="0"/>
                <a:ea typeface="ＭＳ Ｐゴシック" charset="0"/>
              </a:defRPr>
            </a:lvl6pPr>
            <a:lvl7pPr>
              <a:defRPr sz="1600">
                <a:solidFill>
                  <a:schemeClr val="tx1"/>
                </a:solidFill>
                <a:latin typeface="Arial" charset="0"/>
                <a:ea typeface="ＭＳ Ｐゴシック" charset="0"/>
              </a:defRPr>
            </a:lvl7pPr>
            <a:lvl8pPr>
              <a:defRPr sz="1600">
                <a:solidFill>
                  <a:schemeClr val="tx1"/>
                </a:solidFill>
                <a:latin typeface="Arial" charset="0"/>
                <a:ea typeface="ＭＳ Ｐゴシック" charset="0"/>
              </a:defRPr>
            </a:lvl8pPr>
            <a:lvl9pPr>
              <a:defRPr sz="1600">
                <a:solidFill>
                  <a:schemeClr val="tx1"/>
                </a:solidFill>
                <a:latin typeface="Arial" charset="0"/>
                <a:ea typeface="ＭＳ Ｐゴシック" charset="0"/>
              </a:defRPr>
            </a:lvl9pPr>
          </a:lstStyle>
          <a:p>
            <a:fld id="{FF7ED692-A9BE-A84E-BC35-CB574581B37A}" type="slidenum">
              <a:rPr lang="en-US" sz="900">
                <a:solidFill>
                  <a:schemeClr val="accent2"/>
                </a:solidFill>
                <a:cs typeface="Arial" charset="0"/>
              </a:rPr>
              <a:pPr/>
              <a:t>60</a:t>
            </a:fld>
            <a:endParaRPr lang="en-US" sz="900">
              <a:solidFill>
                <a:schemeClr val="accent2"/>
              </a:solidFill>
              <a:cs typeface="Arial" charset="0"/>
            </a:endParaRPr>
          </a:p>
        </p:txBody>
      </p:sp>
      <p:cxnSp>
        <p:nvCxnSpPr>
          <p:cNvPr id="9225" name="Straight Connector 9"/>
          <p:cNvCxnSpPr>
            <a:cxnSpLocks noChangeShapeType="1"/>
          </p:cNvCxnSpPr>
          <p:nvPr/>
        </p:nvCxnSpPr>
        <p:spPr bwMode="auto">
          <a:xfrm>
            <a:off x="0" y="0"/>
            <a:ext cx="0" cy="457200"/>
          </a:xfrm>
          <a:prstGeom prst="line">
            <a:avLst/>
          </a:prstGeom>
          <a:noFill/>
          <a:ln w="0">
            <a:solidFill>
              <a:srgbClr val="FDFFFF"/>
            </a:solidFill>
            <a:round/>
            <a:headEnd/>
            <a:tailEnd/>
          </a:ln>
          <a:extLst>
            <a:ext uri="{909E8E84-426E-40dd-AFC4-6F175D3DCCD1}">
              <a14:hiddenFill xmlns:a14="http://schemas.microsoft.com/office/drawing/2010/main">
                <a:noFill/>
              </a14:hiddenFill>
            </a:ext>
          </a:extLst>
        </p:spPr>
      </p:cxnSp>
      <p:pic>
        <p:nvPicPr>
          <p:cNvPr id="9226" name="nstxu_equilibrium_doubleSF_lowercloseup.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163" y="3200400"/>
            <a:ext cx="3698875"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145209970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endParaRPr lang="en-US" smtClean="0"/>
          </a:p>
        </p:txBody>
      </p:sp>
      <p:sp>
        <p:nvSpPr>
          <p:cNvPr id="50179" name="Content Placeholder 2"/>
          <p:cNvSpPr>
            <a:spLocks noGrp="1"/>
          </p:cNvSpPr>
          <p:nvPr>
            <p:ph idx="1"/>
          </p:nvPr>
        </p:nvSpPr>
        <p:spPr>
          <a:xfrm>
            <a:off x="0" y="2590800"/>
            <a:ext cx="9144000" cy="3505200"/>
          </a:xfrm>
        </p:spPr>
        <p:txBody>
          <a:bodyPr/>
          <a:lstStyle/>
          <a:p>
            <a:pPr algn="ctr">
              <a:buNone/>
            </a:pPr>
            <a:r>
              <a:rPr lang="en-US" sz="4000" dirty="0">
                <a:solidFill>
                  <a:srgbClr val="FF0000"/>
                </a:solidFill>
              </a:rPr>
              <a:t>a. Experimental: Open Loop </a:t>
            </a:r>
          </a:p>
        </p:txBody>
      </p:sp>
    </p:spTree>
    <p:extLst>
      <p:ext uri="{BB962C8B-B14F-4D97-AF65-F5344CB8AC3E}">
        <p14:creationId xmlns:p14="http://schemas.microsoft.com/office/powerpoint/2010/main" val="207947117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82"/>
          <p:cNvSpPr>
            <a:spLocks noChangeArrowheads="1"/>
          </p:cNvSpPr>
          <p:nvPr/>
        </p:nvSpPr>
        <p:spPr bwMode="auto">
          <a:xfrm>
            <a:off x="-328613" y="3471864"/>
            <a:ext cx="4519613" cy="338137"/>
          </a:xfrm>
          <a:prstGeom prst="rect">
            <a:avLst/>
          </a:prstGeom>
          <a:noFill/>
          <a:ln w="9525">
            <a:noFill/>
            <a:prstDash val="lgDash"/>
            <a:miter lim="800000"/>
            <a:headEnd/>
            <a:tailEnd/>
          </a:ln>
        </p:spPr>
        <p:txBody>
          <a:bodyPr lIns="91429" tIns="45714" rIns="91429" bIns="45714">
            <a:prstTxWarp prst="textNoShape">
              <a:avLst/>
            </a:prstTxWarp>
            <a:spAutoFit/>
          </a:bodyPr>
          <a:lstStyle/>
          <a:p>
            <a:pPr algn="ctr">
              <a:buFontTx/>
              <a:buNone/>
            </a:pPr>
            <a:r>
              <a:rPr lang="en-US" sz="1600" i="0">
                <a:solidFill>
                  <a:schemeClr val="tx1"/>
                </a:solidFill>
              </a:rPr>
              <a:t>Illustration of LLD inside NSTX</a:t>
            </a:r>
          </a:p>
        </p:txBody>
      </p:sp>
      <p:sp>
        <p:nvSpPr>
          <p:cNvPr id="32771" name="Rectangle 532"/>
          <p:cNvSpPr>
            <a:spLocks noChangeArrowheads="1"/>
          </p:cNvSpPr>
          <p:nvPr/>
        </p:nvSpPr>
        <p:spPr bwMode="auto">
          <a:xfrm>
            <a:off x="228600" y="6215064"/>
            <a:ext cx="7924800" cy="338137"/>
          </a:xfrm>
          <a:prstGeom prst="rect">
            <a:avLst/>
          </a:prstGeom>
          <a:noFill/>
          <a:ln w="9525">
            <a:noFill/>
            <a:miter lim="800000"/>
            <a:headEnd/>
            <a:tailEnd/>
          </a:ln>
        </p:spPr>
        <p:txBody>
          <a:bodyPr lIns="91429" tIns="45714" rIns="91429" bIns="45714" anchor="ctr">
            <a:prstTxWarp prst="textNoShape">
              <a:avLst/>
            </a:prstTxWarp>
            <a:spAutoFit/>
          </a:bodyPr>
          <a:lstStyle/>
          <a:p>
            <a:pPr eaLnBrk="0" hangingPunct="0">
              <a:buFontTx/>
              <a:buNone/>
            </a:pPr>
            <a:r>
              <a:rPr lang="en-US" sz="1600" i="0">
                <a:solidFill>
                  <a:schemeClr val="tx1"/>
                </a:solidFill>
              </a:rPr>
              <a:t>Transport Simulations a) High </a:t>
            </a:r>
            <a:r>
              <a:rPr lang="en-US" sz="1600" i="0">
                <a:solidFill>
                  <a:schemeClr val="tx1"/>
                </a:solidFill>
                <a:sym typeface="Symbol" charset="2"/>
              </a:rPr>
              <a:t>:</a:t>
            </a:r>
            <a:r>
              <a:rPr lang="en-US" sz="1600" i="0">
                <a:solidFill>
                  <a:schemeClr val="tx1"/>
                </a:solidFill>
              </a:rPr>
              <a:t> </a:t>
            </a:r>
            <a:r>
              <a:rPr lang="en-US" sz="1600" i="0">
                <a:solidFill>
                  <a:schemeClr val="tx1"/>
                </a:solidFill>
                <a:sym typeface="Symbol" charset="2"/>
              </a:rPr>
              <a:t>%25 </a:t>
            </a:r>
            <a:r>
              <a:rPr lang="en-US" sz="1600" i="0">
                <a:solidFill>
                  <a:schemeClr val="tx1"/>
                </a:solidFill>
              </a:rPr>
              <a:t>n</a:t>
            </a:r>
            <a:r>
              <a:rPr lang="en-US" sz="1600" i="0" baseline="-25000">
                <a:solidFill>
                  <a:schemeClr val="tx1"/>
                </a:solidFill>
              </a:rPr>
              <a:t>e</a:t>
            </a:r>
            <a:r>
              <a:rPr lang="en-US" sz="1600" i="0">
                <a:solidFill>
                  <a:schemeClr val="tx1"/>
                </a:solidFill>
              </a:rPr>
              <a:t> reduction   b) Low </a:t>
            </a:r>
            <a:r>
              <a:rPr lang="en-US" sz="1600" i="0">
                <a:solidFill>
                  <a:schemeClr val="tx1"/>
                </a:solidFill>
                <a:sym typeface="Symbol" charset="2"/>
              </a:rPr>
              <a:t>: %50 </a:t>
            </a:r>
            <a:r>
              <a:rPr lang="en-US" sz="1600" i="0">
                <a:solidFill>
                  <a:schemeClr val="tx1"/>
                </a:solidFill>
              </a:rPr>
              <a:t>n</a:t>
            </a:r>
            <a:r>
              <a:rPr lang="en-US" sz="1600" i="0" baseline="-25000">
                <a:solidFill>
                  <a:schemeClr val="tx1"/>
                </a:solidFill>
              </a:rPr>
              <a:t>e</a:t>
            </a:r>
            <a:r>
              <a:rPr lang="en-US" sz="1600" i="0">
                <a:solidFill>
                  <a:schemeClr val="tx1"/>
                </a:solidFill>
              </a:rPr>
              <a:t> reduction</a:t>
            </a:r>
          </a:p>
        </p:txBody>
      </p:sp>
      <p:pic>
        <p:nvPicPr>
          <p:cNvPr id="32772" name="P 23"/>
          <p:cNvPicPr>
            <a:picLocks noChangeAspect="1" noChangeArrowheads="1"/>
          </p:cNvPicPr>
          <p:nvPr/>
        </p:nvPicPr>
        <p:blipFill>
          <a:blip r:embed="rId3"/>
          <a:srcRect/>
          <a:stretch>
            <a:fillRect/>
          </a:stretch>
        </p:blipFill>
        <p:spPr bwMode="auto">
          <a:xfrm>
            <a:off x="476250" y="990600"/>
            <a:ext cx="2890838" cy="2514600"/>
          </a:xfrm>
          <a:prstGeom prst="rect">
            <a:avLst/>
          </a:prstGeom>
          <a:noFill/>
          <a:ln w="9525">
            <a:noFill/>
            <a:miter lim="800000"/>
            <a:headEnd/>
            <a:tailEnd/>
          </a:ln>
        </p:spPr>
      </p:pic>
      <p:sp>
        <p:nvSpPr>
          <p:cNvPr id="32773" name="Rectangle 479"/>
          <p:cNvSpPr>
            <a:spLocks noChangeArrowheads="1"/>
          </p:cNvSpPr>
          <p:nvPr/>
        </p:nvSpPr>
        <p:spPr bwMode="auto">
          <a:xfrm>
            <a:off x="4343400" y="685801"/>
            <a:ext cx="4800600" cy="5211763"/>
          </a:xfrm>
          <a:prstGeom prst="rect">
            <a:avLst/>
          </a:prstGeom>
          <a:noFill/>
          <a:ln w="9525">
            <a:noFill/>
            <a:miter lim="800000"/>
            <a:headEnd/>
            <a:tailEnd/>
          </a:ln>
        </p:spPr>
        <p:txBody>
          <a:bodyPr lIns="91429" tIns="45714" rIns="91429" bIns="45714">
            <a:prstTxWarp prst="textNoShape">
              <a:avLst/>
            </a:prstTxWarp>
          </a:bodyPr>
          <a:lstStyle/>
          <a:p>
            <a:pPr marL="217462" indent="-217462" defTabSz="4806388">
              <a:lnSpc>
                <a:spcPct val="80000"/>
              </a:lnSpc>
            </a:pPr>
            <a:endParaRPr lang="en-US" sz="2000" b="0" i="0">
              <a:solidFill>
                <a:srgbClr val="000000"/>
              </a:solidFill>
            </a:endParaRPr>
          </a:p>
          <a:p>
            <a:pPr marL="217462" indent="-217462" defTabSz="4806388">
              <a:lnSpc>
                <a:spcPct val="80000"/>
              </a:lnSpc>
            </a:pPr>
            <a:r>
              <a:rPr lang="en-US" sz="2000" b="0" i="0">
                <a:solidFill>
                  <a:srgbClr val="000000"/>
                </a:solidFill>
              </a:rPr>
              <a:t>Liquid lithium divertor (LLD), is installed on NSTX, </a:t>
            </a:r>
          </a:p>
          <a:p>
            <a:pPr marL="217462" indent="-217462" defTabSz="4806388">
              <a:lnSpc>
                <a:spcPct val="80000"/>
              </a:lnSpc>
            </a:pPr>
            <a:r>
              <a:rPr lang="en-US" sz="2000" b="0" i="0">
                <a:solidFill>
                  <a:srgbClr val="000000"/>
                </a:solidFill>
              </a:rPr>
              <a:t>Expected reduced recycling with LLD depends on proximity of the outer strike point (SP) to LLD.</a:t>
            </a:r>
          </a:p>
          <a:p>
            <a:pPr marL="217462" indent="-217462" defTabSz="4806388">
              <a:lnSpc>
                <a:spcPct val="80000"/>
              </a:lnSpc>
            </a:pPr>
            <a:r>
              <a:rPr lang="en-US" sz="2000" b="0" i="0">
                <a:solidFill>
                  <a:srgbClr val="000000"/>
                </a:solidFill>
              </a:rPr>
              <a:t>To get better and consistent density reduction and to avoid contact with the LLD and the CHI gap, the most important parameter is SP position and it needs to be closely controlled.</a:t>
            </a:r>
          </a:p>
        </p:txBody>
      </p:sp>
      <p:grpSp>
        <p:nvGrpSpPr>
          <p:cNvPr id="2" name="Group 728"/>
          <p:cNvGrpSpPr>
            <a:grpSpLocks/>
          </p:cNvGrpSpPr>
          <p:nvPr/>
        </p:nvGrpSpPr>
        <p:grpSpPr bwMode="auto">
          <a:xfrm>
            <a:off x="1371600" y="4114800"/>
            <a:ext cx="2743200" cy="1981200"/>
            <a:chOff x="432" y="1327"/>
            <a:chExt cx="1756" cy="1350"/>
          </a:xfrm>
        </p:grpSpPr>
        <p:pic>
          <p:nvPicPr>
            <p:cNvPr id="32787" name="Picture 729"/>
            <p:cNvPicPr>
              <a:picLocks noChangeAspect="1" noChangeArrowheads="1"/>
            </p:cNvPicPr>
            <p:nvPr/>
          </p:nvPicPr>
          <p:blipFill>
            <a:blip r:embed="rId4"/>
            <a:srcRect l="20377" t="69884" r="48151" b="19724"/>
            <a:stretch>
              <a:fillRect/>
            </a:stretch>
          </p:blipFill>
          <p:spPr bwMode="auto">
            <a:xfrm>
              <a:off x="432" y="1327"/>
              <a:ext cx="1756" cy="1132"/>
            </a:xfrm>
            <a:prstGeom prst="rect">
              <a:avLst/>
            </a:prstGeom>
            <a:noFill/>
            <a:ln w="9525">
              <a:noFill/>
              <a:miter lim="800000"/>
              <a:headEnd/>
              <a:tailEnd/>
            </a:ln>
          </p:spPr>
        </p:pic>
        <p:sp>
          <p:nvSpPr>
            <p:cNvPr id="32788" name="Text Box 730"/>
            <p:cNvSpPr txBox="1">
              <a:spLocks noChangeArrowheads="1"/>
            </p:cNvSpPr>
            <p:nvPr/>
          </p:nvSpPr>
          <p:spPr bwMode="auto">
            <a:xfrm>
              <a:off x="1275" y="1896"/>
              <a:ext cx="523" cy="252"/>
            </a:xfrm>
            <a:prstGeom prst="rect">
              <a:avLst/>
            </a:prstGeom>
            <a:solidFill>
              <a:schemeClr val="bg1"/>
            </a:solidFill>
            <a:ln w="9525">
              <a:noFill/>
              <a:miter lim="800000"/>
              <a:headEnd/>
              <a:tailEnd/>
            </a:ln>
          </p:spPr>
          <p:txBody>
            <a:bodyPr>
              <a:prstTxWarp prst="textNoShape">
                <a:avLst/>
              </a:prstTxWarp>
              <a:spAutoFit/>
            </a:bodyPr>
            <a:lstStyle/>
            <a:p>
              <a:r>
                <a:rPr lang="en-US" sz="1800" u="sng">
                  <a:solidFill>
                    <a:srgbClr val="FF0003"/>
                  </a:solidFill>
                  <a:latin typeface="Arial" charset="0"/>
                  <a:ea typeface="ＭＳ Ｐゴシック" pitchFamily="48" charset="-128"/>
                  <a:cs typeface="ＭＳ Ｐゴシック" pitchFamily="48" charset="-128"/>
                </a:rPr>
                <a:t>LLD</a:t>
              </a:r>
              <a:endParaRPr lang="en-US" sz="1800" u="sng">
                <a:solidFill>
                  <a:srgbClr val="008080"/>
                </a:solidFill>
                <a:latin typeface="Arial" charset="0"/>
                <a:ea typeface="ＭＳ Ｐゴシック" pitchFamily="48" charset="-128"/>
                <a:cs typeface="ＭＳ Ｐゴシック" pitchFamily="48" charset="-128"/>
              </a:endParaRPr>
            </a:p>
          </p:txBody>
        </p:sp>
        <p:sp>
          <p:nvSpPr>
            <p:cNvPr id="32789" name="Oval 731"/>
            <p:cNvSpPr>
              <a:spLocks noChangeArrowheads="1"/>
            </p:cNvSpPr>
            <p:nvPr/>
          </p:nvSpPr>
          <p:spPr bwMode="auto">
            <a:xfrm>
              <a:off x="1172" y="1974"/>
              <a:ext cx="538" cy="236"/>
            </a:xfrm>
            <a:prstGeom prst="ellipse">
              <a:avLst/>
            </a:prstGeom>
            <a:noFill/>
            <a:ln w="38100">
              <a:solidFill>
                <a:srgbClr val="FFFF00"/>
              </a:solidFill>
              <a:round/>
              <a:headEnd/>
              <a:tailEnd/>
            </a:ln>
          </p:spPr>
          <p:txBody>
            <a:bodyPr anchor="ctr">
              <a:prstTxWarp prst="textNoShape">
                <a:avLst/>
              </a:prstTxWarp>
              <a:spAutoFit/>
            </a:bodyPr>
            <a:lstStyle/>
            <a:p>
              <a:pPr algn="ctr" eaLnBrk="0" hangingPunct="0"/>
              <a:endParaRPr lang="en-US"/>
            </a:p>
          </p:txBody>
        </p:sp>
        <p:sp>
          <p:nvSpPr>
            <p:cNvPr id="32790" name="Rectangle 732"/>
            <p:cNvSpPr>
              <a:spLocks noChangeArrowheads="1"/>
            </p:cNvSpPr>
            <p:nvPr/>
          </p:nvSpPr>
          <p:spPr bwMode="auto">
            <a:xfrm rot="20357917">
              <a:off x="1293" y="2174"/>
              <a:ext cx="317" cy="168"/>
            </a:xfrm>
            <a:prstGeom prst="rect">
              <a:avLst/>
            </a:prstGeom>
            <a:solidFill>
              <a:srgbClr val="B4B4B4"/>
            </a:solidFill>
            <a:ln w="9525">
              <a:solidFill>
                <a:schemeClr val="folHlink"/>
              </a:solidFill>
              <a:miter lim="800000"/>
              <a:headEnd/>
              <a:tailEnd/>
            </a:ln>
          </p:spPr>
          <p:txBody>
            <a:bodyPr anchor="ctr">
              <a:prstTxWarp prst="textNoShape">
                <a:avLst/>
              </a:prstTxWarp>
              <a:spAutoFit/>
            </a:bodyPr>
            <a:lstStyle/>
            <a:p>
              <a:pPr algn="ctr" eaLnBrk="0" hangingPunct="0"/>
              <a:endParaRPr lang="en-US"/>
            </a:p>
          </p:txBody>
        </p:sp>
        <p:sp>
          <p:nvSpPr>
            <p:cNvPr id="32791" name="Line 733"/>
            <p:cNvSpPr>
              <a:spLocks noChangeShapeType="1"/>
            </p:cNvSpPr>
            <p:nvPr/>
          </p:nvSpPr>
          <p:spPr bwMode="auto">
            <a:xfrm flipV="1">
              <a:off x="1306" y="2329"/>
              <a:ext cx="0" cy="202"/>
            </a:xfrm>
            <a:prstGeom prst="line">
              <a:avLst/>
            </a:prstGeom>
            <a:noFill/>
            <a:ln w="28575">
              <a:solidFill>
                <a:srgbClr val="FF0000"/>
              </a:solidFill>
              <a:round/>
              <a:headEnd/>
              <a:tailEnd type="triangle" w="med" len="med"/>
            </a:ln>
          </p:spPr>
          <p:txBody>
            <a:bodyPr wrap="none" lIns="0" tIns="0" rIns="0" bIns="0" anchor="ctr">
              <a:prstTxWarp prst="textNoShape">
                <a:avLst/>
              </a:prstTxWarp>
            </a:bodyPr>
            <a:lstStyle/>
            <a:p>
              <a:endParaRPr lang="en-US"/>
            </a:p>
          </p:txBody>
        </p:sp>
        <p:sp>
          <p:nvSpPr>
            <p:cNvPr id="32792" name="Text Box 734"/>
            <p:cNvSpPr txBox="1">
              <a:spLocks noChangeArrowheads="1"/>
            </p:cNvSpPr>
            <p:nvPr/>
          </p:nvSpPr>
          <p:spPr bwMode="auto">
            <a:xfrm>
              <a:off x="1104" y="2530"/>
              <a:ext cx="468" cy="147"/>
            </a:xfrm>
            <a:prstGeom prst="rect">
              <a:avLst/>
            </a:prstGeom>
            <a:noFill/>
            <a:ln w="15875">
              <a:noFill/>
              <a:miter lim="800000"/>
              <a:headEnd/>
              <a:tailEnd/>
            </a:ln>
          </p:spPr>
          <p:txBody>
            <a:bodyPr lIns="0" tIns="0" rIns="0" bIns="0">
              <a:prstTxWarp prst="textNoShape">
                <a:avLst/>
              </a:prstTxWarp>
              <a:spAutoFit/>
            </a:bodyPr>
            <a:lstStyle/>
            <a:p>
              <a:pPr marL="177779" indent="-177779">
                <a:spcBef>
                  <a:spcPct val="50000"/>
                </a:spcBef>
                <a:buNone/>
              </a:pPr>
              <a:r>
                <a:rPr lang="en-US" sz="1400" u="sng">
                  <a:solidFill>
                    <a:srgbClr val="FF0000"/>
                  </a:solidFill>
                  <a:latin typeface="Arial" charset="0"/>
                  <a:ea typeface="ＭＳ Ｐゴシック" pitchFamily="48" charset="-128"/>
                  <a:cs typeface="ＭＳ Ｐゴシック" pitchFamily="48" charset="-128"/>
                </a:rPr>
                <a:t>R=0.65</a:t>
              </a:r>
              <a:endParaRPr lang="en-US" sz="1200" u="sng">
                <a:ea typeface="ＭＳ Ｐゴシック" pitchFamily="48" charset="-128"/>
                <a:cs typeface="ＭＳ Ｐゴシック" pitchFamily="48" charset="-128"/>
              </a:endParaRPr>
            </a:p>
          </p:txBody>
        </p:sp>
        <p:sp>
          <p:nvSpPr>
            <p:cNvPr id="32793" name="Line 735"/>
            <p:cNvSpPr>
              <a:spLocks noChangeShapeType="1"/>
            </p:cNvSpPr>
            <p:nvPr/>
          </p:nvSpPr>
          <p:spPr bwMode="auto">
            <a:xfrm flipV="1">
              <a:off x="1609" y="2228"/>
              <a:ext cx="0" cy="303"/>
            </a:xfrm>
            <a:prstGeom prst="line">
              <a:avLst/>
            </a:prstGeom>
            <a:noFill/>
            <a:ln w="28575">
              <a:solidFill>
                <a:srgbClr val="FF0000"/>
              </a:solidFill>
              <a:round/>
              <a:headEnd/>
              <a:tailEnd type="triangle" w="med" len="med"/>
            </a:ln>
          </p:spPr>
          <p:txBody>
            <a:bodyPr wrap="none" lIns="0" tIns="0" rIns="0" bIns="0" anchor="ctr">
              <a:prstTxWarp prst="textNoShape">
                <a:avLst/>
              </a:prstTxWarp>
            </a:bodyPr>
            <a:lstStyle/>
            <a:p>
              <a:endParaRPr lang="en-US"/>
            </a:p>
          </p:txBody>
        </p:sp>
        <p:sp>
          <p:nvSpPr>
            <p:cNvPr id="32794" name="Text Box 736"/>
            <p:cNvSpPr txBox="1">
              <a:spLocks noChangeArrowheads="1"/>
            </p:cNvSpPr>
            <p:nvPr/>
          </p:nvSpPr>
          <p:spPr bwMode="auto">
            <a:xfrm>
              <a:off x="1517" y="2530"/>
              <a:ext cx="403" cy="147"/>
            </a:xfrm>
            <a:prstGeom prst="rect">
              <a:avLst/>
            </a:prstGeom>
            <a:noFill/>
            <a:ln w="15875">
              <a:noFill/>
              <a:miter lim="800000"/>
              <a:headEnd/>
              <a:tailEnd/>
            </a:ln>
          </p:spPr>
          <p:txBody>
            <a:bodyPr lIns="0" tIns="0" rIns="0" bIns="0">
              <a:prstTxWarp prst="textNoShape">
                <a:avLst/>
              </a:prstTxWarp>
              <a:spAutoFit/>
            </a:bodyPr>
            <a:lstStyle/>
            <a:p>
              <a:pPr marL="177779" indent="-177779">
                <a:spcBef>
                  <a:spcPct val="50000"/>
                </a:spcBef>
                <a:buNone/>
              </a:pPr>
              <a:r>
                <a:rPr lang="en-US" sz="1400" u="sng">
                  <a:solidFill>
                    <a:srgbClr val="FF0000"/>
                  </a:solidFill>
                  <a:latin typeface="Arial" charset="0"/>
                  <a:ea typeface="ＭＳ Ｐゴシック" pitchFamily="48" charset="-128"/>
                  <a:cs typeface="ＭＳ Ｐゴシック" pitchFamily="48" charset="-128"/>
                </a:rPr>
                <a:t>R=0.84</a:t>
              </a:r>
              <a:endParaRPr lang="en-US" sz="1200" u="sng">
                <a:ea typeface="ＭＳ Ｐゴシック" pitchFamily="48" charset="-128"/>
                <a:cs typeface="ＭＳ Ｐゴシック" pitchFamily="48" charset="-128"/>
              </a:endParaRPr>
            </a:p>
          </p:txBody>
        </p:sp>
        <p:sp>
          <p:nvSpPr>
            <p:cNvPr id="32795" name="Line 737"/>
            <p:cNvSpPr>
              <a:spLocks noChangeShapeType="1"/>
            </p:cNvSpPr>
            <p:nvPr/>
          </p:nvSpPr>
          <p:spPr bwMode="auto">
            <a:xfrm>
              <a:off x="1440" y="2080"/>
              <a:ext cx="0" cy="144"/>
            </a:xfrm>
            <a:prstGeom prst="line">
              <a:avLst/>
            </a:prstGeom>
            <a:noFill/>
            <a:ln w="28575">
              <a:solidFill>
                <a:srgbClr val="FF0000"/>
              </a:solidFill>
              <a:round/>
              <a:headEnd/>
              <a:tailEnd type="triangle" w="med" len="med"/>
            </a:ln>
          </p:spPr>
          <p:txBody>
            <a:bodyPr wrap="none" lIns="0" tIns="0" rIns="0" bIns="0" anchor="ctr">
              <a:prstTxWarp prst="textNoShape">
                <a:avLst/>
              </a:prstTxWarp>
            </a:bodyPr>
            <a:lstStyle/>
            <a:p>
              <a:endParaRPr lang="en-US"/>
            </a:p>
          </p:txBody>
        </p:sp>
      </p:grpSp>
      <p:grpSp>
        <p:nvGrpSpPr>
          <p:cNvPr id="3" name="Group 739"/>
          <p:cNvGrpSpPr>
            <a:grpSpLocks/>
          </p:cNvGrpSpPr>
          <p:nvPr/>
        </p:nvGrpSpPr>
        <p:grpSpPr bwMode="auto">
          <a:xfrm>
            <a:off x="5105400" y="4190999"/>
            <a:ext cx="3124200" cy="1990743"/>
            <a:chOff x="3248" y="1269"/>
            <a:chExt cx="1756" cy="1240"/>
          </a:xfrm>
        </p:grpSpPr>
        <p:grpSp>
          <p:nvGrpSpPr>
            <p:cNvPr id="4" name="Group 740"/>
            <p:cNvGrpSpPr>
              <a:grpSpLocks/>
            </p:cNvGrpSpPr>
            <p:nvPr/>
          </p:nvGrpSpPr>
          <p:grpSpPr bwMode="auto">
            <a:xfrm>
              <a:off x="3248" y="1269"/>
              <a:ext cx="1756" cy="1098"/>
              <a:chOff x="336" y="1886"/>
              <a:chExt cx="2507" cy="1567"/>
            </a:xfrm>
          </p:grpSpPr>
          <p:pic>
            <p:nvPicPr>
              <p:cNvPr id="32785" name="Picture 741"/>
              <p:cNvPicPr>
                <a:picLocks noChangeAspect="1" noChangeArrowheads="1"/>
              </p:cNvPicPr>
              <p:nvPr/>
            </p:nvPicPr>
            <p:blipFill>
              <a:blip r:embed="rId5"/>
              <a:srcRect l="20869" t="70264" r="48369" b="19817"/>
              <a:stretch>
                <a:fillRect/>
              </a:stretch>
            </p:blipFill>
            <p:spPr bwMode="auto">
              <a:xfrm>
                <a:off x="336" y="1886"/>
                <a:ext cx="2507" cy="1567"/>
              </a:xfrm>
              <a:prstGeom prst="rect">
                <a:avLst/>
              </a:prstGeom>
              <a:noFill/>
              <a:ln w="9525">
                <a:noFill/>
                <a:miter lim="800000"/>
                <a:headEnd/>
                <a:tailEnd/>
              </a:ln>
            </p:spPr>
          </p:pic>
          <p:sp>
            <p:nvSpPr>
              <p:cNvPr id="32786" name="Rectangle 742"/>
              <p:cNvSpPr>
                <a:spLocks noChangeArrowheads="1"/>
              </p:cNvSpPr>
              <p:nvPr/>
            </p:nvSpPr>
            <p:spPr bwMode="auto">
              <a:xfrm rot="20357917">
                <a:off x="1584" y="3071"/>
                <a:ext cx="453" cy="219"/>
              </a:xfrm>
              <a:prstGeom prst="rect">
                <a:avLst/>
              </a:prstGeom>
              <a:solidFill>
                <a:srgbClr val="B4B4B4"/>
              </a:solidFill>
              <a:ln w="9525">
                <a:solidFill>
                  <a:schemeClr val="folHlink"/>
                </a:solidFill>
                <a:miter lim="800000"/>
                <a:headEnd/>
                <a:tailEnd/>
              </a:ln>
            </p:spPr>
            <p:txBody>
              <a:bodyPr anchor="ctr">
                <a:prstTxWarp prst="textNoShape">
                  <a:avLst/>
                </a:prstTxWarp>
                <a:spAutoFit/>
              </a:bodyPr>
              <a:lstStyle/>
              <a:p>
                <a:pPr algn="ctr" eaLnBrk="0" hangingPunct="0"/>
                <a:endParaRPr lang="en-US"/>
              </a:p>
            </p:txBody>
          </p:sp>
        </p:grpSp>
        <p:sp>
          <p:nvSpPr>
            <p:cNvPr id="32778" name="Text Box 743"/>
            <p:cNvSpPr txBox="1">
              <a:spLocks noChangeArrowheads="1"/>
            </p:cNvSpPr>
            <p:nvPr/>
          </p:nvSpPr>
          <p:spPr bwMode="auto">
            <a:xfrm>
              <a:off x="4052" y="1849"/>
              <a:ext cx="481" cy="230"/>
            </a:xfrm>
            <a:prstGeom prst="rect">
              <a:avLst/>
            </a:prstGeom>
            <a:solidFill>
              <a:schemeClr val="bg1"/>
            </a:solidFill>
            <a:ln w="9525">
              <a:noFill/>
              <a:miter lim="800000"/>
              <a:headEnd/>
              <a:tailEnd/>
            </a:ln>
          </p:spPr>
          <p:txBody>
            <a:bodyPr>
              <a:prstTxWarp prst="textNoShape">
                <a:avLst/>
              </a:prstTxWarp>
              <a:spAutoFit/>
            </a:bodyPr>
            <a:lstStyle/>
            <a:p>
              <a:r>
                <a:rPr lang="en-US" sz="1800">
                  <a:solidFill>
                    <a:srgbClr val="FF0003"/>
                  </a:solidFill>
                  <a:latin typeface="Arial" charset="0"/>
                  <a:ea typeface="ＭＳ Ｐゴシック" pitchFamily="48" charset="-128"/>
                  <a:cs typeface="ＭＳ Ｐゴシック" pitchFamily="48" charset="-128"/>
                </a:rPr>
                <a:t>LLD</a:t>
              </a:r>
              <a:endParaRPr lang="en-US" sz="2400">
                <a:solidFill>
                  <a:srgbClr val="008080"/>
                </a:solidFill>
                <a:latin typeface="Arial" charset="0"/>
                <a:ea typeface="ＭＳ Ｐゴシック" pitchFamily="48" charset="-128"/>
                <a:cs typeface="ＭＳ Ｐゴシック" pitchFamily="48" charset="-128"/>
              </a:endParaRPr>
            </a:p>
          </p:txBody>
        </p:sp>
        <p:sp>
          <p:nvSpPr>
            <p:cNvPr id="32779" name="Oval 744"/>
            <p:cNvSpPr>
              <a:spLocks noChangeArrowheads="1"/>
            </p:cNvSpPr>
            <p:nvPr/>
          </p:nvSpPr>
          <p:spPr bwMode="auto">
            <a:xfrm>
              <a:off x="3991" y="1967"/>
              <a:ext cx="538" cy="216"/>
            </a:xfrm>
            <a:prstGeom prst="ellipse">
              <a:avLst/>
            </a:prstGeom>
            <a:noFill/>
            <a:ln w="38100">
              <a:solidFill>
                <a:srgbClr val="FFFF00"/>
              </a:solidFill>
              <a:round/>
              <a:headEnd/>
              <a:tailEnd/>
            </a:ln>
          </p:spPr>
          <p:txBody>
            <a:bodyPr anchor="ctr">
              <a:prstTxWarp prst="textNoShape">
                <a:avLst/>
              </a:prstTxWarp>
              <a:spAutoFit/>
            </a:bodyPr>
            <a:lstStyle/>
            <a:p>
              <a:pPr algn="ctr" eaLnBrk="0" hangingPunct="0"/>
              <a:endParaRPr lang="en-US"/>
            </a:p>
          </p:txBody>
        </p:sp>
        <p:sp>
          <p:nvSpPr>
            <p:cNvPr id="32780" name="Line 745"/>
            <p:cNvSpPr>
              <a:spLocks noChangeShapeType="1"/>
            </p:cNvSpPr>
            <p:nvPr/>
          </p:nvSpPr>
          <p:spPr bwMode="auto">
            <a:xfrm flipV="1">
              <a:off x="4122" y="2263"/>
              <a:ext cx="0" cy="201"/>
            </a:xfrm>
            <a:prstGeom prst="line">
              <a:avLst/>
            </a:prstGeom>
            <a:noFill/>
            <a:ln w="28575">
              <a:solidFill>
                <a:srgbClr val="FF0000"/>
              </a:solidFill>
              <a:round/>
              <a:headEnd/>
              <a:tailEnd type="triangle" w="med" len="med"/>
            </a:ln>
          </p:spPr>
          <p:txBody>
            <a:bodyPr wrap="none" lIns="0" tIns="0" rIns="0" bIns="0" anchor="ctr">
              <a:prstTxWarp prst="textNoShape">
                <a:avLst/>
              </a:prstTxWarp>
            </a:bodyPr>
            <a:lstStyle/>
            <a:p>
              <a:endParaRPr lang="en-US"/>
            </a:p>
          </p:txBody>
        </p:sp>
        <p:sp>
          <p:nvSpPr>
            <p:cNvPr id="32781" name="Text Box 746"/>
            <p:cNvSpPr txBox="1">
              <a:spLocks noChangeArrowheads="1"/>
            </p:cNvSpPr>
            <p:nvPr/>
          </p:nvSpPr>
          <p:spPr bwMode="auto">
            <a:xfrm>
              <a:off x="3857" y="2384"/>
              <a:ext cx="403" cy="115"/>
            </a:xfrm>
            <a:prstGeom prst="rect">
              <a:avLst/>
            </a:prstGeom>
            <a:noFill/>
            <a:ln w="15875">
              <a:noFill/>
              <a:miter lim="800000"/>
              <a:headEnd/>
              <a:tailEnd/>
            </a:ln>
          </p:spPr>
          <p:txBody>
            <a:bodyPr lIns="0" tIns="0" rIns="0" bIns="0">
              <a:prstTxWarp prst="textNoShape">
                <a:avLst/>
              </a:prstTxWarp>
              <a:spAutoFit/>
            </a:bodyPr>
            <a:lstStyle/>
            <a:p>
              <a:pPr marL="177779" indent="-177779">
                <a:spcBef>
                  <a:spcPct val="50000"/>
                </a:spcBef>
                <a:buNone/>
              </a:pPr>
              <a:r>
                <a:rPr lang="en-US" sz="1200">
                  <a:solidFill>
                    <a:srgbClr val="FF0000"/>
                  </a:solidFill>
                  <a:latin typeface="Arial" charset="0"/>
                  <a:ea typeface="ＭＳ Ｐゴシック" pitchFamily="48" charset="-128"/>
                  <a:cs typeface="ＭＳ Ｐゴシック" pitchFamily="48" charset="-128"/>
                </a:rPr>
                <a:t>R=</a:t>
              </a:r>
              <a:r>
                <a:rPr lang="en-US" sz="1200" u="sng">
                  <a:solidFill>
                    <a:srgbClr val="FF0000"/>
                  </a:solidFill>
                  <a:latin typeface="Arial" charset="0"/>
                  <a:ea typeface="ＭＳ Ｐゴシック" pitchFamily="48" charset="-128"/>
                  <a:cs typeface="ＭＳ Ｐゴシック" pitchFamily="48" charset="-128"/>
                </a:rPr>
                <a:t>0.65</a:t>
              </a:r>
              <a:endParaRPr lang="en-US" sz="1200" u="sng">
                <a:ea typeface="ＭＳ Ｐゴシック" pitchFamily="48" charset="-128"/>
                <a:cs typeface="ＭＳ Ｐゴシック" pitchFamily="48" charset="-128"/>
              </a:endParaRPr>
            </a:p>
          </p:txBody>
        </p:sp>
        <p:sp>
          <p:nvSpPr>
            <p:cNvPr id="32782" name="Line 747"/>
            <p:cNvSpPr>
              <a:spLocks noChangeShapeType="1"/>
            </p:cNvSpPr>
            <p:nvPr/>
          </p:nvSpPr>
          <p:spPr bwMode="auto">
            <a:xfrm flipV="1">
              <a:off x="4425" y="2162"/>
              <a:ext cx="0" cy="302"/>
            </a:xfrm>
            <a:prstGeom prst="line">
              <a:avLst/>
            </a:prstGeom>
            <a:noFill/>
            <a:ln w="28575">
              <a:solidFill>
                <a:srgbClr val="FF0000"/>
              </a:solidFill>
              <a:round/>
              <a:headEnd/>
              <a:tailEnd type="triangle" w="med" len="med"/>
            </a:ln>
          </p:spPr>
          <p:txBody>
            <a:bodyPr wrap="none" lIns="0" tIns="0" rIns="0" bIns="0" anchor="ctr">
              <a:prstTxWarp prst="textNoShape">
                <a:avLst/>
              </a:prstTxWarp>
            </a:bodyPr>
            <a:lstStyle/>
            <a:p>
              <a:endParaRPr lang="en-US"/>
            </a:p>
          </p:txBody>
        </p:sp>
        <p:sp>
          <p:nvSpPr>
            <p:cNvPr id="32783" name="Text Box 748"/>
            <p:cNvSpPr txBox="1">
              <a:spLocks noChangeArrowheads="1"/>
            </p:cNvSpPr>
            <p:nvPr/>
          </p:nvSpPr>
          <p:spPr bwMode="auto">
            <a:xfrm>
              <a:off x="4415" y="2374"/>
              <a:ext cx="403" cy="135"/>
            </a:xfrm>
            <a:prstGeom prst="rect">
              <a:avLst/>
            </a:prstGeom>
            <a:noFill/>
            <a:ln w="15875">
              <a:noFill/>
              <a:miter lim="800000"/>
              <a:headEnd/>
              <a:tailEnd/>
            </a:ln>
          </p:spPr>
          <p:txBody>
            <a:bodyPr lIns="0" tIns="0" rIns="0" bIns="0">
              <a:prstTxWarp prst="textNoShape">
                <a:avLst/>
              </a:prstTxWarp>
              <a:spAutoFit/>
            </a:bodyPr>
            <a:lstStyle/>
            <a:p>
              <a:pPr marL="177779" indent="-177779">
                <a:spcBef>
                  <a:spcPct val="50000"/>
                </a:spcBef>
                <a:buNone/>
              </a:pPr>
              <a:r>
                <a:rPr lang="en-US" sz="1400">
                  <a:solidFill>
                    <a:srgbClr val="FF0000"/>
                  </a:solidFill>
                  <a:latin typeface="Arial" charset="0"/>
                  <a:ea typeface="ＭＳ Ｐゴシック" pitchFamily="48" charset="-128"/>
                  <a:cs typeface="ＭＳ Ｐゴシック" pitchFamily="48" charset="-128"/>
                </a:rPr>
                <a:t> </a:t>
              </a:r>
              <a:r>
                <a:rPr lang="en-US" sz="1200">
                  <a:solidFill>
                    <a:srgbClr val="FF0000"/>
                  </a:solidFill>
                  <a:latin typeface="Arial" charset="0"/>
                  <a:ea typeface="ＭＳ Ｐゴシック" pitchFamily="48" charset="-128"/>
                  <a:cs typeface="ＭＳ Ｐゴシック" pitchFamily="48" charset="-128"/>
                </a:rPr>
                <a:t>R=</a:t>
              </a:r>
              <a:r>
                <a:rPr lang="en-US" sz="1200" u="sng">
                  <a:solidFill>
                    <a:srgbClr val="FF0000"/>
                  </a:solidFill>
                  <a:latin typeface="Arial" charset="0"/>
                  <a:ea typeface="ＭＳ Ｐゴシック" pitchFamily="48" charset="-128"/>
                  <a:cs typeface="ＭＳ Ｐゴシック" pitchFamily="48" charset="-128"/>
                </a:rPr>
                <a:t>0.84</a:t>
              </a:r>
              <a:endParaRPr lang="en-US" sz="1200" u="sng">
                <a:ea typeface="ＭＳ Ｐゴシック" pitchFamily="48" charset="-128"/>
                <a:cs typeface="ＭＳ Ｐゴシック" pitchFamily="48" charset="-128"/>
              </a:endParaRPr>
            </a:p>
          </p:txBody>
        </p:sp>
        <p:sp>
          <p:nvSpPr>
            <p:cNvPr id="32784" name="Line 749"/>
            <p:cNvSpPr>
              <a:spLocks noChangeShapeType="1"/>
            </p:cNvSpPr>
            <p:nvPr/>
          </p:nvSpPr>
          <p:spPr bwMode="auto">
            <a:xfrm>
              <a:off x="4256" y="2032"/>
              <a:ext cx="0" cy="144"/>
            </a:xfrm>
            <a:prstGeom prst="line">
              <a:avLst/>
            </a:prstGeom>
            <a:noFill/>
            <a:ln w="28575">
              <a:solidFill>
                <a:srgbClr val="FF0000"/>
              </a:solidFill>
              <a:round/>
              <a:headEnd/>
              <a:tailEnd type="triangle" w="med" len="med"/>
            </a:ln>
          </p:spPr>
          <p:txBody>
            <a:bodyPr wrap="none" lIns="0" tIns="0" rIns="0" bIns="0" anchor="ctr">
              <a:prstTxWarp prst="textNoShape">
                <a:avLst/>
              </a:prstTxWarp>
            </a:bodyPr>
            <a:lstStyle/>
            <a:p>
              <a:endParaRPr lang="en-US"/>
            </a:p>
          </p:txBody>
        </p:sp>
      </p:grpSp>
      <p:sp>
        <p:nvSpPr>
          <p:cNvPr id="32776" name="Title 1"/>
          <p:cNvSpPr>
            <a:spLocks noGrp="1"/>
          </p:cNvSpPr>
          <p:nvPr>
            <p:ph type="title"/>
          </p:nvPr>
        </p:nvSpPr>
        <p:spPr/>
        <p:txBody>
          <a:bodyPr/>
          <a:lstStyle/>
          <a:p>
            <a:pPr>
              <a:spcBef>
                <a:spcPct val="50000"/>
              </a:spcBef>
            </a:pPr>
            <a:r>
              <a:rPr lang="en-US" dirty="0"/>
              <a:t>a</a:t>
            </a:r>
            <a:r>
              <a:rPr lang="en-US" dirty="0" smtClean="0"/>
              <a:t>.1. LLD and Need for Strike Point Control </a:t>
            </a:r>
          </a:p>
        </p:txBody>
      </p:sp>
    </p:spTree>
    <p:extLst>
      <p:ext uri="{BB962C8B-B14F-4D97-AF65-F5344CB8AC3E}">
        <p14:creationId xmlns:p14="http://schemas.microsoft.com/office/powerpoint/2010/main" val="2943118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p:cNvSpPr>
            <a:spLocks noGrp="1"/>
          </p:cNvSpPr>
          <p:nvPr>
            <p:ph type="sldNum" sz="quarter" idx="10"/>
          </p:nvPr>
        </p:nvSpPr>
        <p:spPr/>
        <p:txBody>
          <a:bodyPr/>
          <a:lstStyle/>
          <a:p>
            <a:fld id="{904213C5-C748-114D-B5DE-4B121A907455}" type="slidenum">
              <a:rPr lang="en-US">
                <a:solidFill>
                  <a:srgbClr val="000000"/>
                </a:solidFill>
              </a:rPr>
              <a:pPr/>
              <a:t>9</a:t>
            </a:fld>
            <a:r>
              <a:rPr lang="en-US">
                <a:solidFill>
                  <a:srgbClr val="000000"/>
                </a:solidFill>
              </a:rPr>
              <a:t>/51</a:t>
            </a:r>
          </a:p>
        </p:txBody>
      </p:sp>
      <p:sp>
        <p:nvSpPr>
          <p:cNvPr id="1118210" name="Content Placeholder 2"/>
          <p:cNvSpPr>
            <a:spLocks noGrp="1"/>
          </p:cNvSpPr>
          <p:nvPr>
            <p:ph idx="4294967295"/>
          </p:nvPr>
        </p:nvSpPr>
        <p:spPr>
          <a:xfrm>
            <a:off x="0" y="735014"/>
            <a:ext cx="9144000" cy="6122987"/>
          </a:xfrm>
        </p:spPr>
        <p:txBody>
          <a:bodyPr/>
          <a:lstStyle/>
          <a:p>
            <a:r>
              <a:rPr lang="en-US" dirty="0"/>
              <a:t>Use the insight from the non-dynamic model to design a PID controller to keep the strike point at the center of LLD, with ~1 cm variation from the reference value. </a:t>
            </a:r>
          </a:p>
          <a:p>
            <a:r>
              <a:rPr lang="en-US" dirty="0"/>
              <a:t>Why PID? </a:t>
            </a:r>
            <a:endParaRPr lang="en-US" dirty="0" smtClean="0"/>
          </a:p>
          <a:p>
            <a:pPr lvl="1"/>
            <a:r>
              <a:rPr lang="en-US" dirty="0" smtClean="0"/>
              <a:t>Simple but effective (used in &gt;90% of </a:t>
            </a:r>
            <a:r>
              <a:rPr lang="en-US" dirty="0" err="1" smtClean="0"/>
              <a:t>controlers</a:t>
            </a:r>
            <a:r>
              <a:rPr lang="en-US" dirty="0" smtClean="0"/>
              <a:t>)  </a:t>
            </a:r>
          </a:p>
          <a:p>
            <a:pPr lvl="1"/>
            <a:r>
              <a:rPr lang="en-US" dirty="0" smtClean="0"/>
              <a:t>First try PID before going to more detailed controls</a:t>
            </a:r>
          </a:p>
          <a:p>
            <a:r>
              <a:rPr lang="en-US" dirty="0" smtClean="0"/>
              <a:t>Study </a:t>
            </a:r>
            <a:r>
              <a:rPr lang="en-US" dirty="0"/>
              <a:t>the compromise with respect to the loss in control for shape control and other control aims</a:t>
            </a:r>
            <a:r>
              <a:rPr lang="en-US" dirty="0" smtClean="0"/>
              <a:t>.</a:t>
            </a:r>
            <a:endParaRPr lang="en-US" dirty="0"/>
          </a:p>
          <a:p>
            <a:endParaRPr lang="en-US" dirty="0"/>
          </a:p>
          <a:p>
            <a:endParaRPr lang="en-US" dirty="0"/>
          </a:p>
          <a:p>
            <a:endParaRPr lang="en-US" dirty="0"/>
          </a:p>
          <a:p>
            <a:endParaRPr lang="en-US" sz="3400" dirty="0"/>
          </a:p>
          <a:p>
            <a:endParaRPr lang="en-US" dirty="0"/>
          </a:p>
          <a:p>
            <a:r>
              <a:rPr lang="en-US" dirty="0"/>
              <a:t>In this case, s=position and r=reference position of the strike point.</a:t>
            </a:r>
          </a:p>
        </p:txBody>
      </p:sp>
      <p:sp>
        <p:nvSpPr>
          <p:cNvPr id="1118211" name="Rectangle 3"/>
          <p:cNvSpPr>
            <a:spLocks noChangeArrowheads="1"/>
          </p:cNvSpPr>
          <p:nvPr/>
        </p:nvSpPr>
        <p:spPr bwMode="auto">
          <a:xfrm>
            <a:off x="0" y="1"/>
            <a:ext cx="91440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lstStyle/>
          <a:p>
            <a:pPr marL="342860" indent="-342860" algn="ctr">
              <a:buNone/>
            </a:pPr>
            <a:r>
              <a:rPr lang="en-US" sz="2400" i="0" dirty="0">
                <a:solidFill>
                  <a:srgbClr val="FF3300"/>
                </a:solidFill>
                <a:latin typeface="Times New Roman" charset="0"/>
                <a:ea typeface="ＭＳ Ｐゴシック" charset="0"/>
              </a:rPr>
              <a:t>Design a Real Time Controller for Strike Point</a:t>
            </a:r>
            <a:endParaRPr lang="en-US" sz="800" i="0" dirty="0">
              <a:solidFill>
                <a:srgbClr val="FF3300"/>
              </a:solidFill>
              <a:latin typeface="Times New Roman" charset="0"/>
              <a:ea typeface="ＭＳ Ｐゴシック" charset="0"/>
            </a:endParaRPr>
          </a:p>
        </p:txBody>
      </p:sp>
      <p:pic>
        <p:nvPicPr>
          <p:cNvPr id="11182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338" y="4173538"/>
            <a:ext cx="4052887" cy="186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182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625975"/>
            <a:ext cx="4894263" cy="1447800"/>
          </a:xfrm>
          <a:prstGeom prst="rect">
            <a:avLst/>
          </a:prstGeom>
          <a:noFill/>
          <a:extLst>
            <a:ext uri="{909E8E84-426E-40dd-AFC4-6F175D3DCCD1}">
              <a14:hiddenFill xmlns:a14="http://schemas.microsoft.com/office/drawing/2010/main">
                <a:solidFill>
                  <a:srgbClr val="FFFFFF"/>
                </a:solidFill>
              </a14:hiddenFill>
            </a:ext>
          </a:extLst>
        </p:spPr>
      </p:pic>
      <p:sp>
        <p:nvSpPr>
          <p:cNvPr id="1118214" name="Freeform 6"/>
          <p:cNvSpPr>
            <a:spLocks/>
          </p:cNvSpPr>
          <p:nvPr/>
        </p:nvSpPr>
        <p:spPr bwMode="auto">
          <a:xfrm>
            <a:off x="2073276" y="4395789"/>
            <a:ext cx="3863975" cy="293687"/>
          </a:xfrm>
          <a:custGeom>
            <a:avLst/>
            <a:gdLst>
              <a:gd name="T0" fmla="*/ 0 w 2567"/>
              <a:gd name="T1" fmla="*/ 185 h 228"/>
              <a:gd name="T2" fmla="*/ 667 w 2567"/>
              <a:gd name="T3" fmla="*/ 26 h 228"/>
              <a:gd name="T4" fmla="*/ 1660 w 2567"/>
              <a:gd name="T5" fmla="*/ 34 h 228"/>
              <a:gd name="T6" fmla="*/ 2567 w 2567"/>
              <a:gd name="T7" fmla="*/ 228 h 228"/>
            </a:gdLst>
            <a:ahLst/>
            <a:cxnLst>
              <a:cxn ang="0">
                <a:pos x="T0" y="T1"/>
              </a:cxn>
              <a:cxn ang="0">
                <a:pos x="T2" y="T3"/>
              </a:cxn>
              <a:cxn ang="0">
                <a:pos x="T4" y="T5"/>
              </a:cxn>
              <a:cxn ang="0">
                <a:pos x="T6" y="T7"/>
              </a:cxn>
            </a:cxnLst>
            <a:rect l="0" t="0" r="r" b="b"/>
            <a:pathLst>
              <a:path w="2567" h="228">
                <a:moveTo>
                  <a:pt x="0" y="185"/>
                </a:moveTo>
                <a:cubicBezTo>
                  <a:pt x="195" y="118"/>
                  <a:pt x="390" y="51"/>
                  <a:pt x="667" y="26"/>
                </a:cubicBezTo>
                <a:cubicBezTo>
                  <a:pt x="944" y="1"/>
                  <a:pt x="1343" y="0"/>
                  <a:pt x="1660" y="34"/>
                </a:cubicBezTo>
                <a:cubicBezTo>
                  <a:pt x="1977" y="68"/>
                  <a:pt x="2272" y="148"/>
                  <a:pt x="2567" y="228"/>
                </a:cubicBezTo>
              </a:path>
            </a:pathLst>
          </a:custGeom>
          <a:noFill/>
          <a:ln w="127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91429" tIns="45714" rIns="91429" bIns="45714"/>
          <a:lstStyle/>
          <a:p>
            <a:pPr algn="ctr">
              <a:spcBef>
                <a:spcPct val="0"/>
              </a:spcBef>
              <a:buFontTx/>
              <a:buNone/>
            </a:pPr>
            <a:endParaRPr lang="en-US" sz="3400" i="0">
              <a:solidFill>
                <a:srgbClr val="000000"/>
              </a:solidFill>
              <a:latin typeface="Arial" charset="0"/>
              <a:ea typeface="ＭＳ Ｐゴシック" charset="0"/>
            </a:endParaRPr>
          </a:p>
        </p:txBody>
      </p:sp>
    </p:spTree>
    <p:extLst>
      <p:ext uri="{BB962C8B-B14F-4D97-AF65-F5344CB8AC3E}">
        <p14:creationId xmlns:p14="http://schemas.microsoft.com/office/powerpoint/2010/main" val="1975750581"/>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usepackage{mathrsfs}&#10;\usepackage{amssymb,latexsym,amsmath}&#10;\newcommand{\bfomega}{\mbox{\boldmath $\omega$}}&#10;\newcommand{\bfrho}{\mbox{\boldmath $\rho$}}&#10;\newcommand{\da}{\stackrel{\Delta}{=}}&#10;\begin{document}&#10;\newcommand{\IndentingNewLine}{}&#10;\newcommand{\Mvariable}{}&#10;\newcommand{\Mfunction}{}&#10;&#10;\begin{align*}&#10;\frac{d \Omega}{dt} = A(t) \Omega + B(t) u&#10;\end{align*}&#10;&#10;\end{document}&#10;"/>
  <p:tag name="EXTERNALNAME" val="txp_fig"/>
  <p:tag name="BLEND" val="False"/>
  <p:tag name="TRANSPARENT" val="False"/>
  <p:tag name="KEEPFILES" val="False"/>
  <p:tag name="DEBUGPAUSE" val="False"/>
  <p:tag name="RESOLUTION" val="600"/>
  <p:tag name="TIMEOUT" val="(none)"/>
  <p:tag name="BOXWIDTH" val="532"/>
  <p:tag name="BOXHEIGHT" val="470"/>
  <p:tag name="BOXFONT" val="10"/>
  <p:tag name="BOXWRAP" val="False"/>
  <p:tag name="WORKAROUNDTRANSPARENCYBUG" val="False"/>
  <p:tag name="ALLOWFONTSUBSTITUTION" val="False"/>
  <p:tag name="BITMAPFORMAT" val="pngmono"/>
  <p:tag name="ORIGWIDTH" val="205.875"/>
  <p:tag name="PICTUREFILESIZE" val="5480"/>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usepackage{mathrsfs}&#10;\usepackage{amssymb,latexsym,amsmath}&#10;\newcommand{\bfomega}{\mbox{\boldmath $\omega$}}&#10;\newcommand{\bfrho}{\mbox{\boldmath $\rho$}}&#10;\newcommand{\da}{\stackrel{\Delta}{=}}&#10;\begin{document}&#10;\newcommand{\IndentingNewLine}{}&#10;\newcommand{\Mvariable}{}&#10;\newcommand{\Mfunction}{}&#10;&#10;\begin{align*}&#10;J = (\Omega(t_f) - \Omega_{req})^T S (\Omega(t_f) - \Omega_{req}) + \int_{t_0}^{t_f} u^T R u&#10;\end{align*}&#10;&#10;\end{document}&#10;"/>
  <p:tag name="EXTERNALNAME" val="txp_fig"/>
  <p:tag name="BLEND" val="False"/>
  <p:tag name="TRANSPARENT" val="False"/>
  <p:tag name="KEEPFILES" val="False"/>
  <p:tag name="DEBUGPAUSE" val="False"/>
  <p:tag name="RESOLUTION" val="600"/>
  <p:tag name="TIMEOUT" val="(none)"/>
  <p:tag name="BOXWIDTH" val="532"/>
  <p:tag name="BOXHEIGHT" val="470"/>
  <p:tag name="BOXFONT" val="10"/>
  <p:tag name="BOXWRAP" val="False"/>
  <p:tag name="WORKAROUNDTRANSPARENCYBUG" val="False"/>
  <p:tag name="ALLOWFONTSUBSTITUTION" val="False"/>
  <p:tag name="BITMAPFORMAT" val="pngmono"/>
  <p:tag name="ORIGWIDTH" val="477"/>
  <p:tag name="PICTUREFILESIZE" val="11436"/>
</p:tagLst>
</file>

<file path=ppt/theme/theme1.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000" b="1" i="1" u="none" strike="noStrike" cap="none" normalizeH="0" baseline="0" smtClean="0">
            <a:ln>
              <a:noFill/>
            </a:ln>
            <a:solidFill>
              <a:srgbClr val="1822CD"/>
            </a:solidFill>
            <a:effectLst/>
            <a:latin typeface="Helvetica" pitchFamily="34"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000" b="1" i="1" u="none" strike="noStrike" cap="none" normalizeH="0" baseline="0" smtClean="0">
            <a:ln>
              <a:noFill/>
            </a:ln>
            <a:solidFill>
              <a:srgbClr val="1822CD"/>
            </a:solidFill>
            <a:effectLst/>
            <a:latin typeface="Helvetica" pitchFamily="34"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lg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4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lg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4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lg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lg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400" b="1"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85796</TotalTime>
  <Words>3063</Words>
  <Application>Microsoft Macintosh PowerPoint</Application>
  <PresentationFormat>On-screen Show (4:3)</PresentationFormat>
  <Paragraphs>753</Paragraphs>
  <Slides>60</Slides>
  <Notes>43</Notes>
  <HiddenSlides>0</HiddenSlides>
  <MMClips>4</MMClips>
  <ScaleCrop>false</ScaleCrop>
  <HeadingPairs>
    <vt:vector size="8" baseType="variant">
      <vt:variant>
        <vt:lpstr>Theme</vt:lpstr>
      </vt:variant>
      <vt:variant>
        <vt:i4>7</vt:i4>
      </vt:variant>
      <vt:variant>
        <vt:lpstr>Links</vt:lpstr>
      </vt:variant>
      <vt:variant>
        <vt:i4>2</vt:i4>
      </vt:variant>
      <vt:variant>
        <vt:lpstr>Embedded OLE Servers</vt:lpstr>
      </vt:variant>
      <vt:variant>
        <vt:i4>1</vt:i4>
      </vt:variant>
      <vt:variant>
        <vt:lpstr>Slide Titles</vt:lpstr>
      </vt:variant>
      <vt:variant>
        <vt:i4>60</vt:i4>
      </vt:variant>
    </vt:vector>
  </HeadingPairs>
  <TitlesOfParts>
    <vt:vector size="70" baseType="lpstr">
      <vt:lpstr>1_Blank Presentation</vt:lpstr>
      <vt:lpstr>Blank Presentation</vt:lpstr>
      <vt:lpstr>2_Blank Presentation</vt:lpstr>
      <vt:lpstr>Default Design</vt:lpstr>
      <vt:lpstr>3_Blank Presentation</vt:lpstr>
      <vt:lpstr>1_Default Design</vt:lpstr>
      <vt:lpstr>Office Theme</vt:lpstr>
      <vt:lpstr>Macintosh HD:Users:ekolemen:Documents:Research:tokamak:nuclear_fusion_2010_NSTX_control_overview:Results of the NSTX Control Experiments_3rd_review.doc!OLE_LINK4</vt:lpstr>
      <vt:lpstr>Macintosh HD:Users:ekolemen:Documents:Research:tokamak:nuclear_fusion_2010_NSTX_control_overview:Results of the NSTX Control Experiments_3rd_review.doc!OLE_LINK3</vt:lpstr>
      <vt:lpstr>Equation</vt:lpstr>
      <vt:lpstr>PowerPoint Presentation</vt:lpstr>
      <vt:lpstr>Two Parts </vt:lpstr>
      <vt:lpstr>System Identification</vt:lpstr>
      <vt:lpstr>System Identification: Aim and Methods</vt:lpstr>
      <vt:lpstr>System Identification: Aim and Methods</vt:lpstr>
      <vt:lpstr>System Identification: Aim and Methods</vt:lpstr>
      <vt:lpstr>PowerPoint Presentation</vt:lpstr>
      <vt:lpstr>a.1. LLD and Need for Strike Point Control </vt:lpstr>
      <vt:lpstr>PowerPoint Presentation</vt:lpstr>
      <vt:lpstr>PowerPoint Presentation</vt:lpstr>
      <vt:lpstr>a.1. Experimental System ID (Open Loop) for Strike Point Dynamics Modeling</vt:lpstr>
      <vt:lpstr>PowerPoint Presentation</vt:lpstr>
      <vt:lpstr>PowerPoint Presentation</vt:lpstr>
      <vt:lpstr>PowerPoint Presentation</vt:lpstr>
      <vt:lpstr>a.2. Experimental System ID (Open Loop) for bN  </vt:lpstr>
      <vt:lpstr>a.3. Pseudo-random Binary sequence System Identification (reaction curve on steroids)</vt:lpstr>
      <vt:lpstr>PowerPoint Presentation</vt:lpstr>
      <vt:lpstr>PowerPoint Presentation</vt:lpstr>
      <vt:lpstr>b. Improved Experimental System ID:  Closed Loop Auto-tune with Relay Feedback</vt:lpstr>
      <vt:lpstr>b. Advantages of Closed Loop Tuning</vt:lpstr>
      <vt:lpstr>PowerPoint Presentation</vt:lpstr>
      <vt:lpstr>PowerPoint Presentation</vt:lpstr>
      <vt:lpstr>PowerPoint Presentation</vt:lpstr>
      <vt:lpstr>Simple Data Fitting</vt:lpstr>
      <vt:lpstr>PowerPoint Presentation</vt:lpstr>
      <vt:lpstr>PowerPoint Presentation</vt:lpstr>
      <vt:lpstr> c.1. RWM Control: 3-D Field Coils Important For Scenario Development </vt:lpstr>
      <vt:lpstr>c.1. New RWM State Space Controller Implemented to  Sustain High bN</vt:lpstr>
      <vt:lpstr>c.2. Rotation Control: Governing Equation</vt:lpstr>
      <vt:lpstr> Shape Functions</vt:lpstr>
      <vt:lpstr> Model Equation</vt:lpstr>
      <vt:lpstr>PowerPoint Presentation</vt:lpstr>
      <vt:lpstr> Controller Design</vt:lpstr>
      <vt:lpstr>PowerPoint Presentation</vt:lpstr>
      <vt:lpstr>PowerPoint Presentation</vt:lpstr>
      <vt:lpstr>Simserver: Simulation Model</vt:lpstr>
      <vt:lpstr>Simserver</vt:lpstr>
      <vt:lpstr>New Capability: TRANS (and P-TRANSP)</vt:lpstr>
      <vt:lpstr>PowerPoint Presentation</vt:lpstr>
      <vt:lpstr>PowerPoint Presentation</vt:lpstr>
      <vt:lpstr>PowerPoint Presentation</vt:lpstr>
      <vt:lpstr>PowerPoint Presentation</vt:lpstr>
      <vt:lpstr>Snowflake Divertor (SFD) Has Advantages Compared to the Standard X-point Divertor </vt:lpstr>
      <vt:lpstr>PowerPoint Presentation</vt:lpstr>
      <vt:lpstr>PowerPoint Presentation</vt:lpstr>
      <vt:lpstr>PowerPoint Presentation</vt:lpstr>
      <vt:lpstr>Calculation of Expansion Coefficients</vt:lpstr>
      <vt:lpstr>Snowflake Controller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Calculation of Expansion Coefficients</vt:lpstr>
      <vt:lpstr>Snowflake Controller</vt:lpstr>
      <vt:lpstr>Shot Plan</vt:lpstr>
    </vt:vector>
  </TitlesOfParts>
  <Company>Princeton Plasma Physics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NSTX presentation</dc:title>
  <dc:creator>Jonathan Menard</dc:creator>
  <cp:lastModifiedBy>Egemen Kolemen</cp:lastModifiedBy>
  <cp:revision>16926</cp:revision>
  <dcterms:created xsi:type="dcterms:W3CDTF">2011-10-14T13:53:12Z</dcterms:created>
  <dcterms:modified xsi:type="dcterms:W3CDTF">2015-10-06T13:58:36Z</dcterms:modified>
</cp:coreProperties>
</file>