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0" r:id="rId1"/>
  </p:sldMasterIdLst>
  <p:notesMasterIdLst>
    <p:notesMasterId r:id="rId34"/>
  </p:notesMasterIdLst>
  <p:handoutMasterIdLst>
    <p:handoutMasterId r:id="rId35"/>
  </p:handoutMasterIdLst>
  <p:sldIdLst>
    <p:sldId id="1217" r:id="rId2"/>
    <p:sldId id="1245" r:id="rId3"/>
    <p:sldId id="1265" r:id="rId4"/>
    <p:sldId id="1236" r:id="rId5"/>
    <p:sldId id="1226" r:id="rId6"/>
    <p:sldId id="1246" r:id="rId7"/>
    <p:sldId id="1250" r:id="rId8"/>
    <p:sldId id="1267" r:id="rId9"/>
    <p:sldId id="1270" r:id="rId10"/>
    <p:sldId id="1268" r:id="rId11"/>
    <p:sldId id="1247" r:id="rId12"/>
    <p:sldId id="1248" r:id="rId13"/>
    <p:sldId id="1251" r:id="rId14"/>
    <p:sldId id="1249" r:id="rId15"/>
    <p:sldId id="1252" r:id="rId16"/>
    <p:sldId id="1253" r:id="rId17"/>
    <p:sldId id="1254" r:id="rId18"/>
    <p:sldId id="1255" r:id="rId19"/>
    <p:sldId id="1256" r:id="rId20"/>
    <p:sldId id="1272" r:id="rId21"/>
    <p:sldId id="1257" r:id="rId22"/>
    <p:sldId id="1271" r:id="rId23"/>
    <p:sldId id="1274" r:id="rId24"/>
    <p:sldId id="1258" r:id="rId25"/>
    <p:sldId id="1259" r:id="rId26"/>
    <p:sldId id="1260" r:id="rId27"/>
    <p:sldId id="1261" r:id="rId28"/>
    <p:sldId id="1262" r:id="rId29"/>
    <p:sldId id="1263" r:id="rId30"/>
    <p:sldId id="1273" r:id="rId31"/>
    <p:sldId id="1264" r:id="rId32"/>
    <p:sldId id="1266" r:id="rId33"/>
  </p:sldIdLst>
  <p:sldSz cx="9144000" cy="6858000" type="screen4x3"/>
  <p:notesSz cx="6934200" cy="9220200"/>
  <p:embeddedFontLst>
    <p:embeddedFont>
      <p:font typeface="ＭＳ Ｐゴシック" panose="020B0600070205080204" pitchFamily="34" charset="-128"/>
      <p:regular r:id="rId36"/>
    </p:embeddedFont>
    <p:embeddedFont>
      <p:font typeface="Times" panose="020206030504050203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Helvetica" panose="020B0604020202020204" pitchFamily="34" charset="0"/>
      <p:regular r:id="rId45"/>
      <p:bold r:id="rId46"/>
      <p:italic r:id="rId47"/>
      <p:boldItalic r:id="rId48"/>
    </p:embeddedFont>
    <p:embeddedFont>
      <p:font typeface="SimSun" panose="02010600030101010101" pitchFamily="2" charset="-122"/>
      <p:regular r:id="rId49"/>
    </p:embeddedFont>
  </p:embeddedFontLst>
  <p:defaultTextStyle>
    <a:defPPr>
      <a:defRPr lang="en-US"/>
    </a:defPPr>
    <a:lvl1pPr algn="l" rtl="0" fontAlgn="base">
      <a:spcBef>
        <a:spcPct val="0"/>
      </a:spcBef>
      <a:spcAft>
        <a:spcPct val="0"/>
      </a:spcAft>
      <a:defRPr sz="1200" b="1" i="1" kern="1200">
        <a:solidFill>
          <a:srgbClr val="1822CD"/>
        </a:solidFill>
        <a:latin typeface="Helvetica" charset="0"/>
        <a:ea typeface="ＭＳ Ｐゴシック" charset="0"/>
        <a:cs typeface="Arial" charset="0"/>
      </a:defRPr>
    </a:lvl1pPr>
    <a:lvl2pPr marL="457200" algn="l" rtl="0" fontAlgn="base">
      <a:spcBef>
        <a:spcPct val="0"/>
      </a:spcBef>
      <a:spcAft>
        <a:spcPct val="0"/>
      </a:spcAft>
      <a:defRPr sz="1200" b="1" i="1" kern="1200">
        <a:solidFill>
          <a:srgbClr val="1822CD"/>
        </a:solidFill>
        <a:latin typeface="Helvetica" charset="0"/>
        <a:ea typeface="ＭＳ Ｐゴシック" charset="0"/>
        <a:cs typeface="Arial" charset="0"/>
      </a:defRPr>
    </a:lvl2pPr>
    <a:lvl3pPr marL="914400" algn="l" rtl="0" fontAlgn="base">
      <a:spcBef>
        <a:spcPct val="0"/>
      </a:spcBef>
      <a:spcAft>
        <a:spcPct val="0"/>
      </a:spcAft>
      <a:defRPr sz="1200" b="1" i="1" kern="1200">
        <a:solidFill>
          <a:srgbClr val="1822CD"/>
        </a:solidFill>
        <a:latin typeface="Helvetica" charset="0"/>
        <a:ea typeface="ＭＳ Ｐゴシック" charset="0"/>
        <a:cs typeface="Arial" charset="0"/>
      </a:defRPr>
    </a:lvl3pPr>
    <a:lvl4pPr marL="1371600" algn="l" rtl="0" fontAlgn="base">
      <a:spcBef>
        <a:spcPct val="0"/>
      </a:spcBef>
      <a:spcAft>
        <a:spcPct val="0"/>
      </a:spcAft>
      <a:defRPr sz="1200" b="1" i="1" kern="1200">
        <a:solidFill>
          <a:srgbClr val="1822CD"/>
        </a:solidFill>
        <a:latin typeface="Helvetica" charset="0"/>
        <a:ea typeface="ＭＳ Ｐゴシック" charset="0"/>
        <a:cs typeface="Arial" charset="0"/>
      </a:defRPr>
    </a:lvl4pPr>
    <a:lvl5pPr marL="1828800" algn="l" rtl="0" fontAlgn="base">
      <a:spcBef>
        <a:spcPct val="0"/>
      </a:spcBef>
      <a:spcAft>
        <a:spcPct val="0"/>
      </a:spcAft>
      <a:defRPr sz="1200" b="1" i="1" kern="1200">
        <a:solidFill>
          <a:srgbClr val="1822CD"/>
        </a:solidFill>
        <a:latin typeface="Helvetica" charset="0"/>
        <a:ea typeface="ＭＳ Ｐゴシック" charset="0"/>
        <a:cs typeface="Arial" charset="0"/>
      </a:defRPr>
    </a:lvl5pPr>
    <a:lvl6pPr marL="2286000" algn="l" defTabSz="457200" rtl="0" eaLnBrk="1" latinLnBrk="0" hangingPunct="1">
      <a:defRPr sz="1200" b="1" i="1" kern="1200">
        <a:solidFill>
          <a:srgbClr val="1822CD"/>
        </a:solidFill>
        <a:latin typeface="Helvetica" charset="0"/>
        <a:ea typeface="ＭＳ Ｐゴシック" charset="0"/>
        <a:cs typeface="Arial" charset="0"/>
      </a:defRPr>
    </a:lvl6pPr>
    <a:lvl7pPr marL="2743200" algn="l" defTabSz="457200" rtl="0" eaLnBrk="1" latinLnBrk="0" hangingPunct="1">
      <a:defRPr sz="1200" b="1" i="1" kern="1200">
        <a:solidFill>
          <a:srgbClr val="1822CD"/>
        </a:solidFill>
        <a:latin typeface="Helvetica" charset="0"/>
        <a:ea typeface="ＭＳ Ｐゴシック" charset="0"/>
        <a:cs typeface="Arial" charset="0"/>
      </a:defRPr>
    </a:lvl7pPr>
    <a:lvl8pPr marL="3200400" algn="l" defTabSz="457200" rtl="0" eaLnBrk="1" latinLnBrk="0" hangingPunct="1">
      <a:defRPr sz="1200" b="1" i="1" kern="1200">
        <a:solidFill>
          <a:srgbClr val="1822CD"/>
        </a:solidFill>
        <a:latin typeface="Helvetica" charset="0"/>
        <a:ea typeface="ＭＳ Ｐゴシック" charset="0"/>
        <a:cs typeface="Arial" charset="0"/>
      </a:defRPr>
    </a:lvl8pPr>
    <a:lvl9pPr marL="3657600" algn="l" defTabSz="457200" rtl="0" eaLnBrk="1" latinLnBrk="0" hangingPunct="1">
      <a:defRPr sz="1200" b="1" i="1" kern="1200">
        <a:solidFill>
          <a:srgbClr val="1822CD"/>
        </a:solidFill>
        <a:latin typeface="Helvetica" charset="0"/>
        <a:ea typeface="ＭＳ Ｐゴシック" charset="0"/>
        <a:cs typeface="Arial" charset="0"/>
      </a:defRPr>
    </a:lvl9pPr>
  </p:defaultTextStyle>
  <p:extLst>
    <p:ext uri="{EFAFB233-063F-42B5-8137-9DF3F51BA10A}">
      <p15:sldGuideLst xmlns="" xmlns:p15="http://schemas.microsoft.com/office/powerpoint/2012/main">
        <p15:guide id="1" orient="horz" pos="3024"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2E9"/>
    <a:srgbClr val="FF3300"/>
    <a:srgbClr val="9999FF"/>
    <a:srgbClr val="FF0000"/>
    <a:srgbClr val="00CC66"/>
    <a:srgbClr val="FF9933"/>
    <a:srgbClr val="FFCC00"/>
    <a:srgbClr val="FF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3" autoAdjust="0"/>
    <p:restoredTop sz="94558" autoAdjust="0"/>
  </p:normalViewPr>
  <p:slideViewPr>
    <p:cSldViewPr snapToGrid="0" snapToObjects="1">
      <p:cViewPr>
        <p:scale>
          <a:sx n="100" d="100"/>
          <a:sy n="100" d="100"/>
        </p:scale>
        <p:origin x="-480" y="240"/>
      </p:cViewPr>
      <p:guideLst>
        <p:guide orient="horz" pos="30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224"/>
    </p:cViewPr>
  </p:sorterViewPr>
  <p:notesViewPr>
    <p:cSldViewPr>
      <p:cViewPr>
        <p:scale>
          <a:sx n="250" d="100"/>
          <a:sy n="250" d="100"/>
        </p:scale>
        <p:origin x="898" y="5304"/>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defRPr b="0" i="0">
                <a:solidFill>
                  <a:schemeClr val="tx1"/>
                </a:solidFill>
                <a:latin typeface="Times New Roman" charset="0"/>
              </a:defRPr>
            </a:lvl1pPr>
          </a:lstStyle>
          <a:p>
            <a:fld id="{7CCAD857-477C-AF43-8967-242B23F39624}" type="slidenum">
              <a:rPr lang="en-US"/>
              <a:pPr/>
              <a:t>‹#›</a:t>
            </a:fld>
            <a:endParaRPr lang="en-US"/>
          </a:p>
        </p:txBody>
      </p:sp>
    </p:spTree>
    <p:extLst>
      <p:ext uri="{BB962C8B-B14F-4D97-AF65-F5344CB8AC3E}">
        <p14:creationId xmlns:p14="http://schemas.microsoft.com/office/powerpoint/2010/main" val="25405603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defRPr b="0" i="0">
                <a:solidFill>
                  <a:schemeClr val="tx1"/>
                </a:solidFill>
                <a:latin typeface="Times New Roman" charset="0"/>
              </a:defRPr>
            </a:lvl1pPr>
          </a:lstStyle>
          <a:p>
            <a:fld id="{47E1B318-08F9-684A-A577-786BCF0D2D36}" type="slidenum">
              <a:rPr lang="en-US"/>
              <a:pPr/>
              <a:t>‹#›</a:t>
            </a:fld>
            <a:endParaRPr lang="en-US"/>
          </a:p>
        </p:txBody>
      </p:sp>
    </p:spTree>
    <p:extLst>
      <p:ext uri="{BB962C8B-B14F-4D97-AF65-F5344CB8AC3E}">
        <p14:creationId xmlns:p14="http://schemas.microsoft.com/office/powerpoint/2010/main" val="38120361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eaLnBrk="1" hangingPunct="1"/>
            <a:fld id="{907E8EB2-3B0F-504C-9717-B26158B338D1}" type="slidenum">
              <a:rPr lang="en-US" b="0" i="0">
                <a:solidFill>
                  <a:schemeClr val="tx1"/>
                </a:solidFill>
                <a:latin typeface="Times New Roman" charset="0"/>
              </a:rPr>
              <a:pPr eaLnBrk="1" hangingPunct="1"/>
              <a:t>1</a:t>
            </a:fld>
            <a:endParaRPr lang="en-US" b="0" i="0">
              <a:solidFill>
                <a:schemeClr val="tx1"/>
              </a:solidFill>
              <a:latin typeface="Times New Roman"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02603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1B318-08F9-684A-A577-786BCF0D2D36}" type="slidenum">
              <a:rPr lang="en-US" smtClean="0"/>
              <a:pPr/>
              <a:t>2</a:t>
            </a:fld>
            <a:endParaRPr lang="en-US"/>
          </a:p>
        </p:txBody>
      </p:sp>
    </p:spTree>
    <p:extLst>
      <p:ext uri="{BB962C8B-B14F-4D97-AF65-F5344CB8AC3E}">
        <p14:creationId xmlns:p14="http://schemas.microsoft.com/office/powerpoint/2010/main" val="336090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4</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fld id="{B3873963-411F-7E46-9F62-98DAFD31C683}" type="slidenum">
              <a:rPr lang="en-US"/>
              <a:pPr/>
              <a:t>‹#›</a:t>
            </a:fld>
            <a:endParaRPr lang="en-US"/>
          </a:p>
        </p:txBody>
      </p:sp>
    </p:spTree>
    <p:extLst>
      <p:ext uri="{BB962C8B-B14F-4D97-AF65-F5344CB8AC3E}">
        <p14:creationId xmlns:p14="http://schemas.microsoft.com/office/powerpoint/2010/main" val="877737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7" name="Picture 13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1028"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29" name="Picture 194"/>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0" y="6578600"/>
            <a:ext cx="914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eaLnBrk="1" hangingPunct="1">
              <a:spcBef>
                <a:spcPct val="20000"/>
              </a:spcBef>
            </a:pPr>
            <a:r>
              <a:rPr lang="en-US" b="0">
                <a:solidFill>
                  <a:srgbClr val="171FC7"/>
                </a:solidFill>
                <a:effectLst>
                  <a:outerShdw blurRad="38100" dist="38100" dir="2700000" algn="tl">
                    <a:srgbClr val="DDDDDD"/>
                  </a:outerShdw>
                </a:effectLst>
              </a:rPr>
              <a:t>NSTX-U</a:t>
            </a:r>
          </a:p>
        </p:txBody>
      </p:sp>
      <p:sp>
        <p:nvSpPr>
          <p:cNvPr id="8" name="TextBox 7"/>
          <p:cNvSpPr txBox="1"/>
          <p:nvPr userDrawn="1"/>
        </p:nvSpPr>
        <p:spPr>
          <a:xfrm>
            <a:off x="1828800" y="6629400"/>
            <a:ext cx="5486400" cy="215444"/>
          </a:xfrm>
          <a:prstGeom prst="rect">
            <a:avLst/>
          </a:prstGeom>
          <a:noFill/>
        </p:spPr>
        <p:txBody>
          <a:bodyPr>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800" i="0" baseline="0" dirty="0" smtClean="0"/>
              <a:t>Phys. Ops. Course – Power Supply System 7-28-2015</a:t>
            </a:r>
            <a:endParaRPr lang="en-US" sz="800" i="0" dirty="0"/>
          </a:p>
        </p:txBody>
      </p:sp>
      <p:sp>
        <p:nvSpPr>
          <p:cNvPr id="10" name="Rectangle 207"/>
          <p:cNvSpPr txBox="1">
            <a:spLocks noChangeArrowheads="1"/>
          </p:cNvSpPr>
          <p:nvPr userDrawn="1"/>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900" b="1" i="0" kern="1200">
                <a:solidFill>
                  <a:schemeClr val="accent2"/>
                </a:solidFill>
                <a:latin typeface="Arial" charset="0"/>
                <a:ea typeface="ＭＳ Ｐゴシック" charset="0"/>
                <a:cs typeface="ＭＳ Ｐゴシック" charset="0"/>
              </a:defRPr>
            </a:lvl1pPr>
            <a:lvl2pPr marL="457200" algn="l" rtl="0" fontAlgn="base">
              <a:spcBef>
                <a:spcPct val="0"/>
              </a:spcBef>
              <a:spcAft>
                <a:spcPct val="0"/>
              </a:spcAft>
              <a:defRPr sz="1200" b="1" i="1" kern="1200">
                <a:solidFill>
                  <a:srgbClr val="1822CD"/>
                </a:solidFill>
                <a:latin typeface="Helvetica" charset="0"/>
                <a:ea typeface="ＭＳ Ｐゴシック" charset="0"/>
                <a:cs typeface="Arial" charset="0"/>
              </a:defRPr>
            </a:lvl2pPr>
            <a:lvl3pPr marL="914400" algn="l" rtl="0" fontAlgn="base">
              <a:spcBef>
                <a:spcPct val="0"/>
              </a:spcBef>
              <a:spcAft>
                <a:spcPct val="0"/>
              </a:spcAft>
              <a:defRPr sz="1200" b="1" i="1" kern="1200">
                <a:solidFill>
                  <a:srgbClr val="1822CD"/>
                </a:solidFill>
                <a:latin typeface="Helvetica" charset="0"/>
                <a:ea typeface="ＭＳ Ｐゴシック" charset="0"/>
                <a:cs typeface="Arial" charset="0"/>
              </a:defRPr>
            </a:lvl3pPr>
            <a:lvl4pPr marL="1371600" algn="l" rtl="0" fontAlgn="base">
              <a:spcBef>
                <a:spcPct val="0"/>
              </a:spcBef>
              <a:spcAft>
                <a:spcPct val="0"/>
              </a:spcAft>
              <a:defRPr sz="1200" b="1" i="1" kern="1200">
                <a:solidFill>
                  <a:srgbClr val="1822CD"/>
                </a:solidFill>
                <a:latin typeface="Helvetica" charset="0"/>
                <a:ea typeface="ＭＳ Ｐゴシック" charset="0"/>
                <a:cs typeface="Arial" charset="0"/>
              </a:defRPr>
            </a:lvl4pPr>
            <a:lvl5pPr marL="1828800" algn="l" rtl="0" fontAlgn="base">
              <a:spcBef>
                <a:spcPct val="0"/>
              </a:spcBef>
              <a:spcAft>
                <a:spcPct val="0"/>
              </a:spcAft>
              <a:defRPr sz="1200" b="1" i="1" kern="1200">
                <a:solidFill>
                  <a:srgbClr val="1822CD"/>
                </a:solidFill>
                <a:latin typeface="Helvetica" charset="0"/>
                <a:ea typeface="ＭＳ Ｐゴシック" charset="0"/>
                <a:cs typeface="Arial" charset="0"/>
              </a:defRPr>
            </a:lvl5pPr>
            <a:lvl6pPr marL="2286000" algn="l" defTabSz="457200" rtl="0" eaLnBrk="1" latinLnBrk="0" hangingPunct="1">
              <a:defRPr sz="1200" b="1" i="1" kern="1200">
                <a:solidFill>
                  <a:srgbClr val="1822CD"/>
                </a:solidFill>
                <a:latin typeface="Helvetica" charset="0"/>
                <a:ea typeface="ＭＳ Ｐゴシック" charset="0"/>
                <a:cs typeface="Arial" charset="0"/>
              </a:defRPr>
            </a:lvl6pPr>
            <a:lvl7pPr marL="2743200" algn="l" defTabSz="457200" rtl="0" eaLnBrk="1" latinLnBrk="0" hangingPunct="1">
              <a:defRPr sz="1200" b="1" i="1" kern="1200">
                <a:solidFill>
                  <a:srgbClr val="1822CD"/>
                </a:solidFill>
                <a:latin typeface="Helvetica" charset="0"/>
                <a:ea typeface="ＭＳ Ｐゴシック" charset="0"/>
                <a:cs typeface="Arial" charset="0"/>
              </a:defRPr>
            </a:lvl7pPr>
            <a:lvl8pPr marL="3200400" algn="l" defTabSz="457200" rtl="0" eaLnBrk="1" latinLnBrk="0" hangingPunct="1">
              <a:defRPr sz="1200" b="1" i="1" kern="1200">
                <a:solidFill>
                  <a:srgbClr val="1822CD"/>
                </a:solidFill>
                <a:latin typeface="Helvetica" charset="0"/>
                <a:ea typeface="ＭＳ Ｐゴシック" charset="0"/>
                <a:cs typeface="Arial" charset="0"/>
              </a:defRPr>
            </a:lvl8pPr>
            <a:lvl9pPr marL="3657600" algn="l" defTabSz="457200" rtl="0" eaLnBrk="1" latinLnBrk="0" hangingPunct="1">
              <a:defRPr sz="1200" b="1" i="1" kern="1200">
                <a:solidFill>
                  <a:srgbClr val="1822CD"/>
                </a:solidFill>
                <a:latin typeface="Helvetica" charset="0"/>
                <a:ea typeface="ＭＳ Ｐゴシック" charset="0"/>
                <a:cs typeface="Arial" charset="0"/>
              </a:defRPr>
            </a:lvl9pPr>
          </a:lstStyle>
          <a:p>
            <a:fld id="{0C156ADA-70FE-FD47-9893-EB6B27F227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0"/>
          <a:cs typeface="+mj-cs"/>
        </a:defRPr>
      </a:lvl1pPr>
      <a:lvl2pPr algn="ctr" rtl="0" eaLnBrk="0" fontAlgn="base" hangingPunct="0">
        <a:spcBef>
          <a:spcPct val="0"/>
        </a:spcBef>
        <a:spcAft>
          <a:spcPct val="0"/>
        </a:spcAft>
        <a:defRPr sz="2400" b="1">
          <a:solidFill>
            <a:schemeClr val="accent2"/>
          </a:solidFill>
          <a:latin typeface="Arial" charset="0"/>
          <a:ea typeface="ＭＳ Ｐゴシック" charset="0"/>
        </a:defRPr>
      </a:lvl2pPr>
      <a:lvl3pPr algn="ctr" rtl="0" eaLnBrk="0" fontAlgn="base" hangingPunct="0">
        <a:spcBef>
          <a:spcPct val="0"/>
        </a:spcBef>
        <a:spcAft>
          <a:spcPct val="0"/>
        </a:spcAft>
        <a:defRPr sz="2400" b="1">
          <a:solidFill>
            <a:schemeClr val="accent2"/>
          </a:solidFill>
          <a:latin typeface="Arial" charset="0"/>
          <a:ea typeface="ＭＳ Ｐゴシック" charset="0"/>
        </a:defRPr>
      </a:lvl3pPr>
      <a:lvl4pPr algn="ctr" rtl="0" eaLnBrk="0" fontAlgn="base" hangingPunct="0">
        <a:spcBef>
          <a:spcPct val="0"/>
        </a:spcBef>
        <a:spcAft>
          <a:spcPct val="0"/>
        </a:spcAft>
        <a:defRPr sz="2400" b="1">
          <a:solidFill>
            <a:schemeClr val="accent2"/>
          </a:solidFill>
          <a:latin typeface="Arial" charset="0"/>
          <a:ea typeface="ＭＳ Ｐゴシック" charset="0"/>
        </a:defRPr>
      </a:lvl4pPr>
      <a:lvl5pPr algn="ctr" rtl="0" eaLnBrk="0" fontAlgn="base" hangingPunct="0">
        <a:spcBef>
          <a:spcPct val="0"/>
        </a:spcBef>
        <a:spcAft>
          <a:spcPct val="0"/>
        </a:spcAft>
        <a:defRPr sz="2400" b="1">
          <a:solidFill>
            <a:schemeClr val="accent2"/>
          </a:solidFill>
          <a:latin typeface="Arial" charset="0"/>
          <a:ea typeface="ＭＳ Ｐゴシック"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2051" name="Straight Connector 2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lnSpc>
                <a:spcPct val="90000"/>
              </a:lnSpc>
              <a:defRPr/>
            </a:pPr>
            <a:r>
              <a:rPr lang="en-US" sz="3200" i="0" dirty="0" smtClean="0">
                <a:solidFill>
                  <a:schemeClr val="accent2"/>
                </a:solidFill>
                <a:effectLst>
                  <a:outerShdw blurRad="38100" dist="38100" dir="2700000" algn="tl">
                    <a:srgbClr val="C0C0C0"/>
                  </a:outerShdw>
                </a:effectLst>
                <a:latin typeface="Arial" charset="0"/>
                <a:ea typeface="ＭＳ Ｐゴシック" pitchFamily="-128" charset="-128"/>
              </a:rPr>
              <a:t>NSTX UPGRADE POWER SUPPLY SYSTEM</a:t>
            </a:r>
            <a:endParaRPr lang="en-US" sz="3200" i="0" dirty="0">
              <a:solidFill>
                <a:schemeClr val="accent2"/>
              </a:solidFill>
              <a:latin typeface="Arial" charset="0"/>
            </a:endParaRPr>
          </a:p>
        </p:txBody>
      </p:sp>
      <p:cxnSp>
        <p:nvCxnSpPr>
          <p:cNvPr id="2057" name="Straight Connector 2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60" name="Text Box 9"/>
          <p:cNvSpPr txBox="1">
            <a:spLocks noChangeArrowheads="1"/>
          </p:cNvSpPr>
          <p:nvPr/>
        </p:nvSpPr>
        <p:spPr bwMode="auto">
          <a:xfrm>
            <a:off x="1447800" y="205740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r>
              <a:rPr lang="en-US" sz="2400" i="0" dirty="0" smtClean="0">
                <a:solidFill>
                  <a:schemeClr val="tx1"/>
                </a:solidFill>
                <a:latin typeface="Arial" charset="0"/>
              </a:rPr>
              <a:t>Weiguo Que</a:t>
            </a:r>
          </a:p>
        </p:txBody>
      </p:sp>
      <p:cxnSp>
        <p:nvCxnSpPr>
          <p:cNvPr id="2061" name="Straight Connector 3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64" name="Text Box 10"/>
          <p:cNvSpPr txBox="1">
            <a:spLocks noChangeArrowheads="1"/>
          </p:cNvSpPr>
          <p:nvPr/>
        </p:nvSpPr>
        <p:spPr bwMode="auto">
          <a:xfrm>
            <a:off x="1714500" y="3171876"/>
            <a:ext cx="5715000" cy="61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lvl="0" algn="ctr" eaLnBrk="1" hangingPunct="1">
              <a:lnSpc>
                <a:spcPct val="70000"/>
              </a:lnSpc>
              <a:spcBef>
                <a:spcPct val="20000"/>
              </a:spcBef>
            </a:pPr>
            <a:r>
              <a:rPr lang="en-US" altLang="en-US" sz="1600" i="0" dirty="0">
                <a:solidFill>
                  <a:srgbClr val="FF0000"/>
                </a:solidFill>
                <a:latin typeface="Helvetica" pitchFamily="34" charset="0"/>
                <a:ea typeface="ＭＳ Ｐゴシック" pitchFamily="34" charset="-128"/>
                <a:cs typeface="+mn-cs"/>
              </a:rPr>
              <a:t>Physics Operators’ Course</a:t>
            </a:r>
          </a:p>
          <a:p>
            <a:pPr lvl="0" algn="ctr" eaLnBrk="1" hangingPunct="1">
              <a:lnSpc>
                <a:spcPct val="70000"/>
              </a:lnSpc>
              <a:spcBef>
                <a:spcPct val="20000"/>
              </a:spcBef>
            </a:pPr>
            <a:r>
              <a:rPr lang="en-US" altLang="en-US" sz="1600" i="0" dirty="0">
                <a:solidFill>
                  <a:srgbClr val="FF0000"/>
                </a:solidFill>
                <a:latin typeface="Helvetica" pitchFamily="34" charset="0"/>
                <a:ea typeface="ＭＳ Ｐゴシック" pitchFamily="34" charset="-128"/>
                <a:cs typeface="+mn-cs"/>
              </a:rPr>
              <a:t>PPPL</a:t>
            </a:r>
          </a:p>
          <a:p>
            <a:pPr lvl="0" algn="ctr" eaLnBrk="1" hangingPunct="1">
              <a:lnSpc>
                <a:spcPct val="70000"/>
              </a:lnSpc>
              <a:spcBef>
                <a:spcPct val="20000"/>
              </a:spcBef>
            </a:pPr>
            <a:r>
              <a:rPr lang="en-US" altLang="en-US" sz="1600" i="0" dirty="0">
                <a:solidFill>
                  <a:srgbClr val="FF0000"/>
                </a:solidFill>
                <a:latin typeface="Helvetica" pitchFamily="34" charset="0"/>
                <a:ea typeface="ＭＳ Ｐゴシック" pitchFamily="34" charset="-128"/>
                <a:cs typeface="+mn-cs"/>
              </a:rPr>
              <a:t>July </a:t>
            </a:r>
            <a:r>
              <a:rPr lang="en-US" altLang="en-US" sz="1600" i="0" dirty="0" smtClean="0">
                <a:solidFill>
                  <a:srgbClr val="FF0000"/>
                </a:solidFill>
                <a:latin typeface="Helvetica" pitchFamily="34" charset="0"/>
                <a:ea typeface="ＭＳ Ｐゴシック" pitchFamily="34" charset="-128"/>
                <a:cs typeface="+mn-cs"/>
              </a:rPr>
              <a:t>28, </a:t>
            </a:r>
            <a:r>
              <a:rPr lang="en-US" altLang="en-US" sz="1600" i="0" dirty="0">
                <a:solidFill>
                  <a:srgbClr val="FF0000"/>
                </a:solidFill>
                <a:latin typeface="Helvetica" pitchFamily="34" charset="0"/>
                <a:ea typeface="ＭＳ Ｐゴシック" pitchFamily="34" charset="-128"/>
                <a:cs typeface="+mn-cs"/>
              </a:rPr>
              <a:t>2015</a:t>
            </a:r>
          </a:p>
        </p:txBody>
      </p:sp>
      <p:cxnSp>
        <p:nvCxnSpPr>
          <p:cNvPr id="2065" name="Straight Connector 3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pic>
        <p:nvPicPr>
          <p:cNvPr id="2080" name="Picture 12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88"/>
            <a:ext cx="9144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cxnSp>
        <p:nvCxnSpPr>
          <p:cNvPr id="2081" name="Straight Connector 4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eaLnBrk="1" hangingPunct="1">
              <a:spcBef>
                <a:spcPct val="20000"/>
              </a:spcBef>
            </a:pPr>
            <a:r>
              <a:rPr lang="en-US" sz="3600" b="0" dirty="0">
                <a:solidFill>
                  <a:srgbClr val="171FC7"/>
                </a:solidFill>
                <a:effectLst>
                  <a:outerShdw blurRad="38100" dist="38100" dir="2700000" algn="tl">
                    <a:srgbClr val="DDDDDD"/>
                  </a:outerShdw>
                </a:effectLst>
                <a:latin typeface="Arial" charset="0"/>
              </a:rPr>
              <a:t>NSTX-U</a:t>
            </a:r>
          </a:p>
        </p:txBody>
      </p:sp>
      <p:cxnSp>
        <p:nvCxnSpPr>
          <p:cNvPr id="2085" name="Straight Connector 4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88" name="Rectangle 129"/>
          <p:cNvSpPr>
            <a:spLocks noChangeArrowheads="1"/>
          </p:cNvSpPr>
          <p:nvPr/>
        </p:nvSpPr>
        <p:spPr bwMode="auto">
          <a:xfrm>
            <a:off x="3651250" y="228600"/>
            <a:ext cx="1530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2092" name="Straight Connector 4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2093" name="Straight Connector 5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pic>
        <p:nvPicPr>
          <p:cNvPr id="2094" name="Picture 53" descr="ppi224.tmp"/>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96200" y="2286000"/>
            <a:ext cx="1295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95" name="Straight Connector 5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2096" name="Text Box 153"/>
          <p:cNvSpPr txBox="1">
            <a:spLocks noChangeArrowheads="1"/>
          </p:cNvSpPr>
          <p:nvPr/>
        </p:nvSpPr>
        <p:spPr bwMode="auto">
          <a:xfrm>
            <a:off x="7696200" y="2317750"/>
            <a:ext cx="12954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r">
              <a:lnSpc>
                <a:spcPct val="90000"/>
              </a:lnSpc>
              <a:spcBef>
                <a:spcPct val="8000"/>
              </a:spcBef>
              <a:spcAft>
                <a:spcPct val="8000"/>
              </a:spcAft>
            </a:pPr>
            <a:r>
              <a:rPr lang="en-US" sz="900">
                <a:solidFill>
                  <a:srgbClr val="FF0000"/>
                </a:solidFill>
                <a:latin typeface="Arial" charset="0"/>
              </a:rPr>
              <a:t>Culham Sci Ctr</a:t>
            </a:r>
          </a:p>
          <a:p>
            <a:pPr algn="r">
              <a:lnSpc>
                <a:spcPct val="90000"/>
              </a:lnSpc>
              <a:spcBef>
                <a:spcPct val="8000"/>
              </a:spcBef>
              <a:spcAft>
                <a:spcPct val="8000"/>
              </a:spcAft>
            </a:pPr>
            <a:r>
              <a:rPr lang="en-US" sz="900">
                <a:solidFill>
                  <a:srgbClr val="FF0000"/>
                </a:solidFill>
                <a:latin typeface="Arial" charset="0"/>
              </a:rPr>
              <a:t>York U</a:t>
            </a:r>
          </a:p>
          <a:p>
            <a:pPr algn="r">
              <a:lnSpc>
                <a:spcPct val="90000"/>
              </a:lnSpc>
              <a:spcBef>
                <a:spcPct val="8000"/>
              </a:spcBef>
              <a:spcAft>
                <a:spcPct val="8000"/>
              </a:spcAft>
            </a:pPr>
            <a:r>
              <a:rPr lang="en-US" sz="900">
                <a:solidFill>
                  <a:srgbClr val="FF0000"/>
                </a:solidFill>
                <a:latin typeface="Arial" charset="0"/>
              </a:rPr>
              <a:t>Chubu U</a:t>
            </a:r>
          </a:p>
          <a:p>
            <a:pPr algn="r">
              <a:lnSpc>
                <a:spcPct val="90000"/>
              </a:lnSpc>
              <a:spcBef>
                <a:spcPct val="8000"/>
              </a:spcBef>
              <a:spcAft>
                <a:spcPct val="8000"/>
              </a:spcAft>
            </a:pPr>
            <a:r>
              <a:rPr lang="en-US" sz="900">
                <a:solidFill>
                  <a:srgbClr val="FF0000"/>
                </a:solidFill>
                <a:latin typeface="Arial" charset="0"/>
              </a:rPr>
              <a:t>Fukui U</a:t>
            </a:r>
          </a:p>
          <a:p>
            <a:pPr algn="r">
              <a:lnSpc>
                <a:spcPct val="90000"/>
              </a:lnSpc>
              <a:spcBef>
                <a:spcPct val="8000"/>
              </a:spcBef>
              <a:spcAft>
                <a:spcPct val="8000"/>
              </a:spcAft>
            </a:pPr>
            <a:r>
              <a:rPr lang="en-US" sz="900">
                <a:solidFill>
                  <a:srgbClr val="FF0000"/>
                </a:solidFill>
                <a:latin typeface="Arial" charset="0"/>
              </a:rPr>
              <a:t>Hiroshima U</a:t>
            </a:r>
          </a:p>
          <a:p>
            <a:pPr algn="r">
              <a:lnSpc>
                <a:spcPct val="90000"/>
              </a:lnSpc>
              <a:spcBef>
                <a:spcPct val="8000"/>
              </a:spcBef>
              <a:spcAft>
                <a:spcPct val="8000"/>
              </a:spcAft>
            </a:pPr>
            <a:r>
              <a:rPr lang="en-US" sz="900">
                <a:solidFill>
                  <a:srgbClr val="FF0000"/>
                </a:solidFill>
                <a:latin typeface="Arial" charset="0"/>
              </a:rPr>
              <a:t>Hyogo U</a:t>
            </a:r>
          </a:p>
          <a:p>
            <a:pPr algn="r">
              <a:lnSpc>
                <a:spcPct val="90000"/>
              </a:lnSpc>
              <a:spcBef>
                <a:spcPct val="8000"/>
              </a:spcBef>
              <a:spcAft>
                <a:spcPct val="8000"/>
              </a:spcAft>
            </a:pPr>
            <a:r>
              <a:rPr lang="en-US" sz="900">
                <a:solidFill>
                  <a:srgbClr val="FF0000"/>
                </a:solidFill>
                <a:latin typeface="Arial" charset="0"/>
              </a:rPr>
              <a:t>Kyoto U</a:t>
            </a:r>
          </a:p>
          <a:p>
            <a:pPr algn="r">
              <a:lnSpc>
                <a:spcPct val="90000"/>
              </a:lnSpc>
              <a:spcBef>
                <a:spcPct val="8000"/>
              </a:spcBef>
              <a:spcAft>
                <a:spcPct val="8000"/>
              </a:spcAft>
            </a:pPr>
            <a:r>
              <a:rPr lang="en-US" sz="900">
                <a:solidFill>
                  <a:srgbClr val="FF0000"/>
                </a:solidFill>
                <a:latin typeface="Arial" charset="0"/>
              </a:rPr>
              <a:t>Kyushu U</a:t>
            </a:r>
          </a:p>
          <a:p>
            <a:pPr algn="r">
              <a:lnSpc>
                <a:spcPct val="90000"/>
              </a:lnSpc>
              <a:spcBef>
                <a:spcPct val="8000"/>
              </a:spcBef>
              <a:spcAft>
                <a:spcPct val="8000"/>
              </a:spcAft>
            </a:pPr>
            <a:r>
              <a:rPr lang="en-US" sz="900">
                <a:solidFill>
                  <a:srgbClr val="FF0000"/>
                </a:solidFill>
                <a:latin typeface="Arial" charset="0"/>
              </a:rPr>
              <a:t>Kyushu Tokai U</a:t>
            </a:r>
          </a:p>
          <a:p>
            <a:pPr algn="r">
              <a:lnSpc>
                <a:spcPct val="90000"/>
              </a:lnSpc>
              <a:spcBef>
                <a:spcPct val="8000"/>
              </a:spcBef>
              <a:spcAft>
                <a:spcPct val="8000"/>
              </a:spcAft>
            </a:pPr>
            <a:r>
              <a:rPr lang="en-US" sz="900">
                <a:solidFill>
                  <a:srgbClr val="FF0000"/>
                </a:solidFill>
                <a:latin typeface="Arial" charset="0"/>
              </a:rPr>
              <a:t>NIFS</a:t>
            </a:r>
          </a:p>
          <a:p>
            <a:pPr algn="r">
              <a:lnSpc>
                <a:spcPct val="90000"/>
              </a:lnSpc>
              <a:spcBef>
                <a:spcPct val="8000"/>
              </a:spcBef>
              <a:spcAft>
                <a:spcPct val="8000"/>
              </a:spcAft>
            </a:pPr>
            <a:r>
              <a:rPr lang="en-US" sz="900">
                <a:solidFill>
                  <a:srgbClr val="FF0000"/>
                </a:solidFill>
                <a:latin typeface="Arial" charset="0"/>
              </a:rPr>
              <a:t>Niigata U</a:t>
            </a:r>
          </a:p>
          <a:p>
            <a:pPr algn="r">
              <a:lnSpc>
                <a:spcPct val="90000"/>
              </a:lnSpc>
              <a:spcBef>
                <a:spcPct val="8000"/>
              </a:spcBef>
              <a:spcAft>
                <a:spcPct val="8000"/>
              </a:spcAft>
            </a:pPr>
            <a:r>
              <a:rPr lang="en-US" sz="900">
                <a:solidFill>
                  <a:srgbClr val="FF0000"/>
                </a:solidFill>
                <a:latin typeface="Arial" charset="0"/>
              </a:rPr>
              <a:t>U Tokyo</a:t>
            </a:r>
          </a:p>
          <a:p>
            <a:pPr algn="r">
              <a:lnSpc>
                <a:spcPct val="90000"/>
              </a:lnSpc>
              <a:spcBef>
                <a:spcPct val="8000"/>
              </a:spcBef>
              <a:spcAft>
                <a:spcPct val="8000"/>
              </a:spcAft>
            </a:pPr>
            <a:r>
              <a:rPr lang="en-US" sz="900">
                <a:solidFill>
                  <a:srgbClr val="FF0000"/>
                </a:solidFill>
                <a:latin typeface="Arial" charset="0"/>
              </a:rPr>
              <a:t>JAEA</a:t>
            </a:r>
          </a:p>
          <a:p>
            <a:pPr algn="r">
              <a:lnSpc>
                <a:spcPct val="90000"/>
              </a:lnSpc>
              <a:spcBef>
                <a:spcPct val="8000"/>
              </a:spcBef>
              <a:spcAft>
                <a:spcPct val="8000"/>
              </a:spcAft>
            </a:pPr>
            <a:r>
              <a:rPr lang="en-US" sz="800">
                <a:solidFill>
                  <a:srgbClr val="FF0000"/>
                </a:solidFill>
                <a:latin typeface="Arial" charset="0"/>
              </a:rPr>
              <a:t>Inst for Nucl Res, Kiev</a:t>
            </a:r>
          </a:p>
          <a:p>
            <a:pPr algn="r">
              <a:lnSpc>
                <a:spcPct val="90000"/>
              </a:lnSpc>
              <a:spcBef>
                <a:spcPct val="8000"/>
              </a:spcBef>
              <a:spcAft>
                <a:spcPct val="8000"/>
              </a:spcAft>
            </a:pPr>
            <a:r>
              <a:rPr lang="en-US" sz="900">
                <a:solidFill>
                  <a:srgbClr val="FF0000"/>
                </a:solidFill>
                <a:latin typeface="Arial" charset="0"/>
              </a:rPr>
              <a:t>Ioffe Inst</a:t>
            </a:r>
          </a:p>
          <a:p>
            <a:pPr algn="r">
              <a:lnSpc>
                <a:spcPct val="90000"/>
              </a:lnSpc>
              <a:spcBef>
                <a:spcPct val="8000"/>
              </a:spcBef>
              <a:spcAft>
                <a:spcPct val="8000"/>
              </a:spcAft>
            </a:pPr>
            <a:r>
              <a:rPr lang="en-US" sz="900">
                <a:solidFill>
                  <a:srgbClr val="FF0000"/>
                </a:solidFill>
                <a:latin typeface="Arial" charset="0"/>
              </a:rPr>
              <a:t>TRINITI</a:t>
            </a:r>
          </a:p>
          <a:p>
            <a:pPr algn="r">
              <a:lnSpc>
                <a:spcPct val="90000"/>
              </a:lnSpc>
              <a:spcBef>
                <a:spcPct val="8000"/>
              </a:spcBef>
              <a:spcAft>
                <a:spcPct val="8000"/>
              </a:spcAft>
            </a:pPr>
            <a:r>
              <a:rPr lang="en-US" sz="900">
                <a:solidFill>
                  <a:srgbClr val="FF0000"/>
                </a:solidFill>
                <a:latin typeface="Arial" charset="0"/>
              </a:rPr>
              <a:t>Chonbuk Natl U</a:t>
            </a:r>
          </a:p>
          <a:p>
            <a:pPr algn="r">
              <a:lnSpc>
                <a:spcPct val="90000"/>
              </a:lnSpc>
              <a:spcBef>
                <a:spcPct val="8000"/>
              </a:spcBef>
              <a:spcAft>
                <a:spcPct val="8000"/>
              </a:spcAft>
            </a:pPr>
            <a:r>
              <a:rPr lang="en-US" sz="900">
                <a:solidFill>
                  <a:srgbClr val="FF0000"/>
                </a:solidFill>
                <a:latin typeface="Arial" charset="0"/>
              </a:rPr>
              <a:t>NFRI</a:t>
            </a:r>
          </a:p>
          <a:p>
            <a:pPr algn="r">
              <a:lnSpc>
                <a:spcPct val="90000"/>
              </a:lnSpc>
              <a:spcBef>
                <a:spcPct val="8000"/>
              </a:spcBef>
              <a:spcAft>
                <a:spcPct val="8000"/>
              </a:spcAft>
            </a:pPr>
            <a:r>
              <a:rPr lang="en-US" sz="900">
                <a:solidFill>
                  <a:srgbClr val="FF0000"/>
                </a:solidFill>
                <a:latin typeface="Arial" charset="0"/>
              </a:rPr>
              <a:t>KAIST</a:t>
            </a:r>
          </a:p>
          <a:p>
            <a:pPr algn="r">
              <a:lnSpc>
                <a:spcPct val="90000"/>
              </a:lnSpc>
              <a:spcBef>
                <a:spcPct val="8000"/>
              </a:spcBef>
              <a:spcAft>
                <a:spcPct val="8000"/>
              </a:spcAft>
            </a:pPr>
            <a:r>
              <a:rPr lang="en-US" sz="900">
                <a:solidFill>
                  <a:srgbClr val="FF0000"/>
                </a:solidFill>
                <a:latin typeface="Arial" charset="0"/>
              </a:rPr>
              <a:t>POSTECH</a:t>
            </a:r>
          </a:p>
          <a:p>
            <a:pPr algn="r">
              <a:lnSpc>
                <a:spcPct val="90000"/>
              </a:lnSpc>
              <a:spcBef>
                <a:spcPct val="8000"/>
              </a:spcBef>
              <a:spcAft>
                <a:spcPct val="8000"/>
              </a:spcAft>
            </a:pPr>
            <a:r>
              <a:rPr lang="en-US" sz="900">
                <a:solidFill>
                  <a:srgbClr val="FF0000"/>
                </a:solidFill>
                <a:latin typeface="Arial" charset="0"/>
              </a:rPr>
              <a:t>Seoul Natl U</a:t>
            </a:r>
          </a:p>
          <a:p>
            <a:pPr algn="r">
              <a:lnSpc>
                <a:spcPct val="90000"/>
              </a:lnSpc>
              <a:spcBef>
                <a:spcPct val="8000"/>
              </a:spcBef>
              <a:spcAft>
                <a:spcPct val="8000"/>
              </a:spcAft>
            </a:pPr>
            <a:r>
              <a:rPr lang="en-US" sz="900">
                <a:solidFill>
                  <a:srgbClr val="FF0000"/>
                </a:solidFill>
                <a:latin typeface="Arial" charset="0"/>
              </a:rPr>
              <a:t>ASIPP</a:t>
            </a:r>
          </a:p>
          <a:p>
            <a:pPr algn="r">
              <a:lnSpc>
                <a:spcPct val="90000"/>
              </a:lnSpc>
              <a:spcBef>
                <a:spcPct val="8000"/>
              </a:spcBef>
              <a:spcAft>
                <a:spcPct val="8000"/>
              </a:spcAft>
            </a:pPr>
            <a:r>
              <a:rPr lang="en-US" sz="900">
                <a:solidFill>
                  <a:srgbClr val="FF0000"/>
                </a:solidFill>
                <a:latin typeface="Arial" charset="0"/>
              </a:rPr>
              <a:t>CIEMAT</a:t>
            </a:r>
          </a:p>
          <a:p>
            <a:pPr algn="r">
              <a:lnSpc>
                <a:spcPct val="90000"/>
              </a:lnSpc>
              <a:spcBef>
                <a:spcPct val="8000"/>
              </a:spcBef>
              <a:spcAft>
                <a:spcPct val="8000"/>
              </a:spcAft>
            </a:pPr>
            <a:r>
              <a:rPr lang="en-US" sz="900">
                <a:solidFill>
                  <a:srgbClr val="FF0000"/>
                </a:solidFill>
                <a:latin typeface="Arial" charset="0"/>
              </a:rPr>
              <a:t>FOM Inst DIFFER</a:t>
            </a:r>
          </a:p>
          <a:p>
            <a:pPr algn="r">
              <a:lnSpc>
                <a:spcPct val="90000"/>
              </a:lnSpc>
              <a:spcBef>
                <a:spcPct val="8000"/>
              </a:spcBef>
              <a:spcAft>
                <a:spcPct val="8000"/>
              </a:spcAft>
            </a:pPr>
            <a:r>
              <a:rPr lang="en-US" sz="900">
                <a:solidFill>
                  <a:srgbClr val="FF0000"/>
                </a:solidFill>
                <a:latin typeface="Arial" charset="0"/>
              </a:rPr>
              <a:t>ENEA, Frascati</a:t>
            </a:r>
          </a:p>
          <a:p>
            <a:pPr algn="r">
              <a:lnSpc>
                <a:spcPct val="90000"/>
              </a:lnSpc>
              <a:spcBef>
                <a:spcPct val="8000"/>
              </a:spcBef>
              <a:spcAft>
                <a:spcPct val="8000"/>
              </a:spcAft>
            </a:pPr>
            <a:r>
              <a:rPr lang="en-US" sz="900">
                <a:solidFill>
                  <a:srgbClr val="FF0000"/>
                </a:solidFill>
                <a:latin typeface="Arial" charset="0"/>
              </a:rPr>
              <a:t>CEA, Cadarache</a:t>
            </a:r>
          </a:p>
          <a:p>
            <a:pPr algn="r">
              <a:lnSpc>
                <a:spcPct val="90000"/>
              </a:lnSpc>
              <a:spcBef>
                <a:spcPct val="8000"/>
              </a:spcBef>
              <a:spcAft>
                <a:spcPct val="8000"/>
              </a:spcAft>
            </a:pPr>
            <a:r>
              <a:rPr lang="en-US" sz="900">
                <a:solidFill>
                  <a:srgbClr val="FF0000"/>
                </a:solidFill>
                <a:latin typeface="Arial" charset="0"/>
              </a:rPr>
              <a:t>IPP, Jülich</a:t>
            </a:r>
          </a:p>
          <a:p>
            <a:pPr algn="r">
              <a:lnSpc>
                <a:spcPct val="90000"/>
              </a:lnSpc>
              <a:spcBef>
                <a:spcPct val="8000"/>
              </a:spcBef>
              <a:spcAft>
                <a:spcPct val="8000"/>
              </a:spcAft>
            </a:pPr>
            <a:r>
              <a:rPr lang="en-US" sz="900">
                <a:solidFill>
                  <a:srgbClr val="FF0000"/>
                </a:solidFill>
                <a:latin typeface="Arial" charset="0"/>
              </a:rPr>
              <a:t>IPP, Garching</a:t>
            </a:r>
          </a:p>
          <a:p>
            <a:pPr algn="r">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2098" name="Straight Connector 5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pic>
        <p:nvPicPr>
          <p:cNvPr id="2101" name="Picture 48" descr="ppi221.tmp"/>
          <p:cNvPicPr>
            <a:picLocks/>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 y="2057400"/>
            <a:ext cx="1295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152"/>
          <p:cNvSpPr txBox="1">
            <a:spLocks noChangeArrowheads="1"/>
          </p:cNvSpPr>
          <p:nvPr/>
        </p:nvSpPr>
        <p:spPr bwMode="auto">
          <a:xfrm>
            <a:off x="152400" y="2057400"/>
            <a:ext cx="12573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nSpc>
                <a:spcPct val="90000"/>
              </a:lnSpc>
              <a:spcBef>
                <a:spcPct val="5000"/>
              </a:spcBef>
              <a:spcAft>
                <a:spcPct val="5000"/>
              </a:spcAft>
            </a:pPr>
            <a:r>
              <a:rPr lang="en-US" sz="900">
                <a:solidFill>
                  <a:srgbClr val="0000FF"/>
                </a:solidFill>
                <a:latin typeface="Arial" charset="0"/>
              </a:rPr>
              <a:t>Coll of Wm &amp; Mary</a:t>
            </a:r>
          </a:p>
          <a:p>
            <a:pPr>
              <a:lnSpc>
                <a:spcPct val="90000"/>
              </a:lnSpc>
              <a:spcBef>
                <a:spcPct val="5000"/>
              </a:spcBef>
              <a:spcAft>
                <a:spcPct val="5000"/>
              </a:spcAft>
            </a:pPr>
            <a:r>
              <a:rPr lang="en-US" sz="900">
                <a:solidFill>
                  <a:srgbClr val="0000FF"/>
                </a:solidFill>
                <a:latin typeface="Arial" charset="0"/>
              </a:rPr>
              <a:t>Columbia U</a:t>
            </a:r>
          </a:p>
          <a:p>
            <a:pPr>
              <a:lnSpc>
                <a:spcPct val="90000"/>
              </a:lnSpc>
              <a:spcBef>
                <a:spcPct val="5000"/>
              </a:spcBef>
              <a:spcAft>
                <a:spcPct val="5000"/>
              </a:spcAft>
            </a:pPr>
            <a:r>
              <a:rPr lang="en-US" sz="900">
                <a:solidFill>
                  <a:srgbClr val="0000FF"/>
                </a:solidFill>
                <a:latin typeface="Arial" charset="0"/>
              </a:rPr>
              <a:t>CompX</a:t>
            </a:r>
          </a:p>
          <a:p>
            <a:pPr>
              <a:lnSpc>
                <a:spcPct val="90000"/>
              </a:lnSpc>
              <a:spcBef>
                <a:spcPct val="5000"/>
              </a:spcBef>
              <a:spcAft>
                <a:spcPct val="5000"/>
              </a:spcAft>
            </a:pPr>
            <a:r>
              <a:rPr lang="en-US" sz="900">
                <a:solidFill>
                  <a:srgbClr val="0000FF"/>
                </a:solidFill>
                <a:latin typeface="Arial" charset="0"/>
              </a:rPr>
              <a:t>General Atomics</a:t>
            </a:r>
          </a:p>
          <a:p>
            <a:pPr>
              <a:lnSpc>
                <a:spcPct val="90000"/>
              </a:lnSpc>
              <a:spcBef>
                <a:spcPct val="5000"/>
              </a:spcBef>
              <a:spcAft>
                <a:spcPct val="5000"/>
              </a:spcAft>
            </a:pPr>
            <a:r>
              <a:rPr lang="en-US" sz="900">
                <a:solidFill>
                  <a:srgbClr val="0000FF"/>
                </a:solidFill>
                <a:latin typeface="Arial" charset="0"/>
              </a:rPr>
              <a:t>FIU</a:t>
            </a:r>
          </a:p>
          <a:p>
            <a:pPr>
              <a:lnSpc>
                <a:spcPct val="90000"/>
              </a:lnSpc>
              <a:spcBef>
                <a:spcPct val="5000"/>
              </a:spcBef>
              <a:spcAft>
                <a:spcPct val="5000"/>
              </a:spcAft>
            </a:pPr>
            <a:r>
              <a:rPr lang="en-US" sz="900">
                <a:solidFill>
                  <a:srgbClr val="0000FF"/>
                </a:solidFill>
                <a:latin typeface="Arial" charset="0"/>
              </a:rPr>
              <a:t>INL</a:t>
            </a:r>
          </a:p>
          <a:p>
            <a:pPr>
              <a:lnSpc>
                <a:spcPct val="90000"/>
              </a:lnSpc>
              <a:spcBef>
                <a:spcPct val="5000"/>
              </a:spcBef>
              <a:spcAft>
                <a:spcPct val="5000"/>
              </a:spcAft>
            </a:pPr>
            <a:r>
              <a:rPr lang="en-US" sz="900">
                <a:solidFill>
                  <a:srgbClr val="0000FF"/>
                </a:solidFill>
                <a:latin typeface="Arial" charset="0"/>
              </a:rPr>
              <a:t>Johns Hopkins U</a:t>
            </a:r>
          </a:p>
          <a:p>
            <a:pPr>
              <a:lnSpc>
                <a:spcPct val="90000"/>
              </a:lnSpc>
              <a:spcBef>
                <a:spcPct val="5000"/>
              </a:spcBef>
              <a:spcAft>
                <a:spcPct val="5000"/>
              </a:spcAft>
            </a:pPr>
            <a:r>
              <a:rPr lang="en-US" sz="900">
                <a:solidFill>
                  <a:srgbClr val="0000FF"/>
                </a:solidFill>
                <a:latin typeface="Arial" charset="0"/>
              </a:rPr>
              <a:t>LANL</a:t>
            </a:r>
          </a:p>
          <a:p>
            <a:pPr>
              <a:lnSpc>
                <a:spcPct val="90000"/>
              </a:lnSpc>
              <a:spcBef>
                <a:spcPct val="5000"/>
              </a:spcBef>
              <a:spcAft>
                <a:spcPct val="5000"/>
              </a:spcAft>
            </a:pPr>
            <a:r>
              <a:rPr lang="en-US" sz="900">
                <a:solidFill>
                  <a:srgbClr val="0000FF"/>
                </a:solidFill>
                <a:latin typeface="Arial" charset="0"/>
              </a:rPr>
              <a:t>LLNL</a:t>
            </a:r>
          </a:p>
          <a:p>
            <a:pPr>
              <a:lnSpc>
                <a:spcPct val="90000"/>
              </a:lnSpc>
              <a:spcBef>
                <a:spcPct val="5000"/>
              </a:spcBef>
              <a:spcAft>
                <a:spcPct val="5000"/>
              </a:spcAft>
            </a:pPr>
            <a:r>
              <a:rPr lang="en-US" sz="900">
                <a:solidFill>
                  <a:srgbClr val="0000FF"/>
                </a:solidFill>
                <a:latin typeface="Arial" charset="0"/>
              </a:rPr>
              <a:t>Lodestar</a:t>
            </a:r>
          </a:p>
          <a:p>
            <a:pPr>
              <a:lnSpc>
                <a:spcPct val="90000"/>
              </a:lnSpc>
              <a:spcBef>
                <a:spcPct val="5000"/>
              </a:spcBef>
              <a:spcAft>
                <a:spcPct val="5000"/>
              </a:spcAft>
            </a:pPr>
            <a:r>
              <a:rPr lang="en-US" sz="900">
                <a:solidFill>
                  <a:srgbClr val="0000FF"/>
                </a:solidFill>
                <a:latin typeface="Arial" charset="0"/>
              </a:rPr>
              <a:t>MIT</a:t>
            </a:r>
          </a:p>
          <a:p>
            <a:pPr>
              <a:lnSpc>
                <a:spcPct val="90000"/>
              </a:lnSpc>
              <a:spcBef>
                <a:spcPct val="5000"/>
              </a:spcBef>
              <a:spcAft>
                <a:spcPct val="5000"/>
              </a:spcAft>
            </a:pPr>
            <a:r>
              <a:rPr lang="en-US" sz="900">
                <a:solidFill>
                  <a:srgbClr val="0000FF"/>
                </a:solidFill>
                <a:latin typeface="Arial" charset="0"/>
              </a:rPr>
              <a:t>Lehigh U</a:t>
            </a:r>
          </a:p>
          <a:p>
            <a:pPr>
              <a:lnSpc>
                <a:spcPct val="90000"/>
              </a:lnSpc>
              <a:spcBef>
                <a:spcPct val="5000"/>
              </a:spcBef>
              <a:spcAft>
                <a:spcPct val="5000"/>
              </a:spcAft>
            </a:pPr>
            <a:r>
              <a:rPr lang="en-US" sz="900">
                <a:solidFill>
                  <a:srgbClr val="0000FF"/>
                </a:solidFill>
                <a:latin typeface="Arial" charset="0"/>
              </a:rPr>
              <a:t>Nova Photonics</a:t>
            </a:r>
          </a:p>
          <a:p>
            <a:pPr>
              <a:lnSpc>
                <a:spcPct val="90000"/>
              </a:lnSpc>
              <a:spcBef>
                <a:spcPct val="5000"/>
              </a:spcBef>
              <a:spcAft>
                <a:spcPct val="5000"/>
              </a:spcAft>
            </a:pPr>
            <a:r>
              <a:rPr lang="en-US" sz="900">
                <a:solidFill>
                  <a:srgbClr val="0000FF"/>
                </a:solidFill>
                <a:latin typeface="Arial" charset="0"/>
              </a:rPr>
              <a:t>Old Dominion</a:t>
            </a:r>
          </a:p>
          <a:p>
            <a:pPr>
              <a:lnSpc>
                <a:spcPct val="90000"/>
              </a:lnSpc>
              <a:spcBef>
                <a:spcPct val="5000"/>
              </a:spcBef>
              <a:spcAft>
                <a:spcPct val="5000"/>
              </a:spcAft>
            </a:pPr>
            <a:r>
              <a:rPr lang="en-US" sz="900">
                <a:solidFill>
                  <a:srgbClr val="0000FF"/>
                </a:solidFill>
                <a:latin typeface="Arial" charset="0"/>
              </a:rPr>
              <a:t>ORNL</a:t>
            </a:r>
          </a:p>
          <a:p>
            <a:pPr>
              <a:lnSpc>
                <a:spcPct val="90000"/>
              </a:lnSpc>
              <a:spcBef>
                <a:spcPct val="5000"/>
              </a:spcBef>
              <a:spcAft>
                <a:spcPct val="5000"/>
              </a:spcAft>
            </a:pPr>
            <a:r>
              <a:rPr lang="en-US" sz="900">
                <a:solidFill>
                  <a:srgbClr val="0000FF"/>
                </a:solidFill>
                <a:latin typeface="Arial" charset="0"/>
              </a:rPr>
              <a:t>PPPL</a:t>
            </a:r>
          </a:p>
          <a:p>
            <a:pPr>
              <a:lnSpc>
                <a:spcPct val="90000"/>
              </a:lnSpc>
              <a:spcBef>
                <a:spcPct val="5000"/>
              </a:spcBef>
              <a:spcAft>
                <a:spcPct val="5000"/>
              </a:spcAft>
            </a:pPr>
            <a:r>
              <a:rPr lang="en-US" sz="900">
                <a:solidFill>
                  <a:srgbClr val="0000FF"/>
                </a:solidFill>
                <a:latin typeface="Arial" charset="0"/>
              </a:rPr>
              <a:t>Princeton U</a:t>
            </a:r>
          </a:p>
          <a:p>
            <a:pPr>
              <a:lnSpc>
                <a:spcPct val="90000"/>
              </a:lnSpc>
              <a:spcBef>
                <a:spcPct val="5000"/>
              </a:spcBef>
              <a:spcAft>
                <a:spcPct val="5000"/>
              </a:spcAft>
            </a:pPr>
            <a:r>
              <a:rPr lang="en-US" sz="900">
                <a:solidFill>
                  <a:srgbClr val="0000FF"/>
                </a:solidFill>
                <a:latin typeface="Arial" charset="0"/>
              </a:rPr>
              <a:t>Purdue U</a:t>
            </a:r>
          </a:p>
          <a:p>
            <a:pPr>
              <a:lnSpc>
                <a:spcPct val="90000"/>
              </a:lnSpc>
              <a:spcBef>
                <a:spcPct val="5000"/>
              </a:spcBef>
              <a:spcAft>
                <a:spcPct val="5000"/>
              </a:spcAft>
            </a:pPr>
            <a:r>
              <a:rPr lang="en-US" sz="900">
                <a:solidFill>
                  <a:srgbClr val="0000FF"/>
                </a:solidFill>
                <a:latin typeface="Arial" charset="0"/>
              </a:rPr>
              <a:t>SNL</a:t>
            </a:r>
          </a:p>
          <a:p>
            <a:pPr>
              <a:lnSpc>
                <a:spcPct val="90000"/>
              </a:lnSpc>
              <a:spcBef>
                <a:spcPct val="5000"/>
              </a:spcBef>
              <a:spcAft>
                <a:spcPct val="5000"/>
              </a:spcAft>
            </a:pPr>
            <a:r>
              <a:rPr lang="en-US" sz="900">
                <a:solidFill>
                  <a:srgbClr val="0000FF"/>
                </a:solidFill>
                <a:latin typeface="Arial" charset="0"/>
              </a:rPr>
              <a:t>Think Tank, Inc.</a:t>
            </a:r>
          </a:p>
          <a:p>
            <a:pPr>
              <a:lnSpc>
                <a:spcPct val="90000"/>
              </a:lnSpc>
              <a:spcBef>
                <a:spcPct val="5000"/>
              </a:spcBef>
              <a:spcAft>
                <a:spcPct val="5000"/>
              </a:spcAft>
            </a:pPr>
            <a:r>
              <a:rPr lang="en-US" sz="900">
                <a:solidFill>
                  <a:srgbClr val="0000FF"/>
                </a:solidFill>
                <a:latin typeface="Arial" charset="0"/>
              </a:rPr>
              <a:t>UC Davis</a:t>
            </a:r>
          </a:p>
          <a:p>
            <a:pPr>
              <a:lnSpc>
                <a:spcPct val="90000"/>
              </a:lnSpc>
              <a:spcBef>
                <a:spcPct val="5000"/>
              </a:spcBef>
              <a:spcAft>
                <a:spcPct val="5000"/>
              </a:spcAft>
            </a:pPr>
            <a:r>
              <a:rPr lang="en-US" sz="900">
                <a:solidFill>
                  <a:srgbClr val="0000FF"/>
                </a:solidFill>
                <a:latin typeface="Arial" charset="0"/>
              </a:rPr>
              <a:t>UC Irvine</a:t>
            </a:r>
          </a:p>
          <a:p>
            <a:pPr>
              <a:lnSpc>
                <a:spcPct val="90000"/>
              </a:lnSpc>
              <a:spcBef>
                <a:spcPct val="5000"/>
              </a:spcBef>
              <a:spcAft>
                <a:spcPct val="5000"/>
              </a:spcAft>
            </a:pPr>
            <a:r>
              <a:rPr lang="en-US" sz="900">
                <a:solidFill>
                  <a:srgbClr val="0000FF"/>
                </a:solidFill>
                <a:latin typeface="Arial" charset="0"/>
              </a:rPr>
              <a:t>UCLA</a:t>
            </a:r>
          </a:p>
          <a:p>
            <a:pPr>
              <a:lnSpc>
                <a:spcPct val="90000"/>
              </a:lnSpc>
              <a:spcBef>
                <a:spcPct val="5000"/>
              </a:spcBef>
              <a:spcAft>
                <a:spcPct val="5000"/>
              </a:spcAft>
            </a:pPr>
            <a:r>
              <a:rPr lang="en-US" sz="900">
                <a:solidFill>
                  <a:srgbClr val="0000FF"/>
                </a:solidFill>
                <a:latin typeface="Arial" charset="0"/>
              </a:rPr>
              <a:t>UCSD</a:t>
            </a:r>
          </a:p>
          <a:p>
            <a:pPr>
              <a:lnSpc>
                <a:spcPct val="90000"/>
              </a:lnSpc>
              <a:spcBef>
                <a:spcPct val="5000"/>
              </a:spcBef>
              <a:spcAft>
                <a:spcPct val="5000"/>
              </a:spcAft>
            </a:pPr>
            <a:r>
              <a:rPr lang="en-US" sz="900">
                <a:solidFill>
                  <a:srgbClr val="0000FF"/>
                </a:solidFill>
                <a:latin typeface="Arial" charset="0"/>
              </a:rPr>
              <a:t>U Colorado</a:t>
            </a:r>
          </a:p>
          <a:p>
            <a:pPr>
              <a:lnSpc>
                <a:spcPct val="90000"/>
              </a:lnSpc>
              <a:spcBef>
                <a:spcPct val="5000"/>
              </a:spcBef>
              <a:spcAft>
                <a:spcPct val="5000"/>
              </a:spcAft>
            </a:pPr>
            <a:r>
              <a:rPr lang="en-US" sz="900">
                <a:solidFill>
                  <a:srgbClr val="0000FF"/>
                </a:solidFill>
                <a:latin typeface="Arial" charset="0"/>
              </a:rPr>
              <a:t>U Illinois</a:t>
            </a:r>
          </a:p>
          <a:p>
            <a:pPr>
              <a:lnSpc>
                <a:spcPct val="90000"/>
              </a:lnSpc>
              <a:spcBef>
                <a:spcPct val="5000"/>
              </a:spcBef>
              <a:spcAft>
                <a:spcPct val="5000"/>
              </a:spcAft>
            </a:pPr>
            <a:r>
              <a:rPr lang="en-US" sz="900">
                <a:solidFill>
                  <a:srgbClr val="0000FF"/>
                </a:solidFill>
                <a:latin typeface="Arial" charset="0"/>
              </a:rPr>
              <a:t>U Maryland</a:t>
            </a:r>
          </a:p>
          <a:p>
            <a:pPr>
              <a:lnSpc>
                <a:spcPct val="90000"/>
              </a:lnSpc>
              <a:spcBef>
                <a:spcPct val="5000"/>
              </a:spcBef>
              <a:spcAft>
                <a:spcPct val="5000"/>
              </a:spcAft>
            </a:pPr>
            <a:r>
              <a:rPr lang="en-US" sz="900">
                <a:solidFill>
                  <a:srgbClr val="0000FF"/>
                </a:solidFill>
                <a:latin typeface="Arial" charset="0"/>
              </a:rPr>
              <a:t>U Rochester</a:t>
            </a:r>
          </a:p>
          <a:p>
            <a:pPr>
              <a:lnSpc>
                <a:spcPct val="90000"/>
              </a:lnSpc>
              <a:spcBef>
                <a:spcPct val="5000"/>
              </a:spcBef>
              <a:spcAft>
                <a:spcPct val="5000"/>
              </a:spcAft>
            </a:pPr>
            <a:r>
              <a:rPr lang="en-US" sz="900">
                <a:solidFill>
                  <a:srgbClr val="0000FF"/>
                </a:solidFill>
                <a:latin typeface="Arial" charset="0"/>
              </a:rPr>
              <a:t>U Tennessee</a:t>
            </a:r>
          </a:p>
          <a:p>
            <a:pPr>
              <a:lnSpc>
                <a:spcPct val="90000"/>
              </a:lnSpc>
              <a:spcBef>
                <a:spcPct val="5000"/>
              </a:spcBef>
              <a:spcAft>
                <a:spcPct val="5000"/>
              </a:spcAft>
            </a:pPr>
            <a:r>
              <a:rPr lang="en-US" sz="900">
                <a:solidFill>
                  <a:srgbClr val="0000FF"/>
                </a:solidFill>
                <a:latin typeface="Arial" charset="0"/>
              </a:rPr>
              <a:t>U Tulsa</a:t>
            </a:r>
          </a:p>
          <a:p>
            <a:pPr>
              <a:lnSpc>
                <a:spcPct val="90000"/>
              </a:lnSpc>
              <a:spcBef>
                <a:spcPct val="5000"/>
              </a:spcBef>
              <a:spcAft>
                <a:spcPct val="5000"/>
              </a:spcAft>
            </a:pPr>
            <a:r>
              <a:rPr lang="en-US" sz="900">
                <a:solidFill>
                  <a:srgbClr val="0000FF"/>
                </a:solidFill>
                <a:latin typeface="Arial" charset="0"/>
              </a:rPr>
              <a:t>U Washington</a:t>
            </a:r>
          </a:p>
          <a:p>
            <a:pPr>
              <a:lnSpc>
                <a:spcPct val="90000"/>
              </a:lnSpc>
              <a:spcBef>
                <a:spcPct val="5000"/>
              </a:spcBef>
              <a:spcAft>
                <a:spcPct val="5000"/>
              </a:spcAft>
            </a:pPr>
            <a:r>
              <a:rPr lang="en-US" sz="900">
                <a:solidFill>
                  <a:srgbClr val="0000FF"/>
                </a:solidFill>
                <a:latin typeface="Arial" charset="0"/>
              </a:rPr>
              <a:t>U Wisconsin</a:t>
            </a:r>
          </a:p>
          <a:p>
            <a:pPr>
              <a:lnSpc>
                <a:spcPct val="90000"/>
              </a:lnSpc>
              <a:spcBef>
                <a:spcPct val="5000"/>
              </a:spcBef>
              <a:spcAft>
                <a:spcPct val="5000"/>
              </a:spcAft>
            </a:pPr>
            <a:r>
              <a:rPr lang="en-US" sz="900">
                <a:solidFill>
                  <a:srgbClr val="0000FF"/>
                </a:solidFill>
                <a:latin typeface="Arial" charset="0"/>
              </a:rPr>
              <a:t>X Science LLC</a:t>
            </a:r>
          </a:p>
        </p:txBody>
      </p:sp>
      <p:pic>
        <p:nvPicPr>
          <p:cNvPr id="2103" name="Picture 5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78981" y="4267200"/>
            <a:ext cx="2274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 Circuit Types</a:t>
            </a:r>
            <a:endParaRPr lang="en-US" dirty="0"/>
          </a:p>
        </p:txBody>
      </p:sp>
      <p:grpSp>
        <p:nvGrpSpPr>
          <p:cNvPr id="7" name="Group 54"/>
          <p:cNvGrpSpPr>
            <a:grpSpLocks/>
          </p:cNvGrpSpPr>
          <p:nvPr/>
        </p:nvGrpSpPr>
        <p:grpSpPr bwMode="auto">
          <a:xfrm>
            <a:off x="580229" y="1059617"/>
            <a:ext cx="1768475" cy="1023937"/>
            <a:chOff x="44" y="185"/>
            <a:chExt cx="1114" cy="645"/>
          </a:xfrm>
        </p:grpSpPr>
        <p:sp>
          <p:nvSpPr>
            <p:cNvPr id="9" name="Line 55"/>
            <p:cNvSpPr>
              <a:spLocks noChangeShapeType="1"/>
            </p:cNvSpPr>
            <p:nvPr/>
          </p:nvSpPr>
          <p:spPr bwMode="auto">
            <a:xfrm>
              <a:off x="156" y="222"/>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56"/>
            <p:cNvSpPr>
              <a:spLocks noChangeShapeType="1"/>
            </p:cNvSpPr>
            <p:nvPr/>
          </p:nvSpPr>
          <p:spPr bwMode="auto">
            <a:xfrm>
              <a:off x="156" y="830"/>
              <a:ext cx="9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7"/>
            <p:cNvSpPr>
              <a:spLocks noChangeShapeType="1"/>
            </p:cNvSpPr>
            <p:nvPr/>
          </p:nvSpPr>
          <p:spPr bwMode="auto">
            <a:xfrm>
              <a:off x="1099" y="222"/>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Rectangle 58"/>
            <p:cNvSpPr>
              <a:spLocks noChangeArrowheads="1"/>
            </p:cNvSpPr>
            <p:nvPr/>
          </p:nvSpPr>
          <p:spPr bwMode="auto">
            <a:xfrm>
              <a:off x="1047" y="391"/>
              <a:ext cx="111" cy="276"/>
            </a:xfrm>
            <a:prstGeom prst="rect">
              <a:avLst/>
            </a:prstGeom>
            <a:solidFill>
              <a:srgbClr val="FFFFFF"/>
            </a:solidFill>
            <a:ln w="9525">
              <a:solidFill>
                <a:srgbClr val="000000"/>
              </a:solidFill>
              <a:miter lim="800000"/>
              <a:headEnd/>
              <a:tailEnd/>
            </a:ln>
          </p:spPr>
          <p:txBody>
            <a:bodyPr/>
            <a:lstStyle/>
            <a:p>
              <a:endParaRPr lang="en-US"/>
            </a:p>
          </p:txBody>
        </p:sp>
        <p:sp>
          <p:nvSpPr>
            <p:cNvPr id="13" name="Rectangle 59"/>
            <p:cNvSpPr>
              <a:spLocks noChangeArrowheads="1"/>
            </p:cNvSpPr>
            <p:nvPr/>
          </p:nvSpPr>
          <p:spPr bwMode="auto">
            <a:xfrm>
              <a:off x="451" y="443"/>
              <a:ext cx="2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rgbClr val="000000"/>
                  </a:solidFill>
                  <a:latin typeface="Times" charset="0"/>
                </a:rPr>
                <a:t>Type I</a:t>
              </a:r>
              <a:endParaRPr lang="en-US" altLang="en-US" sz="1800"/>
            </a:p>
          </p:txBody>
        </p:sp>
        <p:grpSp>
          <p:nvGrpSpPr>
            <p:cNvPr id="14" name="Group 60"/>
            <p:cNvGrpSpPr>
              <a:grpSpLocks/>
            </p:cNvGrpSpPr>
            <p:nvPr/>
          </p:nvGrpSpPr>
          <p:grpSpPr bwMode="auto">
            <a:xfrm>
              <a:off x="44" y="388"/>
              <a:ext cx="222" cy="276"/>
              <a:chOff x="527" y="587"/>
              <a:chExt cx="222" cy="276"/>
            </a:xfrm>
          </p:grpSpPr>
          <p:sp>
            <p:nvSpPr>
              <p:cNvPr id="17" name="Rectangle 61"/>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 name="Group 20"/>
              <p:cNvGrpSpPr>
                <a:grpSpLocks/>
              </p:cNvGrpSpPr>
              <p:nvPr/>
            </p:nvGrpSpPr>
            <p:grpSpPr bwMode="auto">
              <a:xfrm>
                <a:off x="584" y="671"/>
                <a:ext cx="109" cy="109"/>
                <a:chOff x="1584" y="1632"/>
                <a:chExt cx="192" cy="192"/>
              </a:xfrm>
            </p:grpSpPr>
            <p:sp>
              <p:nvSpPr>
                <p:cNvPr id="19"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20"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5" name="Line 66"/>
            <p:cNvSpPr>
              <a:spLocks noChangeShapeType="1"/>
            </p:cNvSpPr>
            <p:nvPr/>
          </p:nvSpPr>
          <p:spPr bwMode="auto">
            <a:xfrm>
              <a:off x="156" y="222"/>
              <a:ext cx="9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ectangle 67"/>
            <p:cNvSpPr>
              <a:spLocks noChangeAspect="1" noChangeArrowheads="1"/>
            </p:cNvSpPr>
            <p:nvPr/>
          </p:nvSpPr>
          <p:spPr bwMode="auto">
            <a:xfrm rot="-5400000">
              <a:off x="564" y="139"/>
              <a:ext cx="63" cy="156"/>
            </a:xfrm>
            <a:prstGeom prst="rect">
              <a:avLst/>
            </a:prstGeom>
            <a:solidFill>
              <a:srgbClr val="FFFFFF"/>
            </a:solidFill>
            <a:ln w="9525">
              <a:solidFill>
                <a:srgbClr val="000000"/>
              </a:solidFill>
              <a:miter lim="800000"/>
              <a:headEnd/>
              <a:tailEnd/>
            </a:ln>
          </p:spPr>
          <p:txBody>
            <a:bodyPr/>
            <a:lstStyle/>
            <a:p>
              <a:endParaRPr lang="en-US"/>
            </a:p>
          </p:txBody>
        </p:sp>
      </p:grpSp>
      <p:sp>
        <p:nvSpPr>
          <p:cNvPr id="8" name="Rectangle 121"/>
          <p:cNvSpPr>
            <a:spLocks noChangeArrowheads="1"/>
          </p:cNvSpPr>
          <p:nvPr/>
        </p:nvSpPr>
        <p:spPr bwMode="auto">
          <a:xfrm>
            <a:off x="208445" y="2236004"/>
            <a:ext cx="2553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0" i="0" dirty="0"/>
              <a:t>Type I – Unipolar, 2-wire circuit (current flows through a single series or parallel connected load group) </a:t>
            </a:r>
            <a:r>
              <a:rPr lang="en-US" altLang="en-US" sz="1200" b="0" i="0" dirty="0" smtClean="0"/>
              <a:t>–PF4</a:t>
            </a:r>
            <a:r>
              <a:rPr lang="en-US" altLang="en-US" sz="1200" b="0" i="0" dirty="0"/>
              <a:t>, </a:t>
            </a:r>
            <a:r>
              <a:rPr lang="en-US" altLang="en-US" sz="1200" b="0" i="0" dirty="0" smtClean="0"/>
              <a:t>PF5</a:t>
            </a:r>
            <a:endParaRPr lang="en-US" altLang="en-US" sz="1200" b="0" i="0" dirty="0"/>
          </a:p>
        </p:txBody>
      </p:sp>
      <p:grpSp>
        <p:nvGrpSpPr>
          <p:cNvPr id="23" name="Group 92"/>
          <p:cNvGrpSpPr>
            <a:grpSpLocks/>
          </p:cNvGrpSpPr>
          <p:nvPr/>
        </p:nvGrpSpPr>
        <p:grpSpPr bwMode="auto">
          <a:xfrm>
            <a:off x="3601281" y="1058250"/>
            <a:ext cx="1312864" cy="1682750"/>
            <a:chOff x="2443" y="225"/>
            <a:chExt cx="1115" cy="1279"/>
          </a:xfrm>
        </p:grpSpPr>
        <p:sp>
          <p:nvSpPr>
            <p:cNvPr id="25" name="Rectangle 93"/>
            <p:cNvSpPr>
              <a:spLocks noChangeArrowheads="1"/>
            </p:cNvSpPr>
            <p:nvPr/>
          </p:nvSpPr>
          <p:spPr bwMode="auto">
            <a:xfrm>
              <a:off x="2880" y="1151"/>
              <a:ext cx="3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rgbClr val="000000"/>
                  </a:solidFill>
                  <a:latin typeface="Times" charset="0"/>
                </a:rPr>
                <a:t>Type II</a:t>
              </a:r>
              <a:endParaRPr lang="en-US" altLang="en-US" sz="1800"/>
            </a:p>
          </p:txBody>
        </p:sp>
        <p:sp>
          <p:nvSpPr>
            <p:cNvPr id="26" name="Line 94"/>
            <p:cNvSpPr>
              <a:spLocks noChangeShapeType="1"/>
            </p:cNvSpPr>
            <p:nvPr/>
          </p:nvSpPr>
          <p:spPr bwMode="auto">
            <a:xfrm>
              <a:off x="2556" y="257"/>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95"/>
            <p:cNvSpPr>
              <a:spLocks noChangeShapeType="1"/>
            </p:cNvSpPr>
            <p:nvPr/>
          </p:nvSpPr>
          <p:spPr bwMode="auto">
            <a:xfrm>
              <a:off x="2556" y="257"/>
              <a:ext cx="9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96"/>
            <p:cNvSpPr>
              <a:spLocks noChangeShapeType="1"/>
            </p:cNvSpPr>
            <p:nvPr/>
          </p:nvSpPr>
          <p:spPr bwMode="auto">
            <a:xfrm>
              <a:off x="3499" y="257"/>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Rectangle 97"/>
            <p:cNvSpPr>
              <a:spLocks noChangeArrowheads="1"/>
            </p:cNvSpPr>
            <p:nvPr/>
          </p:nvSpPr>
          <p:spPr bwMode="auto">
            <a:xfrm>
              <a:off x="3441" y="426"/>
              <a:ext cx="111" cy="277"/>
            </a:xfrm>
            <a:prstGeom prst="rect">
              <a:avLst/>
            </a:prstGeom>
            <a:solidFill>
              <a:srgbClr val="FFFFFF"/>
            </a:solidFill>
            <a:ln w="9525">
              <a:solidFill>
                <a:srgbClr val="000000"/>
              </a:solidFill>
              <a:miter lim="800000"/>
              <a:headEnd/>
              <a:tailEnd/>
            </a:ln>
          </p:spPr>
          <p:txBody>
            <a:bodyPr/>
            <a:lstStyle/>
            <a:p>
              <a:endParaRPr lang="en-US"/>
            </a:p>
          </p:txBody>
        </p:sp>
        <p:sp>
          <p:nvSpPr>
            <p:cNvPr id="30" name="Line 98"/>
            <p:cNvSpPr>
              <a:spLocks noChangeShapeType="1"/>
            </p:cNvSpPr>
            <p:nvPr/>
          </p:nvSpPr>
          <p:spPr bwMode="auto">
            <a:xfrm>
              <a:off x="2556" y="865"/>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9"/>
            <p:cNvSpPr>
              <a:spLocks noChangeShapeType="1"/>
            </p:cNvSpPr>
            <p:nvPr/>
          </p:nvSpPr>
          <p:spPr bwMode="auto">
            <a:xfrm>
              <a:off x="2556" y="1473"/>
              <a:ext cx="9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00"/>
            <p:cNvSpPr>
              <a:spLocks noChangeShapeType="1"/>
            </p:cNvSpPr>
            <p:nvPr/>
          </p:nvSpPr>
          <p:spPr bwMode="auto">
            <a:xfrm>
              <a:off x="3499" y="865"/>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Rectangle 101"/>
            <p:cNvSpPr>
              <a:spLocks noChangeArrowheads="1"/>
            </p:cNvSpPr>
            <p:nvPr/>
          </p:nvSpPr>
          <p:spPr bwMode="auto">
            <a:xfrm>
              <a:off x="3447" y="1037"/>
              <a:ext cx="111" cy="277"/>
            </a:xfrm>
            <a:prstGeom prst="rect">
              <a:avLst/>
            </a:prstGeom>
            <a:solidFill>
              <a:srgbClr val="FFFFFF"/>
            </a:solidFill>
            <a:ln w="9525">
              <a:solidFill>
                <a:srgbClr val="000000"/>
              </a:solidFill>
              <a:miter lim="800000"/>
              <a:headEnd/>
              <a:tailEnd/>
            </a:ln>
          </p:spPr>
          <p:txBody>
            <a:bodyPr/>
            <a:lstStyle/>
            <a:p>
              <a:endParaRPr lang="en-US"/>
            </a:p>
          </p:txBody>
        </p:sp>
        <p:sp>
          <p:nvSpPr>
            <p:cNvPr id="34" name="Line 102"/>
            <p:cNvSpPr>
              <a:spLocks noChangeShapeType="1"/>
            </p:cNvSpPr>
            <p:nvPr/>
          </p:nvSpPr>
          <p:spPr bwMode="auto">
            <a:xfrm flipH="1">
              <a:off x="2550" y="865"/>
              <a:ext cx="9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Oval 103"/>
            <p:cNvSpPr>
              <a:spLocks noChangeArrowheads="1"/>
            </p:cNvSpPr>
            <p:nvPr/>
          </p:nvSpPr>
          <p:spPr bwMode="auto">
            <a:xfrm>
              <a:off x="3108" y="838"/>
              <a:ext cx="55" cy="55"/>
            </a:xfrm>
            <a:prstGeom prst="ellipse">
              <a:avLst/>
            </a:prstGeom>
            <a:solidFill>
              <a:srgbClr val="FFFFFF"/>
            </a:solidFill>
            <a:ln w="9525">
              <a:solidFill>
                <a:srgbClr val="000000"/>
              </a:solidFill>
              <a:round/>
              <a:headEnd/>
              <a:tailEnd/>
            </a:ln>
          </p:spPr>
          <p:txBody>
            <a:bodyPr/>
            <a:lstStyle/>
            <a:p>
              <a:endParaRPr lang="en-US"/>
            </a:p>
          </p:txBody>
        </p:sp>
        <p:sp>
          <p:nvSpPr>
            <p:cNvPr id="36" name="Oval 104"/>
            <p:cNvSpPr>
              <a:spLocks noChangeArrowheads="1"/>
            </p:cNvSpPr>
            <p:nvPr/>
          </p:nvSpPr>
          <p:spPr bwMode="auto">
            <a:xfrm>
              <a:off x="3469" y="836"/>
              <a:ext cx="56" cy="55"/>
            </a:xfrm>
            <a:prstGeom prst="ellipse">
              <a:avLst/>
            </a:prstGeom>
            <a:solidFill>
              <a:srgbClr val="000000"/>
            </a:solidFill>
            <a:ln w="9525">
              <a:solidFill>
                <a:srgbClr val="000000"/>
              </a:solidFill>
              <a:round/>
              <a:headEnd/>
              <a:tailEnd/>
            </a:ln>
          </p:spPr>
          <p:txBody>
            <a:bodyPr/>
            <a:lstStyle/>
            <a:p>
              <a:endParaRPr lang="en-US"/>
            </a:p>
          </p:txBody>
        </p:sp>
        <p:sp>
          <p:nvSpPr>
            <p:cNvPr id="37" name="Oval 105"/>
            <p:cNvSpPr>
              <a:spLocks noChangeArrowheads="1"/>
            </p:cNvSpPr>
            <p:nvPr/>
          </p:nvSpPr>
          <p:spPr bwMode="auto">
            <a:xfrm>
              <a:off x="2880" y="838"/>
              <a:ext cx="55" cy="55"/>
            </a:xfrm>
            <a:prstGeom prst="ellipse">
              <a:avLst/>
            </a:prstGeom>
            <a:solidFill>
              <a:srgbClr val="FFFFFF"/>
            </a:solidFill>
            <a:ln w="9525">
              <a:solidFill>
                <a:srgbClr val="000000"/>
              </a:solidFill>
              <a:round/>
              <a:headEnd/>
              <a:tailEnd/>
            </a:ln>
          </p:spPr>
          <p:txBody>
            <a:bodyPr/>
            <a:lstStyle/>
            <a:p>
              <a:endParaRPr lang="en-US"/>
            </a:p>
          </p:txBody>
        </p:sp>
        <p:sp>
          <p:nvSpPr>
            <p:cNvPr id="38" name="Oval 106"/>
            <p:cNvSpPr>
              <a:spLocks noChangeArrowheads="1"/>
            </p:cNvSpPr>
            <p:nvPr/>
          </p:nvSpPr>
          <p:spPr bwMode="auto">
            <a:xfrm>
              <a:off x="2528" y="834"/>
              <a:ext cx="56" cy="55"/>
            </a:xfrm>
            <a:prstGeom prst="ellipse">
              <a:avLst/>
            </a:prstGeom>
            <a:solidFill>
              <a:srgbClr val="000000"/>
            </a:solidFill>
            <a:ln w="9525">
              <a:solidFill>
                <a:srgbClr val="000000"/>
              </a:solidFill>
              <a:round/>
              <a:headEnd/>
              <a:tailEnd/>
            </a:ln>
          </p:spPr>
          <p:txBody>
            <a:bodyPr/>
            <a:lstStyle/>
            <a:p>
              <a:endParaRPr lang="en-US"/>
            </a:p>
          </p:txBody>
        </p:sp>
        <p:grpSp>
          <p:nvGrpSpPr>
            <p:cNvPr id="39" name="Group 107"/>
            <p:cNvGrpSpPr>
              <a:grpSpLocks/>
            </p:cNvGrpSpPr>
            <p:nvPr/>
          </p:nvGrpSpPr>
          <p:grpSpPr bwMode="auto">
            <a:xfrm>
              <a:off x="2443" y="427"/>
              <a:ext cx="222" cy="276"/>
              <a:chOff x="527" y="587"/>
              <a:chExt cx="222" cy="276"/>
            </a:xfrm>
          </p:grpSpPr>
          <p:sp>
            <p:nvSpPr>
              <p:cNvPr id="48" name="Rectangle 108"/>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9" name="Group 20"/>
              <p:cNvGrpSpPr>
                <a:grpSpLocks/>
              </p:cNvGrpSpPr>
              <p:nvPr/>
            </p:nvGrpSpPr>
            <p:grpSpPr bwMode="auto">
              <a:xfrm>
                <a:off x="584" y="671"/>
                <a:ext cx="109" cy="109"/>
                <a:chOff x="1584" y="1632"/>
                <a:chExt cx="192" cy="192"/>
              </a:xfrm>
            </p:grpSpPr>
            <p:sp>
              <p:nvSpPr>
                <p:cNvPr id="50"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51"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0" name="Group 113"/>
            <p:cNvGrpSpPr>
              <a:grpSpLocks/>
            </p:cNvGrpSpPr>
            <p:nvPr/>
          </p:nvGrpSpPr>
          <p:grpSpPr bwMode="auto">
            <a:xfrm>
              <a:off x="2445" y="1038"/>
              <a:ext cx="222" cy="276"/>
              <a:chOff x="527" y="587"/>
              <a:chExt cx="222" cy="276"/>
            </a:xfrm>
          </p:grpSpPr>
          <p:sp>
            <p:nvSpPr>
              <p:cNvPr id="43" name="Rectangle 114"/>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4" name="Group 20"/>
              <p:cNvGrpSpPr>
                <a:grpSpLocks/>
              </p:cNvGrpSpPr>
              <p:nvPr/>
            </p:nvGrpSpPr>
            <p:grpSpPr bwMode="auto">
              <a:xfrm>
                <a:off x="584" y="671"/>
                <a:ext cx="109" cy="109"/>
                <a:chOff x="1584" y="1632"/>
                <a:chExt cx="192" cy="192"/>
              </a:xfrm>
            </p:grpSpPr>
            <p:sp>
              <p:nvSpPr>
                <p:cNvPr id="45"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46"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1" name="Rectangle 119"/>
            <p:cNvSpPr>
              <a:spLocks noChangeAspect="1" noChangeArrowheads="1"/>
            </p:cNvSpPr>
            <p:nvPr/>
          </p:nvSpPr>
          <p:spPr bwMode="auto">
            <a:xfrm rot="-5400000">
              <a:off x="2972" y="179"/>
              <a:ext cx="63" cy="156"/>
            </a:xfrm>
            <a:prstGeom prst="rect">
              <a:avLst/>
            </a:prstGeom>
            <a:solidFill>
              <a:srgbClr val="FFFFFF"/>
            </a:solidFill>
            <a:ln w="9525">
              <a:solidFill>
                <a:srgbClr val="000000"/>
              </a:solidFill>
              <a:miter lim="800000"/>
              <a:headEnd/>
              <a:tailEnd/>
            </a:ln>
          </p:spPr>
          <p:txBody>
            <a:bodyPr/>
            <a:lstStyle/>
            <a:p>
              <a:endParaRPr lang="en-US"/>
            </a:p>
          </p:txBody>
        </p:sp>
        <p:sp>
          <p:nvSpPr>
            <p:cNvPr id="42" name="Rectangle 120"/>
            <p:cNvSpPr>
              <a:spLocks noChangeAspect="1" noChangeArrowheads="1"/>
            </p:cNvSpPr>
            <p:nvPr/>
          </p:nvSpPr>
          <p:spPr bwMode="auto">
            <a:xfrm rot="-5400000">
              <a:off x="2971" y="1395"/>
              <a:ext cx="63" cy="156"/>
            </a:xfrm>
            <a:prstGeom prst="rect">
              <a:avLst/>
            </a:prstGeom>
            <a:solidFill>
              <a:srgbClr val="FFFFFF"/>
            </a:solidFill>
            <a:ln w="9525">
              <a:solidFill>
                <a:srgbClr val="000000"/>
              </a:solidFill>
              <a:miter lim="800000"/>
              <a:headEnd/>
              <a:tailEnd/>
            </a:ln>
          </p:spPr>
          <p:txBody>
            <a:bodyPr/>
            <a:lstStyle/>
            <a:p>
              <a:endParaRPr lang="en-US"/>
            </a:p>
          </p:txBody>
        </p:sp>
      </p:grpSp>
      <p:sp>
        <p:nvSpPr>
          <p:cNvPr id="24" name="Rectangle 154"/>
          <p:cNvSpPr>
            <a:spLocks noChangeArrowheads="1"/>
          </p:cNvSpPr>
          <p:nvPr/>
        </p:nvSpPr>
        <p:spPr bwMode="auto">
          <a:xfrm>
            <a:off x="2812273" y="2869347"/>
            <a:ext cx="33912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0" i="0" dirty="0"/>
              <a:t>Type II – Unipolar, 3-wire circuit (current flows through two series or parallel connected load coil groups with currents not necessarily equal) – </a:t>
            </a:r>
            <a:r>
              <a:rPr lang="en-US" altLang="en-US" sz="1200" b="0" i="0" dirty="0" smtClean="0"/>
              <a:t>PF1AU/L, PF1BU/L, PF2U/L</a:t>
            </a:r>
            <a:endParaRPr lang="en-US" altLang="en-US" sz="1200" b="0" i="0" dirty="0"/>
          </a:p>
        </p:txBody>
      </p:sp>
      <p:grpSp>
        <p:nvGrpSpPr>
          <p:cNvPr id="54" name="Group 68"/>
          <p:cNvGrpSpPr>
            <a:grpSpLocks/>
          </p:cNvGrpSpPr>
          <p:nvPr/>
        </p:nvGrpSpPr>
        <p:grpSpPr bwMode="auto">
          <a:xfrm>
            <a:off x="5997575" y="1075615"/>
            <a:ext cx="2509838" cy="1049337"/>
            <a:chOff x="44" y="1009"/>
            <a:chExt cx="1581" cy="661"/>
          </a:xfrm>
        </p:grpSpPr>
        <p:sp>
          <p:nvSpPr>
            <p:cNvPr id="56" name="Rectangle 69"/>
            <p:cNvSpPr>
              <a:spLocks noChangeArrowheads="1"/>
            </p:cNvSpPr>
            <p:nvPr/>
          </p:nvSpPr>
          <p:spPr bwMode="auto">
            <a:xfrm>
              <a:off x="910" y="1287"/>
              <a:ext cx="3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rgbClr val="000000"/>
                  </a:solidFill>
                  <a:latin typeface="Times" charset="0"/>
                </a:rPr>
                <a:t>Type III</a:t>
              </a:r>
              <a:endParaRPr lang="en-US" altLang="en-US" sz="1800"/>
            </a:p>
          </p:txBody>
        </p:sp>
        <p:sp>
          <p:nvSpPr>
            <p:cNvPr id="57" name="Line 70"/>
            <p:cNvSpPr>
              <a:spLocks noChangeShapeType="1"/>
            </p:cNvSpPr>
            <p:nvPr/>
          </p:nvSpPr>
          <p:spPr bwMode="auto">
            <a:xfrm>
              <a:off x="155" y="1034"/>
              <a:ext cx="141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71"/>
            <p:cNvSpPr>
              <a:spLocks noChangeShapeType="1"/>
            </p:cNvSpPr>
            <p:nvPr/>
          </p:nvSpPr>
          <p:spPr bwMode="auto">
            <a:xfrm>
              <a:off x="155" y="1643"/>
              <a:ext cx="141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72"/>
            <p:cNvSpPr>
              <a:spLocks noChangeShapeType="1"/>
            </p:cNvSpPr>
            <p:nvPr/>
          </p:nvSpPr>
          <p:spPr bwMode="auto">
            <a:xfrm>
              <a:off x="1566" y="1034"/>
              <a:ext cx="0" cy="6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Rectangle 73"/>
            <p:cNvSpPr>
              <a:spLocks noChangeArrowheads="1"/>
            </p:cNvSpPr>
            <p:nvPr/>
          </p:nvSpPr>
          <p:spPr bwMode="auto">
            <a:xfrm>
              <a:off x="1514" y="1203"/>
              <a:ext cx="111" cy="277"/>
            </a:xfrm>
            <a:prstGeom prst="rect">
              <a:avLst/>
            </a:prstGeom>
            <a:solidFill>
              <a:srgbClr val="FFFFFF"/>
            </a:solidFill>
            <a:ln w="9525">
              <a:solidFill>
                <a:srgbClr val="000000"/>
              </a:solidFill>
              <a:miter lim="800000"/>
              <a:headEnd/>
              <a:tailEnd/>
            </a:ln>
          </p:spPr>
          <p:txBody>
            <a:bodyPr/>
            <a:lstStyle/>
            <a:p>
              <a:endParaRPr lang="en-US"/>
            </a:p>
          </p:txBody>
        </p:sp>
        <p:sp>
          <p:nvSpPr>
            <p:cNvPr id="61" name="Oval 74"/>
            <p:cNvSpPr>
              <a:spLocks noChangeArrowheads="1"/>
            </p:cNvSpPr>
            <p:nvPr/>
          </p:nvSpPr>
          <p:spPr bwMode="auto">
            <a:xfrm>
              <a:off x="603" y="1009"/>
              <a:ext cx="56" cy="55"/>
            </a:xfrm>
            <a:prstGeom prst="ellipse">
              <a:avLst/>
            </a:prstGeom>
            <a:solidFill>
              <a:srgbClr val="000000"/>
            </a:solidFill>
            <a:ln w="9525">
              <a:solidFill>
                <a:srgbClr val="000000"/>
              </a:solidFill>
              <a:round/>
              <a:headEnd/>
              <a:tailEnd/>
            </a:ln>
          </p:spPr>
          <p:txBody>
            <a:bodyPr/>
            <a:lstStyle/>
            <a:p>
              <a:endParaRPr lang="en-US"/>
            </a:p>
          </p:txBody>
        </p:sp>
        <p:sp>
          <p:nvSpPr>
            <p:cNvPr id="62" name="Oval 75"/>
            <p:cNvSpPr>
              <a:spLocks noChangeArrowheads="1"/>
            </p:cNvSpPr>
            <p:nvPr/>
          </p:nvSpPr>
          <p:spPr bwMode="auto">
            <a:xfrm>
              <a:off x="601" y="1615"/>
              <a:ext cx="56" cy="55"/>
            </a:xfrm>
            <a:prstGeom prst="ellipse">
              <a:avLst/>
            </a:prstGeom>
            <a:solidFill>
              <a:srgbClr val="000000"/>
            </a:solidFill>
            <a:ln w="9525">
              <a:solidFill>
                <a:srgbClr val="000000"/>
              </a:solidFill>
              <a:round/>
              <a:headEnd/>
              <a:tailEnd/>
            </a:ln>
          </p:spPr>
          <p:txBody>
            <a:bodyPr/>
            <a:lstStyle/>
            <a:p>
              <a:endParaRPr lang="en-US"/>
            </a:p>
          </p:txBody>
        </p:sp>
        <p:sp>
          <p:nvSpPr>
            <p:cNvPr id="63" name="Rectangle 76"/>
            <p:cNvSpPr>
              <a:spLocks noChangeAspect="1" noChangeArrowheads="1"/>
            </p:cNvSpPr>
            <p:nvPr/>
          </p:nvSpPr>
          <p:spPr bwMode="auto">
            <a:xfrm rot="5400000">
              <a:off x="352" y="977"/>
              <a:ext cx="46" cy="114"/>
            </a:xfrm>
            <a:prstGeom prst="rect">
              <a:avLst/>
            </a:prstGeom>
            <a:solidFill>
              <a:srgbClr val="FFFFFF"/>
            </a:solidFill>
            <a:ln w="9525">
              <a:solidFill>
                <a:srgbClr val="000000"/>
              </a:solidFill>
              <a:miter lim="800000"/>
              <a:headEnd/>
              <a:tailEnd/>
            </a:ln>
          </p:spPr>
          <p:txBody>
            <a:bodyPr/>
            <a:lstStyle/>
            <a:p>
              <a:endParaRPr lang="en-US"/>
            </a:p>
          </p:txBody>
        </p:sp>
        <p:sp>
          <p:nvSpPr>
            <p:cNvPr id="64" name="Rectangle 77"/>
            <p:cNvSpPr>
              <a:spLocks noChangeAspect="1" noChangeArrowheads="1"/>
            </p:cNvSpPr>
            <p:nvPr/>
          </p:nvSpPr>
          <p:spPr bwMode="auto">
            <a:xfrm rot="5400000">
              <a:off x="351" y="1586"/>
              <a:ext cx="46" cy="114"/>
            </a:xfrm>
            <a:prstGeom prst="rect">
              <a:avLst/>
            </a:prstGeom>
            <a:solidFill>
              <a:srgbClr val="FFFFFF"/>
            </a:solidFill>
            <a:ln w="9525">
              <a:solidFill>
                <a:srgbClr val="000000"/>
              </a:solidFill>
              <a:miter lim="800000"/>
              <a:headEnd/>
              <a:tailEnd/>
            </a:ln>
          </p:spPr>
          <p:txBody>
            <a:bodyPr/>
            <a:lstStyle/>
            <a:p>
              <a:endParaRPr lang="en-US"/>
            </a:p>
          </p:txBody>
        </p:sp>
        <p:grpSp>
          <p:nvGrpSpPr>
            <p:cNvPr id="65" name="Group 78"/>
            <p:cNvGrpSpPr>
              <a:grpSpLocks/>
            </p:cNvGrpSpPr>
            <p:nvPr/>
          </p:nvGrpSpPr>
          <p:grpSpPr bwMode="auto">
            <a:xfrm rot="10800000">
              <a:off x="519" y="1192"/>
              <a:ext cx="222" cy="276"/>
              <a:chOff x="527" y="587"/>
              <a:chExt cx="222" cy="276"/>
            </a:xfrm>
          </p:grpSpPr>
          <p:sp>
            <p:nvSpPr>
              <p:cNvPr id="74" name="Rectangle 79"/>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5" name="Group 20"/>
              <p:cNvGrpSpPr>
                <a:grpSpLocks/>
              </p:cNvGrpSpPr>
              <p:nvPr/>
            </p:nvGrpSpPr>
            <p:grpSpPr bwMode="auto">
              <a:xfrm>
                <a:off x="584" y="671"/>
                <a:ext cx="109" cy="109"/>
                <a:chOff x="1584" y="1632"/>
                <a:chExt cx="192" cy="192"/>
              </a:xfrm>
            </p:grpSpPr>
            <p:sp>
              <p:nvSpPr>
                <p:cNvPr id="76"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rot="10800000"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77"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6" name="Group 84"/>
            <p:cNvGrpSpPr>
              <a:grpSpLocks/>
            </p:cNvGrpSpPr>
            <p:nvPr/>
          </p:nvGrpSpPr>
          <p:grpSpPr bwMode="auto">
            <a:xfrm>
              <a:off x="44" y="1193"/>
              <a:ext cx="222" cy="276"/>
              <a:chOff x="527" y="587"/>
              <a:chExt cx="222" cy="276"/>
            </a:xfrm>
          </p:grpSpPr>
          <p:sp>
            <p:nvSpPr>
              <p:cNvPr id="69" name="Rectangle 85"/>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0" name="Group 20"/>
              <p:cNvGrpSpPr>
                <a:grpSpLocks/>
              </p:cNvGrpSpPr>
              <p:nvPr/>
            </p:nvGrpSpPr>
            <p:grpSpPr bwMode="auto">
              <a:xfrm>
                <a:off x="584" y="671"/>
                <a:ext cx="109" cy="109"/>
                <a:chOff x="1584" y="1632"/>
                <a:chExt cx="192" cy="192"/>
              </a:xfrm>
            </p:grpSpPr>
            <p:sp>
              <p:nvSpPr>
                <p:cNvPr id="71"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72"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7" name="Line 90"/>
            <p:cNvSpPr>
              <a:spLocks noChangeShapeType="1"/>
            </p:cNvSpPr>
            <p:nvPr/>
          </p:nvSpPr>
          <p:spPr bwMode="auto">
            <a:xfrm>
              <a:off x="157" y="1034"/>
              <a:ext cx="0" cy="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91"/>
            <p:cNvSpPr>
              <a:spLocks noChangeShapeType="1"/>
            </p:cNvSpPr>
            <p:nvPr/>
          </p:nvSpPr>
          <p:spPr bwMode="auto">
            <a:xfrm>
              <a:off x="631" y="1034"/>
              <a:ext cx="0" cy="6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 name="Rectangle 156"/>
          <p:cNvSpPr>
            <a:spLocks noChangeArrowheads="1"/>
          </p:cNvSpPr>
          <p:nvPr/>
        </p:nvSpPr>
        <p:spPr bwMode="auto">
          <a:xfrm>
            <a:off x="6217842" y="2236003"/>
            <a:ext cx="26376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0" i="0" dirty="0"/>
              <a:t>Type III – Bipolar, </a:t>
            </a:r>
            <a:r>
              <a:rPr lang="en-US" altLang="en-US" sz="1200" b="0" i="0" dirty="0" smtClean="0"/>
              <a:t>4-quadrant*, </a:t>
            </a:r>
            <a:r>
              <a:rPr lang="en-US" altLang="en-US" sz="1200" b="0" i="0" dirty="0"/>
              <a:t>2-wire circuit (bi-directional current through a single series or parallel connected load coil group) – OH</a:t>
            </a:r>
          </a:p>
        </p:txBody>
      </p:sp>
      <p:grpSp>
        <p:nvGrpSpPr>
          <p:cNvPr id="80" name="Group 6"/>
          <p:cNvGrpSpPr>
            <a:grpSpLocks/>
          </p:cNvGrpSpPr>
          <p:nvPr/>
        </p:nvGrpSpPr>
        <p:grpSpPr bwMode="auto">
          <a:xfrm>
            <a:off x="267871" y="3254856"/>
            <a:ext cx="2297113" cy="2032000"/>
            <a:chOff x="3944" y="288"/>
            <a:chExt cx="1447" cy="1280"/>
          </a:xfrm>
        </p:grpSpPr>
        <p:sp>
          <p:nvSpPr>
            <p:cNvPr id="82" name="Rectangle 7"/>
            <p:cNvSpPr>
              <a:spLocks noChangeArrowheads="1"/>
            </p:cNvSpPr>
            <p:nvPr/>
          </p:nvSpPr>
          <p:spPr bwMode="auto">
            <a:xfrm>
              <a:off x="4673" y="1161"/>
              <a:ext cx="3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dirty="0">
                  <a:solidFill>
                    <a:srgbClr val="000000"/>
                  </a:solidFill>
                  <a:latin typeface="Times" charset="0"/>
                </a:rPr>
                <a:t>Type IV</a:t>
              </a:r>
              <a:endParaRPr lang="en-US" altLang="en-US" sz="1800" dirty="0"/>
            </a:p>
          </p:txBody>
        </p:sp>
        <p:sp>
          <p:nvSpPr>
            <p:cNvPr id="83" name="Line 8"/>
            <p:cNvSpPr>
              <a:spLocks noChangeShapeType="1"/>
            </p:cNvSpPr>
            <p:nvPr/>
          </p:nvSpPr>
          <p:spPr bwMode="auto">
            <a:xfrm>
              <a:off x="4056" y="321"/>
              <a:ext cx="1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9"/>
            <p:cNvSpPr>
              <a:spLocks noChangeShapeType="1"/>
            </p:cNvSpPr>
            <p:nvPr/>
          </p:nvSpPr>
          <p:spPr bwMode="auto">
            <a:xfrm>
              <a:off x="4056" y="929"/>
              <a:ext cx="1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0"/>
            <p:cNvSpPr>
              <a:spLocks noChangeShapeType="1"/>
            </p:cNvSpPr>
            <p:nvPr/>
          </p:nvSpPr>
          <p:spPr bwMode="auto">
            <a:xfrm>
              <a:off x="5332" y="321"/>
              <a:ext cx="0" cy="6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Rectangle 11"/>
            <p:cNvSpPr>
              <a:spLocks noChangeArrowheads="1"/>
            </p:cNvSpPr>
            <p:nvPr/>
          </p:nvSpPr>
          <p:spPr bwMode="auto">
            <a:xfrm>
              <a:off x="5280" y="490"/>
              <a:ext cx="111" cy="277"/>
            </a:xfrm>
            <a:prstGeom prst="rect">
              <a:avLst/>
            </a:prstGeom>
            <a:solidFill>
              <a:srgbClr val="FFFFFF"/>
            </a:solidFill>
            <a:ln w="9525">
              <a:solidFill>
                <a:srgbClr val="000000"/>
              </a:solidFill>
              <a:miter lim="800000"/>
              <a:headEnd/>
              <a:tailEnd/>
            </a:ln>
          </p:spPr>
          <p:txBody>
            <a:bodyPr/>
            <a:lstStyle/>
            <a:p>
              <a:endParaRPr lang="en-US"/>
            </a:p>
          </p:txBody>
        </p:sp>
        <p:sp>
          <p:nvSpPr>
            <p:cNvPr id="87" name="Line 12"/>
            <p:cNvSpPr>
              <a:spLocks noChangeShapeType="1"/>
            </p:cNvSpPr>
            <p:nvPr/>
          </p:nvSpPr>
          <p:spPr bwMode="auto">
            <a:xfrm>
              <a:off x="4056" y="929"/>
              <a:ext cx="1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3"/>
            <p:cNvSpPr>
              <a:spLocks noChangeShapeType="1"/>
            </p:cNvSpPr>
            <p:nvPr/>
          </p:nvSpPr>
          <p:spPr bwMode="auto">
            <a:xfrm>
              <a:off x="4056" y="1538"/>
              <a:ext cx="1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4"/>
            <p:cNvSpPr>
              <a:spLocks noChangeShapeType="1"/>
            </p:cNvSpPr>
            <p:nvPr/>
          </p:nvSpPr>
          <p:spPr bwMode="auto">
            <a:xfrm>
              <a:off x="5332" y="929"/>
              <a:ext cx="0" cy="6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Rectangle 15"/>
            <p:cNvSpPr>
              <a:spLocks noChangeArrowheads="1"/>
            </p:cNvSpPr>
            <p:nvPr/>
          </p:nvSpPr>
          <p:spPr bwMode="auto">
            <a:xfrm>
              <a:off x="5280" y="1098"/>
              <a:ext cx="111" cy="277"/>
            </a:xfrm>
            <a:prstGeom prst="rect">
              <a:avLst/>
            </a:prstGeom>
            <a:solidFill>
              <a:srgbClr val="FFFFFF"/>
            </a:solidFill>
            <a:ln w="9525">
              <a:solidFill>
                <a:srgbClr val="000000"/>
              </a:solidFill>
              <a:miter lim="800000"/>
              <a:headEnd/>
              <a:tailEnd/>
            </a:ln>
          </p:spPr>
          <p:txBody>
            <a:bodyPr/>
            <a:lstStyle/>
            <a:p>
              <a:endParaRPr lang="en-US"/>
            </a:p>
          </p:txBody>
        </p:sp>
        <p:sp>
          <p:nvSpPr>
            <p:cNvPr id="91" name="Oval 16"/>
            <p:cNvSpPr>
              <a:spLocks noChangeArrowheads="1"/>
            </p:cNvSpPr>
            <p:nvPr/>
          </p:nvSpPr>
          <p:spPr bwMode="auto">
            <a:xfrm>
              <a:off x="4349" y="294"/>
              <a:ext cx="56" cy="55"/>
            </a:xfrm>
            <a:prstGeom prst="ellipse">
              <a:avLst/>
            </a:prstGeom>
            <a:solidFill>
              <a:srgbClr val="000000"/>
            </a:solidFill>
            <a:ln w="9525">
              <a:solidFill>
                <a:srgbClr val="000000"/>
              </a:solidFill>
              <a:round/>
              <a:headEnd/>
              <a:tailEnd/>
            </a:ln>
          </p:spPr>
          <p:txBody>
            <a:bodyPr/>
            <a:lstStyle/>
            <a:p>
              <a:endParaRPr lang="en-US"/>
            </a:p>
          </p:txBody>
        </p:sp>
        <p:sp>
          <p:nvSpPr>
            <p:cNvPr id="92" name="Oval 17"/>
            <p:cNvSpPr>
              <a:spLocks noChangeArrowheads="1"/>
            </p:cNvSpPr>
            <p:nvPr/>
          </p:nvSpPr>
          <p:spPr bwMode="auto">
            <a:xfrm>
              <a:off x="5304" y="902"/>
              <a:ext cx="56" cy="55"/>
            </a:xfrm>
            <a:prstGeom prst="ellipse">
              <a:avLst/>
            </a:prstGeom>
            <a:solidFill>
              <a:srgbClr val="000000"/>
            </a:solidFill>
            <a:ln w="9525">
              <a:solidFill>
                <a:srgbClr val="000000"/>
              </a:solidFill>
              <a:round/>
              <a:headEnd/>
              <a:tailEnd/>
            </a:ln>
          </p:spPr>
          <p:txBody>
            <a:bodyPr/>
            <a:lstStyle/>
            <a:p>
              <a:endParaRPr lang="en-US"/>
            </a:p>
          </p:txBody>
        </p:sp>
        <p:sp>
          <p:nvSpPr>
            <p:cNvPr id="93" name="Oval 18"/>
            <p:cNvSpPr>
              <a:spLocks noChangeArrowheads="1"/>
            </p:cNvSpPr>
            <p:nvPr/>
          </p:nvSpPr>
          <p:spPr bwMode="auto">
            <a:xfrm>
              <a:off x="4350" y="1504"/>
              <a:ext cx="56" cy="55"/>
            </a:xfrm>
            <a:prstGeom prst="ellipse">
              <a:avLst/>
            </a:prstGeom>
            <a:solidFill>
              <a:srgbClr val="000000"/>
            </a:solidFill>
            <a:ln w="9525">
              <a:solidFill>
                <a:srgbClr val="000000"/>
              </a:solidFill>
              <a:round/>
              <a:headEnd/>
              <a:tailEnd/>
            </a:ln>
          </p:spPr>
          <p:txBody>
            <a:bodyPr/>
            <a:lstStyle/>
            <a:p>
              <a:endParaRPr lang="en-US"/>
            </a:p>
          </p:txBody>
        </p:sp>
        <p:sp>
          <p:nvSpPr>
            <p:cNvPr id="94" name="Oval 19"/>
            <p:cNvSpPr>
              <a:spLocks noChangeArrowheads="1"/>
            </p:cNvSpPr>
            <p:nvPr/>
          </p:nvSpPr>
          <p:spPr bwMode="auto">
            <a:xfrm>
              <a:off x="4688" y="902"/>
              <a:ext cx="56" cy="55"/>
            </a:xfrm>
            <a:prstGeom prst="ellipse">
              <a:avLst/>
            </a:prstGeom>
            <a:solidFill>
              <a:srgbClr val="FFFFFF"/>
            </a:solidFill>
            <a:ln w="9525">
              <a:solidFill>
                <a:srgbClr val="000000"/>
              </a:solidFill>
              <a:round/>
              <a:headEnd/>
              <a:tailEnd/>
            </a:ln>
          </p:spPr>
          <p:txBody>
            <a:bodyPr/>
            <a:lstStyle/>
            <a:p>
              <a:endParaRPr lang="en-US"/>
            </a:p>
          </p:txBody>
        </p:sp>
        <p:sp>
          <p:nvSpPr>
            <p:cNvPr id="95" name="Oval 20"/>
            <p:cNvSpPr>
              <a:spLocks noChangeArrowheads="1"/>
            </p:cNvSpPr>
            <p:nvPr/>
          </p:nvSpPr>
          <p:spPr bwMode="auto">
            <a:xfrm>
              <a:off x="4947" y="902"/>
              <a:ext cx="55" cy="55"/>
            </a:xfrm>
            <a:prstGeom prst="ellipse">
              <a:avLst/>
            </a:prstGeom>
            <a:solidFill>
              <a:srgbClr val="FFFFFF"/>
            </a:solidFill>
            <a:ln w="9525">
              <a:solidFill>
                <a:srgbClr val="000000"/>
              </a:solidFill>
              <a:round/>
              <a:headEnd/>
              <a:tailEnd/>
            </a:ln>
          </p:spPr>
          <p:txBody>
            <a:bodyPr/>
            <a:lstStyle/>
            <a:p>
              <a:endParaRPr lang="en-US"/>
            </a:p>
          </p:txBody>
        </p:sp>
        <p:sp>
          <p:nvSpPr>
            <p:cNvPr id="96" name="Oval 21"/>
            <p:cNvSpPr>
              <a:spLocks noChangeArrowheads="1"/>
            </p:cNvSpPr>
            <p:nvPr/>
          </p:nvSpPr>
          <p:spPr bwMode="auto">
            <a:xfrm>
              <a:off x="4351" y="902"/>
              <a:ext cx="56" cy="55"/>
            </a:xfrm>
            <a:prstGeom prst="ellipse">
              <a:avLst/>
            </a:prstGeom>
            <a:solidFill>
              <a:srgbClr val="000000"/>
            </a:solidFill>
            <a:ln w="9525">
              <a:solidFill>
                <a:srgbClr val="000000"/>
              </a:solidFill>
              <a:round/>
              <a:headEnd/>
              <a:tailEnd/>
            </a:ln>
          </p:spPr>
          <p:txBody>
            <a:bodyPr/>
            <a:lstStyle/>
            <a:p>
              <a:endParaRPr lang="en-US"/>
            </a:p>
          </p:txBody>
        </p:sp>
        <p:sp>
          <p:nvSpPr>
            <p:cNvPr id="97" name="Oval 22"/>
            <p:cNvSpPr>
              <a:spLocks noChangeArrowheads="1"/>
            </p:cNvSpPr>
            <p:nvPr/>
          </p:nvSpPr>
          <p:spPr bwMode="auto">
            <a:xfrm>
              <a:off x="4026" y="902"/>
              <a:ext cx="56" cy="55"/>
            </a:xfrm>
            <a:prstGeom prst="ellipse">
              <a:avLst/>
            </a:prstGeom>
            <a:solidFill>
              <a:srgbClr val="000000"/>
            </a:solidFill>
            <a:ln w="9525">
              <a:solidFill>
                <a:srgbClr val="000000"/>
              </a:solidFill>
              <a:round/>
              <a:headEnd/>
              <a:tailEnd/>
            </a:ln>
          </p:spPr>
          <p:txBody>
            <a:bodyPr/>
            <a:lstStyle/>
            <a:p>
              <a:endParaRPr lang="en-US"/>
            </a:p>
          </p:txBody>
        </p:sp>
        <p:grpSp>
          <p:nvGrpSpPr>
            <p:cNvPr id="98" name="Group 23"/>
            <p:cNvGrpSpPr>
              <a:grpSpLocks/>
            </p:cNvGrpSpPr>
            <p:nvPr/>
          </p:nvGrpSpPr>
          <p:grpSpPr bwMode="auto">
            <a:xfrm rot="10800000">
              <a:off x="4271" y="479"/>
              <a:ext cx="222" cy="276"/>
              <a:chOff x="527" y="587"/>
              <a:chExt cx="222" cy="276"/>
            </a:xfrm>
          </p:grpSpPr>
          <p:sp>
            <p:nvSpPr>
              <p:cNvPr id="124" name="Rectangle 24"/>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25" name="Group 20"/>
              <p:cNvGrpSpPr>
                <a:grpSpLocks/>
              </p:cNvGrpSpPr>
              <p:nvPr/>
            </p:nvGrpSpPr>
            <p:grpSpPr bwMode="auto">
              <a:xfrm>
                <a:off x="584" y="671"/>
                <a:ext cx="109" cy="109"/>
                <a:chOff x="1584" y="1632"/>
                <a:chExt cx="192" cy="192"/>
              </a:xfrm>
            </p:grpSpPr>
            <p:sp>
              <p:nvSpPr>
                <p:cNvPr id="126"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rot="10800000"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127"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99" name="Group 29"/>
            <p:cNvGrpSpPr>
              <a:grpSpLocks/>
            </p:cNvGrpSpPr>
            <p:nvPr/>
          </p:nvGrpSpPr>
          <p:grpSpPr bwMode="auto">
            <a:xfrm>
              <a:off x="3944" y="479"/>
              <a:ext cx="222" cy="276"/>
              <a:chOff x="527" y="587"/>
              <a:chExt cx="222" cy="276"/>
            </a:xfrm>
          </p:grpSpPr>
          <p:sp>
            <p:nvSpPr>
              <p:cNvPr id="119" name="Rectangle 30"/>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20" name="Group 20"/>
              <p:cNvGrpSpPr>
                <a:grpSpLocks/>
              </p:cNvGrpSpPr>
              <p:nvPr/>
            </p:nvGrpSpPr>
            <p:grpSpPr bwMode="auto">
              <a:xfrm>
                <a:off x="584" y="671"/>
                <a:ext cx="109" cy="109"/>
                <a:chOff x="1584" y="1632"/>
                <a:chExt cx="192" cy="192"/>
              </a:xfrm>
            </p:grpSpPr>
            <p:sp>
              <p:nvSpPr>
                <p:cNvPr id="121"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122"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0" name="Group 35"/>
            <p:cNvGrpSpPr>
              <a:grpSpLocks/>
            </p:cNvGrpSpPr>
            <p:nvPr/>
          </p:nvGrpSpPr>
          <p:grpSpPr bwMode="auto">
            <a:xfrm rot="10800000">
              <a:off x="4270" y="1086"/>
              <a:ext cx="222" cy="276"/>
              <a:chOff x="527" y="587"/>
              <a:chExt cx="222" cy="276"/>
            </a:xfrm>
          </p:grpSpPr>
          <p:sp>
            <p:nvSpPr>
              <p:cNvPr id="114" name="Rectangle 36"/>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5" name="Group 20"/>
              <p:cNvGrpSpPr>
                <a:grpSpLocks/>
              </p:cNvGrpSpPr>
              <p:nvPr/>
            </p:nvGrpSpPr>
            <p:grpSpPr bwMode="auto">
              <a:xfrm>
                <a:off x="584" y="671"/>
                <a:ext cx="109" cy="109"/>
                <a:chOff x="1584" y="1632"/>
                <a:chExt cx="192" cy="192"/>
              </a:xfrm>
            </p:grpSpPr>
            <p:sp>
              <p:nvSpPr>
                <p:cNvPr id="116"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rot="10800000"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117"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1" name="Group 41"/>
            <p:cNvGrpSpPr>
              <a:grpSpLocks/>
            </p:cNvGrpSpPr>
            <p:nvPr/>
          </p:nvGrpSpPr>
          <p:grpSpPr bwMode="auto">
            <a:xfrm>
              <a:off x="3945" y="1086"/>
              <a:ext cx="222" cy="276"/>
              <a:chOff x="527" y="587"/>
              <a:chExt cx="222" cy="276"/>
            </a:xfrm>
          </p:grpSpPr>
          <p:sp>
            <p:nvSpPr>
              <p:cNvPr id="109" name="Rectangle 42"/>
              <p:cNvSpPr>
                <a:spLocks noChangeArrowheads="1"/>
              </p:cNvSpPr>
              <p:nvPr/>
            </p:nvSpPr>
            <p:spPr bwMode="auto">
              <a:xfrm>
                <a:off x="527" y="587"/>
                <a:ext cx="222" cy="2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0" name="Group 20"/>
              <p:cNvGrpSpPr>
                <a:grpSpLocks/>
              </p:cNvGrpSpPr>
              <p:nvPr/>
            </p:nvGrpSpPr>
            <p:grpSpPr bwMode="auto">
              <a:xfrm>
                <a:off x="584" y="671"/>
                <a:ext cx="109" cy="109"/>
                <a:chOff x="1584" y="1632"/>
                <a:chExt cx="192" cy="192"/>
              </a:xfrm>
            </p:grpSpPr>
            <p:sp>
              <p:nvSpPr>
                <p:cNvPr id="111" name="AutoShape 17"/>
                <p:cNvSpPr>
                  <a:spLocks noChangeArrowheads="1"/>
                </p:cNvSpPr>
                <p:nvPr/>
              </p:nvSpPr>
              <p:spPr bwMode="auto">
                <a:xfrm>
                  <a:off x="1584" y="1680"/>
                  <a:ext cx="192"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endParaRPr lang="en-US" altLang="en-US" sz="2400" i="1">
                    <a:ea typeface="ＭＳ Ｐゴシック" pitchFamily="34" charset="-128"/>
                  </a:endParaRPr>
                </a:p>
              </p:txBody>
            </p:sp>
            <p:sp>
              <p:nvSpPr>
                <p:cNvPr id="112" name="Line 18"/>
                <p:cNvSpPr>
                  <a:spLocks noChangeShapeType="1"/>
                </p:cNvSpPr>
                <p:nvPr/>
              </p:nvSpPr>
              <p:spPr bwMode="auto">
                <a:xfrm>
                  <a:off x="1584" y="1680"/>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 name="Line 19"/>
                <p:cNvSpPr>
                  <a:spLocks noChangeShapeType="1"/>
                </p:cNvSpPr>
                <p:nvPr/>
              </p:nvSpPr>
              <p:spPr bwMode="auto">
                <a:xfrm flipV="1">
                  <a:off x="1728" y="163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2" name="Line 47"/>
            <p:cNvSpPr>
              <a:spLocks noChangeShapeType="1"/>
            </p:cNvSpPr>
            <p:nvPr/>
          </p:nvSpPr>
          <p:spPr bwMode="auto">
            <a:xfrm>
              <a:off x="4056" y="321"/>
              <a:ext cx="0" cy="12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8"/>
            <p:cNvSpPr>
              <a:spLocks noChangeShapeType="1"/>
            </p:cNvSpPr>
            <p:nvPr/>
          </p:nvSpPr>
          <p:spPr bwMode="auto">
            <a:xfrm>
              <a:off x="4379" y="319"/>
              <a:ext cx="0" cy="12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Rectangle 49"/>
            <p:cNvSpPr>
              <a:spLocks noChangeAspect="1" noChangeArrowheads="1"/>
            </p:cNvSpPr>
            <p:nvPr/>
          </p:nvSpPr>
          <p:spPr bwMode="auto">
            <a:xfrm rot="-5400000">
              <a:off x="4186" y="850"/>
              <a:ext cx="63" cy="156"/>
            </a:xfrm>
            <a:prstGeom prst="rect">
              <a:avLst/>
            </a:prstGeom>
            <a:solidFill>
              <a:srgbClr val="FFFFFF"/>
            </a:solidFill>
            <a:ln w="9525">
              <a:solidFill>
                <a:srgbClr val="000000"/>
              </a:solidFill>
              <a:miter lim="800000"/>
              <a:headEnd/>
              <a:tailEnd/>
            </a:ln>
          </p:spPr>
          <p:txBody>
            <a:bodyPr vert="eaVert"/>
            <a:lstStyle/>
            <a:p>
              <a:endParaRPr lang="en-US" altLang="en-US" sz="1800"/>
            </a:p>
          </p:txBody>
        </p:sp>
        <p:sp>
          <p:nvSpPr>
            <p:cNvPr id="105" name="Rectangle 50"/>
            <p:cNvSpPr>
              <a:spLocks noChangeAspect="1" noChangeArrowheads="1"/>
            </p:cNvSpPr>
            <p:nvPr/>
          </p:nvSpPr>
          <p:spPr bwMode="auto">
            <a:xfrm rot="-5400000">
              <a:off x="4186" y="242"/>
              <a:ext cx="63" cy="156"/>
            </a:xfrm>
            <a:prstGeom prst="rect">
              <a:avLst/>
            </a:prstGeom>
            <a:solidFill>
              <a:srgbClr val="FFFFFF"/>
            </a:solidFill>
            <a:ln w="9525">
              <a:solidFill>
                <a:srgbClr val="000000"/>
              </a:solidFill>
              <a:miter lim="800000"/>
              <a:headEnd/>
              <a:tailEnd/>
            </a:ln>
          </p:spPr>
          <p:txBody>
            <a:bodyPr/>
            <a:lstStyle/>
            <a:p>
              <a:endParaRPr lang="en-US"/>
            </a:p>
          </p:txBody>
        </p:sp>
        <p:sp>
          <p:nvSpPr>
            <p:cNvPr id="106" name="Rectangle 51"/>
            <p:cNvSpPr>
              <a:spLocks noChangeAspect="1" noChangeArrowheads="1"/>
            </p:cNvSpPr>
            <p:nvPr/>
          </p:nvSpPr>
          <p:spPr bwMode="auto">
            <a:xfrm rot="-5400000">
              <a:off x="4186" y="1459"/>
              <a:ext cx="63" cy="156"/>
            </a:xfrm>
            <a:prstGeom prst="rect">
              <a:avLst/>
            </a:prstGeom>
            <a:solidFill>
              <a:srgbClr val="FFFFFF"/>
            </a:solidFill>
            <a:ln w="9525">
              <a:solidFill>
                <a:srgbClr val="000000"/>
              </a:solidFill>
              <a:miter lim="800000"/>
              <a:headEnd/>
              <a:tailEnd/>
            </a:ln>
          </p:spPr>
          <p:txBody>
            <a:bodyPr/>
            <a:lstStyle/>
            <a:p>
              <a:endParaRPr lang="en-US"/>
            </a:p>
          </p:txBody>
        </p:sp>
        <p:sp>
          <p:nvSpPr>
            <p:cNvPr id="107" name="Rectangle 52"/>
            <p:cNvSpPr>
              <a:spLocks noChangeAspect="1" noChangeArrowheads="1"/>
            </p:cNvSpPr>
            <p:nvPr/>
          </p:nvSpPr>
          <p:spPr bwMode="auto">
            <a:xfrm rot="-5400000">
              <a:off x="4817" y="242"/>
              <a:ext cx="63" cy="156"/>
            </a:xfrm>
            <a:prstGeom prst="rect">
              <a:avLst/>
            </a:prstGeom>
            <a:solidFill>
              <a:srgbClr val="FFFFFF"/>
            </a:solidFill>
            <a:ln w="9525">
              <a:solidFill>
                <a:srgbClr val="000000"/>
              </a:solidFill>
              <a:miter lim="800000"/>
              <a:headEnd/>
              <a:tailEnd/>
            </a:ln>
          </p:spPr>
          <p:txBody>
            <a:bodyPr/>
            <a:lstStyle/>
            <a:p>
              <a:endParaRPr lang="en-US"/>
            </a:p>
          </p:txBody>
        </p:sp>
        <p:sp>
          <p:nvSpPr>
            <p:cNvPr id="108" name="Rectangle 53"/>
            <p:cNvSpPr>
              <a:spLocks noChangeAspect="1" noChangeArrowheads="1"/>
            </p:cNvSpPr>
            <p:nvPr/>
          </p:nvSpPr>
          <p:spPr bwMode="auto">
            <a:xfrm rot="-5400000">
              <a:off x="4816" y="1459"/>
              <a:ext cx="63" cy="156"/>
            </a:xfrm>
            <a:prstGeom prst="rect">
              <a:avLst/>
            </a:prstGeom>
            <a:solidFill>
              <a:srgbClr val="FFFFFF"/>
            </a:solidFill>
            <a:ln w="9525">
              <a:solidFill>
                <a:srgbClr val="000000"/>
              </a:solidFill>
              <a:miter lim="800000"/>
              <a:headEnd/>
              <a:tailEnd/>
            </a:ln>
          </p:spPr>
          <p:txBody>
            <a:bodyPr/>
            <a:lstStyle/>
            <a:p>
              <a:endParaRPr lang="en-US"/>
            </a:p>
          </p:txBody>
        </p:sp>
      </p:grpSp>
      <p:sp>
        <p:nvSpPr>
          <p:cNvPr id="81" name="Rectangle 157"/>
          <p:cNvSpPr>
            <a:spLocks noChangeArrowheads="1"/>
          </p:cNvSpPr>
          <p:nvPr/>
        </p:nvSpPr>
        <p:spPr bwMode="auto">
          <a:xfrm>
            <a:off x="143454" y="5481304"/>
            <a:ext cx="46668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0" i="0" dirty="0"/>
              <a:t>Type IV – Bipolar, 4-quadrant</a:t>
            </a:r>
            <a:r>
              <a:rPr lang="en-US" altLang="en-US" sz="1200" b="0" i="0" dirty="0" smtClean="0"/>
              <a:t>*, </a:t>
            </a:r>
            <a:r>
              <a:rPr lang="en-US" altLang="en-US" sz="1200" b="0" i="0" dirty="0"/>
              <a:t>3-wire circuit (bi-directional current through two series or parallel connected load coil groups with currents not necessarily equal) – </a:t>
            </a:r>
            <a:r>
              <a:rPr lang="en-US" altLang="en-US" sz="1200" b="0" i="0" dirty="0" smtClean="0"/>
              <a:t>PF1CU/L, PF3U/L</a:t>
            </a:r>
            <a:endParaRPr lang="en-US" altLang="en-US" sz="1200" b="0" i="0" dirty="0"/>
          </a:p>
        </p:txBody>
      </p:sp>
      <p:pic>
        <p:nvPicPr>
          <p:cNvPr id="129" name="Picture 128"/>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88063" y="3236282"/>
            <a:ext cx="2661285" cy="1992630"/>
          </a:xfrm>
          <a:prstGeom prst="rect">
            <a:avLst/>
          </a:prstGeom>
          <a:noFill/>
          <a:ln>
            <a:noFill/>
          </a:ln>
        </p:spPr>
      </p:pic>
      <p:sp>
        <p:nvSpPr>
          <p:cNvPr id="130" name="Rectangle 121"/>
          <p:cNvSpPr>
            <a:spLocks noChangeArrowheads="1"/>
          </p:cNvSpPr>
          <p:nvPr/>
        </p:nvSpPr>
        <p:spPr bwMode="auto">
          <a:xfrm>
            <a:off x="6350000" y="5417177"/>
            <a:ext cx="25538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0" i="0" dirty="0"/>
              <a:t>Type </a:t>
            </a:r>
            <a:r>
              <a:rPr lang="en-US" altLang="en-US" sz="1200" b="0" i="0" dirty="0" smtClean="0"/>
              <a:t>V </a:t>
            </a:r>
            <a:r>
              <a:rPr lang="en-US" altLang="en-US" sz="1200" b="0" i="0" dirty="0"/>
              <a:t>– </a:t>
            </a:r>
            <a:r>
              <a:rPr lang="en-US" altLang="en-US" sz="1200" b="0" i="0" dirty="0" smtClean="0"/>
              <a:t>Unipolar, two layer operation, Bypassed layer is used as a diode–TF</a:t>
            </a:r>
            <a:endParaRPr lang="en-US" altLang="en-US" sz="1200" b="0" i="0" dirty="0"/>
          </a:p>
        </p:txBody>
      </p:sp>
      <p:sp>
        <p:nvSpPr>
          <p:cNvPr id="131" name="Rectangle 170"/>
          <p:cNvSpPr>
            <a:spLocks noChangeArrowheads="1"/>
          </p:cNvSpPr>
          <p:nvPr/>
        </p:nvSpPr>
        <p:spPr bwMode="auto">
          <a:xfrm>
            <a:off x="3343356" y="4363412"/>
            <a:ext cx="22113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0" i="0" dirty="0" smtClean="0"/>
              <a:t>* </a:t>
            </a:r>
            <a:r>
              <a:rPr lang="en-US" altLang="en-US" sz="1200" b="0" i="0" dirty="0"/>
              <a:t>Four Quadrant =  +/- V, +/-</a:t>
            </a:r>
            <a:r>
              <a:rPr lang="en-US" altLang="en-US" sz="1200" dirty="0"/>
              <a:t>I</a:t>
            </a:r>
          </a:p>
        </p:txBody>
      </p:sp>
      <p:sp>
        <p:nvSpPr>
          <p:cNvPr id="3" name="TextBox 2"/>
          <p:cNvSpPr txBox="1"/>
          <p:nvPr/>
        </p:nvSpPr>
        <p:spPr>
          <a:xfrm>
            <a:off x="7418705" y="4419600"/>
            <a:ext cx="721995" cy="307777"/>
          </a:xfrm>
          <a:prstGeom prst="rect">
            <a:avLst/>
          </a:prstGeom>
          <a:solidFill>
            <a:srgbClr val="FFFFFF"/>
          </a:solidFill>
        </p:spPr>
        <p:txBody>
          <a:bodyPr wrap="square" rtlCol="0">
            <a:spAutoFit/>
          </a:bodyPr>
          <a:lstStyle/>
          <a:p>
            <a:r>
              <a:rPr lang="en-US" sz="1400" dirty="0">
                <a:solidFill>
                  <a:srgbClr val="000000"/>
                </a:solidFill>
                <a:latin typeface="Times" charset="0"/>
              </a:rPr>
              <a:t>Type V</a:t>
            </a:r>
          </a:p>
        </p:txBody>
      </p:sp>
    </p:spTree>
    <p:extLst>
      <p:ext uri="{BB962C8B-B14F-4D97-AF65-F5344CB8AC3E}">
        <p14:creationId xmlns:p14="http://schemas.microsoft.com/office/powerpoint/2010/main" val="878812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 </a:t>
            </a:r>
            <a:r>
              <a:rPr lang="en-US" dirty="0"/>
              <a:t>Coil Power Supply System</a:t>
            </a:r>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82062" y="1008186"/>
            <a:ext cx="4232031" cy="3165229"/>
          </a:xfrm>
          <a:prstGeom prst="rect">
            <a:avLst/>
          </a:prstGeom>
          <a:noFill/>
          <a:ln w="9525">
            <a:noFill/>
            <a:miter lim="800000"/>
            <a:headEnd/>
            <a:tailEnd/>
          </a:ln>
        </p:spPr>
      </p:pic>
      <p:sp>
        <p:nvSpPr>
          <p:cNvPr id="5" name="Content Placeholder 2"/>
          <p:cNvSpPr txBox="1">
            <a:spLocks/>
          </p:cNvSpPr>
          <p:nvPr/>
        </p:nvSpPr>
        <p:spPr bwMode="auto">
          <a:xfrm>
            <a:off x="152399" y="4308230"/>
            <a:ext cx="8745571" cy="20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gn="just"/>
            <a:r>
              <a:rPr lang="en-US" sz="1800" b="0" i="0" kern="0" dirty="0"/>
              <a:t>The </a:t>
            </a:r>
            <a:r>
              <a:rPr lang="en-US" sz="1800" b="0" i="0" kern="0" dirty="0" smtClean="0"/>
              <a:t>NSTXU </a:t>
            </a:r>
            <a:r>
              <a:rPr lang="en-US" sz="1800" b="0" i="0" kern="0" dirty="0"/>
              <a:t>increases the TF </a:t>
            </a:r>
            <a:r>
              <a:rPr lang="en-US" sz="1800" b="0" i="0" kern="0" dirty="0" smtClean="0"/>
              <a:t>current </a:t>
            </a:r>
            <a:r>
              <a:rPr lang="en-US" sz="1800" b="0" i="0" kern="0" dirty="0"/>
              <a:t>from 71 kA for 1.1 seconds to 130 kA for 7.04 seconds. </a:t>
            </a:r>
            <a:r>
              <a:rPr lang="en-US" sz="1800" b="0" i="0" kern="0" dirty="0" smtClean="0"/>
              <a:t>The TF </a:t>
            </a:r>
            <a:r>
              <a:rPr lang="en-US" sz="1800" b="0" i="0" kern="0" dirty="0"/>
              <a:t>power supply system </a:t>
            </a:r>
            <a:r>
              <a:rPr lang="en-US" sz="1800" b="0" i="0" kern="0" dirty="0" smtClean="0"/>
              <a:t>has eight </a:t>
            </a:r>
            <a:r>
              <a:rPr lang="en-US" sz="1800" b="0" i="0" kern="0" dirty="0"/>
              <a:t>parallel </a:t>
            </a:r>
            <a:r>
              <a:rPr lang="en-US" sz="1800" b="0" i="0" kern="0" dirty="0" smtClean="0"/>
              <a:t>branches.</a:t>
            </a:r>
          </a:p>
          <a:p>
            <a:pPr algn="just"/>
            <a:r>
              <a:rPr lang="en-US" sz="1800" b="0" i="0" kern="0" dirty="0"/>
              <a:t>Each parallel branch has two 1 kV Transrex power supply sections in series. One section is kept on an electrical bypass condition acting as a diode. The other section is set up as a normal 1 kV power supply</a:t>
            </a:r>
            <a:r>
              <a:rPr lang="en-US" b="0" i="0" kern="0" dirty="0" smtClean="0"/>
              <a:t>.</a:t>
            </a:r>
          </a:p>
          <a:p>
            <a:pPr algn="just"/>
            <a:r>
              <a:rPr lang="en-US" sz="1800" b="0" i="0" kern="0" dirty="0"/>
              <a:t>The typical current waveform for the TF coil during the Integrated System Test Procedure (ISTP</a:t>
            </a:r>
            <a:r>
              <a:rPr lang="en-US" sz="1800" b="0" i="0" kern="0" dirty="0" smtClean="0"/>
              <a:t>).</a:t>
            </a:r>
            <a:endParaRPr lang="en-US" sz="1800" b="0" i="0" kern="0" dirty="0"/>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4046" y="1049217"/>
            <a:ext cx="40739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36124" y="2118656"/>
            <a:ext cx="338554" cy="1116652"/>
          </a:xfrm>
          <a:prstGeom prst="rect">
            <a:avLst/>
          </a:prstGeom>
          <a:noFill/>
        </p:spPr>
        <p:txBody>
          <a:bodyPr vert="vert270" wrap="none" rtlCol="0">
            <a:spAutoFit/>
          </a:bodyPr>
          <a:lstStyle/>
          <a:p>
            <a:r>
              <a:rPr lang="en-US" sz="1000" b="0" i="0" dirty="0" smtClean="0">
                <a:solidFill>
                  <a:schemeClr val="tx1"/>
                </a:solidFill>
              </a:rPr>
              <a:t>TF current (amps)</a:t>
            </a:r>
            <a:endParaRPr lang="en-US" sz="1000" b="0" i="0" dirty="0">
              <a:solidFill>
                <a:schemeClr val="tx1"/>
              </a:solidFill>
            </a:endParaRPr>
          </a:p>
        </p:txBody>
      </p:sp>
    </p:spTree>
    <p:extLst>
      <p:ext uri="{BB962C8B-B14F-4D97-AF65-F5344CB8AC3E}">
        <p14:creationId xmlns:p14="http://schemas.microsoft.com/office/powerpoint/2010/main" val="3355643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 </a:t>
            </a:r>
            <a:r>
              <a:rPr lang="en-US" dirty="0"/>
              <a:t>Coil Power Supply System</a:t>
            </a:r>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1289538" y="205154"/>
            <a:ext cx="2473569" cy="4349262"/>
          </a:xfrm>
          <a:prstGeom prst="rect">
            <a:avLst/>
          </a:prstGeom>
          <a:noFill/>
          <a:ln>
            <a:noFill/>
          </a:ln>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3338" y="978550"/>
            <a:ext cx="3747965" cy="271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05401" y="1744584"/>
            <a:ext cx="338554" cy="1151918"/>
          </a:xfrm>
          <a:prstGeom prst="rect">
            <a:avLst/>
          </a:prstGeom>
          <a:noFill/>
        </p:spPr>
        <p:txBody>
          <a:bodyPr vert="vert270" wrap="none" rtlCol="0">
            <a:spAutoFit/>
          </a:bodyPr>
          <a:lstStyle/>
          <a:p>
            <a:r>
              <a:rPr lang="en-US" sz="1000" b="0" i="0" dirty="0" smtClean="0">
                <a:solidFill>
                  <a:schemeClr val="tx1"/>
                </a:solidFill>
              </a:rPr>
              <a:t>OH current (amps)</a:t>
            </a:r>
            <a:endParaRPr lang="en-US" sz="1000" b="0" i="0" dirty="0">
              <a:solidFill>
                <a:schemeClr val="tx1"/>
              </a:solidFill>
            </a:endParaRPr>
          </a:p>
        </p:txBody>
      </p:sp>
      <p:sp>
        <p:nvSpPr>
          <p:cNvPr id="6" name="Content Placeholder 2"/>
          <p:cNvSpPr txBox="1">
            <a:spLocks/>
          </p:cNvSpPr>
          <p:nvPr/>
        </p:nvSpPr>
        <p:spPr bwMode="auto">
          <a:xfrm>
            <a:off x="152399" y="4056184"/>
            <a:ext cx="8745571" cy="20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gn="just"/>
            <a:r>
              <a:rPr lang="en-US" sz="2000" b="0" i="0" kern="0" dirty="0"/>
              <a:t>The NSTX-U OH coil requires a 6 kV bipolar </a:t>
            </a:r>
            <a:r>
              <a:rPr lang="en-US" sz="2000" b="0" i="0" kern="0" dirty="0" smtClean="0"/>
              <a:t>power </a:t>
            </a:r>
            <a:r>
              <a:rPr lang="en-US" sz="2000" b="0" i="0" kern="0" dirty="0"/>
              <a:t>supply with an </a:t>
            </a:r>
            <a:r>
              <a:rPr lang="en-US" sz="2000" b="0" i="0" kern="0" dirty="0" smtClean="0"/>
              <a:t> </a:t>
            </a:r>
            <a:r>
              <a:rPr lang="en-US" sz="2000" b="0" i="0" kern="0" dirty="0"/>
              <a:t>rating of +/- 24 kA for 1.47 seconds. </a:t>
            </a:r>
            <a:endParaRPr lang="en-US" sz="2000" b="0" i="0" kern="0" dirty="0" smtClean="0"/>
          </a:p>
          <a:p>
            <a:pPr algn="just"/>
            <a:r>
              <a:rPr lang="en-US" sz="2000" b="0" i="0" kern="0" dirty="0" smtClean="0"/>
              <a:t>Two </a:t>
            </a:r>
            <a:r>
              <a:rPr lang="en-US" sz="2000" b="0" i="0" kern="0" dirty="0"/>
              <a:t>branches of power supplies are connected in anti-parallel. </a:t>
            </a:r>
            <a:endParaRPr lang="en-US" sz="2000" b="0" i="0" kern="0" dirty="0" smtClean="0"/>
          </a:p>
          <a:p>
            <a:pPr algn="just"/>
            <a:r>
              <a:rPr lang="en-US" sz="2000" b="0" i="0" kern="0" dirty="0" smtClean="0"/>
              <a:t>The </a:t>
            </a:r>
            <a:r>
              <a:rPr lang="en-US" sz="2000" b="0" i="0" kern="0" dirty="0"/>
              <a:t>typical current waveform for the </a:t>
            </a:r>
            <a:r>
              <a:rPr lang="en-US" sz="2000" b="0" i="0" kern="0" dirty="0" smtClean="0"/>
              <a:t>OH </a:t>
            </a:r>
            <a:r>
              <a:rPr lang="en-US" sz="2000" b="0" i="0" kern="0" dirty="0"/>
              <a:t>coil during the </a:t>
            </a:r>
            <a:r>
              <a:rPr lang="en-US" sz="2000" b="0" i="0" kern="0" dirty="0" smtClean="0"/>
              <a:t>ISTP.</a:t>
            </a:r>
            <a:endParaRPr lang="en-US" sz="2000" b="0" i="0" kern="0" dirty="0"/>
          </a:p>
        </p:txBody>
      </p:sp>
    </p:spTree>
    <p:extLst>
      <p:ext uri="{BB962C8B-B14F-4D97-AF65-F5344CB8AC3E}">
        <p14:creationId xmlns:p14="http://schemas.microsoft.com/office/powerpoint/2010/main" val="998823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 </a:t>
            </a:r>
            <a:r>
              <a:rPr lang="en-US" dirty="0"/>
              <a:t>Coil Power Supply System</a:t>
            </a:r>
          </a:p>
        </p:txBody>
      </p:sp>
      <p:sp>
        <p:nvSpPr>
          <p:cNvPr id="3" name="Content Placeholder 2"/>
          <p:cNvSpPr>
            <a:spLocks noGrp="1"/>
          </p:cNvSpPr>
          <p:nvPr>
            <p:ph idx="1"/>
          </p:nvPr>
        </p:nvSpPr>
        <p:spPr>
          <a:xfrm>
            <a:off x="152400" y="1107830"/>
            <a:ext cx="8763000" cy="4953000"/>
          </a:xfrm>
        </p:spPr>
        <p:txBody>
          <a:bodyPr/>
          <a:lstStyle/>
          <a:p>
            <a:pPr algn="just"/>
            <a:r>
              <a:rPr lang="en-US" sz="2000" dirty="0"/>
              <a:t>The PF coil system has 12 circuits. The </a:t>
            </a:r>
            <a:r>
              <a:rPr lang="en-US" sz="2000" dirty="0" smtClean="0"/>
              <a:t>PF1BU</a:t>
            </a:r>
            <a:r>
              <a:rPr lang="en-US" sz="2000" dirty="0"/>
              <a:t>, PF1CU and PF1CL are new coils for the NSTX-U. The PF1 and PF3 upper and lower coils circuit are bipolar power supplies. </a:t>
            </a:r>
          </a:p>
        </p:txBody>
      </p:sp>
      <p:graphicFrame>
        <p:nvGraphicFramePr>
          <p:cNvPr id="4" name="Content Placeholder 3"/>
          <p:cNvGraphicFramePr>
            <a:graphicFrameLocks/>
          </p:cNvGraphicFramePr>
          <p:nvPr>
            <p:extLst>
              <p:ext uri="{D42A27DB-BD31-4B8C-83A1-F6EECF244321}">
                <p14:modId xmlns:p14="http://schemas.microsoft.com/office/powerpoint/2010/main" val="3466297003"/>
              </p:ext>
            </p:extLst>
          </p:nvPr>
        </p:nvGraphicFramePr>
        <p:xfrm>
          <a:off x="354622" y="2490429"/>
          <a:ext cx="5125428" cy="3200400"/>
        </p:xfrm>
        <a:graphic>
          <a:graphicData uri="http://schemas.openxmlformats.org/drawingml/2006/table">
            <a:tbl>
              <a:tblPr firstRow="1" firstCol="1" bandRow="1"/>
              <a:tblGrid>
                <a:gridCol w="926420"/>
                <a:gridCol w="926420"/>
                <a:gridCol w="787784"/>
                <a:gridCol w="787130"/>
                <a:gridCol w="871686"/>
                <a:gridCol w="825988"/>
              </a:tblGrid>
              <a:tr h="523611">
                <a:tc>
                  <a:txBody>
                    <a:bodyPr/>
                    <a:lstStyle/>
                    <a:p>
                      <a:pPr marL="0" marR="0" algn="ctr">
                        <a:spcBef>
                          <a:spcPts val="0"/>
                        </a:spcBef>
                        <a:spcAft>
                          <a:spcPts val="0"/>
                        </a:spcAft>
                      </a:pPr>
                      <a:r>
                        <a:rPr lang="en-US" sz="1400" dirty="0">
                          <a:effectLst/>
                          <a:latin typeface="Times"/>
                          <a:ea typeface="Times New Roman"/>
                          <a:cs typeface="Times New Roman"/>
                        </a:rPr>
                        <a:t>Circuit (Coil)</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Type</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Series/Parallel</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Voltage (kV) </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Currents (kA)</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ESW Time (Sec)</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73">
                <a:tc>
                  <a:txBody>
                    <a:bodyPr/>
                    <a:lstStyle/>
                    <a:p>
                      <a:pPr marL="0" marR="0" algn="ctr">
                        <a:spcBef>
                          <a:spcPts val="0"/>
                        </a:spcBef>
                        <a:spcAft>
                          <a:spcPts val="0"/>
                        </a:spcAft>
                      </a:pPr>
                      <a:r>
                        <a:rPr lang="en-US" sz="1400" dirty="0">
                          <a:effectLst/>
                          <a:latin typeface="Times"/>
                          <a:ea typeface="Times New Roman"/>
                          <a:cs typeface="Times New Roman"/>
                        </a:rPr>
                        <a:t>PF1AU</a:t>
                      </a:r>
                      <a:endParaRPr lang="en-US" sz="1400" dirty="0">
                        <a:effectLst/>
                        <a:latin typeface="Times New Roman"/>
                        <a:ea typeface="SimSun"/>
                      </a:endParaRPr>
                    </a:p>
                    <a:p>
                      <a:pPr marL="0" marR="0" algn="ctr">
                        <a:spcBef>
                          <a:spcPts val="0"/>
                        </a:spcBef>
                        <a:spcAft>
                          <a:spcPts val="0"/>
                        </a:spcAft>
                      </a:pPr>
                      <a:r>
                        <a:rPr lang="en-US" sz="1400" dirty="0">
                          <a:effectLst/>
                          <a:latin typeface="Times"/>
                          <a:ea typeface="Times New Roman"/>
                          <a:cs typeface="Times New Roman"/>
                        </a:rPr>
                        <a:t>PF1AL</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Unipolar</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2/1</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19</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5.5</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73">
                <a:tc>
                  <a:txBody>
                    <a:bodyPr/>
                    <a:lstStyle/>
                    <a:p>
                      <a:pPr marL="0" marR="0" algn="ctr">
                        <a:spcBef>
                          <a:spcPts val="0"/>
                        </a:spcBef>
                        <a:spcAft>
                          <a:spcPts val="0"/>
                        </a:spcAft>
                      </a:pPr>
                      <a:r>
                        <a:rPr lang="en-US" sz="1400">
                          <a:effectLst/>
                          <a:latin typeface="Times"/>
                          <a:ea typeface="Times New Roman"/>
                          <a:cs typeface="Times New Roman"/>
                        </a:rPr>
                        <a:t>PF1BU</a:t>
                      </a:r>
                      <a:endParaRPr lang="en-US" sz="1400">
                        <a:effectLst/>
                        <a:latin typeface="Times New Roman"/>
                        <a:ea typeface="SimSun"/>
                      </a:endParaRPr>
                    </a:p>
                    <a:p>
                      <a:pPr marL="0" marR="0" algn="ctr">
                        <a:spcBef>
                          <a:spcPts val="0"/>
                        </a:spcBef>
                        <a:spcAft>
                          <a:spcPts val="0"/>
                        </a:spcAft>
                      </a:pPr>
                      <a:r>
                        <a:rPr lang="en-US" sz="1400">
                          <a:effectLst/>
                          <a:latin typeface="Times"/>
                          <a:ea typeface="Times New Roman"/>
                          <a:cs typeface="Times New Roman"/>
                        </a:rPr>
                        <a:t>PF1BL</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Unipolar</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2/1</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13</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2.1</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73">
                <a:tc>
                  <a:txBody>
                    <a:bodyPr/>
                    <a:lstStyle/>
                    <a:p>
                      <a:pPr marL="0" marR="0" algn="ctr">
                        <a:spcBef>
                          <a:spcPts val="0"/>
                        </a:spcBef>
                        <a:spcAft>
                          <a:spcPts val="0"/>
                        </a:spcAft>
                      </a:pPr>
                      <a:r>
                        <a:rPr lang="en-US" sz="1400">
                          <a:effectLst/>
                          <a:latin typeface="Times"/>
                          <a:ea typeface="Times New Roman"/>
                          <a:cs typeface="Times New Roman"/>
                        </a:rPr>
                        <a:t>PF1CU</a:t>
                      </a:r>
                      <a:endParaRPr lang="en-US" sz="1400">
                        <a:effectLst/>
                        <a:latin typeface="Times New Roman"/>
                        <a:ea typeface="SimSun"/>
                      </a:endParaRPr>
                    </a:p>
                    <a:p>
                      <a:pPr marL="0" marR="0" algn="ctr">
                        <a:spcBef>
                          <a:spcPts val="0"/>
                        </a:spcBef>
                        <a:spcAft>
                          <a:spcPts val="0"/>
                        </a:spcAft>
                      </a:pPr>
                      <a:r>
                        <a:rPr lang="en-US" sz="1400">
                          <a:effectLst/>
                          <a:latin typeface="Times"/>
                          <a:ea typeface="Times New Roman"/>
                          <a:cs typeface="Times New Roman"/>
                        </a:rPr>
                        <a:t>PF1CL</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Bipolar</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2/1</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-8/+16</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4.3</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73">
                <a:tc>
                  <a:txBody>
                    <a:bodyPr/>
                    <a:lstStyle/>
                    <a:p>
                      <a:pPr marL="0" marR="0" algn="ctr">
                        <a:spcBef>
                          <a:spcPts val="0"/>
                        </a:spcBef>
                        <a:spcAft>
                          <a:spcPts val="0"/>
                        </a:spcAft>
                      </a:pPr>
                      <a:r>
                        <a:rPr lang="en-US" sz="1400">
                          <a:effectLst/>
                          <a:latin typeface="Times"/>
                          <a:ea typeface="Times New Roman"/>
                          <a:cs typeface="Times New Roman"/>
                        </a:rPr>
                        <a:t>PF2U</a:t>
                      </a:r>
                      <a:endParaRPr lang="en-US" sz="1400">
                        <a:effectLst/>
                        <a:latin typeface="Times New Roman"/>
                        <a:ea typeface="SimSun"/>
                      </a:endParaRPr>
                    </a:p>
                    <a:p>
                      <a:pPr marL="0" marR="0" algn="ctr">
                        <a:spcBef>
                          <a:spcPts val="0"/>
                        </a:spcBef>
                        <a:spcAft>
                          <a:spcPts val="0"/>
                        </a:spcAft>
                      </a:pPr>
                      <a:r>
                        <a:rPr lang="en-US" sz="1400">
                          <a:effectLst/>
                          <a:latin typeface="Times"/>
                          <a:ea typeface="Times New Roman"/>
                          <a:cs typeface="Times New Roman"/>
                        </a:rPr>
                        <a:t>PF2L</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Unipolar</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2/1</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15</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5.5</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73">
                <a:tc>
                  <a:txBody>
                    <a:bodyPr/>
                    <a:lstStyle/>
                    <a:p>
                      <a:pPr marL="0" marR="0" algn="ctr">
                        <a:spcBef>
                          <a:spcPts val="0"/>
                        </a:spcBef>
                        <a:spcAft>
                          <a:spcPts val="0"/>
                        </a:spcAft>
                      </a:pPr>
                      <a:r>
                        <a:rPr lang="en-US" sz="1400">
                          <a:effectLst/>
                          <a:latin typeface="Times"/>
                          <a:ea typeface="Times New Roman"/>
                          <a:cs typeface="Times New Roman"/>
                        </a:rPr>
                        <a:t>PF3U</a:t>
                      </a:r>
                      <a:endParaRPr lang="en-US" sz="1400">
                        <a:effectLst/>
                        <a:latin typeface="Times New Roman"/>
                        <a:ea typeface="SimSun"/>
                      </a:endParaRPr>
                    </a:p>
                    <a:p>
                      <a:pPr marL="0" marR="0" algn="ctr">
                        <a:spcBef>
                          <a:spcPts val="0"/>
                        </a:spcBef>
                        <a:spcAft>
                          <a:spcPts val="0"/>
                        </a:spcAft>
                      </a:pPr>
                      <a:r>
                        <a:rPr lang="en-US" sz="1400">
                          <a:effectLst/>
                          <a:latin typeface="Times"/>
                          <a:ea typeface="Times New Roman"/>
                          <a:cs typeface="Times New Roman"/>
                        </a:rPr>
                        <a:t>PF3L</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Bipolar</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2/1</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2</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-16/+12</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5.5</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537">
                <a:tc>
                  <a:txBody>
                    <a:bodyPr/>
                    <a:lstStyle/>
                    <a:p>
                      <a:pPr marL="0" marR="0" algn="ctr">
                        <a:spcBef>
                          <a:spcPts val="0"/>
                        </a:spcBef>
                        <a:spcAft>
                          <a:spcPts val="0"/>
                        </a:spcAft>
                      </a:pPr>
                      <a:r>
                        <a:rPr lang="en-US" sz="1400">
                          <a:effectLst/>
                          <a:latin typeface="Times"/>
                          <a:ea typeface="Times New Roman"/>
                          <a:cs typeface="Times New Roman"/>
                        </a:rPr>
                        <a:t>PF4</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Unipolar</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2/1</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2</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16</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5.5</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537">
                <a:tc>
                  <a:txBody>
                    <a:bodyPr/>
                    <a:lstStyle/>
                    <a:p>
                      <a:pPr marL="0" marR="0" algn="ctr">
                        <a:spcBef>
                          <a:spcPts val="0"/>
                        </a:spcBef>
                        <a:spcAft>
                          <a:spcPts val="0"/>
                        </a:spcAft>
                      </a:pPr>
                      <a:r>
                        <a:rPr lang="en-US" sz="1400">
                          <a:effectLst/>
                          <a:latin typeface="Times"/>
                          <a:ea typeface="Times New Roman"/>
                          <a:cs typeface="Times New Roman"/>
                        </a:rPr>
                        <a:t>PF5</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Unipolar</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3/1</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a:ea typeface="Times New Roman"/>
                          <a:cs typeface="Times New Roman"/>
                        </a:rPr>
                        <a:t>3</a:t>
                      </a:r>
                      <a:endParaRPr lang="en-US" sz="140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34</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a:ea typeface="Times New Roman"/>
                          <a:cs typeface="Times New Roman"/>
                        </a:rPr>
                        <a:t>5.5</a:t>
                      </a:r>
                      <a:endParaRPr lang="en-US" sz="1400" dirty="0">
                        <a:effectLst/>
                        <a:latin typeface="Times New Roman"/>
                        <a:ea typeface="SimSu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86621" y="2256692"/>
            <a:ext cx="3393030" cy="348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97720" y="3188756"/>
            <a:ext cx="338554" cy="1286571"/>
          </a:xfrm>
          <a:prstGeom prst="rect">
            <a:avLst/>
          </a:prstGeom>
          <a:noFill/>
        </p:spPr>
        <p:txBody>
          <a:bodyPr vert="vert270" wrap="none" rtlCol="0">
            <a:spAutoFit/>
          </a:bodyPr>
          <a:lstStyle/>
          <a:p>
            <a:r>
              <a:rPr lang="en-US" sz="1000" b="0" i="0" dirty="0" smtClean="0">
                <a:solidFill>
                  <a:schemeClr val="tx1"/>
                </a:solidFill>
              </a:rPr>
              <a:t>PF3U current (amps)</a:t>
            </a:r>
            <a:endParaRPr lang="en-US" sz="1000" b="0" i="0" dirty="0">
              <a:solidFill>
                <a:schemeClr val="tx1"/>
              </a:solidFill>
            </a:endParaRPr>
          </a:p>
        </p:txBody>
      </p:sp>
    </p:spTree>
    <p:extLst>
      <p:ext uri="{BB962C8B-B14F-4D97-AF65-F5344CB8AC3E}">
        <p14:creationId xmlns:p14="http://schemas.microsoft.com/office/powerpoint/2010/main" val="2252146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RWM </a:t>
            </a:r>
            <a:r>
              <a:rPr lang="en-US" dirty="0"/>
              <a:t>Coil Power Supply System</a:t>
            </a:r>
          </a:p>
        </p:txBody>
      </p:sp>
      <p:sp>
        <p:nvSpPr>
          <p:cNvPr id="3" name="Content Placeholder 2"/>
          <p:cNvSpPr>
            <a:spLocks noGrp="1"/>
          </p:cNvSpPr>
          <p:nvPr>
            <p:ph idx="1"/>
          </p:nvPr>
        </p:nvSpPr>
        <p:spPr>
          <a:xfrm>
            <a:off x="174871" y="1096108"/>
            <a:ext cx="4121392" cy="4953000"/>
          </a:xfrm>
        </p:spPr>
        <p:txBody>
          <a:bodyPr/>
          <a:lstStyle/>
          <a:p>
            <a:pPr algn="just"/>
            <a:r>
              <a:rPr lang="en-US" sz="1800" dirty="0"/>
              <a:t>The six RWM coils require fast and accurate current control to stabilize the plasma. The switching power amplifier (SPA) technology is selected as the power source</a:t>
            </a:r>
            <a:r>
              <a:rPr lang="en-US" sz="1800" dirty="0" smtClean="0"/>
              <a:t>.</a:t>
            </a:r>
          </a:p>
          <a:p>
            <a:pPr algn="just"/>
            <a:r>
              <a:rPr lang="en-US" sz="1800" dirty="0" smtClean="0"/>
              <a:t>The </a:t>
            </a:r>
            <a:r>
              <a:rPr lang="en-US" sz="1800" dirty="0"/>
              <a:t>SPA consists of three independently controlled sub-units. Each SPA sub-unit consists of an H-bridge PWM inverter capable of 4-quadrant operation. The rating for each sub-unit is 1kV/3.333 kA for 6 second every 300 second</a:t>
            </a:r>
            <a:r>
              <a:rPr lang="en-US" sz="1800" dirty="0" smtClean="0"/>
              <a:t>.</a:t>
            </a:r>
          </a:p>
          <a:p>
            <a:pPr algn="just"/>
            <a:r>
              <a:rPr lang="en-US" sz="1800" dirty="0" smtClean="0"/>
              <a:t>The 1 kV thyristor </a:t>
            </a:r>
            <a:r>
              <a:rPr lang="en-US" sz="1800" dirty="0"/>
              <a:t>rectifiers are used to charge the capacitor bank which is the energy source for the SPA</a:t>
            </a:r>
            <a:r>
              <a:rPr lang="en-US" sz="1800" dirty="0" smtClean="0"/>
              <a:t>.</a:t>
            </a:r>
          </a:p>
          <a:p>
            <a:pPr algn="just"/>
            <a:r>
              <a:rPr lang="en-US" sz="1800" dirty="0" smtClean="0"/>
              <a:t>It has internal fast current feed back loop control.</a:t>
            </a:r>
            <a:endParaRPr lang="en-US" sz="1800" dirty="0"/>
          </a:p>
        </p:txBody>
      </p:sp>
      <p:pic>
        <p:nvPicPr>
          <p:cNvPr id="6" name="Picture 5"/>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83929" y="2378808"/>
            <a:ext cx="1885705" cy="1828971"/>
          </a:xfrm>
          <a:prstGeom prst="rect">
            <a:avLst/>
          </a:prstGeom>
          <a:noFill/>
          <a:ln>
            <a:noFill/>
          </a:ln>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69634" y="1503363"/>
            <a:ext cx="2797973"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848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Real Time Control System (PSRTC)</a:t>
            </a:r>
            <a:endParaRPr lang="en-US" dirty="0"/>
          </a:p>
        </p:txBody>
      </p:sp>
      <p:sp>
        <p:nvSpPr>
          <p:cNvPr id="3" name="Content Placeholder 2"/>
          <p:cNvSpPr>
            <a:spLocks noGrp="1"/>
          </p:cNvSpPr>
          <p:nvPr>
            <p:ph idx="1"/>
          </p:nvPr>
        </p:nvSpPr>
        <p:spPr>
          <a:xfrm>
            <a:off x="152400" y="1019908"/>
            <a:ext cx="8763000" cy="1992923"/>
          </a:xfrm>
        </p:spPr>
        <p:txBody>
          <a:bodyPr/>
          <a:lstStyle/>
          <a:p>
            <a:pPr algn="just"/>
            <a:r>
              <a:rPr lang="en-US" sz="2000" dirty="0"/>
              <a:t>The PSRTC runs on a computer with 64-bit real-time Linux operating system. The software was developed using the General Atomics Plasma Control System (GA PCS) code </a:t>
            </a:r>
            <a:r>
              <a:rPr lang="en-US" sz="2000" dirty="0" smtClean="0"/>
              <a:t>generator. </a:t>
            </a:r>
          </a:p>
          <a:p>
            <a:pPr algn="just"/>
            <a:r>
              <a:rPr lang="en-US" sz="2000" dirty="0" smtClean="0"/>
              <a:t>The computer has 64 </a:t>
            </a:r>
            <a:r>
              <a:rPr lang="en-US" sz="2000" dirty="0"/>
              <a:t>2.8 GHz </a:t>
            </a:r>
            <a:r>
              <a:rPr lang="en-US" sz="2000" dirty="0" smtClean="0"/>
              <a:t>cores with 64 GB memory </a:t>
            </a:r>
            <a:r>
              <a:rPr lang="en-US" sz="2000" dirty="0"/>
              <a:t>is used for the NSTX-U plasma control system (PCS), including the PSRTC. </a:t>
            </a:r>
            <a:r>
              <a:rPr lang="en-US" sz="2000" dirty="0" smtClean="0"/>
              <a:t>It </a:t>
            </a:r>
            <a:r>
              <a:rPr lang="en-US" sz="2000" dirty="0"/>
              <a:t>also has </a:t>
            </a:r>
            <a:r>
              <a:rPr lang="en-US" sz="2000" dirty="0" smtClean="0"/>
              <a:t>the fiber </a:t>
            </a:r>
            <a:r>
              <a:rPr lang="en-US" sz="2000" dirty="0"/>
              <a:t>optic </a:t>
            </a:r>
            <a:r>
              <a:rPr lang="en-US" sz="2000" dirty="0" smtClean="0"/>
              <a:t>serial </a:t>
            </a:r>
            <a:r>
              <a:rPr lang="en-US" sz="2000" dirty="0"/>
              <a:t>FPDP (SFPDP) cards used for communication. </a:t>
            </a:r>
          </a:p>
        </p:txBody>
      </p:sp>
      <p:pic>
        <p:nvPicPr>
          <p:cNvPr id="4" name="Picture 3" descr="Screenshot"/>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18100" y="3059722"/>
            <a:ext cx="3855915" cy="2960077"/>
          </a:xfrm>
          <a:prstGeom prst="rect">
            <a:avLst/>
          </a:prstGeom>
          <a:noFill/>
          <a:ln>
            <a:noFill/>
          </a:ln>
        </p:spPr>
      </p:pic>
      <p:sp>
        <p:nvSpPr>
          <p:cNvPr id="5" name="Content Placeholder 2"/>
          <p:cNvSpPr txBox="1">
            <a:spLocks/>
          </p:cNvSpPr>
          <p:nvPr/>
        </p:nvSpPr>
        <p:spPr bwMode="auto">
          <a:xfrm>
            <a:off x="152401" y="3130060"/>
            <a:ext cx="4921249" cy="28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gn="just"/>
            <a:r>
              <a:rPr lang="en-US" sz="2000" b="0" i="0" kern="0" dirty="0"/>
              <a:t>The PSRTC requires configuration data from an </a:t>
            </a:r>
            <a:r>
              <a:rPr lang="en-US" sz="2000" b="0" i="0" kern="0" dirty="0" err="1"/>
              <a:t>MDSPlus</a:t>
            </a:r>
            <a:r>
              <a:rPr lang="en-US" sz="2000" b="0" i="0" kern="0" dirty="0"/>
              <a:t> data tree for each power supplies. For each shot, the PSRTC also archives a set of shot data in the </a:t>
            </a:r>
            <a:r>
              <a:rPr lang="en-US" sz="2000" b="0" i="0" kern="0" dirty="0" err="1"/>
              <a:t>MDSplus</a:t>
            </a:r>
            <a:r>
              <a:rPr lang="en-US" sz="2000" b="0" i="0" kern="0" dirty="0"/>
              <a:t> trees. </a:t>
            </a:r>
            <a:endParaRPr lang="en-US" sz="2000" b="0" i="0" kern="0" dirty="0" smtClean="0"/>
          </a:p>
          <a:p>
            <a:pPr algn="just"/>
            <a:r>
              <a:rPr lang="en-US" sz="2000" b="0" i="0" kern="0" dirty="0"/>
              <a:t>The control reference timing waveforms for each power supply can be defined in the PSRTC GUI using piecewise-linear method. </a:t>
            </a:r>
          </a:p>
        </p:txBody>
      </p:sp>
    </p:spTree>
    <p:extLst>
      <p:ext uri="{BB962C8B-B14F-4D97-AF65-F5344CB8AC3E}">
        <p14:creationId xmlns:p14="http://schemas.microsoft.com/office/powerpoint/2010/main" val="665198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smtClean="0"/>
              <a:t>Difference Between Legacy and New PSRTC</a:t>
            </a:r>
            <a:endParaRPr lang="en-US" dirty="0"/>
          </a:p>
        </p:txBody>
      </p:sp>
      <p:sp>
        <p:nvSpPr>
          <p:cNvPr id="3" name="Content Placeholder 2"/>
          <p:cNvSpPr>
            <a:spLocks noGrp="1"/>
          </p:cNvSpPr>
          <p:nvPr>
            <p:ph idx="1"/>
          </p:nvPr>
        </p:nvSpPr>
        <p:spPr>
          <a:xfrm>
            <a:off x="152400" y="1219200"/>
            <a:ext cx="8510954" cy="4953000"/>
          </a:xfrm>
        </p:spPr>
        <p:txBody>
          <a:bodyPr/>
          <a:lstStyle/>
          <a:p>
            <a:pPr algn="just"/>
            <a:r>
              <a:rPr lang="en-US" sz="2000" dirty="0" smtClean="0"/>
              <a:t>Legacy </a:t>
            </a:r>
            <a:r>
              <a:rPr lang="en-US" sz="2000" dirty="0"/>
              <a:t>PSRTC standalone software combined all control functions and various protection functions. The new PSRTC software handles only control functions. The DCPS handles all protection </a:t>
            </a:r>
            <a:r>
              <a:rPr lang="en-US" sz="2000" dirty="0" smtClean="0"/>
              <a:t>functions.</a:t>
            </a:r>
          </a:p>
          <a:p>
            <a:pPr algn="just"/>
            <a:r>
              <a:rPr lang="en-US" sz="2000" dirty="0" smtClean="0"/>
              <a:t>The </a:t>
            </a:r>
            <a:r>
              <a:rPr lang="en-US" sz="2000" dirty="0"/>
              <a:t>new PSRTC software uses different control functions for the thyristor power supplies and the SPA</a:t>
            </a:r>
            <a:r>
              <a:rPr lang="en-US" sz="2000" dirty="0" smtClean="0"/>
              <a:t>.</a:t>
            </a:r>
          </a:p>
          <a:p>
            <a:pPr algn="just"/>
            <a:r>
              <a:rPr lang="en-US" sz="2000" dirty="0" smtClean="0"/>
              <a:t>A </a:t>
            </a:r>
            <a:r>
              <a:rPr lang="en-US" sz="2000" dirty="0"/>
              <a:t>new version of the overcurrent clamp function is included in the voltage and physics control mode.</a:t>
            </a:r>
          </a:p>
        </p:txBody>
      </p:sp>
    </p:spTree>
    <p:extLst>
      <p:ext uri="{BB962C8B-B14F-4D97-AF65-F5344CB8AC3E}">
        <p14:creationId xmlns:p14="http://schemas.microsoft.com/office/powerpoint/2010/main" val="2803072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923"/>
            <a:ext cx="9144000" cy="914400"/>
          </a:xfrm>
        </p:spPr>
        <p:txBody>
          <a:bodyPr/>
          <a:lstStyle/>
          <a:p>
            <a:r>
              <a:rPr lang="en-US" dirty="0" smtClean="0"/>
              <a:t>PSRTC Control Block Diagram</a:t>
            </a:r>
            <a:endParaRPr lang="en-US" dirty="0"/>
          </a:p>
        </p:txBody>
      </p:sp>
      <p:pic>
        <p:nvPicPr>
          <p:cNvPr id="7171" name="Picture 3"/>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271877" y="1090246"/>
            <a:ext cx="4790062" cy="513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70338" y="1090244"/>
            <a:ext cx="4407877" cy="542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just">
              <a:buNone/>
            </a:pPr>
            <a:r>
              <a:rPr lang="en-US" sz="1800" i="0" kern="0" dirty="0" smtClean="0"/>
              <a:t>Inputs: </a:t>
            </a:r>
          </a:p>
          <a:p>
            <a:pPr algn="just"/>
            <a:r>
              <a:rPr lang="en-US" sz="1800" b="0" i="0" kern="0" dirty="0" smtClean="0"/>
              <a:t>DCCT : Current Measurement. </a:t>
            </a:r>
          </a:p>
          <a:p>
            <a:r>
              <a:rPr lang="en-US" sz="1800" b="0" i="0" kern="0" dirty="0" err="1" smtClean="0"/>
              <a:t>Halmar</a:t>
            </a:r>
            <a:r>
              <a:rPr lang="en-US" sz="1800" b="0" i="0" kern="0" dirty="0" smtClean="0"/>
              <a:t> </a:t>
            </a:r>
            <a:r>
              <a:rPr lang="en-US" sz="1800" b="0" i="0" kern="0" dirty="0"/>
              <a:t>S</a:t>
            </a:r>
            <a:r>
              <a:rPr lang="en-US" sz="1800" b="0" i="0" kern="0" dirty="0" smtClean="0"/>
              <a:t>ignal Conditioner: buffer and filter the DCCT signal.</a:t>
            </a:r>
          </a:p>
          <a:p>
            <a:pPr algn="just"/>
            <a:r>
              <a:rPr lang="en-US" sz="1800" b="0" i="0" kern="0" dirty="0" smtClean="0"/>
              <a:t>SAD2: digitize the analog signal</a:t>
            </a:r>
          </a:p>
          <a:p>
            <a:pPr algn="just"/>
            <a:r>
              <a:rPr lang="en-US" sz="1800" b="0" i="0" kern="0" dirty="0" smtClean="0"/>
              <a:t>DITS: generate time stamp</a:t>
            </a:r>
          </a:p>
          <a:p>
            <a:pPr algn="just"/>
            <a:r>
              <a:rPr lang="en-US" sz="1800" b="0" i="0" kern="0" dirty="0" smtClean="0"/>
              <a:t>FIMM: buffer and combine the FPDP data.</a:t>
            </a:r>
          </a:p>
          <a:p>
            <a:pPr algn="just"/>
            <a:r>
              <a:rPr lang="en-US" sz="1800" b="0" i="0" kern="0" dirty="0" smtClean="0"/>
              <a:t>SFPDP: fiber optic communication</a:t>
            </a:r>
          </a:p>
          <a:p>
            <a:pPr marL="0" indent="0" algn="just">
              <a:buNone/>
            </a:pPr>
            <a:r>
              <a:rPr lang="en-US" sz="1800" i="0" kern="0" dirty="0" smtClean="0"/>
              <a:t>Outputs:</a:t>
            </a:r>
          </a:p>
          <a:p>
            <a:pPr algn="just">
              <a:buFont typeface="Arial" panose="020B0604020202020204" pitchFamily="34" charset="0"/>
              <a:buChar char="•"/>
            </a:pPr>
            <a:r>
              <a:rPr lang="en-US" sz="1800" b="0" i="0" kern="0" dirty="0" smtClean="0"/>
              <a:t>SFPDP</a:t>
            </a:r>
            <a:r>
              <a:rPr lang="en-US" sz="1800" b="0" i="0" kern="0" dirty="0"/>
              <a:t>: fiber optic </a:t>
            </a:r>
            <a:r>
              <a:rPr lang="en-US" sz="1800" b="0" i="0" kern="0" dirty="0" smtClean="0"/>
              <a:t>communication</a:t>
            </a:r>
          </a:p>
          <a:p>
            <a:pPr algn="just">
              <a:buFont typeface="Arial" panose="020B0604020202020204" pitchFamily="34" charset="0"/>
              <a:buChar char="•"/>
            </a:pPr>
            <a:r>
              <a:rPr lang="en-US" sz="1800" b="0" i="0" kern="0" dirty="0" smtClean="0"/>
              <a:t>FOMS: routing the firing angle , convert and bypass command</a:t>
            </a:r>
          </a:p>
          <a:p>
            <a:pPr algn="just">
              <a:buFont typeface="Arial" panose="020B0604020202020204" pitchFamily="34" charset="0"/>
              <a:buChar char="•"/>
            </a:pPr>
            <a:r>
              <a:rPr lang="en-US" sz="1800" b="0" i="0" kern="0" dirty="0" smtClean="0"/>
              <a:t>Firing Generator: generate the firing pulse. </a:t>
            </a:r>
          </a:p>
          <a:p>
            <a:pPr algn="just">
              <a:buFont typeface="Arial" panose="020B0604020202020204" pitchFamily="34" charset="0"/>
              <a:buChar char="•"/>
            </a:pPr>
            <a:r>
              <a:rPr lang="en-US" sz="1800" b="0" i="0" kern="0" dirty="0" smtClean="0"/>
              <a:t>Thyristor and SPA Power supply: generate DC voltage</a:t>
            </a:r>
          </a:p>
          <a:p>
            <a:pPr algn="just"/>
            <a:endParaRPr lang="en-US" sz="2000" b="0" i="0" kern="0" dirty="0" smtClean="0"/>
          </a:p>
          <a:p>
            <a:pPr algn="just"/>
            <a:endParaRPr lang="en-US" sz="2000" b="0" i="0" kern="0" dirty="0"/>
          </a:p>
        </p:txBody>
      </p:sp>
    </p:spTree>
    <p:extLst>
      <p:ext uri="{BB962C8B-B14F-4D97-AF65-F5344CB8AC3E}">
        <p14:creationId xmlns:p14="http://schemas.microsoft.com/office/powerpoint/2010/main" val="784393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PSRTC  </a:t>
            </a:r>
            <a:r>
              <a:rPr lang="en-US" dirty="0"/>
              <a:t>Control Operation Mode</a:t>
            </a:r>
          </a:p>
        </p:txBody>
      </p:sp>
      <p:sp>
        <p:nvSpPr>
          <p:cNvPr id="3" name="Content Placeholder 2"/>
          <p:cNvSpPr>
            <a:spLocks noGrp="1"/>
          </p:cNvSpPr>
          <p:nvPr>
            <p:ph idx="1"/>
          </p:nvPr>
        </p:nvSpPr>
        <p:spPr>
          <a:xfrm>
            <a:off x="152400" y="1113692"/>
            <a:ext cx="8763000" cy="4953000"/>
          </a:xfrm>
        </p:spPr>
        <p:txBody>
          <a:bodyPr/>
          <a:lstStyle/>
          <a:p>
            <a:pPr marL="0" indent="0">
              <a:buNone/>
            </a:pPr>
            <a:r>
              <a:rPr lang="en-US" sz="2000" dirty="0"/>
              <a:t>The PSRTC computer uses the firing angle, the convert  and the bypass command to control the thyristor power supplies. </a:t>
            </a:r>
            <a:r>
              <a:rPr lang="en-US" sz="2000" dirty="0" smtClean="0"/>
              <a:t>There </a:t>
            </a:r>
            <a:r>
              <a:rPr lang="en-US" sz="2000" dirty="0"/>
              <a:t>are three typical control operation modes in </a:t>
            </a:r>
            <a:r>
              <a:rPr lang="en-US" sz="2000" dirty="0" smtClean="0"/>
              <a:t>the PSRTC.</a:t>
            </a:r>
          </a:p>
          <a:p>
            <a:pPr marL="0" indent="0">
              <a:buNone/>
            </a:pPr>
            <a:r>
              <a:rPr lang="en-US" sz="1800" dirty="0" smtClean="0"/>
              <a:t>1) Close </a:t>
            </a:r>
            <a:r>
              <a:rPr lang="en-US" sz="1800" dirty="0"/>
              <a:t>Loop Current Control </a:t>
            </a:r>
            <a:r>
              <a:rPr lang="en-US" sz="1800" dirty="0" smtClean="0"/>
              <a:t>Mode</a:t>
            </a:r>
          </a:p>
          <a:p>
            <a:pPr marL="400050" lvl="1" indent="0" algn="just">
              <a:buNone/>
            </a:pPr>
            <a:r>
              <a:rPr lang="en-US" sz="1800" dirty="0" smtClean="0"/>
              <a:t>A </a:t>
            </a:r>
            <a:r>
              <a:rPr lang="en-US" sz="1800" dirty="0"/>
              <a:t>proportional-integral (PI) controller is used for the closed loop </a:t>
            </a:r>
            <a:r>
              <a:rPr lang="en-US" sz="1800" dirty="0" smtClean="0"/>
              <a:t>current control. The </a:t>
            </a:r>
            <a:r>
              <a:rPr lang="en-US" sz="1800" dirty="0"/>
              <a:t>control reference timing waveforms </a:t>
            </a:r>
            <a:r>
              <a:rPr lang="en-US" sz="1800" dirty="0" smtClean="0"/>
              <a:t>can </a:t>
            </a:r>
            <a:r>
              <a:rPr lang="en-US" sz="1800" dirty="0"/>
              <a:t>be defined in the PSRTC GUI using piecewise-linear method. To avoid integral windup, the integral gain is only applied when the error </a:t>
            </a:r>
            <a:r>
              <a:rPr lang="en-US" sz="1800" dirty="0" smtClean="0"/>
              <a:t>falls </a:t>
            </a:r>
            <a:r>
              <a:rPr lang="en-US" sz="1800" dirty="0"/>
              <a:t>below 5% of the reference. </a:t>
            </a:r>
            <a:endParaRPr lang="en-US" sz="1800" dirty="0" smtClean="0"/>
          </a:p>
          <a:p>
            <a:pPr marL="0" indent="0" algn="just">
              <a:buNone/>
            </a:pPr>
            <a:r>
              <a:rPr lang="en-US" sz="1800" dirty="0" smtClean="0"/>
              <a:t>2</a:t>
            </a:r>
            <a:r>
              <a:rPr lang="en-US" sz="1800" dirty="0"/>
              <a:t>) </a:t>
            </a:r>
            <a:r>
              <a:rPr lang="en-US" sz="1800" dirty="0" smtClean="0"/>
              <a:t>Voltage </a:t>
            </a:r>
            <a:r>
              <a:rPr lang="en-US" sz="1800" dirty="0"/>
              <a:t>Control </a:t>
            </a:r>
            <a:r>
              <a:rPr lang="en-US" sz="1800" dirty="0" smtClean="0"/>
              <a:t>Mode</a:t>
            </a:r>
          </a:p>
          <a:p>
            <a:pPr marL="400050" lvl="1" indent="0" algn="just">
              <a:buNone/>
            </a:pPr>
            <a:r>
              <a:rPr lang="en-US" sz="1800" dirty="0"/>
              <a:t>The voltage request is from the preprogrammed reference voltage waveform. This is an open-loop voltage control. This mode is typically used for the open circuit </a:t>
            </a:r>
            <a:r>
              <a:rPr lang="en-US" sz="1800" dirty="0" smtClean="0"/>
              <a:t>test.</a:t>
            </a:r>
          </a:p>
          <a:p>
            <a:pPr marL="0" indent="0" algn="just">
              <a:buNone/>
            </a:pPr>
            <a:r>
              <a:rPr lang="en-US" sz="1800" dirty="0"/>
              <a:t>3) </a:t>
            </a:r>
            <a:r>
              <a:rPr lang="en-US" sz="1800" dirty="0" smtClean="0"/>
              <a:t>Physics </a:t>
            </a:r>
            <a:r>
              <a:rPr lang="en-US" sz="1800" dirty="0"/>
              <a:t>Control Mode and Current </a:t>
            </a:r>
            <a:r>
              <a:rPr lang="en-US" sz="1800" dirty="0" smtClean="0"/>
              <a:t>Clamp</a:t>
            </a:r>
          </a:p>
          <a:p>
            <a:pPr marL="400050" lvl="1" indent="0" algn="just">
              <a:buNone/>
            </a:pPr>
            <a:r>
              <a:rPr lang="en-US" sz="1800" dirty="0"/>
              <a:t>The voltage request is coming from the PCS. The coil current control is based on the physics requirement for the plasma control. When the load current limit is reached, the voltage request is limited by a current clamping </a:t>
            </a:r>
            <a:r>
              <a:rPr lang="en-US" sz="1800" dirty="0" smtClean="0"/>
              <a:t>feature.</a:t>
            </a:r>
            <a:endParaRPr lang="en-US" sz="1800" dirty="0"/>
          </a:p>
          <a:p>
            <a:pPr marL="400050" lvl="1" indent="0" algn="just">
              <a:buNone/>
            </a:pPr>
            <a:endParaRPr lang="en-US" sz="1800" dirty="0"/>
          </a:p>
        </p:txBody>
      </p:sp>
    </p:spTree>
    <p:extLst>
      <p:ext uri="{BB962C8B-B14F-4D97-AF65-F5344CB8AC3E}">
        <p14:creationId xmlns:p14="http://schemas.microsoft.com/office/powerpoint/2010/main" val="2300294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PSRTC </a:t>
            </a:r>
            <a:r>
              <a:rPr lang="en-US" dirty="0"/>
              <a:t>Control Hardware </a:t>
            </a:r>
            <a:r>
              <a:rPr lang="en-US" dirty="0" smtClean="0"/>
              <a:t>Upgrade, SAD2</a:t>
            </a:r>
            <a:endParaRPr lang="en-US" dirty="0"/>
          </a:p>
        </p:txBody>
      </p:sp>
      <p:sp>
        <p:nvSpPr>
          <p:cNvPr id="3" name="Content Placeholder 2"/>
          <p:cNvSpPr>
            <a:spLocks noGrp="1"/>
          </p:cNvSpPr>
          <p:nvPr>
            <p:ph idx="1"/>
          </p:nvPr>
        </p:nvSpPr>
        <p:spPr>
          <a:xfrm>
            <a:off x="336550" y="4933950"/>
            <a:ext cx="8528050" cy="1660522"/>
          </a:xfrm>
        </p:spPr>
        <p:txBody>
          <a:bodyPr/>
          <a:lstStyle/>
          <a:p>
            <a:r>
              <a:rPr lang="en-US" sz="2000" dirty="0" smtClean="0"/>
              <a:t>Stand </a:t>
            </a:r>
            <a:r>
              <a:rPr lang="en-US" sz="2000" dirty="0"/>
              <a:t>Alone Digitizer Version 2 (</a:t>
            </a:r>
            <a:r>
              <a:rPr lang="en-US" sz="2000" dirty="0" smtClean="0"/>
              <a:t>SAD2)</a:t>
            </a:r>
          </a:p>
          <a:p>
            <a:pPr lvl="1" algn="just"/>
            <a:r>
              <a:rPr lang="en-US" sz="1800" dirty="0"/>
              <a:t>The new SAD2 is developed for the real time coil current data acquisition.  It uses ADS8548 14bit eight-channel </a:t>
            </a:r>
            <a:r>
              <a:rPr lang="en-US" sz="1800" dirty="0" smtClean="0"/>
              <a:t>ADC. </a:t>
            </a:r>
            <a:r>
              <a:rPr lang="en-US" sz="1800" dirty="0"/>
              <a:t>It has 32 differential analog input channels, </a:t>
            </a:r>
            <a:r>
              <a:rPr lang="en-US" sz="1800" dirty="0" smtClean="0"/>
              <a:t>up to 50 </a:t>
            </a:r>
            <a:r>
              <a:rPr lang="en-US" sz="1800" dirty="0"/>
              <a:t>kHz sample </a:t>
            </a:r>
            <a:r>
              <a:rPr lang="en-US" sz="1800" dirty="0" smtClean="0"/>
              <a:t>rate.</a:t>
            </a:r>
            <a:endParaRPr lang="en-US" sz="2000"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6550" y="1112933"/>
            <a:ext cx="5469942" cy="352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925" y="1487488"/>
            <a:ext cx="281622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83400" y="3404800"/>
            <a:ext cx="1463862" cy="276999"/>
          </a:xfrm>
          <a:prstGeom prst="rect">
            <a:avLst/>
          </a:prstGeom>
          <a:noFill/>
        </p:spPr>
        <p:txBody>
          <a:bodyPr wrap="none" rtlCol="0">
            <a:spAutoFit/>
          </a:bodyPr>
          <a:lstStyle/>
          <a:p>
            <a:r>
              <a:rPr lang="en-US" b="0" i="0" dirty="0" smtClean="0"/>
              <a:t>SAD2 circuit board</a:t>
            </a:r>
            <a:endParaRPr lang="en-US" b="0" i="0" dirty="0"/>
          </a:p>
        </p:txBody>
      </p:sp>
    </p:spTree>
    <p:extLst>
      <p:ext uri="{BB962C8B-B14F-4D97-AF65-F5344CB8AC3E}">
        <p14:creationId xmlns:p14="http://schemas.microsoft.com/office/powerpoint/2010/main" val="3684649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smtClean="0"/>
              <a:t>Introduction </a:t>
            </a:r>
            <a:endParaRPr lang="en-US" dirty="0"/>
          </a:p>
        </p:txBody>
      </p:sp>
      <p:sp>
        <p:nvSpPr>
          <p:cNvPr id="3" name="Content Placeholder 2"/>
          <p:cNvSpPr>
            <a:spLocks noGrp="1"/>
          </p:cNvSpPr>
          <p:nvPr>
            <p:ph idx="1"/>
          </p:nvPr>
        </p:nvSpPr>
        <p:spPr>
          <a:xfrm>
            <a:off x="0" y="1219200"/>
            <a:ext cx="9144000" cy="4953000"/>
          </a:xfrm>
        </p:spPr>
        <p:txBody>
          <a:bodyPr/>
          <a:lstStyle/>
          <a:p>
            <a:pPr algn="just"/>
            <a:r>
              <a:rPr lang="en-US" sz="2000" dirty="0" smtClean="0"/>
              <a:t>The </a:t>
            </a:r>
            <a:r>
              <a:rPr lang="en-US" sz="2000" dirty="0"/>
              <a:t>NSTX-U power supply system includes three major parts</a:t>
            </a:r>
            <a:r>
              <a:rPr lang="en-US" sz="2000" dirty="0" smtClean="0"/>
              <a:t>.</a:t>
            </a:r>
          </a:p>
          <a:p>
            <a:pPr lvl="1"/>
            <a:r>
              <a:rPr lang="en-US" sz="1800" dirty="0" smtClean="0"/>
              <a:t>The </a:t>
            </a:r>
            <a:r>
              <a:rPr lang="en-US" sz="1800" dirty="0"/>
              <a:t>first part is the DC power supplies which supply the current for the toroidal field (TF) coils, the poloidal field (PF) coils, the ohmic heating (OH) coil and the resistive wall mode (RWM) coils. </a:t>
            </a:r>
            <a:endParaRPr lang="en-US" sz="1800" dirty="0" smtClean="0"/>
          </a:p>
          <a:p>
            <a:pPr lvl="1"/>
            <a:r>
              <a:rPr lang="en-US" sz="1800" dirty="0"/>
              <a:t>The second part is the power supply real time control (PSRTC) system. The scope of the upgrade includes a new stand-alone digitizer version 2 (SAD2) , a new digital signal processor (DSP) based firing generator (FG), a new power supply communication link and a new real time control computer which runs the new PSRTC software.</a:t>
            </a:r>
            <a:endParaRPr lang="en-US" sz="1800" dirty="0" smtClean="0"/>
          </a:p>
          <a:p>
            <a:pPr lvl="1"/>
            <a:r>
              <a:rPr lang="en-US" sz="1800" dirty="0"/>
              <a:t>The third part is the power supply protection system which is used to prevent the coils and the </a:t>
            </a:r>
            <a:r>
              <a:rPr lang="en-US" sz="1800" dirty="0" smtClean="0"/>
              <a:t>power </a:t>
            </a:r>
            <a:r>
              <a:rPr lang="en-US" sz="1800" dirty="0"/>
              <a:t>supplies from the damage under fault </a:t>
            </a:r>
            <a:r>
              <a:rPr lang="en-US" sz="1800" dirty="0" smtClean="0"/>
              <a:t>conditions.</a:t>
            </a:r>
            <a:r>
              <a:rPr lang="en-US" sz="1600" dirty="0"/>
              <a:t> </a:t>
            </a:r>
            <a:r>
              <a:rPr lang="en-US" sz="1800" dirty="0" smtClean="0"/>
              <a:t>It </a:t>
            </a:r>
            <a:r>
              <a:rPr lang="en-US" sz="1800" dirty="0"/>
              <a:t>includes a new digital coil protection system (</a:t>
            </a:r>
            <a:r>
              <a:rPr lang="en-US" sz="1800" dirty="0" smtClean="0"/>
              <a:t>DCPS) and a </a:t>
            </a:r>
            <a:r>
              <a:rPr lang="en-US" sz="1800" dirty="0"/>
              <a:t>new PLC based hardwire control system (</a:t>
            </a:r>
            <a:r>
              <a:rPr lang="en-US" sz="1800" dirty="0" smtClean="0"/>
              <a:t>HCS). </a:t>
            </a:r>
          </a:p>
        </p:txBody>
      </p:sp>
    </p:spTree>
    <p:extLst>
      <p:ext uri="{BB962C8B-B14F-4D97-AF65-F5344CB8AC3E}">
        <p14:creationId xmlns:p14="http://schemas.microsoft.com/office/powerpoint/2010/main" val="310530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FOMS Transmitter and Receiver</a:t>
            </a:r>
            <a:endParaRPr lang="en-US" dirty="0"/>
          </a:p>
        </p:txBody>
      </p:sp>
      <p:sp>
        <p:nvSpPr>
          <p:cNvPr id="3" name="Content Placeholder 2"/>
          <p:cNvSpPr>
            <a:spLocks noGrp="1"/>
          </p:cNvSpPr>
          <p:nvPr>
            <p:ph idx="1"/>
          </p:nvPr>
        </p:nvSpPr>
        <p:spPr>
          <a:xfrm>
            <a:off x="152400" y="1219200"/>
            <a:ext cx="5384800" cy="4953000"/>
          </a:xfrm>
        </p:spPr>
        <p:txBody>
          <a:bodyPr/>
          <a:lstStyle/>
          <a:p>
            <a:r>
              <a:rPr lang="en-US" sz="2000" dirty="0"/>
              <a:t>FOMS Transmitter and Receiver</a:t>
            </a:r>
          </a:p>
          <a:p>
            <a:pPr lvl="1" algn="just"/>
            <a:r>
              <a:rPr lang="en-US" sz="1800" dirty="0"/>
              <a:t>FOMS transmitter works like a router. It reads the Group, Module and Power address information in the FPDP word from the real time computer and sends the command to its ultimate power supply destination.</a:t>
            </a:r>
          </a:p>
          <a:p>
            <a:pPr lvl="1" algn="just"/>
            <a:r>
              <a:rPr lang="en-US" sz="1800" dirty="0"/>
              <a:t>FOMS receiver: Type I: checks the parity error and send the 16 bits digital command word directly to the digital signal processor inside the firing generator. Type II: converts the digital command to an analog signal to control the SPA. </a:t>
            </a:r>
          </a:p>
          <a:p>
            <a:endParaRPr lang="en-US" dirty="0"/>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70573" y="1219200"/>
            <a:ext cx="3071515"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616305" y="3013501"/>
            <a:ext cx="1891672" cy="276999"/>
          </a:xfrm>
          <a:prstGeom prst="rect">
            <a:avLst/>
          </a:prstGeom>
        </p:spPr>
        <p:txBody>
          <a:bodyPr wrap="none">
            <a:spAutoFit/>
          </a:bodyPr>
          <a:lstStyle/>
          <a:p>
            <a:r>
              <a:rPr lang="en-US" b="0" i="0" dirty="0" smtClean="0"/>
              <a:t>FOMS </a:t>
            </a:r>
            <a:r>
              <a:rPr lang="en-US" b="0" i="0" dirty="0"/>
              <a:t>Transmitter Board</a:t>
            </a:r>
          </a:p>
        </p:txBody>
      </p:sp>
      <p:pic>
        <p:nvPicPr>
          <p:cNvPr id="717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49638" y="3489325"/>
            <a:ext cx="309245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730605" y="5496351"/>
            <a:ext cx="1729961" cy="276999"/>
          </a:xfrm>
          <a:prstGeom prst="rect">
            <a:avLst/>
          </a:prstGeom>
        </p:spPr>
        <p:txBody>
          <a:bodyPr wrap="none">
            <a:spAutoFit/>
          </a:bodyPr>
          <a:lstStyle/>
          <a:p>
            <a:r>
              <a:rPr lang="en-US" b="0" i="0" dirty="0" smtClean="0"/>
              <a:t>FOMS Receiver </a:t>
            </a:r>
            <a:r>
              <a:rPr lang="en-US" b="0" i="0" dirty="0"/>
              <a:t>Board</a:t>
            </a:r>
          </a:p>
        </p:txBody>
      </p:sp>
    </p:spTree>
    <p:extLst>
      <p:ext uri="{BB962C8B-B14F-4D97-AF65-F5344CB8AC3E}">
        <p14:creationId xmlns:p14="http://schemas.microsoft.com/office/powerpoint/2010/main" val="469635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r>
              <a:rPr lang="en-US" dirty="0"/>
              <a:t>Firing Generator (FG)</a:t>
            </a:r>
          </a:p>
        </p:txBody>
      </p:sp>
      <p:sp>
        <p:nvSpPr>
          <p:cNvPr id="3" name="Content Placeholder 2"/>
          <p:cNvSpPr>
            <a:spLocks noGrp="1"/>
          </p:cNvSpPr>
          <p:nvPr>
            <p:ph idx="1"/>
          </p:nvPr>
        </p:nvSpPr>
        <p:spPr>
          <a:xfrm>
            <a:off x="193432" y="1125415"/>
            <a:ext cx="5615354" cy="5105399"/>
          </a:xfrm>
        </p:spPr>
        <p:txBody>
          <a:bodyPr/>
          <a:lstStyle/>
          <a:p>
            <a:pPr algn="just"/>
            <a:r>
              <a:rPr lang="en-US" sz="2000" dirty="0"/>
              <a:t>The new FG is designed based on the TI TMS320F28335 DSP. It receives the firing angle command from the PSRTC real time computer and generates the six firing pulses for the thyristors at the appropriate phase </a:t>
            </a:r>
            <a:r>
              <a:rPr lang="en-US" sz="2000" dirty="0" smtClean="0"/>
              <a:t>angle </a:t>
            </a:r>
            <a:r>
              <a:rPr lang="en-US" sz="2000" dirty="0"/>
              <a:t>of the incoming AC </a:t>
            </a:r>
            <a:r>
              <a:rPr lang="en-US" sz="2000" dirty="0" smtClean="0"/>
              <a:t>voltage (50-90 Hz).</a:t>
            </a:r>
          </a:p>
          <a:p>
            <a:pPr algn="just"/>
            <a:r>
              <a:rPr lang="en-US" sz="2000" dirty="0"/>
              <a:t>The PLL board </a:t>
            </a:r>
            <a:r>
              <a:rPr lang="en-US" sz="2000" dirty="0" smtClean="0"/>
              <a:t>receives </a:t>
            </a:r>
            <a:r>
              <a:rPr lang="en-US" sz="2000" dirty="0"/>
              <a:t>the phase A, B, C voltage signal and generates the continuous digital pulse train which runs at 3600*f Hz (f is the input AC voltage frequency). </a:t>
            </a:r>
            <a:r>
              <a:rPr lang="en-US" sz="2000" dirty="0" smtClean="0"/>
              <a:t>The </a:t>
            </a:r>
            <a:r>
              <a:rPr lang="en-US" sz="2000" dirty="0"/>
              <a:t>digital pulse train is used as a counter clock and each clock is 0.1 degree. The firing angle can be calculated based on the pulse count.</a:t>
            </a:r>
            <a:endParaRPr lang="en-US" sz="2000" dirty="0" smtClean="0"/>
          </a:p>
          <a:p>
            <a:pPr algn="just"/>
            <a:r>
              <a:rPr lang="en-US" sz="2000" dirty="0"/>
              <a:t>The DSP uses this clock to control the timing for the six thyristor firing pulse. </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99117" y="1243012"/>
            <a:ext cx="3206750" cy="19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08786" y="3863975"/>
            <a:ext cx="309245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38900" y="3360350"/>
            <a:ext cx="2138727" cy="276999"/>
          </a:xfrm>
          <a:prstGeom prst="rect">
            <a:avLst/>
          </a:prstGeom>
          <a:noFill/>
        </p:spPr>
        <p:txBody>
          <a:bodyPr wrap="none" rtlCol="0">
            <a:spAutoFit/>
          </a:bodyPr>
          <a:lstStyle/>
          <a:p>
            <a:r>
              <a:rPr lang="en-US" b="0" i="0" dirty="0" smtClean="0"/>
              <a:t>Firing Generator Front Panel</a:t>
            </a:r>
            <a:endParaRPr lang="en-US" b="0" i="0" dirty="0"/>
          </a:p>
        </p:txBody>
      </p:sp>
      <p:sp>
        <p:nvSpPr>
          <p:cNvPr id="7" name="TextBox 6"/>
          <p:cNvSpPr txBox="1"/>
          <p:nvPr/>
        </p:nvSpPr>
        <p:spPr>
          <a:xfrm>
            <a:off x="6553200" y="5830500"/>
            <a:ext cx="2231701" cy="276999"/>
          </a:xfrm>
          <a:prstGeom prst="rect">
            <a:avLst/>
          </a:prstGeom>
          <a:noFill/>
        </p:spPr>
        <p:txBody>
          <a:bodyPr wrap="none" rtlCol="0">
            <a:spAutoFit/>
          </a:bodyPr>
          <a:lstStyle/>
          <a:p>
            <a:r>
              <a:rPr lang="en-US" b="0" i="0" dirty="0" smtClean="0"/>
              <a:t>Firing Generator Circuit Board</a:t>
            </a:r>
            <a:endParaRPr lang="en-US" b="0" i="0" dirty="0"/>
          </a:p>
        </p:txBody>
      </p:sp>
    </p:spTree>
    <p:extLst>
      <p:ext uri="{BB962C8B-B14F-4D97-AF65-F5344CB8AC3E}">
        <p14:creationId xmlns:p14="http://schemas.microsoft.com/office/powerpoint/2010/main" val="3294730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Firing Generator </a:t>
            </a:r>
            <a:r>
              <a:rPr lang="en-US" dirty="0" smtClean="0"/>
              <a:t>System Diagram</a:t>
            </a:r>
            <a:endParaRPr lang="en-US" dirty="0"/>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875983" y="1394260"/>
            <a:ext cx="7315834" cy="460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241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Firing </a:t>
            </a:r>
            <a:r>
              <a:rPr lang="en-US" smtClean="0"/>
              <a:t>Generator Function Block </a:t>
            </a:r>
            <a:r>
              <a:rPr lang="en-US" dirty="0"/>
              <a:t>D</a:t>
            </a:r>
            <a:r>
              <a:rPr lang="en-US" smtClean="0"/>
              <a:t>iagram</a:t>
            </a:r>
            <a:endParaRPr 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327126" y="1577156"/>
            <a:ext cx="6413548" cy="423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115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 and Power Supply Protection System</a:t>
            </a:r>
            <a:endParaRPr lang="en-US" dirty="0"/>
          </a:p>
        </p:txBody>
      </p:sp>
      <p:sp>
        <p:nvSpPr>
          <p:cNvPr id="3" name="Content Placeholder 2"/>
          <p:cNvSpPr>
            <a:spLocks noGrp="1"/>
          </p:cNvSpPr>
          <p:nvPr>
            <p:ph idx="1"/>
          </p:nvPr>
        </p:nvSpPr>
        <p:spPr>
          <a:xfrm>
            <a:off x="263768" y="1084385"/>
            <a:ext cx="8335109" cy="4953000"/>
          </a:xfrm>
        </p:spPr>
        <p:txBody>
          <a:bodyPr/>
          <a:lstStyle/>
          <a:p>
            <a:pPr algn="just"/>
            <a:r>
              <a:rPr lang="en-US" sz="2000" dirty="0"/>
              <a:t>There are two separate protection systems in NSTX-U. The first is the coil protection system. NSTX-U replaced the old analog coil protection system </a:t>
            </a:r>
            <a:r>
              <a:rPr lang="en-US" sz="2000" dirty="0" smtClean="0"/>
              <a:t>with </a:t>
            </a:r>
            <a:r>
              <a:rPr lang="en-US" sz="2000" dirty="0"/>
              <a:t>the new </a:t>
            </a:r>
            <a:r>
              <a:rPr lang="en-US" sz="2000" dirty="0" smtClean="0"/>
              <a:t>digital coil protection system (DCPS). </a:t>
            </a:r>
          </a:p>
          <a:p>
            <a:pPr algn="just"/>
            <a:r>
              <a:rPr lang="en-US" sz="2000" dirty="0"/>
              <a:t>The second is the power supply protection system. This system prevents the rectifiers from any overcurrent, incorrect voltage, and over temperature fault. </a:t>
            </a:r>
            <a:endParaRPr lang="en-US" sz="2000" dirty="0" smtClean="0"/>
          </a:p>
          <a:p>
            <a:pPr algn="just"/>
            <a:r>
              <a:rPr lang="en-US" sz="2000" dirty="0"/>
              <a:t>The Hardwired Control System (HCS) is the central protection control system which is used to coordinate the two protection system. It is implemented to invoke the Level 1 (suppress and bypass power supplies) and Level 3 (close mechanical bypass/grounding switches) faults of the rectifier power supply system. </a:t>
            </a:r>
            <a:r>
              <a:rPr lang="en-US" sz="2000" dirty="0" smtClean="0"/>
              <a:t>The </a:t>
            </a:r>
            <a:r>
              <a:rPr lang="en-US" sz="2000" dirty="0"/>
              <a:t>HCS has been redesigned using Siemens PLC S7-300 for the NSTX-U. </a:t>
            </a:r>
          </a:p>
        </p:txBody>
      </p:sp>
    </p:spTree>
    <p:extLst>
      <p:ext uri="{BB962C8B-B14F-4D97-AF65-F5344CB8AC3E}">
        <p14:creationId xmlns:p14="http://schemas.microsoft.com/office/powerpoint/2010/main" val="174061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DCPS </a:t>
            </a:r>
            <a:r>
              <a:rPr lang="en-US" dirty="0"/>
              <a:t>Hardware System </a:t>
            </a:r>
          </a:p>
        </p:txBody>
      </p:sp>
      <p:pic>
        <p:nvPicPr>
          <p:cNvPr id="10243" name="Picture 3"/>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229482" y="998509"/>
            <a:ext cx="4229933" cy="288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52397" y="3883336"/>
            <a:ext cx="8651631" cy="261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gn="just"/>
            <a:r>
              <a:rPr lang="en-US" sz="1800" b="0" i="0" kern="0" dirty="0" smtClean="0"/>
              <a:t>The </a:t>
            </a:r>
            <a:r>
              <a:rPr lang="en-US" sz="1800" b="0" i="0" kern="0" dirty="0"/>
              <a:t>new DCPS will protect the coils and their mechanical supports when the magnetic Lorentz forces, the mechanical stresses or the temperature exceed the operating </a:t>
            </a:r>
            <a:r>
              <a:rPr lang="en-US" sz="1800" b="0" i="0" kern="0" dirty="0" smtClean="0"/>
              <a:t>envelope. </a:t>
            </a:r>
          </a:p>
          <a:p>
            <a:pPr algn="just"/>
            <a:r>
              <a:rPr lang="en-US" sz="1800" b="0" i="0" kern="0" dirty="0"/>
              <a:t>The NSTX-U DCPS comprises the Fusion Computation Center (FCC) DCPS and the Junction Area (JA) DCPS. The FCC DCPS share the real time computer with the PCS. The JA DCPS use a stand-alone real time computer. </a:t>
            </a:r>
            <a:endParaRPr lang="en-US" sz="1800" b="0" i="0" kern="0" dirty="0" smtClean="0"/>
          </a:p>
          <a:p>
            <a:pPr algn="just"/>
            <a:r>
              <a:rPr lang="en-US" sz="1800" b="0" i="0" kern="0" dirty="0"/>
              <a:t>Combined with the </a:t>
            </a:r>
            <a:r>
              <a:rPr lang="en-US" sz="1800" b="0" i="0" kern="0" dirty="0" smtClean="0"/>
              <a:t>fault detector (FD), </a:t>
            </a:r>
            <a:r>
              <a:rPr lang="en-US" sz="1800" b="0" i="0" kern="0" dirty="0"/>
              <a:t>it has three levels of coil current protection. The instant trip settings from low to high are the FCC DCPS, the JA DCPS and the FD. Each level acts as the back up to its predecessor. </a:t>
            </a:r>
            <a:endParaRPr lang="en-US" sz="1800" b="0" i="0" kern="0" dirty="0" smtClean="0"/>
          </a:p>
        </p:txBody>
      </p:sp>
    </p:spTree>
    <p:extLst>
      <p:ext uri="{BB962C8B-B14F-4D97-AF65-F5344CB8AC3E}">
        <p14:creationId xmlns:p14="http://schemas.microsoft.com/office/powerpoint/2010/main" val="3264055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DCPS </a:t>
            </a:r>
            <a:r>
              <a:rPr lang="en-US" dirty="0" smtClean="0"/>
              <a:t>Interconnection Subsystem </a:t>
            </a:r>
            <a:endParaRPr lang="en-US" dirty="0"/>
          </a:p>
        </p:txBody>
      </p:sp>
      <p:pic>
        <p:nvPicPr>
          <p:cNvPr id="1126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298831" y="2510244"/>
            <a:ext cx="3499339" cy="212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174870" y="1096107"/>
            <a:ext cx="4930530" cy="526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just">
              <a:buNone/>
            </a:pPr>
            <a:r>
              <a:rPr lang="en-US" sz="2000" b="0" i="0" kern="0" dirty="0" smtClean="0"/>
              <a:t>The DCPS interconnection subsystem provides the copper and fiber optic connectivity for several NSTX-U control, data acquisition, protection and testing systems. The features and functionality includes: </a:t>
            </a:r>
          </a:p>
          <a:p>
            <a:pPr marL="685800" lvl="1" algn="just">
              <a:buFont typeface="Arial" panose="020B0604020202020204" pitchFamily="34" charset="0"/>
              <a:buChar char="•"/>
            </a:pPr>
            <a:r>
              <a:rPr lang="en-US" sz="1800" b="0" i="0" kern="0" dirty="0" smtClean="0"/>
              <a:t>Connect </a:t>
            </a:r>
            <a:r>
              <a:rPr lang="en-US" sz="1800" b="0" i="0" kern="0" dirty="0"/>
              <a:t>all analog inputs and digital inputs and outputs for the JA DCPS real time computer.</a:t>
            </a:r>
          </a:p>
          <a:p>
            <a:pPr marL="685800" lvl="1" algn="just">
              <a:buFont typeface="Arial" panose="020B0604020202020204" pitchFamily="34" charset="0"/>
              <a:buChar char="•"/>
            </a:pPr>
            <a:r>
              <a:rPr lang="en-US" sz="1800" b="0" i="0" kern="0" dirty="0" smtClean="0"/>
              <a:t>Centralize </a:t>
            </a:r>
            <a:r>
              <a:rPr lang="en-US" sz="1800" b="0" i="0" kern="0" dirty="0"/>
              <a:t>fault latching and routing from multiple systems to the FD.</a:t>
            </a:r>
          </a:p>
          <a:p>
            <a:pPr marL="685800" lvl="1" algn="just">
              <a:buFont typeface="Arial" panose="020B0604020202020204" pitchFamily="34" charset="0"/>
              <a:buChar char="•"/>
            </a:pPr>
            <a:r>
              <a:rPr lang="en-US" sz="1800" b="0" i="0" kern="0" dirty="0" smtClean="0"/>
              <a:t>Quick repeatable </a:t>
            </a:r>
            <a:r>
              <a:rPr lang="en-US" sz="1800" b="0" i="0" kern="0" dirty="0"/>
              <a:t>and interlocked reconfiguration of interconnections for Auto Tester interfacing to the JA DCPS</a:t>
            </a:r>
            <a:r>
              <a:rPr lang="en-US" sz="1800" b="0" i="0" kern="0" dirty="0" smtClean="0"/>
              <a:t>.</a:t>
            </a:r>
          </a:p>
          <a:p>
            <a:pPr marL="685800" lvl="1" algn="just">
              <a:buFont typeface="Arial" panose="020B0604020202020204" pitchFamily="34" charset="0"/>
              <a:buChar char="•"/>
            </a:pPr>
            <a:r>
              <a:rPr lang="en-US" sz="1800" b="0" i="0" kern="0" dirty="0" smtClean="0"/>
              <a:t>Bussed </a:t>
            </a:r>
            <a:r>
              <a:rPr lang="en-US" sz="1800" b="0" i="0" kern="0" dirty="0"/>
              <a:t>chassis configuration enabling ability to modify, upgrade and maintain without total redesign</a:t>
            </a:r>
          </a:p>
          <a:p>
            <a:pPr algn="just"/>
            <a:endParaRPr lang="en-US" sz="2000" b="0" i="0" kern="0" dirty="0" smtClean="0"/>
          </a:p>
        </p:txBody>
      </p:sp>
    </p:spTree>
    <p:extLst>
      <p:ext uri="{BB962C8B-B14F-4D97-AF65-F5344CB8AC3E}">
        <p14:creationId xmlns:p14="http://schemas.microsoft.com/office/powerpoint/2010/main" val="187444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DCPS </a:t>
            </a:r>
            <a:r>
              <a:rPr lang="en-US" dirty="0"/>
              <a:t>Software Algorithms </a:t>
            </a:r>
          </a:p>
        </p:txBody>
      </p:sp>
      <p:sp>
        <p:nvSpPr>
          <p:cNvPr id="3" name="Content Placeholder 2"/>
          <p:cNvSpPr>
            <a:spLocks noGrp="1"/>
          </p:cNvSpPr>
          <p:nvPr>
            <p:ph idx="1"/>
          </p:nvPr>
        </p:nvSpPr>
        <p:spPr>
          <a:xfrm>
            <a:off x="152400" y="1078524"/>
            <a:ext cx="8763000" cy="4953000"/>
          </a:xfrm>
        </p:spPr>
        <p:txBody>
          <a:bodyPr/>
          <a:lstStyle/>
          <a:p>
            <a:r>
              <a:rPr lang="en-US" sz="2000" dirty="0"/>
              <a:t>The new DCPS protection scheme considers the different coil currents combination for the force and stress calculation. The DCPS has five types of software </a:t>
            </a:r>
            <a:r>
              <a:rPr lang="en-US" sz="2000" dirty="0" smtClean="0"/>
              <a:t>algorithms </a:t>
            </a:r>
            <a:r>
              <a:rPr lang="en-US" sz="2000" dirty="0"/>
              <a:t>for the coil protection. </a:t>
            </a:r>
            <a:endParaRPr lang="en-US" sz="2000" dirty="0" smtClean="0"/>
          </a:p>
          <a:p>
            <a:pPr lvl="1"/>
            <a:r>
              <a:rPr lang="en-US" sz="1800" dirty="0" smtClean="0"/>
              <a:t>Over-Current </a:t>
            </a:r>
            <a:r>
              <a:rPr lang="en-US" sz="1800" dirty="0"/>
              <a:t>Trip: </a:t>
            </a:r>
            <a:r>
              <a:rPr lang="en-US" sz="1800" dirty="0" smtClean="0"/>
              <a:t>The </a:t>
            </a:r>
            <a:r>
              <a:rPr lang="en-US" sz="1800" dirty="0"/>
              <a:t>current in the coil circuit is over the </a:t>
            </a:r>
            <a:r>
              <a:rPr lang="en-US" sz="1800" dirty="0" smtClean="0"/>
              <a:t>limit. </a:t>
            </a:r>
          </a:p>
          <a:p>
            <a:pPr lvl="1"/>
            <a:r>
              <a:rPr lang="en-US" sz="1800" dirty="0" smtClean="0"/>
              <a:t>Action </a:t>
            </a:r>
            <a:r>
              <a:rPr lang="en-US" sz="1800" dirty="0"/>
              <a:t>Integral </a:t>
            </a:r>
            <a:r>
              <a:rPr lang="en-US" sz="1800" dirty="0" smtClean="0"/>
              <a:t>Trip: ∫I</a:t>
            </a:r>
            <a:r>
              <a:rPr lang="en-US" sz="1800" baseline="30000" dirty="0" smtClean="0"/>
              <a:t>2</a:t>
            </a:r>
            <a:r>
              <a:rPr lang="en-US" sz="1800" dirty="0" smtClean="0"/>
              <a:t>(t)</a:t>
            </a:r>
            <a:r>
              <a:rPr lang="en-US" sz="1800" dirty="0" err="1" smtClean="0"/>
              <a:t>dt</a:t>
            </a:r>
            <a:r>
              <a:rPr lang="en-US" sz="1800" dirty="0" smtClean="0"/>
              <a:t> is </a:t>
            </a:r>
            <a:r>
              <a:rPr lang="en-US" sz="1800" dirty="0"/>
              <a:t>used to estimate the coil temperature rise due to Joule  heating. </a:t>
            </a:r>
            <a:endParaRPr lang="en-US" sz="1800" dirty="0" smtClean="0"/>
          </a:p>
          <a:p>
            <a:pPr lvl="1"/>
            <a:r>
              <a:rPr lang="en-US" sz="1800" dirty="0" smtClean="0"/>
              <a:t>Forces </a:t>
            </a:r>
            <a:r>
              <a:rPr lang="en-US" sz="1800" dirty="0"/>
              <a:t>and Moments (torques): This algorithm will calculate the radial, vertical magnetic Lorentz forces and torque on the </a:t>
            </a:r>
            <a:r>
              <a:rPr lang="en-US" sz="1800" dirty="0" smtClean="0"/>
              <a:t>coil. </a:t>
            </a:r>
          </a:p>
          <a:p>
            <a:pPr lvl="1"/>
            <a:r>
              <a:rPr lang="en-US" sz="1800" dirty="0" smtClean="0"/>
              <a:t>Derived </a:t>
            </a:r>
            <a:r>
              <a:rPr lang="en-US" sz="1800" dirty="0"/>
              <a:t>Limit Variables Type </a:t>
            </a:r>
            <a:r>
              <a:rPr lang="en-US" sz="1800" dirty="0" smtClean="0"/>
              <a:t>I (stress</a:t>
            </a:r>
            <a:r>
              <a:rPr lang="en-US" sz="1800" dirty="0"/>
              <a:t>): This algorithm can be used to calculate the particular mechanical stress at a certain location in the coil support structure. </a:t>
            </a:r>
            <a:endParaRPr lang="en-US" sz="1800" dirty="0" smtClean="0"/>
          </a:p>
          <a:p>
            <a:pPr lvl="1"/>
            <a:r>
              <a:rPr lang="en-US" sz="1800" dirty="0" smtClean="0"/>
              <a:t>Derived </a:t>
            </a:r>
            <a:r>
              <a:rPr lang="en-US" sz="1800" dirty="0"/>
              <a:t>Limit Variables Type </a:t>
            </a:r>
            <a:r>
              <a:rPr lang="en-US" sz="1800" dirty="0" smtClean="0"/>
              <a:t>II (future use</a:t>
            </a:r>
            <a:r>
              <a:rPr lang="en-US" sz="1800" dirty="0"/>
              <a:t>): This algorithm is a square root of the sum of squares of all Type I limit variables.</a:t>
            </a:r>
            <a:endParaRPr lang="en-US" sz="1800" dirty="0" smtClean="0"/>
          </a:p>
          <a:p>
            <a:pPr lvl="1"/>
            <a:endParaRPr lang="en-US" sz="1800" dirty="0"/>
          </a:p>
          <a:p>
            <a:pPr lvl="1"/>
            <a:endParaRPr lang="en-US" sz="1800" dirty="0"/>
          </a:p>
        </p:txBody>
      </p:sp>
    </p:spTree>
    <p:extLst>
      <p:ext uri="{BB962C8B-B14F-4D97-AF65-F5344CB8AC3E}">
        <p14:creationId xmlns:p14="http://schemas.microsoft.com/office/powerpoint/2010/main" val="4120111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753"/>
            <a:ext cx="9144000" cy="914400"/>
          </a:xfrm>
        </p:spPr>
        <p:txBody>
          <a:bodyPr/>
          <a:lstStyle/>
          <a:p>
            <a:r>
              <a:rPr lang="en-US" dirty="0" smtClean="0"/>
              <a:t>PLC based Hardwired </a:t>
            </a:r>
            <a:r>
              <a:rPr lang="en-US" dirty="0"/>
              <a:t>Control System (HCS) </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650" y="1042922"/>
            <a:ext cx="5848350" cy="293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0" y="4038600"/>
            <a:ext cx="9032631" cy="252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sz="2000" b="0" i="0" kern="0" dirty="0" smtClean="0"/>
              <a:t>The </a:t>
            </a:r>
            <a:r>
              <a:rPr lang="en-US" sz="2000" b="0" i="0" kern="0" dirty="0"/>
              <a:t>function of the programmable logic </a:t>
            </a:r>
            <a:r>
              <a:rPr lang="en-US" sz="2000" b="0" i="0" kern="0" dirty="0" smtClean="0"/>
              <a:t>controller (PLC) </a:t>
            </a:r>
            <a:r>
              <a:rPr lang="en-US" sz="2000" b="0" i="0" kern="0" dirty="0"/>
              <a:t>includes:</a:t>
            </a:r>
          </a:p>
          <a:p>
            <a:pPr marL="685800" lvl="1">
              <a:buFont typeface="Arial" panose="020B0604020202020204" pitchFamily="34" charset="0"/>
              <a:buChar char="•"/>
            </a:pPr>
            <a:r>
              <a:rPr lang="en-US" sz="1800" b="0" i="0" kern="0" dirty="0" smtClean="0"/>
              <a:t>The </a:t>
            </a:r>
            <a:r>
              <a:rPr lang="en-US" sz="1800" b="0" i="0" kern="0" dirty="0"/>
              <a:t>PLC accepts the interlock commands from the Hardwired Interlocked System (HIS) from the main control room. </a:t>
            </a:r>
            <a:endParaRPr lang="en-US" sz="1800" b="0" i="0" kern="0" dirty="0" smtClean="0"/>
          </a:p>
          <a:p>
            <a:pPr marL="685800" lvl="1">
              <a:buFont typeface="Arial" panose="020B0604020202020204" pitchFamily="34" charset="0"/>
              <a:buChar char="•"/>
            </a:pPr>
            <a:r>
              <a:rPr lang="en-US" sz="1800" b="0" i="0" kern="0" dirty="0"/>
              <a:t>The CONFIGURE is used to permit the line and ground switch to be configured. </a:t>
            </a:r>
            <a:r>
              <a:rPr lang="en-US" sz="1800" b="0" i="0" kern="0" dirty="0" smtClean="0"/>
              <a:t>The </a:t>
            </a:r>
            <a:r>
              <a:rPr lang="en-US" sz="1800" b="0" i="0" kern="0" dirty="0"/>
              <a:t>ARM </a:t>
            </a:r>
            <a:r>
              <a:rPr lang="en-US" sz="1800" b="0" i="0" kern="0" dirty="0" smtClean="0"/>
              <a:t>is </a:t>
            </a:r>
            <a:r>
              <a:rPr lang="en-US" sz="1800" b="0" i="0" kern="0" dirty="0"/>
              <a:t>used to give the permissive signal to allow the power supplies to be controlled by the real time computer</a:t>
            </a:r>
            <a:r>
              <a:rPr lang="en-US" sz="1800" b="0" i="0" kern="0" dirty="0" smtClean="0"/>
              <a:t>.</a:t>
            </a:r>
          </a:p>
          <a:p>
            <a:pPr marL="685800" lvl="1">
              <a:buFont typeface="Arial" panose="020B0604020202020204" pitchFamily="34" charset="0"/>
              <a:buChar char="•"/>
            </a:pPr>
            <a:r>
              <a:rPr lang="en-US" sz="1800" b="0" i="0" kern="0" dirty="0"/>
              <a:t>Process the fault trip signals from DCPS, FD, PDP timer, etc. and invoke Level 1 (series) Fault in all the associated power supplies</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33868" y="1941512"/>
            <a:ext cx="27987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482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Protection Systems</a:t>
            </a:r>
            <a:endParaRPr lang="en-US" dirty="0"/>
          </a:p>
        </p:txBody>
      </p:sp>
      <p:sp>
        <p:nvSpPr>
          <p:cNvPr id="3" name="Content Placeholder 2"/>
          <p:cNvSpPr>
            <a:spLocks noGrp="1"/>
          </p:cNvSpPr>
          <p:nvPr>
            <p:ph idx="1"/>
          </p:nvPr>
        </p:nvSpPr>
        <p:spPr>
          <a:xfrm>
            <a:off x="152400" y="1090246"/>
            <a:ext cx="8763000" cy="5187462"/>
          </a:xfrm>
        </p:spPr>
        <p:txBody>
          <a:bodyPr/>
          <a:lstStyle/>
          <a:p>
            <a:r>
              <a:rPr lang="en-US" sz="2000" dirty="0" smtClean="0"/>
              <a:t>Fault Detector </a:t>
            </a:r>
            <a:r>
              <a:rPr lang="en-US" sz="2000" dirty="0"/>
              <a:t>(FD</a:t>
            </a:r>
            <a:r>
              <a:rPr lang="en-US" sz="2000" dirty="0" smtClean="0"/>
              <a:t>)</a:t>
            </a:r>
          </a:p>
          <a:p>
            <a:pPr lvl="1"/>
            <a:r>
              <a:rPr lang="en-US" sz="1800" dirty="0"/>
              <a:t>The FD is a key component for the rectifier power </a:t>
            </a:r>
            <a:r>
              <a:rPr lang="en-US" sz="1800" dirty="0" smtClean="0"/>
              <a:t>supplies, which is used for </a:t>
            </a:r>
            <a:r>
              <a:rPr lang="en-US" sz="1800" dirty="0"/>
              <a:t>local protection </a:t>
            </a:r>
            <a:r>
              <a:rPr lang="en-US" sz="1800" dirty="0" smtClean="0"/>
              <a:t>(second </a:t>
            </a:r>
            <a:r>
              <a:rPr lang="en-US" sz="1800" dirty="0"/>
              <a:t>line of defense) set “outside” software </a:t>
            </a:r>
            <a:r>
              <a:rPr lang="en-US" sz="1800" dirty="0" smtClean="0"/>
              <a:t>protection limits. It has several protection function:</a:t>
            </a:r>
          </a:p>
          <a:p>
            <a:pPr lvl="2"/>
            <a:r>
              <a:rPr lang="en-US" sz="1600" dirty="0" smtClean="0"/>
              <a:t> Section overcurrent</a:t>
            </a:r>
          </a:p>
          <a:p>
            <a:pPr lvl="2"/>
            <a:r>
              <a:rPr lang="en-US" sz="1600" dirty="0" smtClean="0"/>
              <a:t> </a:t>
            </a:r>
            <a:r>
              <a:rPr lang="en-US" sz="1600" dirty="0"/>
              <a:t>Module overcurrent</a:t>
            </a:r>
          </a:p>
          <a:p>
            <a:pPr lvl="2"/>
            <a:r>
              <a:rPr lang="en-US" sz="1600" dirty="0"/>
              <a:t> Current imbalance (module)</a:t>
            </a:r>
          </a:p>
          <a:p>
            <a:pPr lvl="2"/>
            <a:r>
              <a:rPr lang="en-US" sz="1600" dirty="0"/>
              <a:t> Bypass current</a:t>
            </a:r>
          </a:p>
          <a:p>
            <a:pPr lvl="2"/>
            <a:r>
              <a:rPr lang="en-US" sz="1600" dirty="0"/>
              <a:t> Reverse bypass current</a:t>
            </a:r>
          </a:p>
          <a:p>
            <a:pPr lvl="2"/>
            <a:r>
              <a:rPr lang="en-US" sz="1600" dirty="0"/>
              <a:t> Max junction </a:t>
            </a:r>
            <a:r>
              <a:rPr lang="en-US" sz="1600" dirty="0" smtClean="0"/>
              <a:t>current</a:t>
            </a:r>
          </a:p>
        </p:txBody>
      </p:sp>
    </p:spTree>
    <p:extLst>
      <p:ext uri="{BB962C8B-B14F-4D97-AF65-F5344CB8AC3E}">
        <p14:creationId xmlns:p14="http://schemas.microsoft.com/office/powerpoint/2010/main" val="1589431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152400" y="978876"/>
            <a:ext cx="8763000" cy="5386753"/>
          </a:xfrm>
        </p:spPr>
        <p:txBody>
          <a:bodyPr/>
          <a:lstStyle/>
          <a:p>
            <a:r>
              <a:rPr lang="en-US" sz="2000" dirty="0" smtClean="0"/>
              <a:t>Part I: AC Power, Magnet Coil and DC Power System</a:t>
            </a:r>
          </a:p>
          <a:p>
            <a:pPr lvl="1"/>
            <a:r>
              <a:rPr lang="en-US" sz="1800" dirty="0"/>
              <a:t>NSTX-U AC Power System</a:t>
            </a:r>
          </a:p>
          <a:p>
            <a:pPr lvl="1"/>
            <a:r>
              <a:rPr lang="en-US" sz="1800" dirty="0"/>
              <a:t>NSTX-U Magnet Coil </a:t>
            </a:r>
            <a:r>
              <a:rPr lang="en-US" sz="1800" dirty="0" smtClean="0"/>
              <a:t>System</a:t>
            </a:r>
          </a:p>
          <a:p>
            <a:pPr lvl="1"/>
            <a:r>
              <a:rPr lang="en-US" sz="1800" dirty="0" smtClean="0"/>
              <a:t>NSTX-U DC </a:t>
            </a:r>
            <a:r>
              <a:rPr lang="en-US" sz="1800" dirty="0"/>
              <a:t>Power </a:t>
            </a:r>
            <a:r>
              <a:rPr lang="en-US" sz="1800" dirty="0" smtClean="0"/>
              <a:t>System</a:t>
            </a:r>
          </a:p>
          <a:p>
            <a:pPr lvl="1"/>
            <a:r>
              <a:rPr lang="en-US" sz="1800" dirty="0"/>
              <a:t>Transrex Power </a:t>
            </a:r>
            <a:r>
              <a:rPr lang="en-US" sz="1800" dirty="0" smtClean="0"/>
              <a:t>Supply and Operation Basics</a:t>
            </a:r>
          </a:p>
          <a:p>
            <a:pPr lvl="1"/>
            <a:r>
              <a:rPr lang="en-US" sz="1800" dirty="0" smtClean="0"/>
              <a:t>Coil Circuit Types and TF, OH, PF, RWM Coil Power </a:t>
            </a:r>
            <a:r>
              <a:rPr lang="en-US" sz="1800" dirty="0"/>
              <a:t>S</a:t>
            </a:r>
            <a:r>
              <a:rPr lang="en-US" sz="1800" dirty="0" smtClean="0"/>
              <a:t>upplies</a:t>
            </a:r>
          </a:p>
          <a:p>
            <a:r>
              <a:rPr lang="en-US" sz="2000" dirty="0" smtClean="0"/>
              <a:t>Part II: PSRTC Hardware and Software </a:t>
            </a:r>
            <a:r>
              <a:rPr lang="en-US" sz="2000" dirty="0"/>
              <a:t>S</a:t>
            </a:r>
            <a:r>
              <a:rPr lang="en-US" sz="2000" dirty="0" smtClean="0"/>
              <a:t>ystem</a:t>
            </a:r>
          </a:p>
          <a:p>
            <a:pPr lvl="1"/>
            <a:r>
              <a:rPr lang="en-US" sz="1800" dirty="0"/>
              <a:t>Difference </a:t>
            </a:r>
            <a:r>
              <a:rPr lang="en-US" sz="1800" dirty="0" smtClean="0"/>
              <a:t>Between </a:t>
            </a:r>
            <a:r>
              <a:rPr lang="en-US" sz="1800" dirty="0"/>
              <a:t>Legacy and New </a:t>
            </a:r>
            <a:r>
              <a:rPr lang="en-US" sz="1800" dirty="0" smtClean="0"/>
              <a:t>PSRTC</a:t>
            </a:r>
          </a:p>
          <a:p>
            <a:pPr lvl="1"/>
            <a:r>
              <a:rPr lang="en-US" sz="1800" dirty="0"/>
              <a:t>PSRTC Control Block </a:t>
            </a:r>
            <a:r>
              <a:rPr lang="en-US" sz="1800" dirty="0" smtClean="0"/>
              <a:t>Diagram</a:t>
            </a:r>
          </a:p>
          <a:p>
            <a:pPr lvl="1"/>
            <a:r>
              <a:rPr lang="en-US" sz="1800" dirty="0"/>
              <a:t>PSRTC  Control Operation </a:t>
            </a:r>
            <a:r>
              <a:rPr lang="en-US" sz="1800" dirty="0" smtClean="0"/>
              <a:t>Mode</a:t>
            </a:r>
          </a:p>
          <a:p>
            <a:pPr lvl="1"/>
            <a:r>
              <a:rPr lang="en-US" sz="1800" dirty="0"/>
              <a:t>PSRTC Control Hardware </a:t>
            </a:r>
            <a:r>
              <a:rPr lang="en-US" sz="1800" dirty="0" smtClean="0"/>
              <a:t>Upgrade</a:t>
            </a:r>
          </a:p>
          <a:p>
            <a:r>
              <a:rPr lang="en-US" sz="2000" dirty="0" smtClean="0"/>
              <a:t>Part III: Coil and Power </a:t>
            </a:r>
            <a:r>
              <a:rPr lang="en-US" sz="2000" dirty="0"/>
              <a:t>S</a:t>
            </a:r>
            <a:r>
              <a:rPr lang="en-US" sz="2000" dirty="0" smtClean="0"/>
              <a:t>upply Protection System </a:t>
            </a:r>
          </a:p>
          <a:p>
            <a:pPr lvl="1"/>
            <a:r>
              <a:rPr lang="en-US" sz="1800" dirty="0"/>
              <a:t>DCPS Hardware System </a:t>
            </a:r>
            <a:endParaRPr lang="en-US" sz="1800" dirty="0" smtClean="0"/>
          </a:p>
          <a:p>
            <a:pPr lvl="1"/>
            <a:r>
              <a:rPr lang="en-US" sz="1800" dirty="0"/>
              <a:t>DCPS Interconnection Subsystem </a:t>
            </a:r>
            <a:endParaRPr lang="en-US" sz="1800" dirty="0" smtClean="0"/>
          </a:p>
          <a:p>
            <a:pPr lvl="1"/>
            <a:r>
              <a:rPr lang="en-US" sz="1800" dirty="0"/>
              <a:t>DCPS Software Algorithms </a:t>
            </a:r>
            <a:endParaRPr lang="en-US" sz="1800" dirty="0" smtClean="0"/>
          </a:p>
          <a:p>
            <a:pPr lvl="1"/>
            <a:r>
              <a:rPr lang="en-US" sz="1800" dirty="0"/>
              <a:t>PLC based Hardwired Control System </a:t>
            </a:r>
            <a:r>
              <a:rPr lang="en-US" sz="1800" dirty="0" smtClean="0"/>
              <a:t>and other </a:t>
            </a:r>
            <a:r>
              <a:rPr lang="en-US" sz="1800" dirty="0"/>
              <a:t>P</a:t>
            </a:r>
            <a:r>
              <a:rPr lang="en-US" sz="1800" dirty="0" smtClean="0"/>
              <a:t>rotection </a:t>
            </a:r>
            <a:r>
              <a:rPr lang="en-US" sz="1800" dirty="0"/>
              <a:t>S</a:t>
            </a:r>
            <a:r>
              <a:rPr lang="en-US" sz="1800" dirty="0" smtClean="0"/>
              <a:t>ystems</a:t>
            </a:r>
          </a:p>
          <a:p>
            <a:pPr lvl="1"/>
            <a:endParaRPr lang="en-US" sz="1800" dirty="0"/>
          </a:p>
        </p:txBody>
      </p:sp>
    </p:spTree>
    <p:extLst>
      <p:ext uri="{BB962C8B-B14F-4D97-AF65-F5344CB8AC3E}">
        <p14:creationId xmlns:p14="http://schemas.microsoft.com/office/powerpoint/2010/main" val="1592057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 Timer</a:t>
            </a:r>
            <a:endParaRPr lang="en-US" dirty="0"/>
          </a:p>
        </p:txBody>
      </p:sp>
      <p:sp>
        <p:nvSpPr>
          <p:cNvPr id="3" name="Content Placeholder 2"/>
          <p:cNvSpPr>
            <a:spLocks noGrp="1"/>
          </p:cNvSpPr>
          <p:nvPr>
            <p:ph idx="1"/>
          </p:nvPr>
        </p:nvSpPr>
        <p:spPr>
          <a:xfrm>
            <a:off x="95250" y="996950"/>
            <a:ext cx="8597900" cy="4953000"/>
          </a:xfrm>
        </p:spPr>
        <p:txBody>
          <a:bodyPr/>
          <a:lstStyle/>
          <a:p>
            <a:r>
              <a:rPr lang="da-DK" sz="2000" dirty="0"/>
              <a:t>Pulse Duration Period (PDP) Timer </a:t>
            </a:r>
          </a:p>
          <a:p>
            <a:pPr lvl="1"/>
            <a:r>
              <a:rPr lang="en-US" sz="1800" dirty="0"/>
              <a:t>The FD overtime protection is not functional when the coil current below 3 kA. To prevent the coil from overheat due to long time small current, the PDP timer is added to the coil protection system. </a:t>
            </a:r>
          </a:p>
          <a:p>
            <a:pPr lvl="1"/>
            <a:r>
              <a:rPr lang="en-US" sz="1800" dirty="0"/>
              <a:t>PDP timer enforces pulse duration and repetition rate for all </a:t>
            </a:r>
            <a:r>
              <a:rPr lang="en-US" sz="1800" dirty="0" smtClean="0"/>
              <a:t>systems.</a:t>
            </a:r>
            <a:endParaRPr lang="en-US" sz="1800" dirty="0"/>
          </a:p>
          <a:p>
            <a:pPr lvl="1"/>
            <a:r>
              <a:rPr lang="en-US" sz="1800" dirty="0" smtClean="0"/>
              <a:t>There </a:t>
            </a:r>
            <a:r>
              <a:rPr lang="en-US" sz="1800" dirty="0"/>
              <a:t>are two time settings for the PDP timer. One is the “Allow Time” which is from 1 to 20 seconds. The other is the “Period Time” which is from 1 to 40 minutes. </a:t>
            </a:r>
          </a:p>
          <a:p>
            <a:pPr lvl="1"/>
            <a:r>
              <a:rPr lang="en-US" sz="1800" dirty="0"/>
              <a:t>The PDP timer is triggered by the Start of Pulse (SOP). During the allow time, the PDP timer send out the permissive signal to the HCS, DCPS, and all the power supply control system until the “allow time” is expired. The PDP will not re-trigger until the “period time is expired.</a:t>
            </a:r>
          </a:p>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8300" y="4635500"/>
            <a:ext cx="36512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749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a:t>
            </a:r>
            <a:r>
              <a:rPr lang="en-US" dirty="0"/>
              <a:t>Fault Protection System</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076" y="1328179"/>
            <a:ext cx="6828692" cy="1977729"/>
          </a:xfrm>
          <a:prstGeom prst="rect">
            <a:avLst/>
          </a:prstGeom>
          <a:noFill/>
          <a:ln>
            <a:noFill/>
          </a:ln>
        </p:spPr>
      </p:pic>
      <p:sp>
        <p:nvSpPr>
          <p:cNvPr id="5" name="Content Placeholder 2"/>
          <p:cNvSpPr txBox="1">
            <a:spLocks/>
          </p:cNvSpPr>
          <p:nvPr/>
        </p:nvSpPr>
        <p:spPr bwMode="auto">
          <a:xfrm>
            <a:off x="0" y="3399692"/>
            <a:ext cx="8521700" cy="30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gn="just"/>
            <a:r>
              <a:rPr lang="en-US" sz="1800" b="0" i="0" kern="0" dirty="0"/>
              <a:t>All the coils in the NSTX are kept floating at high voltage It is important to protect and isolate the coils from any unintentional grounding. The current design of the ground fault detection applies to all coils </a:t>
            </a:r>
            <a:endParaRPr lang="en-US" sz="1800" b="0" i="0" kern="0" dirty="0" smtClean="0"/>
          </a:p>
          <a:p>
            <a:pPr algn="just"/>
            <a:r>
              <a:rPr lang="en-US" sz="1800" b="0" i="0" kern="0" dirty="0" smtClean="0"/>
              <a:t>The </a:t>
            </a:r>
            <a:r>
              <a:rPr lang="en-US" sz="1800" b="0" i="0" kern="0" dirty="0"/>
              <a:t>resistances R1 &amp; R2 are connected across the load. The junction of R1 &amp; R2 is connected to ground via the ground fault relays and a permanent resistor R3. </a:t>
            </a:r>
            <a:endParaRPr lang="en-US" sz="1800" b="0" i="0" kern="0" dirty="0" smtClean="0"/>
          </a:p>
          <a:p>
            <a:pPr algn="just"/>
            <a:r>
              <a:rPr lang="en-US" sz="1800" b="0" i="0" kern="0" dirty="0"/>
              <a:t>Two relays are used to detect the ground current. One relay is the inverse time over-current relay 51 G which is set to trip at 5 mA. The other is the instantaneous over-current relay 50G is used which is typically set at 100 mA.</a:t>
            </a:r>
            <a:endParaRPr lang="en-US" sz="1800" b="0" i="0" kern="0" dirty="0" smtClean="0"/>
          </a:p>
        </p:txBody>
      </p:sp>
    </p:spTree>
    <p:extLst>
      <p:ext uri="{BB962C8B-B14F-4D97-AF65-F5344CB8AC3E}">
        <p14:creationId xmlns:p14="http://schemas.microsoft.com/office/powerpoint/2010/main" val="1482105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52400" y="1119554"/>
            <a:ext cx="8763000" cy="4953000"/>
          </a:xfrm>
        </p:spPr>
        <p:txBody>
          <a:bodyPr/>
          <a:lstStyle/>
          <a:p>
            <a:pPr algn="just"/>
            <a:r>
              <a:rPr lang="en-US" sz="2000" dirty="0"/>
              <a:t>The legacy PSRTC was developed in 1998 using an old computer platform that had become obsolete and needed a thorough revision. The new PSRTC runs on a real time computer with 64-bit Linux operating system.</a:t>
            </a:r>
          </a:p>
          <a:p>
            <a:pPr algn="just"/>
            <a:r>
              <a:rPr lang="en-US" sz="2000" dirty="0" smtClean="0"/>
              <a:t>The </a:t>
            </a:r>
            <a:r>
              <a:rPr lang="en-US" sz="2000" dirty="0"/>
              <a:t>legacy analog FG was in use for 35 years and needed to be redesigned and modernized for the NSTX-U. The new DSP-based FG is designed and implemented with excellent performance and reliability</a:t>
            </a:r>
            <a:r>
              <a:rPr lang="en-US" sz="2000" dirty="0" smtClean="0"/>
              <a:t>.</a:t>
            </a:r>
          </a:p>
          <a:p>
            <a:pPr algn="just"/>
            <a:r>
              <a:rPr lang="en-US" sz="2000" dirty="0" smtClean="0"/>
              <a:t>The </a:t>
            </a:r>
            <a:r>
              <a:rPr lang="en-US" sz="2000" dirty="0"/>
              <a:t>old analog coil protection system was replaced with the new DCPS. The DCPS introduces protection features that consider combinations of coil currents, rather than individual coil currents, thereby allowing full exploitation </a:t>
            </a:r>
            <a:r>
              <a:rPr lang="en-US" sz="2000" dirty="0" smtClean="0"/>
              <a:t>of </a:t>
            </a:r>
            <a:r>
              <a:rPr lang="en-US" sz="2000" dirty="0"/>
              <a:t>the operating envelope provided by </a:t>
            </a:r>
            <a:r>
              <a:rPr lang="en-US" sz="2000" dirty="0" smtClean="0"/>
              <a:t>NSTX-U.</a:t>
            </a:r>
          </a:p>
          <a:p>
            <a:pPr algn="just"/>
            <a:r>
              <a:rPr lang="en-US" sz="2000" dirty="0"/>
              <a:t>The old HCS system used electromechanical relays for the protection. A new PLC based HCS system is designed and implemented to facilitate easy monitoring and trouble shooting for the power </a:t>
            </a:r>
            <a:r>
              <a:rPr lang="en-US" sz="2000" dirty="0" smtClean="0"/>
              <a:t>supplies.</a:t>
            </a:r>
            <a:endParaRPr lang="en-US" sz="2000" dirty="0"/>
          </a:p>
        </p:txBody>
      </p:sp>
    </p:spTree>
    <p:extLst>
      <p:ext uri="{BB962C8B-B14F-4D97-AF65-F5344CB8AC3E}">
        <p14:creationId xmlns:p14="http://schemas.microsoft.com/office/powerpoint/2010/main" val="3118676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84785"/>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smtClean="0">
                <a:solidFill>
                  <a:schemeClr val="accent2"/>
                </a:solidFill>
              </a:rPr>
              <a:t>NSTX-U AC Power System</a:t>
            </a:r>
            <a:endParaRPr lang="en-US" sz="2400" i="0" dirty="0">
              <a:solidFill>
                <a:schemeClr val="accent2"/>
              </a:solidFill>
              <a:latin typeface="Arial" charset="0"/>
            </a:endParaRPr>
          </a:p>
        </p:txBody>
      </p:sp>
      <p:sp>
        <p:nvSpPr>
          <p:cNvPr id="17" name="Content Placeholder 2"/>
          <p:cNvSpPr>
            <a:spLocks noGrp="1"/>
          </p:cNvSpPr>
          <p:nvPr>
            <p:ph idx="1"/>
          </p:nvPr>
        </p:nvSpPr>
        <p:spPr>
          <a:xfrm>
            <a:off x="0" y="3331844"/>
            <a:ext cx="8521700" cy="3449956"/>
          </a:xfrm>
        </p:spPr>
        <p:txBody>
          <a:bodyPr/>
          <a:lstStyle/>
          <a:p>
            <a:pPr algn="just"/>
            <a:r>
              <a:rPr lang="en-US" sz="1800" dirty="0" smtClean="0"/>
              <a:t>PSE&amp;G </a:t>
            </a:r>
            <a:r>
              <a:rPr lang="en-US" sz="1800" dirty="0"/>
              <a:t>delivers the power to the </a:t>
            </a:r>
            <a:r>
              <a:rPr lang="en-US" sz="1800" dirty="0" smtClean="0"/>
              <a:t>PPPL using </a:t>
            </a:r>
            <a:r>
              <a:rPr lang="en-US" sz="1800" dirty="0"/>
              <a:t>a 138 kV transmission line. Two transformers </a:t>
            </a:r>
            <a:r>
              <a:rPr lang="en-US" sz="1800" dirty="0" smtClean="0"/>
              <a:t>XST-1, </a:t>
            </a:r>
            <a:r>
              <a:rPr lang="en-US" sz="1800" dirty="0"/>
              <a:t>XST-2 </a:t>
            </a:r>
            <a:r>
              <a:rPr lang="en-US" sz="1800" dirty="0" smtClean="0"/>
              <a:t>step </a:t>
            </a:r>
            <a:r>
              <a:rPr lang="en-US" sz="1800" dirty="0"/>
              <a:t>down the voltage from 138 kV to 13.8 kV. </a:t>
            </a:r>
          </a:p>
          <a:p>
            <a:pPr algn="just"/>
            <a:r>
              <a:rPr lang="en-US" sz="1800" dirty="0" smtClean="0"/>
              <a:t>AC </a:t>
            </a:r>
            <a:r>
              <a:rPr lang="en-US" sz="1800" dirty="0"/>
              <a:t>power system </a:t>
            </a:r>
            <a:r>
              <a:rPr lang="en-US" sz="1800" dirty="0" smtClean="0"/>
              <a:t>is divided </a:t>
            </a:r>
            <a:r>
              <a:rPr lang="en-US" sz="1800" dirty="0"/>
              <a:t>into two </a:t>
            </a:r>
            <a:r>
              <a:rPr lang="en-US" sz="1800" dirty="0" smtClean="0"/>
              <a:t>systems, </a:t>
            </a:r>
            <a:r>
              <a:rPr lang="en-US" sz="1800" dirty="0"/>
              <a:t>the experimental system and the auxiliary system. </a:t>
            </a:r>
            <a:r>
              <a:rPr lang="en-US" sz="1800" dirty="0" smtClean="0"/>
              <a:t>The </a:t>
            </a:r>
            <a:r>
              <a:rPr lang="en-US" sz="1800" dirty="0"/>
              <a:t>experimental system includes </a:t>
            </a:r>
            <a:r>
              <a:rPr lang="en-US" sz="1800" dirty="0" smtClean="0"/>
              <a:t>the </a:t>
            </a:r>
            <a:r>
              <a:rPr lang="en-US" sz="1800" dirty="0"/>
              <a:t>magnet coil loads, heating and current drive system. The auxiliary system consists of the vacuum pumping system, the gas delivery system, the cooling water system, etc. </a:t>
            </a:r>
            <a:endParaRPr lang="en-US" sz="1800" dirty="0" smtClean="0"/>
          </a:p>
          <a:p>
            <a:pPr algn="just"/>
            <a:r>
              <a:rPr lang="en-US" sz="1800" dirty="0"/>
              <a:t>XST-1 feeds the power to the S1 bus. It delivers the power to the two motors and generator exciters.  Each generator is rated 475 MVA, 13.8 kV and 60-90 Hz. </a:t>
            </a:r>
            <a:r>
              <a:rPr lang="en-US" sz="1800" dirty="0" smtClean="0"/>
              <a:t>The </a:t>
            </a:r>
            <a:r>
              <a:rPr lang="en-US" sz="1800" dirty="0"/>
              <a:t>generator output is connected to the coil system through the </a:t>
            </a:r>
            <a:r>
              <a:rPr lang="en-US" sz="1800" dirty="0" smtClean="0"/>
              <a:t>buses </a:t>
            </a:r>
            <a:r>
              <a:rPr lang="en-US" sz="1800" dirty="0"/>
              <a:t>SV1 and SV2.</a:t>
            </a:r>
          </a:p>
        </p:txBody>
      </p:sp>
      <p:pic>
        <p:nvPicPr>
          <p:cNvPr id="18" name="Picture 1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90688" y="1006961"/>
            <a:ext cx="5247249" cy="2381007"/>
          </a:xfrm>
          <a:prstGeom prst="rect">
            <a:avLst/>
          </a:prstGeom>
          <a:noFill/>
          <a:ln>
            <a:noFill/>
          </a:ln>
        </p:spPr>
      </p:pic>
    </p:spTree>
    <p:extLst>
      <p:ext uri="{BB962C8B-B14F-4D97-AF65-F5344CB8AC3E}">
        <p14:creationId xmlns:p14="http://schemas.microsoft.com/office/powerpoint/2010/main" val="12977661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NSTX-U Magnet Coil System</a:t>
            </a:r>
            <a:endParaRPr lang="en-US" dirty="0"/>
          </a:p>
        </p:txBody>
      </p:sp>
      <p:grpSp>
        <p:nvGrpSpPr>
          <p:cNvPr id="30" name="Group 29"/>
          <p:cNvGrpSpPr>
            <a:grpSpLocks/>
          </p:cNvGrpSpPr>
          <p:nvPr/>
        </p:nvGrpSpPr>
        <p:grpSpPr bwMode="auto">
          <a:xfrm>
            <a:off x="6039328" y="1020564"/>
            <a:ext cx="3043712" cy="2637035"/>
            <a:chOff x="0" y="0"/>
            <a:chExt cx="2815254" cy="3025140"/>
          </a:xfrm>
        </p:grpSpPr>
        <p:pic>
          <p:nvPicPr>
            <p:cNvPr id="31" name="Picture 3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060" y="0"/>
              <a:ext cx="2689860" cy="30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a:grpSpLocks/>
            </p:cNvGrpSpPr>
            <p:nvPr/>
          </p:nvGrpSpPr>
          <p:grpSpPr bwMode="auto">
            <a:xfrm>
              <a:off x="0" y="190500"/>
              <a:ext cx="2815254" cy="2183130"/>
              <a:chOff x="0" y="-49530"/>
              <a:chExt cx="2815254" cy="2183130"/>
            </a:xfrm>
          </p:grpSpPr>
          <p:grpSp>
            <p:nvGrpSpPr>
              <p:cNvPr id="33" name="Group 32"/>
              <p:cNvGrpSpPr>
                <a:grpSpLocks/>
              </p:cNvGrpSpPr>
              <p:nvPr/>
            </p:nvGrpSpPr>
            <p:grpSpPr bwMode="auto">
              <a:xfrm>
                <a:off x="0" y="-49530"/>
                <a:ext cx="2815254" cy="2183130"/>
                <a:chOff x="0" y="-49530"/>
                <a:chExt cx="2815254" cy="2183130"/>
              </a:xfrm>
            </p:grpSpPr>
            <p:sp>
              <p:nvSpPr>
                <p:cNvPr id="35" name="Text Box 33"/>
                <p:cNvSpPr txBox="1">
                  <a:spLocks noChangeArrowheads="1"/>
                </p:cNvSpPr>
                <p:nvPr/>
              </p:nvSpPr>
              <p:spPr bwMode="auto">
                <a:xfrm>
                  <a:off x="0" y="41910"/>
                  <a:ext cx="48577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PF2U</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sp>
              <p:nvSpPr>
                <p:cNvPr id="36" name="Text Box 34"/>
                <p:cNvSpPr txBox="1">
                  <a:spLocks noChangeArrowheads="1"/>
                </p:cNvSpPr>
                <p:nvPr/>
              </p:nvSpPr>
              <p:spPr bwMode="auto">
                <a:xfrm>
                  <a:off x="0" y="278130"/>
                  <a:ext cx="48577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PF3U</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37" name="Straight Connector 36"/>
                <p:cNvCxnSpPr>
                  <a:cxnSpLocks noChangeShapeType="1"/>
                </p:cNvCxnSpPr>
                <p:nvPr/>
              </p:nvCxnSpPr>
              <p:spPr bwMode="auto">
                <a:xfrm>
                  <a:off x="407670" y="148590"/>
                  <a:ext cx="731520" cy="2667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37"/>
                <p:cNvCxnSpPr>
                  <a:cxnSpLocks noChangeShapeType="1"/>
                </p:cNvCxnSpPr>
                <p:nvPr/>
              </p:nvCxnSpPr>
              <p:spPr bwMode="auto">
                <a:xfrm>
                  <a:off x="365760" y="659130"/>
                  <a:ext cx="377190" cy="12954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9" name="Text Box 37"/>
                <p:cNvSpPr txBox="1">
                  <a:spLocks noChangeArrowheads="1"/>
                </p:cNvSpPr>
                <p:nvPr/>
              </p:nvSpPr>
              <p:spPr bwMode="auto">
                <a:xfrm>
                  <a:off x="0" y="544830"/>
                  <a:ext cx="48577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PF4U</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sp>
              <p:nvSpPr>
                <p:cNvPr id="40" name="Text Box 38"/>
                <p:cNvSpPr txBox="1">
                  <a:spLocks noChangeArrowheads="1"/>
                </p:cNvSpPr>
                <p:nvPr/>
              </p:nvSpPr>
              <p:spPr bwMode="auto">
                <a:xfrm>
                  <a:off x="0" y="762000"/>
                  <a:ext cx="48577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PF5U</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41" name="Straight Connector 40"/>
                <p:cNvCxnSpPr>
                  <a:cxnSpLocks noChangeShapeType="1"/>
                </p:cNvCxnSpPr>
                <p:nvPr/>
              </p:nvCxnSpPr>
              <p:spPr bwMode="auto">
                <a:xfrm>
                  <a:off x="365760" y="392430"/>
                  <a:ext cx="502920" cy="17907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a:off x="365760" y="876300"/>
                  <a:ext cx="304800" cy="6096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43" name="Text Box 41"/>
                <p:cNvSpPr txBox="1">
                  <a:spLocks noChangeArrowheads="1"/>
                </p:cNvSpPr>
                <p:nvPr/>
              </p:nvSpPr>
              <p:spPr bwMode="auto">
                <a:xfrm>
                  <a:off x="0" y="1238250"/>
                  <a:ext cx="47180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PF5L</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44" name="Straight Connector 43"/>
                <p:cNvCxnSpPr>
                  <a:cxnSpLocks noChangeShapeType="1"/>
                </p:cNvCxnSpPr>
                <p:nvPr/>
              </p:nvCxnSpPr>
              <p:spPr bwMode="auto">
                <a:xfrm>
                  <a:off x="384810" y="1360170"/>
                  <a:ext cx="358140" cy="6096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45" name="Text Box 43"/>
                <p:cNvSpPr txBox="1">
                  <a:spLocks noChangeArrowheads="1"/>
                </p:cNvSpPr>
                <p:nvPr/>
              </p:nvSpPr>
              <p:spPr bwMode="auto">
                <a:xfrm>
                  <a:off x="15240" y="1478280"/>
                  <a:ext cx="47180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PF4L</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46" name="Straight Connector 45"/>
                <p:cNvCxnSpPr>
                  <a:cxnSpLocks noChangeShapeType="1"/>
                </p:cNvCxnSpPr>
                <p:nvPr/>
              </p:nvCxnSpPr>
              <p:spPr bwMode="auto">
                <a:xfrm flipV="1">
                  <a:off x="384810" y="1524000"/>
                  <a:ext cx="441960" cy="571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47" name="Text Box 45"/>
                <p:cNvSpPr txBox="1">
                  <a:spLocks noChangeArrowheads="1"/>
                </p:cNvSpPr>
                <p:nvPr/>
              </p:nvSpPr>
              <p:spPr bwMode="auto">
                <a:xfrm>
                  <a:off x="19050" y="1714500"/>
                  <a:ext cx="47180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PF3L</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48" name="Straight Connector 47"/>
                <p:cNvCxnSpPr>
                  <a:cxnSpLocks noChangeShapeType="1"/>
                </p:cNvCxnSpPr>
                <p:nvPr/>
              </p:nvCxnSpPr>
              <p:spPr bwMode="auto">
                <a:xfrm flipV="1">
                  <a:off x="419100" y="1752600"/>
                  <a:ext cx="483870" cy="6096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49" name="Text Box 47"/>
                <p:cNvSpPr txBox="1">
                  <a:spLocks noChangeArrowheads="1"/>
                </p:cNvSpPr>
                <p:nvPr/>
              </p:nvSpPr>
              <p:spPr bwMode="auto">
                <a:xfrm>
                  <a:off x="19050" y="1889760"/>
                  <a:ext cx="47180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PF2L</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50" name="Straight Connector 49"/>
                <p:cNvCxnSpPr>
                  <a:cxnSpLocks noChangeShapeType="1"/>
                </p:cNvCxnSpPr>
                <p:nvPr/>
              </p:nvCxnSpPr>
              <p:spPr bwMode="auto">
                <a:xfrm flipV="1">
                  <a:off x="384810" y="1824990"/>
                  <a:ext cx="754380" cy="18288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51" name="Text Box 49"/>
                <p:cNvSpPr txBox="1">
                  <a:spLocks noChangeArrowheads="1"/>
                </p:cNvSpPr>
                <p:nvPr/>
              </p:nvSpPr>
              <p:spPr bwMode="auto">
                <a:xfrm>
                  <a:off x="2156759" y="-49530"/>
                  <a:ext cx="658495"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Times New Roman"/>
                      <a:ea typeface="SimSun"/>
                    </a:rPr>
                    <a:t>Outer TF</a:t>
                  </a:r>
                  <a:endParaRPr kumimoji="0" lang="en-US" sz="1000" b="0" i="0" u="none" strike="noStrike" kern="0" cap="none" spc="0" normalizeH="0" baseline="0" noProof="0">
                    <a:ln>
                      <a:noFill/>
                    </a:ln>
                    <a:solidFill>
                      <a:sysClr val="windowText" lastClr="000000"/>
                    </a:solidFill>
                    <a:effectLst/>
                    <a:uLnTx/>
                    <a:uFillTx/>
                    <a:latin typeface="Times New Roman"/>
                    <a:ea typeface="SimSun"/>
                  </a:endParaRPr>
                </a:p>
              </p:txBody>
            </p:sp>
            <p:cxnSp>
              <p:nvCxnSpPr>
                <p:cNvPr id="52" name="Straight Connector 51"/>
                <p:cNvCxnSpPr>
                  <a:cxnSpLocks noChangeShapeType="1"/>
                </p:cNvCxnSpPr>
                <p:nvPr/>
              </p:nvCxnSpPr>
              <p:spPr bwMode="auto">
                <a:xfrm flipV="1">
                  <a:off x="2236470" y="194310"/>
                  <a:ext cx="259080" cy="1143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sp>
            <p:nvSpPr>
              <p:cNvPr id="34" name="Rectangle 33"/>
              <p:cNvSpPr>
                <a:spLocks noChangeArrowheads="1"/>
              </p:cNvSpPr>
              <p:nvPr/>
            </p:nvSpPr>
            <p:spPr bwMode="auto">
              <a:xfrm>
                <a:off x="1139190" y="125730"/>
                <a:ext cx="640080" cy="556260"/>
              </a:xfrm>
              <a:prstGeom prst="rect">
                <a:avLst/>
              </a:prstGeom>
              <a:noFill/>
              <a:ln w="12700" algn="ctr">
                <a:solidFill>
                  <a:srgbClr val="385D8A"/>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55" name="Picture 5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17920" y="3893820"/>
            <a:ext cx="2740070" cy="1958339"/>
          </a:xfrm>
          <a:prstGeom prst="rect">
            <a:avLst/>
          </a:prstGeom>
          <a:noFill/>
        </p:spPr>
      </p:pic>
      <p:sp>
        <p:nvSpPr>
          <p:cNvPr id="6" name="Content Placeholder 5"/>
          <p:cNvSpPr>
            <a:spLocks noGrp="1"/>
          </p:cNvSpPr>
          <p:nvPr>
            <p:ph idx="1"/>
          </p:nvPr>
        </p:nvSpPr>
        <p:spPr>
          <a:xfrm>
            <a:off x="232574" y="1020564"/>
            <a:ext cx="5906017" cy="5418335"/>
          </a:xfrm>
        </p:spPr>
        <p:txBody>
          <a:bodyPr/>
          <a:lstStyle/>
          <a:p>
            <a:pPr marL="0" indent="0" algn="just">
              <a:buNone/>
            </a:pPr>
            <a:r>
              <a:rPr lang="en-US" sz="2000" dirty="0"/>
              <a:t>The magnet </a:t>
            </a:r>
            <a:r>
              <a:rPr lang="en-US" sz="2000" dirty="0" smtClean="0"/>
              <a:t>coils are the current loads which are </a:t>
            </a:r>
            <a:r>
              <a:rPr lang="en-US" sz="2000" dirty="0"/>
              <a:t>used on the NSTX-U </a:t>
            </a:r>
            <a:r>
              <a:rPr lang="en-US" sz="2000" dirty="0" smtClean="0"/>
              <a:t>machine</a:t>
            </a:r>
            <a:r>
              <a:rPr lang="en-US" sz="2000" dirty="0"/>
              <a:t>. </a:t>
            </a:r>
            <a:r>
              <a:rPr lang="en-US" sz="2000" dirty="0" smtClean="0"/>
              <a:t>There are the </a:t>
            </a:r>
            <a:r>
              <a:rPr lang="en-US" sz="2000" dirty="0"/>
              <a:t>toroidal field (TF) coils, the poloidal field (PF) coils, the ohmic heating (OH) coil and the resistive wall mode (RWM) coils</a:t>
            </a:r>
            <a:r>
              <a:rPr lang="en-US" sz="2000" dirty="0" smtClean="0"/>
              <a:t>.</a:t>
            </a:r>
            <a:r>
              <a:rPr lang="en-US" sz="2000" dirty="0">
                <a:solidFill>
                  <a:schemeClr val="accent2"/>
                </a:solidFill>
              </a:rPr>
              <a:t>	</a:t>
            </a:r>
            <a:endParaRPr lang="en-US" sz="2000" dirty="0" smtClean="0">
              <a:solidFill>
                <a:schemeClr val="accent2"/>
              </a:solidFill>
            </a:endParaRPr>
          </a:p>
          <a:p>
            <a:pPr lvl="1" algn="just"/>
            <a:r>
              <a:rPr lang="en-US" sz="1800" dirty="0" smtClean="0"/>
              <a:t>The function of the TF coil system is to provide the toroidal magnet field for the NSTX-U plasma confinement. </a:t>
            </a:r>
          </a:p>
          <a:p>
            <a:pPr lvl="1" algn="just"/>
            <a:r>
              <a:rPr lang="en-US" sz="1800" dirty="0" smtClean="0"/>
              <a:t>The </a:t>
            </a:r>
            <a:r>
              <a:rPr lang="en-US" sz="1800" dirty="0"/>
              <a:t>function of the OH coil is for the plasma initiation and heating the plasma. </a:t>
            </a:r>
          </a:p>
          <a:p>
            <a:pPr lvl="1" algn="just"/>
            <a:r>
              <a:rPr lang="en-US" sz="1800" dirty="0"/>
              <a:t>The function of the PF coil system is   to control the plasma position and shape, including vertical and radial position stability control. </a:t>
            </a:r>
          </a:p>
          <a:p>
            <a:pPr lvl="1" algn="just"/>
            <a:r>
              <a:rPr lang="en-US" sz="1800" dirty="0"/>
              <a:t>The RWM coils are used to generate non-axisymmetric magnet fields for a variety of purposes that enhance plasma stability.</a:t>
            </a:r>
          </a:p>
          <a:p>
            <a:pPr lvl="1"/>
            <a:endParaRPr lang="en-US" dirty="0"/>
          </a:p>
        </p:txBody>
      </p:sp>
    </p:spTree>
    <p:extLst>
      <p:ext uri="{BB962C8B-B14F-4D97-AF65-F5344CB8AC3E}">
        <p14:creationId xmlns:p14="http://schemas.microsoft.com/office/powerpoint/2010/main" val="3533122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NSTX-U DC Power System</a:t>
            </a:r>
            <a:endParaRPr lang="en-US" dirty="0"/>
          </a:p>
        </p:txBody>
      </p:sp>
      <p:sp>
        <p:nvSpPr>
          <p:cNvPr id="5" name="Rectangle 4"/>
          <p:cNvSpPr/>
          <p:nvPr/>
        </p:nvSpPr>
        <p:spPr>
          <a:xfrm>
            <a:off x="239938" y="1120140"/>
            <a:ext cx="4573362" cy="5016758"/>
          </a:xfrm>
          <a:prstGeom prst="rect">
            <a:avLst/>
          </a:prstGeom>
        </p:spPr>
        <p:txBody>
          <a:bodyPr wrap="square">
            <a:spAutoFit/>
          </a:bodyPr>
          <a:lstStyle/>
          <a:p>
            <a:pPr marL="285750" indent="-285750" algn="just">
              <a:buFont typeface="Arial" panose="020B0604020202020204" pitchFamily="34" charset="0"/>
              <a:buChar char="•"/>
            </a:pPr>
            <a:r>
              <a:rPr lang="en-US" sz="2000" b="0" i="0" dirty="0">
                <a:solidFill>
                  <a:schemeClr val="tx1"/>
                </a:solidFill>
                <a:latin typeface="+mn-lt"/>
                <a:cs typeface="+mn-cs"/>
              </a:rPr>
              <a:t>Input power is supplied to each converter by </a:t>
            </a:r>
            <a:r>
              <a:rPr lang="en-US" sz="2000" b="0" i="0" dirty="0" smtClean="0">
                <a:solidFill>
                  <a:schemeClr val="tx1"/>
                </a:solidFill>
                <a:latin typeface="+mn-lt"/>
                <a:cs typeface="+mn-cs"/>
              </a:rPr>
              <a:t>three- </a:t>
            </a:r>
            <a:r>
              <a:rPr lang="en-US" sz="2000" b="0" i="0" dirty="0">
                <a:solidFill>
                  <a:schemeClr val="tx1"/>
                </a:solidFill>
                <a:latin typeface="+mn-lt"/>
                <a:cs typeface="+mn-cs"/>
              </a:rPr>
              <a:t>winding transformer </a:t>
            </a:r>
            <a:r>
              <a:rPr lang="en-US" sz="2000" b="0" i="0" dirty="0" smtClean="0">
                <a:solidFill>
                  <a:schemeClr val="tx1"/>
                </a:solidFill>
                <a:latin typeface="+mn-lt"/>
                <a:cs typeface="+mn-cs"/>
              </a:rPr>
              <a:t>with </a:t>
            </a:r>
            <a:r>
              <a:rPr lang="en-US" sz="2000" b="0" i="0" dirty="0">
                <a:solidFill>
                  <a:schemeClr val="tx1"/>
                </a:solidFill>
                <a:latin typeface="+mn-lt"/>
                <a:cs typeface="+mn-cs"/>
              </a:rPr>
              <a:t>a rating of l3.8kV/750V. The transformer has a polygon primary and Δ/Y secondary windings. The polygon is arranged to produce +7.5º or -7.5º phase shifts . </a:t>
            </a:r>
          </a:p>
          <a:p>
            <a:pPr marL="285750" indent="-285750" algn="just">
              <a:buFont typeface="Arial" panose="020B0604020202020204" pitchFamily="34" charset="0"/>
              <a:buChar char="•"/>
            </a:pPr>
            <a:r>
              <a:rPr lang="en-US" sz="2000" b="0" i="0" dirty="0">
                <a:solidFill>
                  <a:schemeClr val="tx1"/>
                </a:solidFill>
                <a:latin typeface="+mn-lt"/>
                <a:cs typeface="+mn-cs"/>
              </a:rPr>
              <a:t>Each power supply consists of two </a:t>
            </a:r>
            <a:r>
              <a:rPr lang="en-US" sz="2000" b="0" i="0" dirty="0" smtClean="0">
                <a:solidFill>
                  <a:schemeClr val="tx1"/>
                </a:solidFill>
                <a:latin typeface="+mn-lt"/>
                <a:cs typeface="+mn-cs"/>
              </a:rPr>
              <a:t>independent </a:t>
            </a:r>
            <a:r>
              <a:rPr lang="en-US" sz="2000" b="0" i="0" dirty="0">
                <a:solidFill>
                  <a:schemeClr val="tx1"/>
                </a:solidFill>
                <a:latin typeface="+mn-lt"/>
                <a:cs typeface="+mn-cs"/>
              </a:rPr>
              <a:t>sections which are electrically isolated from each other. </a:t>
            </a:r>
            <a:endParaRPr lang="en-US" sz="2000" b="0" i="0" dirty="0" smtClean="0">
              <a:solidFill>
                <a:schemeClr val="tx1"/>
              </a:solidFill>
              <a:latin typeface="+mn-lt"/>
              <a:cs typeface="+mn-cs"/>
            </a:endParaRPr>
          </a:p>
          <a:p>
            <a:pPr marL="285750" indent="-285750" algn="just">
              <a:buFont typeface="Arial" panose="020B0604020202020204" pitchFamily="34" charset="0"/>
              <a:buChar char="•"/>
            </a:pPr>
            <a:r>
              <a:rPr lang="en-US" sz="2000" b="0" i="0" dirty="0" smtClean="0">
                <a:solidFill>
                  <a:schemeClr val="tx1"/>
                </a:solidFill>
                <a:latin typeface="+mn-lt"/>
                <a:cs typeface="+mn-cs"/>
              </a:rPr>
              <a:t>Each </a:t>
            </a:r>
            <a:r>
              <a:rPr lang="en-US" sz="2000" b="0" i="0" dirty="0">
                <a:solidFill>
                  <a:schemeClr val="tx1"/>
                </a:solidFill>
                <a:latin typeface="+mn-lt"/>
                <a:cs typeface="+mn-cs"/>
              </a:rPr>
              <a:t>power supply section has a rating of 1kV, 24kA - 6 seconds </a:t>
            </a:r>
            <a:r>
              <a:rPr lang="en-US" sz="2000" b="0" i="0" dirty="0" smtClean="0">
                <a:solidFill>
                  <a:schemeClr val="tx1"/>
                </a:solidFill>
                <a:latin typeface="+mn-lt"/>
                <a:cs typeface="+mn-cs"/>
              </a:rPr>
              <a:t>every </a:t>
            </a:r>
            <a:r>
              <a:rPr lang="en-US" sz="2000" b="0" i="0" dirty="0">
                <a:solidFill>
                  <a:schemeClr val="tx1"/>
                </a:solidFill>
                <a:latin typeface="+mn-lt"/>
                <a:cs typeface="+mn-cs"/>
              </a:rPr>
              <a:t>300 </a:t>
            </a:r>
            <a:r>
              <a:rPr lang="en-US" sz="2000" b="0" i="0" dirty="0" smtClean="0">
                <a:solidFill>
                  <a:schemeClr val="tx1"/>
                </a:solidFill>
                <a:latin typeface="+mn-lt"/>
                <a:cs typeface="+mn-cs"/>
              </a:rPr>
              <a:t>seconds</a:t>
            </a:r>
            <a:r>
              <a:rPr lang="en-US" sz="2000" b="0" i="0" dirty="0">
                <a:solidFill>
                  <a:schemeClr val="tx1"/>
                </a:solidFill>
                <a:latin typeface="+mn-lt"/>
                <a:cs typeface="+mn-cs"/>
              </a:rPr>
              <a:t> </a:t>
            </a:r>
            <a:r>
              <a:rPr lang="en-US" sz="2000" b="0" i="0" dirty="0" smtClean="0">
                <a:solidFill>
                  <a:schemeClr val="tx1"/>
                </a:solidFill>
                <a:latin typeface="+mn-lt"/>
                <a:cs typeface="+mn-cs"/>
              </a:rPr>
              <a:t>which are </a:t>
            </a:r>
            <a:r>
              <a:rPr lang="en-US" sz="2000" b="0" i="0" dirty="0">
                <a:solidFill>
                  <a:schemeClr val="tx1"/>
                </a:solidFill>
                <a:latin typeface="+mn-lt"/>
                <a:cs typeface="+mn-cs"/>
              </a:rPr>
              <a:t>comprised of six Power Modules and two Bypass Modules</a:t>
            </a:r>
            <a:r>
              <a:rPr lang="en-US" sz="2000" b="0" i="0" dirty="0" smtClean="0">
                <a:solidFill>
                  <a:schemeClr val="tx1"/>
                </a:solidFill>
                <a:latin typeface="+mn-lt"/>
                <a:cs typeface="+mn-cs"/>
              </a:rPr>
              <a:t>.</a:t>
            </a:r>
          </a:p>
        </p:txBody>
      </p:sp>
      <p:grpSp>
        <p:nvGrpSpPr>
          <p:cNvPr id="10" name="Canvas 90"/>
          <p:cNvGrpSpPr/>
          <p:nvPr/>
        </p:nvGrpSpPr>
        <p:grpSpPr>
          <a:xfrm>
            <a:off x="4813300" y="1147705"/>
            <a:ext cx="4528820" cy="4705350"/>
            <a:chOff x="0" y="0"/>
            <a:chExt cx="4528820" cy="4705350"/>
          </a:xfrm>
        </p:grpSpPr>
        <p:sp>
          <p:nvSpPr>
            <p:cNvPr id="11" name="Rectangle 10"/>
            <p:cNvSpPr/>
            <p:nvPr/>
          </p:nvSpPr>
          <p:spPr>
            <a:xfrm>
              <a:off x="0" y="0"/>
              <a:ext cx="4528820" cy="4705350"/>
            </a:xfrm>
            <a:prstGeom prst="rect">
              <a:avLst/>
            </a:prstGeom>
          </p:spPr>
        </p:sp>
        <p:sp>
          <p:nvSpPr>
            <p:cNvPr id="12" name="Text Box 2"/>
            <p:cNvSpPr txBox="1"/>
            <p:nvPr/>
          </p:nvSpPr>
          <p:spPr>
            <a:xfrm>
              <a:off x="1601010" y="37038"/>
              <a:ext cx="1360203" cy="2374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Times New Roman"/>
                  <a:ea typeface="Times New Roman"/>
                  <a:cs typeface="+mn-cs"/>
                </a:rPr>
                <a:t>SV BUS 13.8 kV </a:t>
              </a:r>
            </a:p>
          </p:txBody>
        </p:sp>
        <p:grpSp>
          <p:nvGrpSpPr>
            <p:cNvPr id="13" name="Group 12"/>
            <p:cNvGrpSpPr/>
            <p:nvPr/>
          </p:nvGrpSpPr>
          <p:grpSpPr>
            <a:xfrm>
              <a:off x="1024853" y="280935"/>
              <a:ext cx="2108835" cy="1589424"/>
              <a:chOff x="0" y="0"/>
              <a:chExt cx="2109216" cy="1589949"/>
            </a:xfrm>
          </p:grpSpPr>
          <p:cxnSp>
            <p:nvCxnSpPr>
              <p:cNvPr id="75" name="Straight Connector 74"/>
              <p:cNvCxnSpPr/>
              <p:nvPr/>
            </p:nvCxnSpPr>
            <p:spPr>
              <a:xfrm>
                <a:off x="0" y="0"/>
                <a:ext cx="2109216" cy="12065"/>
              </a:xfrm>
              <a:prstGeom prst="line">
                <a:avLst/>
              </a:prstGeom>
              <a:noFill/>
              <a:ln w="19050" cap="flat" cmpd="sng" algn="ctr">
                <a:solidFill>
                  <a:srgbClr val="4F81BD">
                    <a:shade val="95000"/>
                    <a:satMod val="105000"/>
                  </a:srgbClr>
                </a:solidFill>
                <a:prstDash val="solid"/>
              </a:ln>
              <a:effectLst/>
            </p:spPr>
          </p:cxnSp>
          <p:cxnSp>
            <p:nvCxnSpPr>
              <p:cNvPr id="76" name="Straight Connector 75"/>
              <p:cNvCxnSpPr/>
              <p:nvPr/>
            </p:nvCxnSpPr>
            <p:spPr>
              <a:xfrm>
                <a:off x="1139372" y="3629"/>
                <a:ext cx="6096" cy="329184"/>
              </a:xfrm>
              <a:prstGeom prst="line">
                <a:avLst/>
              </a:prstGeom>
              <a:noFill/>
              <a:ln w="19050" cap="flat" cmpd="sng" algn="ctr">
                <a:solidFill>
                  <a:srgbClr val="4F81BD">
                    <a:shade val="95000"/>
                    <a:satMod val="105000"/>
                  </a:srgbClr>
                </a:solidFill>
                <a:prstDash val="solid"/>
              </a:ln>
              <a:effectLst/>
            </p:spPr>
          </p:cxnSp>
          <p:sp>
            <p:nvSpPr>
              <p:cNvPr id="77" name="Rectangle 76"/>
              <p:cNvSpPr/>
              <p:nvPr/>
            </p:nvSpPr>
            <p:spPr>
              <a:xfrm>
                <a:off x="1048658" y="333829"/>
                <a:ext cx="170688" cy="426974"/>
              </a:xfrm>
              <a:prstGeom prst="rect">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78" name="Straight Connector 77"/>
              <p:cNvCxnSpPr/>
              <p:nvPr/>
            </p:nvCxnSpPr>
            <p:spPr>
              <a:xfrm>
                <a:off x="1132115" y="758372"/>
                <a:ext cx="0" cy="243840"/>
              </a:xfrm>
              <a:prstGeom prst="line">
                <a:avLst/>
              </a:prstGeom>
              <a:noFill/>
              <a:ln w="19050" cap="flat" cmpd="sng" algn="ctr">
                <a:solidFill>
                  <a:srgbClr val="4F81BD">
                    <a:shade val="95000"/>
                    <a:satMod val="105000"/>
                  </a:srgbClr>
                </a:solidFill>
                <a:prstDash val="solid"/>
              </a:ln>
              <a:effectLst/>
            </p:spPr>
          </p:cxnSp>
          <p:cxnSp>
            <p:nvCxnSpPr>
              <p:cNvPr id="79" name="Straight Connector 78"/>
              <p:cNvCxnSpPr/>
              <p:nvPr/>
            </p:nvCxnSpPr>
            <p:spPr>
              <a:xfrm>
                <a:off x="1132115" y="1157514"/>
                <a:ext cx="0" cy="432435"/>
              </a:xfrm>
              <a:prstGeom prst="line">
                <a:avLst/>
              </a:prstGeom>
              <a:noFill/>
              <a:ln w="19050" cap="flat" cmpd="sng" algn="ctr">
                <a:solidFill>
                  <a:srgbClr val="4F81BD">
                    <a:shade val="95000"/>
                    <a:satMod val="105000"/>
                  </a:srgbClr>
                </a:solidFill>
                <a:prstDash val="solid"/>
              </a:ln>
              <a:effectLst/>
            </p:spPr>
          </p:cxnSp>
          <p:grpSp>
            <p:nvGrpSpPr>
              <p:cNvPr id="80" name="Group 79"/>
              <p:cNvGrpSpPr/>
              <p:nvPr/>
            </p:nvGrpSpPr>
            <p:grpSpPr>
              <a:xfrm>
                <a:off x="1041400" y="928914"/>
                <a:ext cx="304800" cy="280416"/>
                <a:chOff x="1041400" y="928914"/>
                <a:chExt cx="505968" cy="505968"/>
              </a:xfrm>
            </p:grpSpPr>
            <p:sp>
              <p:nvSpPr>
                <p:cNvPr id="81" name="Arc 80"/>
                <p:cNvSpPr/>
                <p:nvPr/>
              </p:nvSpPr>
              <p:spPr>
                <a:xfrm>
                  <a:off x="1041400" y="928914"/>
                  <a:ext cx="505460" cy="505461"/>
                </a:xfrm>
                <a:prstGeom prst="arc">
                  <a:avLst/>
                </a:prstGeom>
                <a:noFill/>
                <a:ln w="19050" cap="flat" cmpd="sng" algn="ctr">
                  <a:solidFill>
                    <a:srgbClr val="4F81BD">
                      <a:shade val="95000"/>
                      <a:satMod val="10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Arc 81"/>
                <p:cNvSpPr/>
                <p:nvPr/>
              </p:nvSpPr>
              <p:spPr>
                <a:xfrm rot="5400000">
                  <a:off x="1041400" y="928914"/>
                  <a:ext cx="505968" cy="505968"/>
                </a:xfrm>
                <a:prstGeom prst="arc">
                  <a:avLst/>
                </a:prstGeom>
                <a:noFill/>
                <a:ln w="19050" cap="flat" cmpd="sng" algn="ctr">
                  <a:solidFill>
                    <a:srgbClr val="4F81BD">
                      <a:shade val="95000"/>
                      <a:satMod val="10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 name="Group 13"/>
            <p:cNvGrpSpPr/>
            <p:nvPr/>
          </p:nvGrpSpPr>
          <p:grpSpPr>
            <a:xfrm>
              <a:off x="1791459" y="1879240"/>
              <a:ext cx="670339" cy="639697"/>
              <a:chOff x="261258" y="141514"/>
              <a:chExt cx="670560" cy="640080"/>
            </a:xfrm>
          </p:grpSpPr>
          <p:sp>
            <p:nvSpPr>
              <p:cNvPr id="72" name="Oval 71"/>
              <p:cNvSpPr/>
              <p:nvPr/>
            </p:nvSpPr>
            <p:spPr>
              <a:xfrm>
                <a:off x="389274" y="141514"/>
                <a:ext cx="420624" cy="420624"/>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 name="Oval 72"/>
              <p:cNvSpPr/>
              <p:nvPr/>
            </p:nvSpPr>
            <p:spPr>
              <a:xfrm>
                <a:off x="261258" y="360970"/>
                <a:ext cx="420370" cy="420370"/>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Oval 73"/>
              <p:cNvSpPr/>
              <p:nvPr/>
            </p:nvSpPr>
            <p:spPr>
              <a:xfrm>
                <a:off x="511194" y="360970"/>
                <a:ext cx="420624" cy="420624"/>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 name="Hexagon 14"/>
            <p:cNvSpPr/>
            <p:nvPr/>
          </p:nvSpPr>
          <p:spPr>
            <a:xfrm>
              <a:off x="1733746" y="1701717"/>
              <a:ext cx="219002" cy="213232"/>
            </a:xfrm>
            <a:prstGeom prst="hexagon">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6" name="Group 15"/>
            <p:cNvGrpSpPr/>
            <p:nvPr/>
          </p:nvGrpSpPr>
          <p:grpSpPr>
            <a:xfrm>
              <a:off x="2495181" y="2369896"/>
              <a:ext cx="241964" cy="262986"/>
              <a:chOff x="0" y="616857"/>
              <a:chExt cx="241964" cy="263144"/>
            </a:xfrm>
          </p:grpSpPr>
          <p:cxnSp>
            <p:nvCxnSpPr>
              <p:cNvPr id="69" name="Straight Connector 68"/>
              <p:cNvCxnSpPr/>
              <p:nvPr/>
            </p:nvCxnSpPr>
            <p:spPr>
              <a:xfrm flipH="1">
                <a:off x="121920" y="616857"/>
                <a:ext cx="421" cy="161821"/>
              </a:xfrm>
              <a:prstGeom prst="line">
                <a:avLst/>
              </a:prstGeom>
              <a:noFill/>
              <a:ln w="19050" cap="flat" cmpd="sng" algn="ctr">
                <a:solidFill>
                  <a:srgbClr val="4F81BD">
                    <a:shade val="95000"/>
                    <a:satMod val="105000"/>
                  </a:srgbClr>
                </a:solidFill>
                <a:prstDash val="solid"/>
              </a:ln>
              <a:effectLst/>
            </p:spPr>
          </p:cxnSp>
          <p:cxnSp>
            <p:nvCxnSpPr>
              <p:cNvPr id="70" name="Straight Connector 69"/>
              <p:cNvCxnSpPr/>
              <p:nvPr/>
            </p:nvCxnSpPr>
            <p:spPr>
              <a:xfrm flipH="1">
                <a:off x="0" y="781449"/>
                <a:ext cx="121920" cy="73660"/>
              </a:xfrm>
              <a:prstGeom prst="line">
                <a:avLst/>
              </a:prstGeom>
              <a:noFill/>
              <a:ln w="19050" cap="flat" cmpd="sng" algn="ctr">
                <a:solidFill>
                  <a:srgbClr val="4F81BD">
                    <a:shade val="95000"/>
                    <a:satMod val="105000"/>
                  </a:srgbClr>
                </a:solidFill>
                <a:prstDash val="solid"/>
              </a:ln>
              <a:effectLst/>
            </p:spPr>
          </p:cxnSp>
          <p:cxnSp>
            <p:nvCxnSpPr>
              <p:cNvPr id="71" name="Straight Connector 70"/>
              <p:cNvCxnSpPr/>
              <p:nvPr/>
            </p:nvCxnSpPr>
            <p:spPr>
              <a:xfrm>
                <a:off x="118872" y="778401"/>
                <a:ext cx="123092" cy="101600"/>
              </a:xfrm>
              <a:prstGeom prst="line">
                <a:avLst/>
              </a:prstGeom>
              <a:noFill/>
              <a:ln w="19050" cap="flat" cmpd="sng" algn="ctr">
                <a:solidFill>
                  <a:srgbClr val="4F81BD">
                    <a:shade val="95000"/>
                    <a:satMod val="105000"/>
                  </a:srgbClr>
                </a:solidFill>
                <a:prstDash val="solid"/>
              </a:ln>
              <a:effectLst/>
            </p:spPr>
          </p:cxnSp>
        </p:grpSp>
        <p:sp>
          <p:nvSpPr>
            <p:cNvPr id="17" name="Isosceles Triangle 16"/>
            <p:cNvSpPr/>
            <p:nvPr/>
          </p:nvSpPr>
          <p:spPr>
            <a:xfrm>
              <a:off x="1543309" y="2429861"/>
              <a:ext cx="190437" cy="165001"/>
            </a:xfrm>
            <a:prstGeom prst="triangl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 Box 5"/>
            <p:cNvSpPr txBox="1"/>
            <p:nvPr/>
          </p:nvSpPr>
          <p:spPr>
            <a:xfrm>
              <a:off x="602558" y="763221"/>
              <a:ext cx="1737360" cy="2374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AC Feeder Reactor</a:t>
              </a:r>
            </a:p>
          </p:txBody>
        </p:sp>
        <p:sp>
          <p:nvSpPr>
            <p:cNvPr id="19" name="Text Box 14"/>
            <p:cNvSpPr txBox="1"/>
            <p:nvPr/>
          </p:nvSpPr>
          <p:spPr>
            <a:xfrm>
              <a:off x="534315" y="1209536"/>
              <a:ext cx="1737360" cy="2374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500 MVA AC Breaker</a:t>
              </a:r>
            </a:p>
          </p:txBody>
        </p:sp>
        <p:sp>
          <p:nvSpPr>
            <p:cNvPr id="20" name="Text Box 20"/>
            <p:cNvSpPr txBox="1"/>
            <p:nvPr/>
          </p:nvSpPr>
          <p:spPr>
            <a:xfrm>
              <a:off x="2392750" y="1579475"/>
              <a:ext cx="1579475" cy="4813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Rectifier Transformer </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13.8 kV/750V</a:t>
              </a:r>
            </a:p>
          </p:txBody>
        </p:sp>
        <p:grpSp>
          <p:nvGrpSpPr>
            <p:cNvPr id="21" name="Group 20"/>
            <p:cNvGrpSpPr/>
            <p:nvPr/>
          </p:nvGrpSpPr>
          <p:grpSpPr>
            <a:xfrm>
              <a:off x="320798" y="2780985"/>
              <a:ext cx="1631950" cy="1186368"/>
              <a:chOff x="0" y="-188"/>
              <a:chExt cx="1631950" cy="1186368"/>
            </a:xfrm>
          </p:grpSpPr>
          <p:grpSp>
            <p:nvGrpSpPr>
              <p:cNvPr id="50" name="Group 49"/>
              <p:cNvGrpSpPr/>
              <p:nvPr/>
            </p:nvGrpSpPr>
            <p:grpSpPr>
              <a:xfrm>
                <a:off x="804866" y="142875"/>
                <a:ext cx="297182" cy="347980"/>
                <a:chOff x="804862" y="142875"/>
                <a:chExt cx="351971" cy="381635"/>
              </a:xfrm>
            </p:grpSpPr>
            <p:sp>
              <p:nvSpPr>
                <p:cNvPr id="65" name="Isosceles Triangle 64"/>
                <p:cNvSpPr/>
                <p:nvPr/>
              </p:nvSpPr>
              <p:spPr>
                <a:xfrm rot="5400000">
                  <a:off x="772205" y="175532"/>
                  <a:ext cx="319314" cy="254000"/>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66" name="Straight Connector 65"/>
                <p:cNvCxnSpPr/>
                <p:nvPr/>
              </p:nvCxnSpPr>
              <p:spPr>
                <a:xfrm>
                  <a:off x="1069747" y="142875"/>
                  <a:ext cx="0" cy="318770"/>
                </a:xfrm>
                <a:prstGeom prst="line">
                  <a:avLst/>
                </a:prstGeom>
                <a:noFill/>
                <a:ln w="9525" cap="flat" cmpd="sng" algn="ctr">
                  <a:solidFill>
                    <a:srgbClr val="4F81BD">
                      <a:shade val="95000"/>
                      <a:satMod val="105000"/>
                    </a:srgbClr>
                  </a:solidFill>
                  <a:prstDash val="solid"/>
                </a:ln>
                <a:effectLst/>
              </p:spPr>
            </p:cxnSp>
            <p:cxnSp>
              <p:nvCxnSpPr>
                <p:cNvPr id="67" name="Straight Connector 66"/>
                <p:cNvCxnSpPr/>
                <p:nvPr/>
              </p:nvCxnSpPr>
              <p:spPr>
                <a:xfrm>
                  <a:off x="1069747" y="327931"/>
                  <a:ext cx="86995" cy="100965"/>
                </a:xfrm>
                <a:prstGeom prst="line">
                  <a:avLst/>
                </a:prstGeom>
                <a:noFill/>
                <a:ln w="9525" cap="flat" cmpd="sng" algn="ctr">
                  <a:solidFill>
                    <a:srgbClr val="4F81BD">
                      <a:shade val="95000"/>
                      <a:satMod val="105000"/>
                    </a:srgbClr>
                  </a:solidFill>
                  <a:prstDash val="solid"/>
                </a:ln>
                <a:effectLst/>
              </p:spPr>
            </p:cxnSp>
            <p:cxnSp>
              <p:nvCxnSpPr>
                <p:cNvPr id="68" name="Straight Connector 67"/>
                <p:cNvCxnSpPr/>
                <p:nvPr/>
              </p:nvCxnSpPr>
              <p:spPr>
                <a:xfrm>
                  <a:off x="1156833" y="429532"/>
                  <a:ext cx="0" cy="94978"/>
                </a:xfrm>
                <a:prstGeom prst="line">
                  <a:avLst/>
                </a:prstGeom>
                <a:noFill/>
                <a:ln w="9525" cap="flat" cmpd="sng" algn="ctr">
                  <a:solidFill>
                    <a:srgbClr val="4F81BD">
                      <a:shade val="95000"/>
                      <a:satMod val="105000"/>
                    </a:srgbClr>
                  </a:solidFill>
                  <a:prstDash val="solid"/>
                </a:ln>
                <a:effectLst/>
              </p:spPr>
            </p:cxnSp>
          </p:grpSp>
          <p:sp>
            <p:nvSpPr>
              <p:cNvPr id="51" name="Oval 50"/>
              <p:cNvSpPr/>
              <p:nvPr/>
            </p:nvSpPr>
            <p:spPr>
              <a:xfrm>
                <a:off x="204787" y="266700"/>
                <a:ext cx="45719" cy="54428"/>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Rectangle 51"/>
              <p:cNvSpPr/>
              <p:nvPr/>
            </p:nvSpPr>
            <p:spPr>
              <a:xfrm>
                <a:off x="509587" y="9525"/>
                <a:ext cx="765175" cy="533400"/>
              </a:xfrm>
              <a:prstGeom prst="rect">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a:off x="0" y="295275"/>
                <a:ext cx="818969" cy="0"/>
              </a:xfrm>
              <a:prstGeom prst="line">
                <a:avLst/>
              </a:prstGeom>
              <a:noFill/>
              <a:ln w="9525" cap="flat" cmpd="sng" algn="ctr">
                <a:solidFill>
                  <a:srgbClr val="4F81BD">
                    <a:shade val="95000"/>
                    <a:satMod val="105000"/>
                  </a:srgbClr>
                </a:solidFill>
                <a:prstDash val="solid"/>
              </a:ln>
              <a:effectLst/>
            </p:spPr>
          </p:cxnSp>
          <p:cxnSp>
            <p:nvCxnSpPr>
              <p:cNvPr id="54" name="Straight Connector 53"/>
              <p:cNvCxnSpPr/>
              <p:nvPr/>
            </p:nvCxnSpPr>
            <p:spPr>
              <a:xfrm>
                <a:off x="1019175" y="285750"/>
                <a:ext cx="612775" cy="0"/>
              </a:xfrm>
              <a:prstGeom prst="line">
                <a:avLst/>
              </a:prstGeom>
              <a:noFill/>
              <a:ln w="9525" cap="flat" cmpd="sng" algn="ctr">
                <a:solidFill>
                  <a:srgbClr val="4F81BD">
                    <a:shade val="95000"/>
                    <a:satMod val="105000"/>
                  </a:srgbClr>
                </a:solidFill>
                <a:prstDash val="solid"/>
              </a:ln>
              <a:effectLst/>
            </p:spPr>
          </p:cxnSp>
          <p:grpSp>
            <p:nvGrpSpPr>
              <p:cNvPr id="55" name="Group 54"/>
              <p:cNvGrpSpPr/>
              <p:nvPr/>
            </p:nvGrpSpPr>
            <p:grpSpPr>
              <a:xfrm>
                <a:off x="804866" y="838200"/>
                <a:ext cx="297182" cy="347980"/>
                <a:chOff x="804862" y="838200"/>
                <a:chExt cx="351971" cy="381635"/>
              </a:xfrm>
            </p:grpSpPr>
            <p:sp>
              <p:nvSpPr>
                <p:cNvPr id="61" name="Isosceles Triangle 60"/>
                <p:cNvSpPr/>
                <p:nvPr/>
              </p:nvSpPr>
              <p:spPr>
                <a:xfrm rot="5400000">
                  <a:off x="772205" y="870857"/>
                  <a:ext cx="319314" cy="254000"/>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62" name="Straight Connector 61"/>
                <p:cNvCxnSpPr/>
                <p:nvPr/>
              </p:nvCxnSpPr>
              <p:spPr>
                <a:xfrm>
                  <a:off x="1069747" y="838200"/>
                  <a:ext cx="0" cy="318770"/>
                </a:xfrm>
                <a:prstGeom prst="line">
                  <a:avLst/>
                </a:prstGeom>
                <a:noFill/>
                <a:ln w="9525" cap="flat" cmpd="sng" algn="ctr">
                  <a:solidFill>
                    <a:srgbClr val="4F81BD">
                      <a:shade val="95000"/>
                      <a:satMod val="105000"/>
                    </a:srgbClr>
                  </a:solidFill>
                  <a:prstDash val="solid"/>
                </a:ln>
                <a:effectLst/>
              </p:spPr>
            </p:cxnSp>
            <p:cxnSp>
              <p:nvCxnSpPr>
                <p:cNvPr id="63" name="Straight Connector 62"/>
                <p:cNvCxnSpPr/>
                <p:nvPr/>
              </p:nvCxnSpPr>
              <p:spPr>
                <a:xfrm>
                  <a:off x="1069747" y="1023256"/>
                  <a:ext cx="86995" cy="100965"/>
                </a:xfrm>
                <a:prstGeom prst="line">
                  <a:avLst/>
                </a:prstGeom>
                <a:noFill/>
                <a:ln w="9525" cap="flat" cmpd="sng" algn="ctr">
                  <a:solidFill>
                    <a:srgbClr val="4F81BD">
                      <a:shade val="95000"/>
                      <a:satMod val="105000"/>
                    </a:srgbClr>
                  </a:solidFill>
                  <a:prstDash val="solid"/>
                </a:ln>
                <a:effectLst/>
              </p:spPr>
            </p:cxnSp>
            <p:cxnSp>
              <p:nvCxnSpPr>
                <p:cNvPr id="64" name="Straight Connector 63"/>
                <p:cNvCxnSpPr/>
                <p:nvPr/>
              </p:nvCxnSpPr>
              <p:spPr>
                <a:xfrm>
                  <a:off x="1156833" y="1124857"/>
                  <a:ext cx="0" cy="94978"/>
                </a:xfrm>
                <a:prstGeom prst="line">
                  <a:avLst/>
                </a:prstGeom>
                <a:noFill/>
                <a:ln w="9525" cap="flat" cmpd="sng" algn="ctr">
                  <a:solidFill>
                    <a:srgbClr val="4F81BD">
                      <a:shade val="95000"/>
                      <a:satMod val="105000"/>
                    </a:srgbClr>
                  </a:solidFill>
                  <a:prstDash val="solid"/>
                </a:ln>
                <a:effectLst/>
              </p:spPr>
            </p:cxnSp>
          </p:grpSp>
          <p:cxnSp>
            <p:nvCxnSpPr>
              <p:cNvPr id="56" name="Elbow Connector 55"/>
              <p:cNvCxnSpPr/>
              <p:nvPr/>
            </p:nvCxnSpPr>
            <p:spPr>
              <a:xfrm>
                <a:off x="123825" y="295275"/>
                <a:ext cx="667657" cy="694880"/>
              </a:xfrm>
              <a:prstGeom prst="bentConnector3">
                <a:avLst>
                  <a:gd name="adj1" fmla="val 15741"/>
                </a:avLst>
              </a:prstGeom>
              <a:noFill/>
              <a:ln w="9525" cap="flat" cmpd="sng" algn="ctr">
                <a:solidFill>
                  <a:srgbClr val="4F81BD">
                    <a:shade val="95000"/>
                    <a:satMod val="105000"/>
                  </a:srgbClr>
                </a:solidFill>
                <a:prstDash val="solid"/>
              </a:ln>
              <a:effectLst/>
            </p:spPr>
          </p:cxnSp>
          <p:cxnSp>
            <p:nvCxnSpPr>
              <p:cNvPr id="57" name="Elbow Connector 56"/>
              <p:cNvCxnSpPr/>
              <p:nvPr/>
            </p:nvCxnSpPr>
            <p:spPr>
              <a:xfrm flipH="1">
                <a:off x="1033462" y="276225"/>
                <a:ext cx="490855" cy="701675"/>
              </a:xfrm>
              <a:prstGeom prst="bentConnector3">
                <a:avLst>
                  <a:gd name="adj1" fmla="val 4167"/>
                </a:avLst>
              </a:prstGeom>
              <a:noFill/>
              <a:ln w="9525" cap="flat" cmpd="sng" algn="ctr">
                <a:solidFill>
                  <a:srgbClr val="4F81BD">
                    <a:shade val="95000"/>
                    <a:satMod val="105000"/>
                  </a:srgbClr>
                </a:solidFill>
                <a:prstDash val="solid"/>
              </a:ln>
              <a:effectLst/>
            </p:spPr>
          </p:cxnSp>
          <p:sp>
            <p:nvSpPr>
              <p:cNvPr id="58" name="Oval 57"/>
              <p:cNvSpPr/>
              <p:nvPr/>
            </p:nvSpPr>
            <p:spPr>
              <a:xfrm>
                <a:off x="1471612" y="266700"/>
                <a:ext cx="45719" cy="54428"/>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Text Box 74"/>
              <p:cNvSpPr txBox="1"/>
              <p:nvPr/>
            </p:nvSpPr>
            <p:spPr>
              <a:xfrm>
                <a:off x="528637" y="-188"/>
                <a:ext cx="258445" cy="414020"/>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sp>
            <p:nvSpPr>
              <p:cNvPr id="60" name="Text Box 75"/>
              <p:cNvSpPr txBox="1"/>
              <p:nvPr/>
            </p:nvSpPr>
            <p:spPr>
              <a:xfrm>
                <a:off x="514350" y="690331"/>
                <a:ext cx="258445" cy="492760"/>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grpSp>
        <p:grpSp>
          <p:nvGrpSpPr>
            <p:cNvPr id="22" name="Group 21"/>
            <p:cNvGrpSpPr/>
            <p:nvPr/>
          </p:nvGrpSpPr>
          <p:grpSpPr>
            <a:xfrm>
              <a:off x="2142244" y="2777015"/>
              <a:ext cx="1631950" cy="1186368"/>
              <a:chOff x="0" y="-188"/>
              <a:chExt cx="1631950" cy="1186368"/>
            </a:xfrm>
          </p:grpSpPr>
          <p:grpSp>
            <p:nvGrpSpPr>
              <p:cNvPr id="31" name="Group 30"/>
              <p:cNvGrpSpPr/>
              <p:nvPr/>
            </p:nvGrpSpPr>
            <p:grpSpPr>
              <a:xfrm>
                <a:off x="804866" y="142875"/>
                <a:ext cx="297182" cy="347980"/>
                <a:chOff x="804862" y="142875"/>
                <a:chExt cx="351971" cy="381635"/>
              </a:xfrm>
            </p:grpSpPr>
            <p:sp>
              <p:nvSpPr>
                <p:cNvPr id="46" name="Isosceles Triangle 45"/>
                <p:cNvSpPr/>
                <p:nvPr/>
              </p:nvSpPr>
              <p:spPr>
                <a:xfrm rot="5400000">
                  <a:off x="772205" y="175532"/>
                  <a:ext cx="319314" cy="254000"/>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7" name="Straight Connector 46"/>
                <p:cNvCxnSpPr/>
                <p:nvPr/>
              </p:nvCxnSpPr>
              <p:spPr>
                <a:xfrm>
                  <a:off x="1069747" y="142875"/>
                  <a:ext cx="0" cy="318770"/>
                </a:xfrm>
                <a:prstGeom prst="line">
                  <a:avLst/>
                </a:prstGeom>
                <a:noFill/>
                <a:ln w="9525" cap="flat" cmpd="sng" algn="ctr">
                  <a:solidFill>
                    <a:srgbClr val="4F81BD">
                      <a:shade val="95000"/>
                      <a:satMod val="105000"/>
                    </a:srgbClr>
                  </a:solidFill>
                  <a:prstDash val="solid"/>
                </a:ln>
                <a:effectLst/>
              </p:spPr>
            </p:cxnSp>
            <p:cxnSp>
              <p:nvCxnSpPr>
                <p:cNvPr id="48" name="Straight Connector 47"/>
                <p:cNvCxnSpPr/>
                <p:nvPr/>
              </p:nvCxnSpPr>
              <p:spPr>
                <a:xfrm>
                  <a:off x="1069747" y="327931"/>
                  <a:ext cx="86995" cy="100965"/>
                </a:xfrm>
                <a:prstGeom prst="line">
                  <a:avLst/>
                </a:prstGeom>
                <a:noFill/>
                <a:ln w="9525" cap="flat" cmpd="sng" algn="ctr">
                  <a:solidFill>
                    <a:srgbClr val="4F81BD">
                      <a:shade val="95000"/>
                      <a:satMod val="105000"/>
                    </a:srgbClr>
                  </a:solidFill>
                  <a:prstDash val="solid"/>
                </a:ln>
                <a:effectLst/>
              </p:spPr>
            </p:cxnSp>
            <p:cxnSp>
              <p:nvCxnSpPr>
                <p:cNvPr id="49" name="Straight Connector 48"/>
                <p:cNvCxnSpPr/>
                <p:nvPr/>
              </p:nvCxnSpPr>
              <p:spPr>
                <a:xfrm>
                  <a:off x="1156833" y="429532"/>
                  <a:ext cx="0" cy="94978"/>
                </a:xfrm>
                <a:prstGeom prst="line">
                  <a:avLst/>
                </a:prstGeom>
                <a:noFill/>
                <a:ln w="9525" cap="flat" cmpd="sng" algn="ctr">
                  <a:solidFill>
                    <a:srgbClr val="4F81BD">
                      <a:shade val="95000"/>
                      <a:satMod val="105000"/>
                    </a:srgbClr>
                  </a:solidFill>
                  <a:prstDash val="solid"/>
                </a:ln>
                <a:effectLst/>
              </p:spPr>
            </p:cxnSp>
          </p:grpSp>
          <p:sp>
            <p:nvSpPr>
              <p:cNvPr id="32" name="Oval 31"/>
              <p:cNvSpPr/>
              <p:nvPr/>
            </p:nvSpPr>
            <p:spPr>
              <a:xfrm>
                <a:off x="204787" y="266700"/>
                <a:ext cx="45719" cy="54428"/>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ectangle 32"/>
              <p:cNvSpPr/>
              <p:nvPr/>
            </p:nvSpPr>
            <p:spPr>
              <a:xfrm>
                <a:off x="509587" y="9525"/>
                <a:ext cx="765175" cy="533400"/>
              </a:xfrm>
              <a:prstGeom prst="rect">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4" name="Straight Connector 33"/>
              <p:cNvCxnSpPr/>
              <p:nvPr/>
            </p:nvCxnSpPr>
            <p:spPr>
              <a:xfrm>
                <a:off x="0" y="295275"/>
                <a:ext cx="818969" cy="0"/>
              </a:xfrm>
              <a:prstGeom prst="line">
                <a:avLst/>
              </a:prstGeom>
              <a:noFill/>
              <a:ln w="9525" cap="flat" cmpd="sng" algn="ctr">
                <a:solidFill>
                  <a:srgbClr val="4F81BD">
                    <a:shade val="95000"/>
                    <a:satMod val="105000"/>
                  </a:srgbClr>
                </a:solidFill>
                <a:prstDash val="solid"/>
              </a:ln>
              <a:effectLst/>
            </p:spPr>
          </p:cxnSp>
          <p:cxnSp>
            <p:nvCxnSpPr>
              <p:cNvPr id="35" name="Straight Connector 34"/>
              <p:cNvCxnSpPr/>
              <p:nvPr/>
            </p:nvCxnSpPr>
            <p:spPr>
              <a:xfrm>
                <a:off x="1019175" y="285750"/>
                <a:ext cx="612775" cy="0"/>
              </a:xfrm>
              <a:prstGeom prst="line">
                <a:avLst/>
              </a:prstGeom>
              <a:noFill/>
              <a:ln w="9525" cap="flat" cmpd="sng" algn="ctr">
                <a:solidFill>
                  <a:srgbClr val="4F81BD">
                    <a:shade val="95000"/>
                    <a:satMod val="105000"/>
                  </a:srgbClr>
                </a:solidFill>
                <a:prstDash val="solid"/>
              </a:ln>
              <a:effectLst/>
            </p:spPr>
          </p:cxnSp>
          <p:grpSp>
            <p:nvGrpSpPr>
              <p:cNvPr id="36" name="Group 35"/>
              <p:cNvGrpSpPr/>
              <p:nvPr/>
            </p:nvGrpSpPr>
            <p:grpSpPr>
              <a:xfrm>
                <a:off x="804866" y="838200"/>
                <a:ext cx="297182" cy="347980"/>
                <a:chOff x="804862" y="838200"/>
                <a:chExt cx="351971" cy="381635"/>
              </a:xfrm>
            </p:grpSpPr>
            <p:sp>
              <p:nvSpPr>
                <p:cNvPr id="42" name="Isosceles Triangle 41"/>
                <p:cNvSpPr/>
                <p:nvPr/>
              </p:nvSpPr>
              <p:spPr>
                <a:xfrm rot="5400000">
                  <a:off x="772205" y="870857"/>
                  <a:ext cx="319314" cy="254000"/>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43" name="Straight Connector 42"/>
                <p:cNvCxnSpPr/>
                <p:nvPr/>
              </p:nvCxnSpPr>
              <p:spPr>
                <a:xfrm>
                  <a:off x="1069747" y="838200"/>
                  <a:ext cx="0" cy="318770"/>
                </a:xfrm>
                <a:prstGeom prst="line">
                  <a:avLst/>
                </a:prstGeom>
                <a:noFill/>
                <a:ln w="9525" cap="flat" cmpd="sng" algn="ctr">
                  <a:solidFill>
                    <a:srgbClr val="4F81BD">
                      <a:shade val="95000"/>
                      <a:satMod val="105000"/>
                    </a:srgbClr>
                  </a:solidFill>
                  <a:prstDash val="solid"/>
                </a:ln>
                <a:effectLst/>
              </p:spPr>
            </p:cxnSp>
            <p:cxnSp>
              <p:nvCxnSpPr>
                <p:cNvPr id="44" name="Straight Connector 43"/>
                <p:cNvCxnSpPr/>
                <p:nvPr/>
              </p:nvCxnSpPr>
              <p:spPr>
                <a:xfrm>
                  <a:off x="1069747" y="1023256"/>
                  <a:ext cx="86995" cy="100965"/>
                </a:xfrm>
                <a:prstGeom prst="line">
                  <a:avLst/>
                </a:prstGeom>
                <a:noFill/>
                <a:ln w="9525" cap="flat" cmpd="sng" algn="ctr">
                  <a:solidFill>
                    <a:srgbClr val="4F81BD">
                      <a:shade val="95000"/>
                      <a:satMod val="105000"/>
                    </a:srgbClr>
                  </a:solidFill>
                  <a:prstDash val="solid"/>
                </a:ln>
                <a:effectLst/>
              </p:spPr>
            </p:cxnSp>
            <p:cxnSp>
              <p:nvCxnSpPr>
                <p:cNvPr id="45" name="Straight Connector 44"/>
                <p:cNvCxnSpPr/>
                <p:nvPr/>
              </p:nvCxnSpPr>
              <p:spPr>
                <a:xfrm>
                  <a:off x="1156833" y="1124857"/>
                  <a:ext cx="0" cy="94978"/>
                </a:xfrm>
                <a:prstGeom prst="line">
                  <a:avLst/>
                </a:prstGeom>
                <a:noFill/>
                <a:ln w="9525" cap="flat" cmpd="sng" algn="ctr">
                  <a:solidFill>
                    <a:srgbClr val="4F81BD">
                      <a:shade val="95000"/>
                      <a:satMod val="105000"/>
                    </a:srgbClr>
                  </a:solidFill>
                  <a:prstDash val="solid"/>
                </a:ln>
                <a:effectLst/>
              </p:spPr>
            </p:cxnSp>
          </p:grpSp>
          <p:cxnSp>
            <p:nvCxnSpPr>
              <p:cNvPr id="37" name="Elbow Connector 36"/>
              <p:cNvCxnSpPr/>
              <p:nvPr/>
            </p:nvCxnSpPr>
            <p:spPr>
              <a:xfrm>
                <a:off x="123825" y="295275"/>
                <a:ext cx="667657" cy="694880"/>
              </a:xfrm>
              <a:prstGeom prst="bentConnector3">
                <a:avLst>
                  <a:gd name="adj1" fmla="val 15741"/>
                </a:avLst>
              </a:prstGeom>
              <a:noFill/>
              <a:ln w="9525" cap="flat" cmpd="sng" algn="ctr">
                <a:solidFill>
                  <a:srgbClr val="4F81BD">
                    <a:shade val="95000"/>
                    <a:satMod val="105000"/>
                  </a:srgbClr>
                </a:solidFill>
                <a:prstDash val="solid"/>
              </a:ln>
              <a:effectLst/>
            </p:spPr>
          </p:cxnSp>
          <p:cxnSp>
            <p:nvCxnSpPr>
              <p:cNvPr id="38" name="Elbow Connector 37"/>
              <p:cNvCxnSpPr/>
              <p:nvPr/>
            </p:nvCxnSpPr>
            <p:spPr>
              <a:xfrm flipH="1">
                <a:off x="1033462" y="276225"/>
                <a:ext cx="490855" cy="701675"/>
              </a:xfrm>
              <a:prstGeom prst="bentConnector3">
                <a:avLst>
                  <a:gd name="adj1" fmla="val 4167"/>
                </a:avLst>
              </a:prstGeom>
              <a:noFill/>
              <a:ln w="9525" cap="flat" cmpd="sng" algn="ctr">
                <a:solidFill>
                  <a:srgbClr val="4F81BD">
                    <a:shade val="95000"/>
                    <a:satMod val="105000"/>
                  </a:srgbClr>
                </a:solidFill>
                <a:prstDash val="solid"/>
              </a:ln>
              <a:effectLst/>
            </p:spPr>
          </p:cxnSp>
          <p:sp>
            <p:nvSpPr>
              <p:cNvPr id="39" name="Oval 38"/>
              <p:cNvSpPr/>
              <p:nvPr/>
            </p:nvSpPr>
            <p:spPr>
              <a:xfrm>
                <a:off x="1471612" y="266700"/>
                <a:ext cx="45719" cy="54428"/>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Text Box 74"/>
              <p:cNvSpPr txBox="1"/>
              <p:nvPr/>
            </p:nvSpPr>
            <p:spPr>
              <a:xfrm>
                <a:off x="528637" y="-188"/>
                <a:ext cx="258445" cy="414020"/>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sp>
            <p:nvSpPr>
              <p:cNvPr id="41" name="Text Box 75"/>
              <p:cNvSpPr txBox="1"/>
              <p:nvPr/>
            </p:nvSpPr>
            <p:spPr>
              <a:xfrm>
                <a:off x="514350" y="690331"/>
                <a:ext cx="258445" cy="492760"/>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grpSp>
        <p:cxnSp>
          <p:nvCxnSpPr>
            <p:cNvPr id="23" name="Straight Connector 22"/>
            <p:cNvCxnSpPr>
              <a:stCxn id="73" idx="2"/>
            </p:cNvCxnSpPr>
            <p:nvPr/>
          </p:nvCxnSpPr>
          <p:spPr>
            <a:xfrm flipH="1" flipV="1">
              <a:off x="1249680" y="2299455"/>
              <a:ext cx="541779" cy="9169"/>
            </a:xfrm>
            <a:prstGeom prst="line">
              <a:avLst/>
            </a:prstGeom>
            <a:noFill/>
            <a:ln w="9525" cap="flat" cmpd="sng" algn="ctr">
              <a:solidFill>
                <a:srgbClr val="4F81BD">
                  <a:shade val="95000"/>
                  <a:satMod val="105000"/>
                </a:srgbClr>
              </a:solidFill>
              <a:prstDash val="solid"/>
            </a:ln>
            <a:effectLst/>
          </p:spPr>
        </p:cxnSp>
        <p:cxnSp>
          <p:nvCxnSpPr>
            <p:cNvPr id="24" name="Straight Connector 23"/>
            <p:cNvCxnSpPr/>
            <p:nvPr/>
          </p:nvCxnSpPr>
          <p:spPr>
            <a:xfrm>
              <a:off x="1248661" y="2299298"/>
              <a:ext cx="4445" cy="491400"/>
            </a:xfrm>
            <a:prstGeom prst="line">
              <a:avLst/>
            </a:prstGeom>
            <a:noFill/>
            <a:ln w="9525" cap="flat" cmpd="sng" algn="ctr">
              <a:solidFill>
                <a:srgbClr val="4F81BD">
                  <a:shade val="95000"/>
                  <a:satMod val="105000"/>
                </a:srgbClr>
              </a:solidFill>
              <a:prstDash val="solid"/>
            </a:ln>
            <a:effectLst/>
          </p:spPr>
        </p:cxnSp>
        <p:cxnSp>
          <p:nvCxnSpPr>
            <p:cNvPr id="25" name="Straight Connector 24"/>
            <p:cNvCxnSpPr/>
            <p:nvPr/>
          </p:nvCxnSpPr>
          <p:spPr>
            <a:xfrm flipH="1" flipV="1">
              <a:off x="2461798" y="2313195"/>
              <a:ext cx="556091" cy="9168"/>
            </a:xfrm>
            <a:prstGeom prst="line">
              <a:avLst/>
            </a:prstGeom>
            <a:noFill/>
            <a:ln w="9525" cap="flat" cmpd="sng" algn="ctr">
              <a:solidFill>
                <a:srgbClr val="4F81BD">
                  <a:shade val="95000"/>
                  <a:satMod val="105000"/>
                </a:srgbClr>
              </a:solidFill>
              <a:prstDash val="solid"/>
            </a:ln>
            <a:effectLst/>
          </p:spPr>
        </p:cxnSp>
        <p:cxnSp>
          <p:nvCxnSpPr>
            <p:cNvPr id="26" name="Straight Connector 25"/>
            <p:cNvCxnSpPr/>
            <p:nvPr/>
          </p:nvCxnSpPr>
          <p:spPr>
            <a:xfrm>
              <a:off x="3017889" y="2322363"/>
              <a:ext cx="0" cy="468462"/>
            </a:xfrm>
            <a:prstGeom prst="line">
              <a:avLst/>
            </a:prstGeom>
            <a:noFill/>
            <a:ln w="9525" cap="flat" cmpd="sng" algn="ctr">
              <a:solidFill>
                <a:srgbClr val="4F81BD">
                  <a:shade val="95000"/>
                  <a:satMod val="105000"/>
                </a:srgbClr>
              </a:solidFill>
              <a:prstDash val="solid"/>
            </a:ln>
            <a:effectLst/>
          </p:spPr>
        </p:cxnSp>
        <p:sp>
          <p:nvSpPr>
            <p:cNvPr id="27" name="Text Box 250"/>
            <p:cNvSpPr txBox="1"/>
            <p:nvPr/>
          </p:nvSpPr>
          <p:spPr>
            <a:xfrm>
              <a:off x="109660" y="2529626"/>
              <a:ext cx="663575" cy="406436"/>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Power</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Module</a:t>
              </a:r>
            </a:p>
          </p:txBody>
        </p:sp>
        <p:sp>
          <p:nvSpPr>
            <p:cNvPr id="28" name="Text Box 251"/>
            <p:cNvSpPr txBox="1"/>
            <p:nvPr/>
          </p:nvSpPr>
          <p:spPr>
            <a:xfrm>
              <a:off x="931985" y="4010025"/>
              <a:ext cx="663575" cy="406436"/>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Bypass</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Module</a:t>
              </a:r>
            </a:p>
          </p:txBody>
        </p:sp>
        <p:sp>
          <p:nvSpPr>
            <p:cNvPr id="29" name="Text Box 252"/>
            <p:cNvSpPr txBox="1"/>
            <p:nvPr/>
          </p:nvSpPr>
          <p:spPr>
            <a:xfrm>
              <a:off x="2670881" y="4010025"/>
              <a:ext cx="663575" cy="406436"/>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Bypass</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Module</a:t>
              </a:r>
            </a:p>
          </p:txBody>
        </p:sp>
        <p:sp>
          <p:nvSpPr>
            <p:cNvPr id="30" name="Text Box 253"/>
            <p:cNvSpPr txBox="1"/>
            <p:nvPr/>
          </p:nvSpPr>
          <p:spPr>
            <a:xfrm>
              <a:off x="3467223" y="2566988"/>
              <a:ext cx="663575" cy="406436"/>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Power</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a:ea typeface="Times New Roman"/>
                  <a:cs typeface="+mn-cs"/>
                </a:rPr>
                <a:t>Module</a:t>
              </a:r>
            </a:p>
          </p:txBody>
        </p:sp>
      </p:grpSp>
    </p:spTree>
    <p:extLst>
      <p:ext uri="{BB962C8B-B14F-4D97-AF65-F5344CB8AC3E}">
        <p14:creationId xmlns:p14="http://schemas.microsoft.com/office/powerpoint/2010/main" val="3249021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Transrex Power Supply</a:t>
            </a:r>
            <a:endParaRPr lang="en-US" dirty="0"/>
          </a:p>
        </p:txBody>
      </p:sp>
      <p:sp>
        <p:nvSpPr>
          <p:cNvPr id="3" name="Content Placeholder 2"/>
          <p:cNvSpPr>
            <a:spLocks noGrp="1"/>
          </p:cNvSpPr>
          <p:nvPr>
            <p:ph idx="1"/>
          </p:nvPr>
        </p:nvSpPr>
        <p:spPr>
          <a:xfrm>
            <a:off x="152400" y="1219200"/>
            <a:ext cx="4322989" cy="5111750"/>
          </a:xfrm>
        </p:spPr>
        <p:txBody>
          <a:bodyPr/>
          <a:lstStyle/>
          <a:p>
            <a:pPr algn="just"/>
            <a:r>
              <a:rPr lang="en-US" sz="2000" dirty="0"/>
              <a:t>Each </a:t>
            </a:r>
            <a:r>
              <a:rPr lang="en-US" sz="2000" dirty="0" smtClean="0"/>
              <a:t>Power </a:t>
            </a:r>
            <a:r>
              <a:rPr lang="en-US" sz="2000" dirty="0"/>
              <a:t>M</a:t>
            </a:r>
            <a:r>
              <a:rPr lang="en-US" sz="2000" dirty="0" smtClean="0"/>
              <a:t>odule </a:t>
            </a:r>
            <a:r>
              <a:rPr lang="en-US" sz="2000" dirty="0"/>
              <a:t>is a 6-pulse </a:t>
            </a:r>
            <a:r>
              <a:rPr lang="en-US" sz="2000" dirty="0" smtClean="0"/>
              <a:t>thyristor rectifier </a:t>
            </a:r>
            <a:r>
              <a:rPr lang="en-US" sz="2000" dirty="0"/>
              <a:t>rated at 1 kV and 4 kA DC. Six power modules are paralleled </a:t>
            </a:r>
            <a:r>
              <a:rPr lang="en-US" sz="2000" dirty="0" smtClean="0"/>
              <a:t>which </a:t>
            </a:r>
            <a:r>
              <a:rPr lang="en-US" sz="2000" dirty="0"/>
              <a:t>provides 24kA rating. </a:t>
            </a:r>
          </a:p>
          <a:p>
            <a:pPr algn="just"/>
            <a:r>
              <a:rPr lang="en-US" sz="2000" dirty="0"/>
              <a:t>There are two </a:t>
            </a:r>
            <a:r>
              <a:rPr lang="en-US" sz="2000" dirty="0" smtClean="0"/>
              <a:t>Bypass Modules </a:t>
            </a:r>
            <a:r>
              <a:rPr lang="en-US" sz="2000" dirty="0"/>
              <a:t>in parallel in each </a:t>
            </a:r>
            <a:r>
              <a:rPr lang="en-US" sz="2000" dirty="0" smtClean="0"/>
              <a:t>section. </a:t>
            </a:r>
          </a:p>
          <a:p>
            <a:pPr algn="just"/>
            <a:r>
              <a:rPr lang="en-US" sz="2000" dirty="0" smtClean="0"/>
              <a:t>Pringle Switch: on or off line</a:t>
            </a:r>
          </a:p>
          <a:p>
            <a:pPr algn="just"/>
            <a:r>
              <a:rPr lang="en-US" sz="2000" dirty="0" smtClean="0"/>
              <a:t>FG: generate firing pulses</a:t>
            </a:r>
          </a:p>
          <a:p>
            <a:pPr algn="just"/>
            <a:r>
              <a:rPr lang="en-US" sz="2000" dirty="0" smtClean="0"/>
              <a:t>MGD: thyristor trigger pulse</a:t>
            </a:r>
          </a:p>
          <a:p>
            <a:pPr algn="just"/>
            <a:r>
              <a:rPr lang="en-US" sz="2000" dirty="0" smtClean="0"/>
              <a:t>FD: local protection system</a:t>
            </a:r>
          </a:p>
          <a:p>
            <a:pPr algn="just"/>
            <a:r>
              <a:rPr lang="en-US" sz="2000" dirty="0" smtClean="0"/>
              <a:t>PLC Hardwired Control System (HCS): system level protection</a:t>
            </a:r>
          </a:p>
          <a:p>
            <a:pPr algn="just"/>
            <a:r>
              <a:rPr lang="en-US" sz="2000" dirty="0" smtClean="0"/>
              <a:t>HCS Defeater: for power supply  test.</a:t>
            </a:r>
          </a:p>
          <a:p>
            <a:pPr algn="just"/>
            <a:endParaRPr lang="en-US" sz="2000" dirty="0" smtClean="0"/>
          </a:p>
          <a:p>
            <a:pPr algn="just"/>
            <a:endParaRPr lang="en-US" dirty="0"/>
          </a:p>
        </p:txBody>
      </p:sp>
      <p:grpSp>
        <p:nvGrpSpPr>
          <p:cNvPr id="5" name="Group 4"/>
          <p:cNvGrpSpPr/>
          <p:nvPr/>
        </p:nvGrpSpPr>
        <p:grpSpPr>
          <a:xfrm>
            <a:off x="5003974" y="3285915"/>
            <a:ext cx="3993976" cy="2935340"/>
            <a:chOff x="0" y="0"/>
            <a:chExt cx="3208092" cy="1993231"/>
          </a:xfrm>
        </p:grpSpPr>
        <p:pic>
          <p:nvPicPr>
            <p:cNvPr id="6" name="Picture 5" descr="C:\wque\SOFEpaper\Pictrures\IMG_0264.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997242" cy="1993231"/>
            </a:xfrm>
            <a:prstGeom prst="rect">
              <a:avLst/>
            </a:prstGeom>
            <a:noFill/>
            <a:ln>
              <a:noFill/>
            </a:ln>
          </p:spPr>
        </p:pic>
        <p:cxnSp>
          <p:nvCxnSpPr>
            <p:cNvPr id="7" name="AutoShape 480"/>
            <p:cNvCxnSpPr>
              <a:cxnSpLocks noChangeShapeType="1"/>
            </p:cNvCxnSpPr>
            <p:nvPr/>
          </p:nvCxnSpPr>
          <p:spPr bwMode="auto">
            <a:xfrm flipH="1">
              <a:off x="1756610" y="1291389"/>
              <a:ext cx="323850" cy="635"/>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8" name="Text Box 481"/>
            <p:cNvSpPr txBox="1">
              <a:spLocks noChangeArrowheads="1"/>
            </p:cNvSpPr>
            <p:nvPr/>
          </p:nvSpPr>
          <p:spPr bwMode="auto">
            <a:xfrm>
              <a:off x="2017295" y="1179095"/>
              <a:ext cx="83121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HCS Defeater</a:t>
              </a:r>
            </a:p>
          </p:txBody>
        </p:sp>
        <p:cxnSp>
          <p:nvCxnSpPr>
            <p:cNvPr id="9" name="AutoShape 464"/>
            <p:cNvCxnSpPr>
              <a:cxnSpLocks noChangeShapeType="1"/>
            </p:cNvCxnSpPr>
            <p:nvPr/>
          </p:nvCxnSpPr>
          <p:spPr bwMode="auto">
            <a:xfrm flipH="1">
              <a:off x="1756610" y="1134979"/>
              <a:ext cx="323850" cy="635"/>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10" name="Text Box 465"/>
            <p:cNvSpPr txBox="1">
              <a:spLocks noChangeArrowheads="1"/>
            </p:cNvSpPr>
            <p:nvPr/>
          </p:nvSpPr>
          <p:spPr bwMode="auto">
            <a:xfrm>
              <a:off x="2043492" y="1011890"/>
              <a:ext cx="1164600"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Firing Generator (FG)</a:t>
              </a:r>
            </a:p>
          </p:txBody>
        </p:sp>
        <p:cxnSp>
          <p:nvCxnSpPr>
            <p:cNvPr id="11" name="AutoShape 466"/>
            <p:cNvCxnSpPr>
              <a:cxnSpLocks noChangeShapeType="1"/>
            </p:cNvCxnSpPr>
            <p:nvPr/>
          </p:nvCxnSpPr>
          <p:spPr bwMode="auto">
            <a:xfrm flipH="1">
              <a:off x="425116" y="1608221"/>
              <a:ext cx="1653540" cy="0"/>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12" name="Text Box 467"/>
            <p:cNvSpPr txBox="1">
              <a:spLocks noChangeArrowheads="1"/>
            </p:cNvSpPr>
            <p:nvPr/>
          </p:nvSpPr>
          <p:spPr bwMode="auto">
            <a:xfrm>
              <a:off x="2013284" y="1511968"/>
              <a:ext cx="914400"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Bypass Module</a:t>
              </a:r>
            </a:p>
          </p:txBody>
        </p:sp>
        <p:cxnSp>
          <p:nvCxnSpPr>
            <p:cNvPr id="13" name="AutoShape 468"/>
            <p:cNvCxnSpPr>
              <a:cxnSpLocks noChangeShapeType="1"/>
            </p:cNvCxnSpPr>
            <p:nvPr/>
          </p:nvCxnSpPr>
          <p:spPr bwMode="auto">
            <a:xfrm flipH="1">
              <a:off x="1163052" y="1764631"/>
              <a:ext cx="917408" cy="8890"/>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14" name="Text Box 469"/>
            <p:cNvSpPr txBox="1">
              <a:spLocks noChangeArrowheads="1"/>
            </p:cNvSpPr>
            <p:nvPr/>
          </p:nvSpPr>
          <p:spPr bwMode="auto">
            <a:xfrm>
              <a:off x="2013284" y="1674964"/>
              <a:ext cx="914400"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Power Module</a:t>
              </a:r>
            </a:p>
          </p:txBody>
        </p:sp>
        <p:cxnSp>
          <p:nvCxnSpPr>
            <p:cNvPr id="15" name="AutoShape 470"/>
            <p:cNvCxnSpPr>
              <a:cxnSpLocks noChangeShapeType="1"/>
            </p:cNvCxnSpPr>
            <p:nvPr/>
          </p:nvCxnSpPr>
          <p:spPr bwMode="auto">
            <a:xfrm flipH="1">
              <a:off x="1724526" y="1451810"/>
              <a:ext cx="354330" cy="635"/>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16" name="Text Box 471"/>
            <p:cNvSpPr txBox="1">
              <a:spLocks noChangeArrowheads="1"/>
            </p:cNvSpPr>
            <p:nvPr/>
          </p:nvSpPr>
          <p:spPr bwMode="auto">
            <a:xfrm>
              <a:off x="2029184" y="1351139"/>
              <a:ext cx="1042887"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Fault Detector (FD)</a:t>
              </a:r>
            </a:p>
          </p:txBody>
        </p:sp>
        <p:cxnSp>
          <p:nvCxnSpPr>
            <p:cNvPr id="17" name="AutoShape 472"/>
            <p:cNvCxnSpPr>
              <a:cxnSpLocks noChangeShapeType="1"/>
            </p:cNvCxnSpPr>
            <p:nvPr/>
          </p:nvCxnSpPr>
          <p:spPr bwMode="auto">
            <a:xfrm flipH="1">
              <a:off x="1756610" y="946484"/>
              <a:ext cx="323850" cy="635"/>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18" name="Text Box 473"/>
            <p:cNvSpPr txBox="1">
              <a:spLocks noChangeArrowheads="1"/>
            </p:cNvSpPr>
            <p:nvPr/>
          </p:nvSpPr>
          <p:spPr bwMode="auto">
            <a:xfrm>
              <a:off x="2013284" y="838200"/>
              <a:ext cx="65214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PLC HCS</a:t>
              </a:r>
            </a:p>
          </p:txBody>
        </p:sp>
        <p:cxnSp>
          <p:nvCxnSpPr>
            <p:cNvPr id="19" name="AutoShape 474"/>
            <p:cNvCxnSpPr>
              <a:cxnSpLocks noChangeShapeType="1"/>
            </p:cNvCxnSpPr>
            <p:nvPr/>
          </p:nvCxnSpPr>
          <p:spPr bwMode="auto">
            <a:xfrm flipH="1">
              <a:off x="1098884" y="336884"/>
              <a:ext cx="962660" cy="0"/>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20" name="Text Box 475"/>
            <p:cNvSpPr txBox="1">
              <a:spLocks noChangeArrowheads="1"/>
            </p:cNvSpPr>
            <p:nvPr/>
          </p:nvSpPr>
          <p:spPr bwMode="auto">
            <a:xfrm>
              <a:off x="1999257" y="236237"/>
              <a:ext cx="88582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00" dirty="0">
                  <a:effectLst/>
                  <a:latin typeface="Times New Roman"/>
                  <a:ea typeface="SimSun"/>
                </a:rPr>
                <a:t>Pringle Switch</a:t>
              </a:r>
            </a:p>
          </p:txBody>
        </p:sp>
        <p:cxnSp>
          <p:nvCxnSpPr>
            <p:cNvPr id="21" name="AutoShape 476"/>
            <p:cNvCxnSpPr>
              <a:cxnSpLocks noChangeShapeType="1"/>
            </p:cNvCxnSpPr>
            <p:nvPr/>
          </p:nvCxnSpPr>
          <p:spPr bwMode="auto">
            <a:xfrm flipH="1">
              <a:off x="1211179" y="585537"/>
              <a:ext cx="848360" cy="635"/>
            </a:xfrm>
            <a:prstGeom prst="straightConnector1">
              <a:avLst/>
            </a:prstGeom>
            <a:noFill/>
            <a:ln w="9525">
              <a:solidFill>
                <a:srgbClr val="F79646"/>
              </a:solidFill>
              <a:round/>
              <a:headEnd/>
              <a:tailEnd type="stealth" w="med" len="med"/>
            </a:ln>
            <a:extLst>
              <a:ext uri="{909E8E84-426E-40DD-AFC4-6F175D3DCCD1}">
                <a14:hiddenFill xmlns:a14="http://schemas.microsoft.com/office/drawing/2010/main">
                  <a:noFill/>
                </a14:hiddenFill>
              </a:ext>
            </a:extLst>
          </p:spPr>
        </p:cxnSp>
        <p:sp>
          <p:nvSpPr>
            <p:cNvPr id="22" name="Text Box 477"/>
            <p:cNvSpPr txBox="1">
              <a:spLocks noChangeArrowheads="1"/>
            </p:cNvSpPr>
            <p:nvPr/>
          </p:nvSpPr>
          <p:spPr bwMode="auto">
            <a:xfrm>
              <a:off x="2080463" y="468700"/>
              <a:ext cx="991608" cy="3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l">
                <a:spcBef>
                  <a:spcPts val="0"/>
                </a:spcBef>
                <a:spcAft>
                  <a:spcPts val="0"/>
                </a:spcAft>
              </a:pPr>
              <a:r>
                <a:rPr lang="en-US" sz="800" dirty="0">
                  <a:effectLst/>
                  <a:latin typeface="Times New Roman"/>
                  <a:ea typeface="SimSun"/>
                </a:rPr>
                <a:t> </a:t>
              </a:r>
              <a:r>
                <a:rPr lang="en-US" sz="1000" dirty="0">
                  <a:effectLst/>
                  <a:latin typeface="Times New Roman"/>
                  <a:ea typeface="SimSun"/>
                </a:rPr>
                <a:t>Master Gate Drivers </a:t>
              </a:r>
            </a:p>
            <a:p>
              <a:pPr marL="0" marR="0" algn="l">
                <a:spcBef>
                  <a:spcPts val="0"/>
                </a:spcBef>
                <a:spcAft>
                  <a:spcPts val="0"/>
                </a:spcAft>
              </a:pPr>
              <a:r>
                <a:rPr lang="en-US" sz="1000" dirty="0">
                  <a:effectLst/>
                  <a:latin typeface="Times New Roman"/>
                  <a:ea typeface="SimSun"/>
                </a:rPr>
                <a:t>(MGD)</a:t>
              </a:r>
            </a:p>
          </p:txBody>
        </p:sp>
      </p:grpSp>
      <p:pic>
        <p:nvPicPr>
          <p:cNvPr id="23" name="Picture 5" descr="transrex pwr modu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4456" y="1138869"/>
            <a:ext cx="3111124" cy="194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24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Transrex Power Supply</a:t>
            </a:r>
            <a:endParaRPr lang="en-US" dirty="0"/>
          </a:p>
        </p:txBody>
      </p:sp>
      <p:sp>
        <p:nvSpPr>
          <p:cNvPr id="3" name="Content Placeholder 2"/>
          <p:cNvSpPr>
            <a:spLocks noGrp="1"/>
          </p:cNvSpPr>
          <p:nvPr>
            <p:ph idx="1"/>
          </p:nvPr>
        </p:nvSpPr>
        <p:spPr>
          <a:xfrm>
            <a:off x="152400" y="1176467"/>
            <a:ext cx="4991100" cy="4953000"/>
          </a:xfrm>
        </p:spPr>
        <p:txBody>
          <a:bodyPr/>
          <a:lstStyle/>
          <a:p>
            <a:r>
              <a:rPr lang="en-US" sz="2000" dirty="0" smtClean="0"/>
              <a:t>Standard </a:t>
            </a:r>
            <a:r>
              <a:rPr lang="en-US" sz="2000" dirty="0"/>
              <a:t>3-phase bridge rectifier with full-rated bypass </a:t>
            </a:r>
            <a:r>
              <a:rPr lang="en-US" sz="2000" dirty="0" smtClean="0"/>
              <a:t>module.</a:t>
            </a:r>
          </a:p>
          <a:p>
            <a:r>
              <a:rPr lang="en-US" sz="2000" dirty="0" smtClean="0"/>
              <a:t>Variable </a:t>
            </a:r>
            <a:r>
              <a:rPr lang="en-US" sz="2000" dirty="0"/>
              <a:t>AC frequency operation</a:t>
            </a:r>
            <a:br>
              <a:rPr lang="en-US" sz="2000" dirty="0"/>
            </a:br>
            <a:r>
              <a:rPr lang="en-US" sz="2000" dirty="0"/>
              <a:t>50 ≤ </a:t>
            </a:r>
            <a:r>
              <a:rPr lang="en-US" sz="2000" dirty="0" err="1"/>
              <a:t>f</a:t>
            </a:r>
            <a:r>
              <a:rPr lang="en-US" sz="2000" baseline="-25000" dirty="0" err="1"/>
              <a:t>AC</a:t>
            </a:r>
            <a:r>
              <a:rPr lang="en-US" sz="2000" dirty="0"/>
              <a:t> ≤ 90 Hz</a:t>
            </a:r>
          </a:p>
          <a:p>
            <a:r>
              <a:rPr lang="en-US" sz="2000" dirty="0"/>
              <a:t>No load “</a:t>
            </a:r>
            <a:r>
              <a:rPr lang="en-US" sz="2000" dirty="0" err="1"/>
              <a:t>Vd</a:t>
            </a:r>
            <a:r>
              <a:rPr lang="en-US" sz="2000" dirty="0"/>
              <a:t>” is 1012.85 VDC with primary voltage of 13.8 kV on 13.8 kV / 750 V </a:t>
            </a:r>
            <a:r>
              <a:rPr lang="en-US" sz="2000" dirty="0" smtClean="0"/>
              <a:t>transformer.</a:t>
            </a:r>
          </a:p>
          <a:p>
            <a:r>
              <a:rPr lang="en-US" sz="2000" dirty="0"/>
              <a:t>One firing generator per each blue box (controls firing angle, </a:t>
            </a:r>
            <a:r>
              <a:rPr lang="en-US" sz="2000" dirty="0" smtClean="0"/>
              <a:t>α).</a:t>
            </a:r>
          </a:p>
          <a:p>
            <a:r>
              <a:rPr lang="en-US" sz="2000" dirty="0" smtClean="0"/>
              <a:t>Single </a:t>
            </a:r>
            <a:r>
              <a:rPr lang="en-US" sz="2000" dirty="0"/>
              <a:t>fault detector for each blue box (used to protect rectifier and respond to external faults</a:t>
            </a:r>
            <a:r>
              <a:rPr lang="en-US" sz="2000" dirty="0" smtClean="0"/>
              <a:t>).</a:t>
            </a:r>
            <a:r>
              <a:rPr lang="en-US" sz="2000" dirty="0"/>
              <a:t/>
            </a:r>
            <a:br>
              <a:rPr lang="en-US" sz="2000" dirty="0"/>
            </a:br>
            <a:r>
              <a:rPr lang="en-US" sz="2000" dirty="0"/>
              <a:t/>
            </a:r>
            <a:br>
              <a:rPr lang="en-US" sz="2000" dirty="0"/>
            </a:br>
            <a:endParaRPr lang="en-US" sz="2000" dirty="0"/>
          </a:p>
        </p:txBody>
      </p:sp>
      <p:pic>
        <p:nvPicPr>
          <p:cNvPr id="4" name="Picture 6" descr="Rec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80000" y="2057400"/>
            <a:ext cx="3600450" cy="24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128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Basics for the </a:t>
            </a:r>
            <a:r>
              <a:rPr lang="en-US" dirty="0" smtClean="0"/>
              <a:t>Transrex </a:t>
            </a:r>
            <a:r>
              <a:rPr lang="en-US" dirty="0"/>
              <a:t>Power Supply</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108450" y="914400"/>
            <a:ext cx="4948257" cy="2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52401" y="1106617"/>
            <a:ext cx="401319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2000" b="0" i="0" kern="0" dirty="0"/>
              <a:t> In normal operation, two devices from different phases are always conducting, each device conducts for 120 “electrical” </a:t>
            </a:r>
            <a:r>
              <a:rPr lang="en-US" sz="2000" b="0" i="0" kern="0" dirty="0" smtClean="0"/>
              <a:t>degrees</a:t>
            </a:r>
          </a:p>
          <a:p>
            <a:r>
              <a:rPr lang="en-US" sz="2000" b="0" i="0" kern="0" dirty="0" err="1"/>
              <a:t>Vd</a:t>
            </a:r>
            <a:r>
              <a:rPr lang="en-US" sz="2000" b="0" i="0" kern="0" dirty="0"/>
              <a:t> = </a:t>
            </a:r>
            <a:r>
              <a:rPr lang="en-US" sz="2000" b="0" i="0" kern="0" dirty="0" smtClean="0"/>
              <a:t>1.35V</a:t>
            </a:r>
            <a:r>
              <a:rPr lang="en-US" sz="2000" b="0" i="0" kern="0" baseline="-25000" dirty="0" smtClean="0"/>
              <a:t>LL</a:t>
            </a:r>
            <a:r>
              <a:rPr lang="en-US" sz="2000" b="0" i="0" kern="0" dirty="0" smtClean="0"/>
              <a:t> </a:t>
            </a:r>
            <a:r>
              <a:rPr lang="en-US" sz="2000" b="0" i="0" kern="0" dirty="0"/>
              <a:t>* Cos(α</a:t>
            </a:r>
            <a:r>
              <a:rPr lang="en-US" sz="2000" b="0" i="0" kern="0" dirty="0" smtClean="0"/>
              <a:t>). α is called “delay angle”.</a:t>
            </a:r>
          </a:p>
          <a:p>
            <a:r>
              <a:rPr lang="en-US" sz="2000" b="0" i="0" kern="0" dirty="0" smtClean="0"/>
              <a:t>In </a:t>
            </a:r>
            <a:r>
              <a:rPr lang="en-US" sz="2000" b="0" i="0" kern="0" dirty="0"/>
              <a:t>practice α is controlled such that ~</a:t>
            </a:r>
            <a:r>
              <a:rPr lang="en-US" sz="2000" b="0" i="0" kern="0" dirty="0" smtClean="0"/>
              <a:t>0° </a:t>
            </a:r>
            <a:r>
              <a:rPr lang="en-US" sz="2000" b="0" i="0" kern="0" dirty="0"/>
              <a:t>≤ α ≤ </a:t>
            </a:r>
            <a:r>
              <a:rPr lang="en-US" sz="2000" b="0" i="0" kern="0" dirty="0" smtClean="0"/>
              <a:t>165°.</a:t>
            </a:r>
            <a:endParaRPr lang="en-US" sz="2000" b="0" i="0" kern="0" dirty="0"/>
          </a:p>
          <a:p>
            <a:r>
              <a:rPr lang="en-US" sz="2000" b="0" i="0" kern="0" dirty="0"/>
              <a:t> </a:t>
            </a:r>
            <a:r>
              <a:rPr lang="en-US" sz="2000" b="0" i="0" kern="0" dirty="0" smtClean="0"/>
              <a:t>0° </a:t>
            </a:r>
            <a:r>
              <a:rPr lang="en-US" sz="2000" b="0" i="0" kern="0" dirty="0"/>
              <a:t>≤ α ≤ </a:t>
            </a:r>
            <a:r>
              <a:rPr lang="en-US" sz="2000" b="0" i="0" kern="0" dirty="0" smtClean="0"/>
              <a:t>90° </a:t>
            </a:r>
            <a:r>
              <a:rPr lang="en-US" sz="2000" b="0" i="0" kern="0" dirty="0"/>
              <a:t>(+</a:t>
            </a:r>
            <a:r>
              <a:rPr lang="en-US" sz="2000" b="0" i="0" kern="0" dirty="0" err="1"/>
              <a:t>Vd</a:t>
            </a:r>
            <a:r>
              <a:rPr lang="en-US" sz="2000" b="0" i="0" kern="0" dirty="0"/>
              <a:t>) is called conversion, </a:t>
            </a:r>
            <a:r>
              <a:rPr lang="en-US" sz="2000" b="0" i="0" kern="0" dirty="0" smtClean="0"/>
              <a:t>90° </a:t>
            </a:r>
            <a:r>
              <a:rPr lang="en-US" sz="2000" b="0" i="0" kern="0" dirty="0"/>
              <a:t>≤ α ≤ </a:t>
            </a:r>
            <a:r>
              <a:rPr lang="en-US" sz="2000" b="0" i="0" kern="0" dirty="0" smtClean="0"/>
              <a:t>180°is </a:t>
            </a:r>
            <a:r>
              <a:rPr lang="en-US" sz="2000" b="0" i="0" kern="0" dirty="0"/>
              <a:t>called inversion (-</a:t>
            </a:r>
            <a:r>
              <a:rPr lang="en-US" sz="2000" b="0" i="0" kern="0" dirty="0" err="1"/>
              <a:t>Vd</a:t>
            </a:r>
            <a:r>
              <a:rPr lang="en-US" sz="2000" b="0" i="0" kern="0" dirty="0" smtClean="0"/>
              <a:t>).</a:t>
            </a:r>
            <a:br>
              <a:rPr lang="en-US" sz="2000" b="0" i="0" kern="0" dirty="0" smtClean="0"/>
            </a:br>
            <a:endParaRPr lang="en-US" sz="2000" b="0" i="0" kern="0" dirty="0"/>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8450" y="2984500"/>
            <a:ext cx="4948257" cy="355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20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75060</TotalTime>
  <Words>3334</Words>
  <Application>Microsoft Office PowerPoint</Application>
  <PresentationFormat>On-screen Show (4:3)</PresentationFormat>
  <Paragraphs>344</Paragraphs>
  <Slides>32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ＭＳ Ｐゴシック</vt:lpstr>
      <vt:lpstr>Times</vt:lpstr>
      <vt:lpstr>Calibri</vt:lpstr>
      <vt:lpstr>Times New Roman</vt:lpstr>
      <vt:lpstr>Helvetica</vt:lpstr>
      <vt:lpstr>SimSun</vt:lpstr>
      <vt:lpstr>Blank Presentation</vt:lpstr>
      <vt:lpstr>PowerPoint Presentation</vt:lpstr>
      <vt:lpstr>Introduction </vt:lpstr>
      <vt:lpstr>Overview</vt:lpstr>
      <vt:lpstr>PowerPoint Presentation</vt:lpstr>
      <vt:lpstr>NSTX-U Magnet Coil System</vt:lpstr>
      <vt:lpstr>NSTX-U DC Power System</vt:lpstr>
      <vt:lpstr>Transrex Power Supply</vt:lpstr>
      <vt:lpstr>Transrex Power Supply</vt:lpstr>
      <vt:lpstr>Operation Basics for the Transrex Power Supply</vt:lpstr>
      <vt:lpstr>Coil Circuit Types</vt:lpstr>
      <vt:lpstr>TF Coil Power Supply System</vt:lpstr>
      <vt:lpstr>OH Coil Power Supply System</vt:lpstr>
      <vt:lpstr>PF Coil Power Supply System</vt:lpstr>
      <vt:lpstr>RWM Coil Power Supply System</vt:lpstr>
      <vt:lpstr>Power Supply Real Time Control System (PSRTC)</vt:lpstr>
      <vt:lpstr>Difference Between Legacy and New PSRTC</vt:lpstr>
      <vt:lpstr>PSRTC Control Block Diagram</vt:lpstr>
      <vt:lpstr>PSRTC  Control Operation Mode</vt:lpstr>
      <vt:lpstr>PSRTC Control Hardware Upgrade, SAD2</vt:lpstr>
      <vt:lpstr>FOMS Transmitter and Receiver</vt:lpstr>
      <vt:lpstr>New Firing Generator (FG)</vt:lpstr>
      <vt:lpstr>New Firing Generator System Diagram</vt:lpstr>
      <vt:lpstr>Firing Generator Function Block Diagram</vt:lpstr>
      <vt:lpstr>Coil and Power Supply Protection System</vt:lpstr>
      <vt:lpstr>DCPS Hardware System </vt:lpstr>
      <vt:lpstr>DCPS Interconnection Subsystem </vt:lpstr>
      <vt:lpstr>DCPS Software Algorithms </vt:lpstr>
      <vt:lpstr>PLC based Hardwired Control System (HCS) </vt:lpstr>
      <vt:lpstr>Other Protection Systems</vt:lpstr>
      <vt:lpstr>PDP Timer</vt:lpstr>
      <vt:lpstr>Ground Fault Protection System</vt:lpstr>
      <vt:lpstr>Summary</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wque</cp:lastModifiedBy>
  <cp:revision>12727</cp:revision>
  <dcterms:created xsi:type="dcterms:W3CDTF">2003-10-01T16:23:57Z</dcterms:created>
  <dcterms:modified xsi:type="dcterms:W3CDTF">2015-07-27T18:35:26Z</dcterms:modified>
</cp:coreProperties>
</file>