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1" r:id="rId2"/>
    <p:sldId id="282" r:id="rId3"/>
    <p:sldId id="274" r:id="rId4"/>
    <p:sldId id="275" r:id="rId5"/>
    <p:sldId id="276" r:id="rId6"/>
    <p:sldId id="277" r:id="rId7"/>
    <p:sldId id="259" r:id="rId8"/>
    <p:sldId id="256" r:id="rId9"/>
    <p:sldId id="260" r:id="rId10"/>
    <p:sldId id="257" r:id="rId11"/>
    <p:sldId id="273" r:id="rId12"/>
    <p:sldId id="271" r:id="rId13"/>
    <p:sldId id="272" r:id="rId14"/>
    <p:sldId id="283" r:id="rId15"/>
    <p:sldId id="269" r:id="rId16"/>
    <p:sldId id="284" r:id="rId17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blanch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65" autoAdjust="0"/>
    <p:restoredTop sz="94660"/>
  </p:normalViewPr>
  <p:slideViewPr>
    <p:cSldViewPr>
      <p:cViewPr>
        <p:scale>
          <a:sx n="150" d="100"/>
          <a:sy n="150" d="100"/>
        </p:scale>
        <p:origin x="-1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514" y="-9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10684-725C-8B4D-B392-1D3E1AD05F28}" type="datetimeFigureOut">
              <a:rPr lang="en-US" smtClean="0"/>
              <a:t>7/29/15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CE702-5F64-5048-A726-80C22C63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8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738B3AE-019C-4754-AE36-A831320D95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960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9B97CD-52A8-40EF-9978-103B0095865C}" type="slidenum">
              <a:rPr lang="en-US"/>
              <a:pPr/>
              <a:t>1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0E46E-2070-40E3-8E54-A9D609E8B5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825FD-1375-4F00-BC5F-530D5FDF24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D667A-DB5E-4675-BC6A-976D0B68AC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9CF9B-8548-4901-8D3B-3526E7977D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6FA99-D6E5-41A4-8DD4-B568B3E879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536CB-513B-43DE-B792-2025D3E556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FDA41-A5F5-4CC2-BDF6-3870E18556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8AE2E-E290-4BEA-B2CE-B60F276F9F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D0889-43CB-49BA-8895-7CFB856E29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E2922-5D26-44C7-B819-4AE3806C60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79DB7-6C8E-4CE8-8128-2789EA9494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59EB827-5E84-4839-B3E0-7DA9D0223C0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wmf"/><Relationship Id="rId5" Type="http://schemas.openxmlformats.org/officeDocument/2006/relationships/image" Target="../media/image1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w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86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5539" name="Rectangle 3"/>
          <p:cNvSpPr>
            <a:spLocks/>
          </p:cNvSpPr>
          <p:nvPr/>
        </p:nvSpPr>
        <p:spPr bwMode="auto">
          <a:xfrm>
            <a:off x="228600" y="1905000"/>
            <a:ext cx="1347788" cy="4268788"/>
          </a:xfrm>
          <a:prstGeom prst="rect">
            <a:avLst/>
          </a:prstGeom>
          <a:gradFill rotWithShape="0">
            <a:gsLst>
              <a:gs pos="0">
                <a:srgbClr val="EAEAEA">
                  <a:alpha val="50999"/>
                </a:srgbClr>
              </a:gs>
              <a:gs pos="100000">
                <a:srgbClr val="B4B4B4">
                  <a:alpha val="50999"/>
                </a:srgbClr>
              </a:gs>
            </a:gsLst>
            <a:lin ang="0" scaled="1"/>
          </a:gra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35717" tIns="35717" rIns="76345" bIns="35717"/>
          <a:lstStyle/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College W&amp;M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Colorado Sch Mines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Columbia U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CompX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General Atomics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INEL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Johns Hopkins U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LANL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LLNL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Lodestar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MIT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Nova Photonics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New York U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Old Dominion U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ORNL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PPPL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PSI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Princeton U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Purdue U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SNL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Think Tank, Inc.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UC Davis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UC Irvine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UCLA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UCSD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U Colorado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U Illinois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U Maryland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U Rochester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U Washington</a:t>
            </a:r>
          </a:p>
          <a:p>
            <a:pPr marL="4763" defTabSz="642938">
              <a:spcBef>
                <a:spcPts val="50"/>
              </a:spcBef>
            </a:pPr>
            <a:r>
              <a:rPr lang="en-US" sz="800" b="1" i="1">
                <a:solidFill>
                  <a:srgbClr val="0000FF"/>
                </a:solidFill>
                <a:cs typeface="Arial" charset="0"/>
                <a:sym typeface="Arial" charset="0"/>
              </a:rPr>
              <a:t>U Wisconsin</a:t>
            </a:r>
          </a:p>
        </p:txBody>
      </p:sp>
      <p:pic>
        <p:nvPicPr>
          <p:cNvPr id="65540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4114800"/>
            <a:ext cx="20272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8397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5542" name="Rectangle 6"/>
          <p:cNvSpPr>
            <a:spLocks/>
          </p:cNvSpPr>
          <p:nvPr/>
        </p:nvSpPr>
        <p:spPr bwMode="auto">
          <a:xfrm>
            <a:off x="839788" y="109538"/>
            <a:ext cx="1198562" cy="500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642938">
              <a:spcBef>
                <a:spcPts val="838"/>
              </a:spcBef>
            </a:pPr>
            <a:r>
              <a:rPr lang="en-US" sz="3500" i="1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Arial" charset="0"/>
              </a:rPr>
              <a:t>NSTX</a:t>
            </a:r>
          </a:p>
        </p:txBody>
      </p:sp>
      <p:sp>
        <p:nvSpPr>
          <p:cNvPr id="65543" name="Rectangle 7"/>
          <p:cNvSpPr>
            <a:spLocks/>
          </p:cNvSpPr>
          <p:nvPr/>
        </p:nvSpPr>
        <p:spPr bwMode="auto">
          <a:xfrm>
            <a:off x="3643313" y="298450"/>
            <a:ext cx="155416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defTabSz="642938"/>
            <a:r>
              <a:rPr lang="en-US" sz="1700" b="1" i="1">
                <a:solidFill>
                  <a:srgbClr val="3333CC"/>
                </a:solidFill>
                <a:cs typeface="Arial" charset="0"/>
                <a:sym typeface="Arial" charset="0"/>
              </a:rPr>
              <a:t>Supported by   </a:t>
            </a:r>
          </a:p>
        </p:txBody>
      </p:sp>
      <p:sp>
        <p:nvSpPr>
          <p:cNvPr id="65544" name="Rectangle 8"/>
          <p:cNvSpPr>
            <a:spLocks/>
          </p:cNvSpPr>
          <p:nvPr/>
        </p:nvSpPr>
        <p:spPr bwMode="auto">
          <a:xfrm>
            <a:off x="7543800" y="1981200"/>
            <a:ext cx="1295400" cy="3973513"/>
          </a:xfrm>
          <a:prstGeom prst="rect">
            <a:avLst/>
          </a:prstGeom>
          <a:gradFill rotWithShape="0">
            <a:gsLst>
              <a:gs pos="0">
                <a:srgbClr val="B2B2B2">
                  <a:alpha val="50999"/>
                </a:srgbClr>
              </a:gs>
              <a:gs pos="100000">
                <a:srgbClr val="EAEAEA">
                  <a:alpha val="50999"/>
                </a:srgbClr>
              </a:gs>
            </a:gsLst>
            <a:lin ang="0" scaled="1"/>
          </a:gra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35717" tIns="35717" rIns="76345" bIns="35717" anchor="b"/>
          <a:lstStyle/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Culham Sci Ctr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U St. Andrews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York U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Chubu U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Fukui U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Hiroshima U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Hyogo U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Kyoto U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Kyushu U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Kyushu Tokai U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NIFS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Niigata U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U Tokyo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JAEA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Hebrew U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Ioffe Inst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RRC Kurchatov Inst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TRINITI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KBSI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KAIST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POSTECH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ASIPP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ENEA, Frascati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CEA, Cadarache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IPP, Jülich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IPP, Garching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ASCR, Czech Rep</a:t>
            </a:r>
          </a:p>
          <a:p>
            <a:pPr marL="4763" algn="r" defTabSz="642938">
              <a:spcBef>
                <a:spcPts val="75"/>
              </a:spcBef>
            </a:pPr>
            <a:r>
              <a:rPr lang="en-US" sz="800" b="1" i="1">
                <a:solidFill>
                  <a:srgbClr val="FF0000"/>
                </a:solidFill>
                <a:cs typeface="Arial" charset="0"/>
                <a:sym typeface="Arial" charset="0"/>
              </a:rPr>
              <a:t>U Quebec</a:t>
            </a:r>
          </a:p>
        </p:txBody>
      </p:sp>
      <p:pic>
        <p:nvPicPr>
          <p:cNvPr id="65545" name="Picture 9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3962400"/>
            <a:ext cx="3667125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6" name="Rectangle 10"/>
          <p:cNvSpPr>
            <a:spLocks/>
          </p:cNvSpPr>
          <p:nvPr/>
        </p:nvSpPr>
        <p:spPr bwMode="auto">
          <a:xfrm>
            <a:off x="1679575" y="3054350"/>
            <a:ext cx="5722938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38">
              <a:lnSpc>
                <a:spcPct val="70000"/>
              </a:lnSpc>
              <a:spcBef>
                <a:spcPts val="375"/>
              </a:spcBef>
            </a:pPr>
            <a:endParaRPr lang="en-US" sz="1500" b="1">
              <a:solidFill>
                <a:srgbClr val="FF0000"/>
              </a:solidFill>
              <a:latin typeface="Helvetica" pitchFamily="34" charset="0"/>
              <a:sym typeface="Helvetica" pitchFamily="34" charset="0"/>
            </a:endParaRPr>
          </a:p>
        </p:txBody>
      </p:sp>
      <p:sp>
        <p:nvSpPr>
          <p:cNvPr id="65547" name="Rectangle 11"/>
          <p:cNvSpPr>
            <a:spLocks/>
          </p:cNvSpPr>
          <p:nvPr/>
        </p:nvSpPr>
        <p:spPr bwMode="auto">
          <a:xfrm>
            <a:off x="1828800" y="1143000"/>
            <a:ext cx="5486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5717" tIns="35717" rIns="76356" bIns="35717"/>
          <a:lstStyle/>
          <a:p>
            <a:pPr marL="4763" algn="ctr" defTabSz="642938"/>
            <a:r>
              <a:rPr lang="en-US" sz="2800" b="1" u="sng" dirty="0">
                <a:solidFill>
                  <a:srgbClr val="0000FF"/>
                </a:solidFill>
              </a:rPr>
              <a:t>COE and Machine Operations</a:t>
            </a:r>
          </a:p>
          <a:p>
            <a:pPr marL="4763" algn="ctr" defTabSz="642938"/>
            <a:endParaRPr lang="en-US" sz="1900" dirty="0">
              <a:solidFill>
                <a:srgbClr val="0000FF"/>
              </a:solidFill>
            </a:endParaRPr>
          </a:p>
          <a:p>
            <a:pPr marL="4763" algn="ctr" defTabSz="642938"/>
            <a:r>
              <a:rPr lang="en-US" sz="2100" dirty="0" smtClean="0">
                <a:solidFill>
                  <a:srgbClr val="0000FF"/>
                </a:solidFill>
              </a:rPr>
              <a:t>Ray Camp</a:t>
            </a:r>
            <a:endParaRPr lang="en-US" sz="2100" dirty="0">
              <a:solidFill>
                <a:srgbClr val="0000FF"/>
              </a:solidFill>
            </a:endParaRPr>
          </a:p>
          <a:p>
            <a:pPr marL="4763" algn="ctr" defTabSz="642938"/>
            <a:endParaRPr lang="en-US" sz="1400" b="1" dirty="0">
              <a:solidFill>
                <a:srgbClr val="0000FF"/>
              </a:solidFill>
            </a:endParaRPr>
          </a:p>
          <a:p>
            <a:pPr marL="4763" defTabSz="642938"/>
            <a:r>
              <a:rPr lang="en-US" dirty="0" smtClean="0"/>
              <a:t>* Responsibilities</a:t>
            </a:r>
          </a:p>
          <a:p>
            <a:pPr marL="4763" defTabSz="642938"/>
            <a:r>
              <a:rPr lang="en-US" dirty="0" smtClean="0"/>
              <a:t>* Daily </a:t>
            </a:r>
            <a:r>
              <a:rPr lang="en-US" dirty="0"/>
              <a:t>Startup Activities</a:t>
            </a:r>
          </a:p>
          <a:p>
            <a:pPr marL="4763" defTabSz="642938"/>
            <a:r>
              <a:rPr lang="en-US" dirty="0"/>
              <a:t>* Typical Shot Sequence</a:t>
            </a:r>
          </a:p>
          <a:p>
            <a:pPr marL="4763" defTabSz="642938"/>
            <a:r>
              <a:rPr lang="en-US" dirty="0"/>
              <a:t>* Machine/Vacuum Tech Operations</a:t>
            </a:r>
          </a:p>
          <a:p>
            <a:pPr marL="4763" defTabSz="642938"/>
            <a:r>
              <a:rPr lang="en-US" dirty="0"/>
              <a:t>* COE Operations</a:t>
            </a:r>
          </a:p>
        </p:txBody>
      </p:sp>
      <p:pic>
        <p:nvPicPr>
          <p:cNvPr id="65559" name="Picture 23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65560" name="Text Box 24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</a:rPr>
              <a:t>      </a:t>
            </a:r>
            <a:r>
              <a:rPr lang="en-US" sz="1400" i="1" dirty="0">
                <a:solidFill>
                  <a:srgbClr val="0000FF"/>
                </a:solidFill>
              </a:rPr>
              <a:t>NSTX </a:t>
            </a:r>
            <a:r>
              <a:rPr lang="en-US" sz="1400" b="1" i="1" dirty="0">
                <a:solidFill>
                  <a:srgbClr val="0000FF"/>
                </a:solidFill>
              </a:rPr>
              <a:t>      </a:t>
            </a:r>
            <a:r>
              <a:rPr lang="en-US" sz="1200" b="1" dirty="0">
                <a:solidFill>
                  <a:srgbClr val="0000FF"/>
                </a:solidFill>
              </a:rPr>
              <a:t>                                                         Physics Operations Course                                                     </a:t>
            </a:r>
            <a:r>
              <a:rPr lang="en-US" sz="1200" b="1" dirty="0" smtClean="0">
                <a:solidFill>
                  <a:srgbClr val="0000FF"/>
                </a:solidFill>
              </a:rPr>
              <a:t>July 2015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334963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Vacuum Tech – Gas Injection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762000"/>
            <a:ext cx="4343400" cy="2895600"/>
          </a:xfrm>
          <a:noFill/>
          <a:ln/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4495800" y="685800"/>
            <a:ext cx="44196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tabLst>
                <a:tab pos="225425" algn="l"/>
              </a:tabLst>
            </a:pPr>
            <a:r>
              <a:rPr lang="en-US"/>
              <a:t>* 	Fills high field side center stack 	injections systems (and lower dome  	injector if needed) to requested 	pressure per PO</a:t>
            </a:r>
          </a:p>
          <a:p>
            <a:pPr>
              <a:tabLst>
                <a:tab pos="225425" algn="l"/>
              </a:tabLst>
            </a:pPr>
            <a:endParaRPr lang="en-US"/>
          </a:p>
          <a:p>
            <a:pPr>
              <a:tabLst>
                <a:tab pos="225425" algn="l"/>
              </a:tabLst>
            </a:pPr>
            <a:r>
              <a:rPr lang="en-US"/>
              <a:t>*	Controls SGI (PLC and EPICS 	based) and other EPICS gas 	injection systems at request of cogs 	and with concurrence of SL</a:t>
            </a:r>
          </a:p>
          <a:p>
            <a:pPr>
              <a:tabLst>
                <a:tab pos="225425" algn="l"/>
              </a:tabLst>
            </a:pPr>
            <a:endParaRPr lang="en-US"/>
          </a:p>
          <a:p>
            <a:pPr>
              <a:tabLst>
                <a:tab pos="225425" algn="l"/>
              </a:tabLst>
            </a:pPr>
            <a:r>
              <a:rPr lang="en-US"/>
              <a:t> *	Monitors vacuum conditions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4343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810000"/>
            <a:ext cx="4495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</a:rPr>
              <a:t>      </a:t>
            </a:r>
            <a:r>
              <a:rPr lang="en-US" sz="1400" i="1" dirty="0">
                <a:solidFill>
                  <a:srgbClr val="0000FF"/>
                </a:solidFill>
              </a:rPr>
              <a:t>NSTX </a:t>
            </a:r>
            <a:r>
              <a:rPr lang="en-US" sz="1400" b="1" i="1" dirty="0">
                <a:solidFill>
                  <a:srgbClr val="0000FF"/>
                </a:solidFill>
              </a:rPr>
              <a:t>      </a:t>
            </a:r>
            <a:r>
              <a:rPr lang="en-US" sz="1200" b="1" dirty="0">
                <a:solidFill>
                  <a:srgbClr val="0000FF"/>
                </a:solidFill>
              </a:rPr>
              <a:t>                                                         Physics Operations Course                                                     </a:t>
            </a:r>
            <a:r>
              <a:rPr lang="en-US" sz="1200" b="1" dirty="0" smtClean="0">
                <a:solidFill>
                  <a:srgbClr val="0000FF"/>
                </a:solidFill>
              </a:rPr>
              <a:t>July 29, 2015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34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086600" cy="334963"/>
          </a:xfrm>
          <a:noFill/>
          <a:ln/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COE Panels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105400" y="685800"/>
            <a:ext cx="419100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tabLst>
                <a:tab pos="120650" algn="l"/>
              </a:tabLst>
            </a:pPr>
            <a:r>
              <a:rPr lang="en-US" sz="1600" u="sng"/>
              <a:t>LHS panel status</a:t>
            </a:r>
            <a:r>
              <a:rPr lang="en-US" sz="1600"/>
              <a:t>:</a:t>
            </a:r>
          </a:p>
          <a:p>
            <a:pPr>
              <a:tabLst>
                <a:tab pos="120650" algn="l"/>
              </a:tabLst>
            </a:pPr>
            <a:r>
              <a:rPr lang="en-US" sz="1600"/>
              <a:t>- Test cell status</a:t>
            </a:r>
          </a:p>
          <a:p>
            <a:pPr>
              <a:tabLst>
                <a:tab pos="120650" algn="l"/>
              </a:tabLst>
            </a:pPr>
            <a:r>
              <a:rPr lang="en-US" sz="1600"/>
              <a:t>- Loop status</a:t>
            </a:r>
          </a:p>
          <a:p>
            <a:pPr>
              <a:tabLst>
                <a:tab pos="120650" algn="l"/>
              </a:tabLst>
            </a:pPr>
            <a:r>
              <a:rPr lang="en-US" sz="1600"/>
              <a:t>- E-Stop status</a:t>
            </a:r>
          </a:p>
          <a:p>
            <a:pPr>
              <a:tabLst>
                <a:tab pos="120650" algn="l"/>
              </a:tabLst>
            </a:pPr>
            <a:r>
              <a:rPr lang="en-US" sz="1600"/>
              <a:t>- Permit to pressurize/vent  the SLD</a:t>
            </a:r>
          </a:p>
          <a:p>
            <a:pPr>
              <a:tabLst>
                <a:tab pos="120650" algn="l"/>
              </a:tabLst>
            </a:pPr>
            <a:r>
              <a:rPr lang="en-US" sz="1600"/>
              <a:t>- Enable and arm permits to FCPC</a:t>
            </a:r>
          </a:p>
          <a:p>
            <a:pPr>
              <a:tabLst>
                <a:tab pos="120650" algn="l"/>
              </a:tabLst>
            </a:pPr>
            <a:r>
              <a:rPr lang="en-US" sz="1600"/>
              <a:t>	for configuring TF/PF/CHI line and 	ground SDSs</a:t>
            </a:r>
          </a:p>
          <a:p>
            <a:pPr>
              <a:tabLst>
                <a:tab pos="120650" algn="l"/>
              </a:tabLst>
            </a:pPr>
            <a:r>
              <a:rPr lang="en-US" sz="1600"/>
              <a:t>- Reset hardwired faults</a:t>
            </a:r>
          </a:p>
          <a:p>
            <a:pPr>
              <a:tabLst>
                <a:tab pos="120650" algn="l"/>
              </a:tabLst>
            </a:pPr>
            <a:endParaRPr lang="en-US" sz="1600" u="sng"/>
          </a:p>
          <a:p>
            <a:pPr>
              <a:tabLst>
                <a:tab pos="120650" algn="l"/>
              </a:tabLst>
            </a:pPr>
            <a:r>
              <a:rPr lang="en-US" sz="1600" u="sng"/>
              <a:t>RHS panel status</a:t>
            </a:r>
            <a:r>
              <a:rPr lang="en-US" sz="1600"/>
              <a:t>:</a:t>
            </a:r>
          </a:p>
          <a:p>
            <a:pPr>
              <a:tabLst>
                <a:tab pos="120650" algn="l"/>
              </a:tabLst>
            </a:pPr>
            <a:r>
              <a:rPr lang="en-US" sz="1600"/>
              <a:t>-	Provides final arm for FCPC/NB/RF(ECH) 	after systems are ready </a:t>
            </a:r>
          </a:p>
          <a:p>
            <a:pPr>
              <a:tabLst>
                <a:tab pos="120650" algn="l"/>
              </a:tabLst>
            </a:pPr>
            <a:r>
              <a:rPr lang="en-US" sz="1600"/>
              <a:t>- E-Stop alarm and acknowledge</a:t>
            </a:r>
          </a:p>
          <a:p>
            <a:pPr>
              <a:tabLst>
                <a:tab pos="120650" algn="l"/>
              </a:tabLst>
            </a:pPr>
            <a:r>
              <a:rPr lang="en-US" sz="1600"/>
              <a:t>- E-Stop button and resets</a:t>
            </a:r>
          </a:p>
          <a:p>
            <a:pPr>
              <a:tabLst>
                <a:tab pos="120650" algn="l"/>
              </a:tabLst>
            </a:pPr>
            <a:r>
              <a:rPr lang="en-US" sz="1600"/>
              <a:t>- Enable and arming permit for NB and RF 	to configure</a:t>
            </a:r>
          </a:p>
          <a:p>
            <a:pPr>
              <a:tabLst>
                <a:tab pos="120650" algn="l"/>
              </a:tabLst>
            </a:pPr>
            <a:endParaRPr lang="en-US" sz="1600"/>
          </a:p>
        </p:txBody>
      </p:sp>
      <p:pic>
        <p:nvPicPr>
          <p:cNvPr id="47111" name="Picture 7" descr="complete panels f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09600"/>
            <a:ext cx="4953000" cy="5867400"/>
          </a:xfrm>
          <a:prstGeom prst="rect">
            <a:avLst/>
          </a:prstGeom>
          <a:noFill/>
        </p:spPr>
      </p:pic>
      <p:pic>
        <p:nvPicPr>
          <p:cNvPr id="47116" name="Picture 1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</a:rPr>
              <a:t>      </a:t>
            </a:r>
            <a:r>
              <a:rPr lang="en-US" sz="1400" i="1" dirty="0">
                <a:solidFill>
                  <a:srgbClr val="0000FF"/>
                </a:solidFill>
              </a:rPr>
              <a:t>NSTX </a:t>
            </a:r>
            <a:r>
              <a:rPr lang="en-US" sz="1400" b="1" i="1" dirty="0">
                <a:solidFill>
                  <a:srgbClr val="0000FF"/>
                </a:solidFill>
              </a:rPr>
              <a:t>      </a:t>
            </a:r>
            <a:r>
              <a:rPr lang="en-US" sz="1200" b="1" dirty="0">
                <a:solidFill>
                  <a:srgbClr val="0000FF"/>
                </a:solidFill>
              </a:rPr>
              <a:t>                                                         Physics Operations Course                                                     </a:t>
            </a:r>
            <a:r>
              <a:rPr lang="en-US" sz="1200" b="1" dirty="0" smtClean="0">
                <a:solidFill>
                  <a:srgbClr val="0000FF"/>
                </a:solidFill>
              </a:rPr>
              <a:t>July 29, 2015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5" name="Picture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45061" name="Picture 5" descr="COE-Grp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0"/>
            <a:ext cx="5424488" cy="5486400"/>
          </a:xfrm>
          <a:prstGeom prst="rect">
            <a:avLst/>
          </a:prstGeom>
          <a:noFill/>
        </p:spPr>
      </p:pic>
      <p:sp>
        <p:nvSpPr>
          <p:cNvPr id="45062" name="Rectangle 6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086600" cy="334963"/>
          </a:xfrm>
          <a:noFill/>
          <a:ln/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COE Operations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715000" y="990600"/>
            <a:ext cx="31242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168275" algn="l"/>
              </a:tabLst>
            </a:pPr>
            <a:r>
              <a:rPr lang="en-US"/>
              <a:t>*	Monitors configuration of 	the FCPC SDS and ground 	switches.  </a:t>
            </a:r>
          </a:p>
          <a:p>
            <a:pPr>
              <a:spcBef>
                <a:spcPct val="50000"/>
              </a:spcBef>
              <a:tabLst>
                <a:tab pos="168275" algn="l"/>
              </a:tabLst>
            </a:pPr>
            <a:endParaRPr lang="en-US"/>
          </a:p>
          <a:p>
            <a:pPr>
              <a:spcBef>
                <a:spcPct val="50000"/>
              </a:spcBef>
              <a:tabLst>
                <a:tab pos="168275" algn="l"/>
              </a:tabLst>
            </a:pPr>
            <a:r>
              <a:rPr lang="en-US"/>
              <a:t>*	Gives permissive to FCPC 	to make configuration 	changes by placing the 	switch on the COE panel to 	configure </a:t>
            </a:r>
          </a:p>
          <a:p>
            <a:pPr>
              <a:spcBef>
                <a:spcPct val="50000"/>
              </a:spcBef>
              <a:tabLst>
                <a:tab pos="168275" algn="l"/>
              </a:tabLst>
            </a:pPr>
            <a:endParaRPr lang="en-US"/>
          </a:p>
          <a:p>
            <a:pPr>
              <a:spcBef>
                <a:spcPct val="50000"/>
              </a:spcBef>
              <a:tabLst>
                <a:tab pos="168275" algn="l"/>
              </a:tabLst>
            </a:pPr>
            <a:r>
              <a:rPr lang="en-US"/>
              <a:t>*	Monitors fault conditions 	and resets faults when 	systems are satisfactory</a:t>
            </a:r>
          </a:p>
        </p:txBody>
      </p:sp>
      <p:pic>
        <p:nvPicPr>
          <p:cNvPr id="45068" name="Picture 1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</a:rPr>
              <a:t>      </a:t>
            </a:r>
            <a:r>
              <a:rPr lang="en-US" sz="1400" i="1" dirty="0">
                <a:solidFill>
                  <a:srgbClr val="0000FF"/>
                </a:solidFill>
              </a:rPr>
              <a:t>NSTX </a:t>
            </a:r>
            <a:r>
              <a:rPr lang="en-US" sz="1400" b="1" i="1" dirty="0">
                <a:solidFill>
                  <a:srgbClr val="0000FF"/>
                </a:solidFill>
              </a:rPr>
              <a:t>      </a:t>
            </a:r>
            <a:r>
              <a:rPr lang="en-US" sz="1200" b="1" dirty="0">
                <a:solidFill>
                  <a:srgbClr val="0000FF"/>
                </a:solidFill>
              </a:rPr>
              <a:t>                                                         Physics Operations Course                                                     </a:t>
            </a:r>
            <a:r>
              <a:rPr lang="en-US" sz="1200" b="1" dirty="0" smtClean="0">
                <a:solidFill>
                  <a:srgbClr val="0000FF"/>
                </a:solidFill>
              </a:rPr>
              <a:t>July 29, 2015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334963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COE Operations</a:t>
            </a:r>
          </a:p>
        </p:txBody>
      </p:sp>
      <p:pic>
        <p:nvPicPr>
          <p:cNvPr id="46084" name="Picture 4" descr="COE-Gr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5638800" cy="5638800"/>
          </a:xfrm>
          <a:prstGeom prst="rect">
            <a:avLst/>
          </a:prstGeom>
          <a:noFill/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943600" y="7620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5638800" y="990600"/>
            <a:ext cx="3505200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122238" algn="l"/>
              </a:tabLst>
            </a:pPr>
            <a:r>
              <a:rPr lang="en-US"/>
              <a:t>*	Monitors ACP for faults and 	resets when satisfactory</a:t>
            </a:r>
          </a:p>
          <a:p>
            <a:pPr>
              <a:spcBef>
                <a:spcPct val="50000"/>
              </a:spcBef>
              <a:tabLst>
                <a:tab pos="122238" algn="l"/>
              </a:tabLst>
            </a:pPr>
            <a:endParaRPr lang="en-US"/>
          </a:p>
          <a:p>
            <a:pPr>
              <a:spcBef>
                <a:spcPct val="50000"/>
              </a:spcBef>
              <a:tabLst>
                <a:tab pos="122238" algn="l"/>
              </a:tabLst>
            </a:pPr>
            <a:r>
              <a:rPr lang="en-US"/>
              <a:t>*	Lower right corner is a 	summary page of the status of 	a various systems</a:t>
            </a:r>
          </a:p>
          <a:p>
            <a:pPr>
              <a:spcBef>
                <a:spcPct val="50000"/>
              </a:spcBef>
              <a:tabLst>
                <a:tab pos="122238" algn="l"/>
              </a:tabLst>
            </a:pPr>
            <a:endParaRPr lang="en-US"/>
          </a:p>
          <a:p>
            <a:pPr>
              <a:spcBef>
                <a:spcPct val="50000"/>
              </a:spcBef>
              <a:tabLst>
                <a:tab pos="122238" algn="l"/>
              </a:tabLst>
            </a:pPr>
            <a:r>
              <a:rPr lang="en-US"/>
              <a:t>*	Sets minimum clock cycle, 	(NB interlock 2.5 minutes) and 	starts clock when all systems 	and personnel are ready</a:t>
            </a:r>
          </a:p>
        </p:txBody>
      </p:sp>
      <p:pic>
        <p:nvPicPr>
          <p:cNvPr id="46090" name="Picture 1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</a:rPr>
              <a:t>      </a:t>
            </a:r>
            <a:r>
              <a:rPr lang="en-US" sz="1400" i="1" dirty="0">
                <a:solidFill>
                  <a:srgbClr val="0000FF"/>
                </a:solidFill>
              </a:rPr>
              <a:t>NSTX </a:t>
            </a:r>
            <a:r>
              <a:rPr lang="en-US" sz="1400" b="1" i="1" dirty="0">
                <a:solidFill>
                  <a:srgbClr val="0000FF"/>
                </a:solidFill>
              </a:rPr>
              <a:t>      </a:t>
            </a:r>
            <a:r>
              <a:rPr lang="en-US" sz="1200" b="1" dirty="0">
                <a:solidFill>
                  <a:srgbClr val="0000FF"/>
                </a:solidFill>
              </a:rPr>
              <a:t>                                                         Physics Operations Course                                                     </a:t>
            </a:r>
            <a:r>
              <a:rPr lang="en-US" sz="1200" b="1" dirty="0" smtClean="0">
                <a:solidFill>
                  <a:srgbClr val="0000FF"/>
                </a:solidFill>
              </a:rPr>
              <a:t>July 29, 2015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DCPS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colorTemperature colorTemp="5900"/>
                    </a14:imgEffect>
                    <a14:imgEffect>
                      <a14:saturation sat="95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196" r="-18196"/>
          <a:stretch/>
        </p:blipFill>
        <p:spPr>
          <a:xfrm>
            <a:off x="152400" y="1066800"/>
            <a:ext cx="9060931" cy="498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89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8" name="Picture 1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305800" cy="381000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Controlled Access and Shutdown</a:t>
            </a:r>
          </a:p>
        </p:txBody>
      </p:sp>
      <p:pic>
        <p:nvPicPr>
          <p:cNvPr id="41993" name="Picture 9" descr="IMG_0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3124200" cy="3276600"/>
          </a:xfrm>
          <a:prstGeom prst="rect">
            <a:avLst/>
          </a:prstGeom>
          <a:noFill/>
        </p:spPr>
      </p:pic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3733800" y="609600"/>
            <a:ext cx="5410200" cy="549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75000"/>
              </a:spcBef>
              <a:tabLst>
                <a:tab pos="225425" algn="l"/>
              </a:tabLst>
            </a:pPr>
            <a:r>
              <a:rPr lang="en-US" b="1" u="sng" dirty="0"/>
              <a:t>Controlled Access</a:t>
            </a:r>
          </a:p>
          <a:p>
            <a:pPr>
              <a:spcBef>
                <a:spcPct val="50000"/>
              </a:spcBef>
              <a:tabLst>
                <a:tab pos="225425" algn="l"/>
              </a:tabLst>
            </a:pPr>
            <a:r>
              <a:rPr lang="en-US" dirty="0"/>
              <a:t>-	FCPC, NB, RF, CHI shutdown and </a:t>
            </a:r>
            <a:r>
              <a:rPr lang="en-US" dirty="0" err="1"/>
              <a:t>safed</a:t>
            </a:r>
            <a:endParaRPr lang="en-US" dirty="0"/>
          </a:p>
          <a:p>
            <a:pPr>
              <a:spcBef>
                <a:spcPct val="50000"/>
              </a:spcBef>
              <a:tabLst>
                <a:tab pos="225425" algn="l"/>
              </a:tabLst>
            </a:pPr>
            <a:r>
              <a:rPr lang="en-US" dirty="0"/>
              <a:t>-	FCPC then vents the SLD</a:t>
            </a:r>
          </a:p>
          <a:p>
            <a:pPr>
              <a:spcBef>
                <a:spcPct val="50000"/>
              </a:spcBef>
              <a:tabLst>
                <a:tab pos="225425" algn="l"/>
              </a:tabLst>
            </a:pPr>
            <a:r>
              <a:rPr lang="en-US" sz="1600" dirty="0"/>
              <a:t>-	Machine tech obtains the SPA kirk key from the 	transfer station on 2</a:t>
            </a:r>
            <a:r>
              <a:rPr lang="en-US" sz="1600" baseline="30000" dirty="0"/>
              <a:t>nd</a:t>
            </a:r>
            <a:r>
              <a:rPr lang="en-US" sz="1600" dirty="0"/>
              <a:t> floor of FCPC</a:t>
            </a:r>
          </a:p>
          <a:p>
            <a:pPr>
              <a:spcBef>
                <a:spcPct val="50000"/>
              </a:spcBef>
              <a:tabLst>
                <a:tab pos="225425" algn="l"/>
              </a:tabLst>
            </a:pPr>
            <a:r>
              <a:rPr lang="en-US" sz="1600" dirty="0"/>
              <a:t>-	Machine techs let personnel into the test cell once all 	systems are </a:t>
            </a:r>
            <a:r>
              <a:rPr lang="en-US" sz="1600" dirty="0" err="1" smtClean="0"/>
              <a:t>safed</a:t>
            </a:r>
            <a:r>
              <a:rPr lang="en-US" sz="1600" dirty="0" smtClean="0"/>
              <a:t> (HP may be first)</a:t>
            </a:r>
            <a:endParaRPr lang="en-US" sz="1600" dirty="0"/>
          </a:p>
          <a:p>
            <a:pPr>
              <a:spcBef>
                <a:spcPct val="50000"/>
              </a:spcBef>
              <a:tabLst>
                <a:tab pos="225425" algn="l"/>
              </a:tabLst>
            </a:pPr>
            <a:r>
              <a:rPr lang="en-US" sz="1600" dirty="0"/>
              <a:t>-	Activity is monitored by machine techs and search and 	secure is performed before exiting the test cell and loop 	is set</a:t>
            </a:r>
            <a:endParaRPr lang="en-US" b="1" u="sng" dirty="0"/>
          </a:p>
          <a:p>
            <a:pPr>
              <a:spcBef>
                <a:spcPct val="75000"/>
              </a:spcBef>
              <a:tabLst>
                <a:tab pos="225425" algn="l"/>
              </a:tabLst>
            </a:pPr>
            <a:r>
              <a:rPr lang="en-US" b="1" u="sng" dirty="0"/>
              <a:t>Shutdown</a:t>
            </a:r>
          </a:p>
          <a:p>
            <a:pPr>
              <a:spcBef>
                <a:spcPct val="20000"/>
              </a:spcBef>
              <a:tabLst>
                <a:tab pos="225425" algn="l"/>
              </a:tabLst>
            </a:pPr>
            <a:r>
              <a:rPr lang="en-US" sz="1600" dirty="0"/>
              <a:t>-	All systems </a:t>
            </a:r>
            <a:r>
              <a:rPr lang="en-US" sz="1600" dirty="0" err="1"/>
              <a:t>safed</a:t>
            </a:r>
            <a:r>
              <a:rPr lang="en-US" sz="1600" dirty="0"/>
              <a:t> (FCPC, MG, NB, RF and MPTS) and 	SLD vented</a:t>
            </a:r>
          </a:p>
          <a:p>
            <a:pPr>
              <a:spcBef>
                <a:spcPct val="20000"/>
              </a:spcBef>
              <a:tabLst>
                <a:tab pos="225425" algn="l"/>
              </a:tabLst>
            </a:pPr>
            <a:r>
              <a:rPr lang="en-US" sz="1600" dirty="0"/>
              <a:t>-	Cool down LITER probes (couple of hours)</a:t>
            </a:r>
          </a:p>
          <a:p>
            <a:pPr>
              <a:spcBef>
                <a:spcPct val="20000"/>
              </a:spcBef>
              <a:tabLst>
                <a:tab pos="225425" algn="l"/>
              </a:tabLst>
            </a:pPr>
            <a:r>
              <a:rPr lang="en-US" sz="1600" dirty="0"/>
              <a:t>-	Kirk keys back at test cell door</a:t>
            </a:r>
          </a:p>
          <a:p>
            <a:pPr>
              <a:spcBef>
                <a:spcPct val="20000"/>
              </a:spcBef>
              <a:tabLst>
                <a:tab pos="225425" algn="l"/>
              </a:tabLst>
            </a:pPr>
            <a:r>
              <a:rPr lang="en-US" sz="1600" dirty="0"/>
              <a:t>-	Place test cell in Free Access (typically 10-15 	minutes after last shot)</a:t>
            </a:r>
          </a:p>
        </p:txBody>
      </p:sp>
      <p:pic>
        <p:nvPicPr>
          <p:cNvPr id="41997" name="Picture 13" descr="IMG_01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038600"/>
            <a:ext cx="3276600" cy="2438400"/>
          </a:xfrm>
          <a:prstGeom prst="rect">
            <a:avLst/>
          </a:prstGeom>
          <a:noFill/>
        </p:spPr>
      </p:pic>
      <p:pic>
        <p:nvPicPr>
          <p:cNvPr id="42001" name="Picture 1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2002" name="Text Box 18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</a:rPr>
              <a:t>      </a:t>
            </a:r>
            <a:r>
              <a:rPr lang="en-US" sz="1400" i="1" dirty="0">
                <a:solidFill>
                  <a:srgbClr val="0000FF"/>
                </a:solidFill>
              </a:rPr>
              <a:t>NSTX </a:t>
            </a:r>
            <a:r>
              <a:rPr lang="en-US" sz="1400" b="1" i="1" dirty="0">
                <a:solidFill>
                  <a:srgbClr val="0000FF"/>
                </a:solidFill>
              </a:rPr>
              <a:t>      </a:t>
            </a:r>
            <a:r>
              <a:rPr lang="en-US" sz="1200" b="1" dirty="0">
                <a:solidFill>
                  <a:srgbClr val="0000FF"/>
                </a:solidFill>
              </a:rPr>
              <a:t>                                                         Physics Operations Course                                                     </a:t>
            </a:r>
            <a:r>
              <a:rPr lang="en-US" sz="1200" b="1" dirty="0" smtClean="0">
                <a:solidFill>
                  <a:srgbClr val="0000FF"/>
                </a:solidFill>
              </a:rPr>
              <a:t>July 29, 2015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 of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the Controls Area</a:t>
            </a:r>
          </a:p>
          <a:p>
            <a:r>
              <a:rPr lang="en-US" dirty="0" smtClean="0"/>
              <a:t>Health Physics</a:t>
            </a:r>
          </a:p>
          <a:p>
            <a:r>
              <a:rPr lang="en-US" dirty="0" smtClean="0"/>
              <a:t>Stubborn COE</a:t>
            </a:r>
          </a:p>
          <a:p>
            <a:r>
              <a:rPr lang="en-US" dirty="0" smtClean="0"/>
              <a:t>Communications</a:t>
            </a:r>
          </a:p>
          <a:p>
            <a:r>
              <a:rPr lang="en-US" dirty="0" smtClean="0"/>
              <a:t>Emergencies and Off-normal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74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COE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Safe operation of NSTX-U</a:t>
            </a:r>
          </a:p>
          <a:p>
            <a:pPr lvl="1"/>
            <a:r>
              <a:rPr lang="en-US" sz="2400" dirty="0" smtClean="0"/>
              <a:t>Personnel Safety</a:t>
            </a:r>
          </a:p>
          <a:p>
            <a:pPr lvl="1"/>
            <a:r>
              <a:rPr lang="en-US" sz="2400" dirty="0" smtClean="0"/>
              <a:t>Equipment Operation within established limits</a:t>
            </a:r>
          </a:p>
          <a:p>
            <a:r>
              <a:rPr lang="en-US" sz="2400" dirty="0" smtClean="0"/>
              <a:t>Coordinating the various groups to achieve the above</a:t>
            </a:r>
          </a:p>
          <a:p>
            <a:pPr lvl="1"/>
            <a:r>
              <a:rPr lang="en-US" sz="2400" dirty="0" smtClean="0"/>
              <a:t>Machine Technicians</a:t>
            </a:r>
          </a:p>
          <a:p>
            <a:pPr lvl="1"/>
            <a:r>
              <a:rPr lang="en-US" sz="2400" dirty="0" smtClean="0"/>
              <a:t>Health Physics</a:t>
            </a:r>
          </a:p>
          <a:p>
            <a:pPr lvl="1"/>
            <a:r>
              <a:rPr lang="en-US" sz="2400" dirty="0" smtClean="0"/>
              <a:t>Physics Operator/Session Leader</a:t>
            </a:r>
          </a:p>
          <a:p>
            <a:pPr lvl="1"/>
            <a:r>
              <a:rPr lang="en-US" sz="2400" dirty="0" smtClean="0"/>
              <a:t>Diagnostics</a:t>
            </a:r>
          </a:p>
          <a:p>
            <a:pPr lvl="1"/>
            <a:r>
              <a:rPr lang="en-US" sz="2400" dirty="0" smtClean="0"/>
              <a:t>ESU</a:t>
            </a:r>
          </a:p>
          <a:p>
            <a:pPr lvl="1"/>
            <a:r>
              <a:rPr lang="en-US" sz="2400" dirty="0" smtClean="0"/>
              <a:t>Engineering (PCEIC, Grounding, OIT)</a:t>
            </a:r>
          </a:p>
        </p:txBody>
      </p:sp>
    </p:spTree>
    <p:extLst>
      <p:ext uri="{BB962C8B-B14F-4D97-AF65-F5344CB8AC3E}">
        <p14:creationId xmlns:p14="http://schemas.microsoft.com/office/powerpoint/2010/main" val="901501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7" name="Picture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487363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Machine/Vacuum Techs - Daily Startup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838200"/>
            <a:ext cx="4876800" cy="5181600"/>
          </a:xfrm>
        </p:spPr>
        <p:txBody>
          <a:bodyPr/>
          <a:lstStyle/>
          <a:p>
            <a:pPr marL="7938" indent="-7938">
              <a:buFontTx/>
              <a:buNone/>
              <a:tabLst>
                <a:tab pos="350838" algn="l"/>
              </a:tabLst>
            </a:pPr>
            <a:r>
              <a:rPr lang="en-US" sz="2000"/>
              <a:t>*	Hi-pot the inner and outer vessel</a:t>
            </a:r>
          </a:p>
          <a:p>
            <a:pPr marL="7938" indent="-7938">
              <a:buFontTx/>
              <a:buNone/>
              <a:tabLst>
                <a:tab pos="350838" algn="l"/>
              </a:tabLst>
            </a:pPr>
            <a:r>
              <a:rPr lang="en-US" sz="2000"/>
              <a:t>*	Configure the gas injection system 	and check pumping systems</a:t>
            </a:r>
          </a:p>
          <a:p>
            <a:pPr marL="7938" indent="-7938">
              <a:buFontTx/>
              <a:buNone/>
              <a:tabLst>
                <a:tab pos="350838" algn="l"/>
              </a:tabLst>
            </a:pPr>
            <a:r>
              <a:rPr lang="en-US" sz="2000"/>
              <a:t>*	Configure diagnostics as required</a:t>
            </a:r>
          </a:p>
          <a:p>
            <a:pPr marL="7938" indent="-7938">
              <a:buFontTx/>
              <a:buNone/>
              <a:tabLst>
                <a:tab pos="350838" algn="l"/>
              </a:tabLst>
            </a:pPr>
            <a:r>
              <a:rPr lang="en-US" sz="2000"/>
              <a:t>*	Kirk keys at appropriate stations for 	operations</a:t>
            </a:r>
          </a:p>
          <a:p>
            <a:pPr marL="7938" indent="-7938">
              <a:buFontTx/>
              <a:buNone/>
              <a:tabLst>
                <a:tab pos="350838" algn="l"/>
              </a:tabLst>
            </a:pPr>
            <a:r>
              <a:rPr lang="en-US" sz="2000"/>
              <a:t>*	Ensures the experimental areas (TC, 	TCB gaged area and VCR/CSR) clear 	of personnel (search and secure) and 	set the loops</a:t>
            </a:r>
          </a:p>
          <a:p>
            <a:pPr marL="7938" indent="-7938">
              <a:buFontTx/>
              <a:buNone/>
              <a:tabLst>
                <a:tab pos="350838" algn="l"/>
              </a:tabLst>
            </a:pPr>
            <a:r>
              <a:rPr lang="en-US" sz="2000"/>
              <a:t>*	Informs the COE that the machine and 	test cell are ready for operations</a:t>
            </a:r>
          </a:p>
          <a:p>
            <a:pPr marL="7938" indent="-7938">
              <a:buFontTx/>
              <a:buNone/>
              <a:tabLst>
                <a:tab pos="350838" algn="l"/>
              </a:tabLst>
            </a:pPr>
            <a:r>
              <a:rPr lang="en-US" sz="2000"/>
              <a:t>*	Runs typically 30 minutes of helium 	GDC prior to fiducial plasma</a:t>
            </a:r>
          </a:p>
        </p:txBody>
      </p:sp>
      <p:pic>
        <p:nvPicPr>
          <p:cNvPr id="48134" name="Picture 6" descr="kirk key transfer station f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24200"/>
            <a:ext cx="3352800" cy="3200400"/>
          </a:xfrm>
          <a:prstGeom prst="rect">
            <a:avLst/>
          </a:prstGeom>
          <a:noFill/>
        </p:spPr>
      </p:pic>
      <p:pic>
        <p:nvPicPr>
          <p:cNvPr id="48136" name="Picture 8" descr="IMG_01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685800"/>
            <a:ext cx="3124200" cy="2438400"/>
          </a:xfrm>
          <a:prstGeom prst="rect">
            <a:avLst/>
          </a:prstGeom>
          <a:noFill/>
        </p:spPr>
      </p:pic>
      <p:pic>
        <p:nvPicPr>
          <p:cNvPr id="48146" name="Picture 1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FF"/>
                </a:solidFill>
              </a:rPr>
              <a:t>      </a:t>
            </a:r>
            <a:r>
              <a:rPr lang="en-US" sz="1400" i="1">
                <a:solidFill>
                  <a:srgbClr val="0000FF"/>
                </a:solidFill>
              </a:rPr>
              <a:t>NSTX </a:t>
            </a:r>
            <a:r>
              <a:rPr lang="en-US" sz="1400" b="1" i="1">
                <a:solidFill>
                  <a:srgbClr val="0000FF"/>
                </a:solidFill>
              </a:rPr>
              <a:t>      </a:t>
            </a:r>
            <a:r>
              <a:rPr lang="en-US" sz="1200" b="1">
                <a:solidFill>
                  <a:srgbClr val="0000FF"/>
                </a:solidFill>
              </a:rPr>
              <a:t>                                                         Physics Operations Course                                                     Feb. 9-11, 2010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334963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COE Daily Startup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8200" y="609600"/>
            <a:ext cx="4495800" cy="5867400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  <a:tabLst>
                <a:tab pos="228600" algn="l"/>
                <a:tab pos="350838" algn="l"/>
              </a:tabLst>
            </a:pPr>
            <a:r>
              <a:rPr lang="en-US" sz="2000" dirty="0"/>
              <a:t>*	Instructs water systems and MG 	to startup at 7 am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228600" algn="l"/>
                <a:tab pos="350838" algn="l"/>
              </a:tabLst>
            </a:pPr>
            <a:r>
              <a:rPr lang="en-US" sz="2000" dirty="0"/>
              <a:t>*	Starts up various programs: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228600" algn="l"/>
                <a:tab pos="350838" algn="l"/>
              </a:tabLst>
            </a:pPr>
            <a:r>
              <a:rPr lang="en-US" sz="2200" dirty="0"/>
              <a:t>	</a:t>
            </a:r>
            <a:r>
              <a:rPr lang="en-US" sz="1600" dirty="0"/>
              <a:t>- EPICS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228600" algn="l"/>
                <a:tab pos="350838" algn="l"/>
              </a:tabLst>
            </a:pPr>
            <a:r>
              <a:rPr lang="en-US" sz="1600" dirty="0"/>
              <a:t>	- Energy monitor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228600" algn="l"/>
                <a:tab pos="350838" algn="l"/>
              </a:tabLst>
            </a:pPr>
            <a:r>
              <a:rPr lang="en-US" sz="1600" dirty="0"/>
              <a:t>	- </a:t>
            </a:r>
            <a:r>
              <a:rPr lang="en-US" sz="1600" dirty="0" smtClean="0"/>
              <a:t>Scope pages</a:t>
            </a:r>
            <a:endParaRPr lang="en-US" sz="1600" dirty="0"/>
          </a:p>
          <a:p>
            <a:pPr marL="0" indent="0">
              <a:spcBef>
                <a:spcPct val="0"/>
              </a:spcBef>
              <a:buFontTx/>
              <a:buNone/>
              <a:tabLst>
                <a:tab pos="228600" algn="l"/>
                <a:tab pos="350838" algn="l"/>
              </a:tabLst>
            </a:pPr>
            <a:r>
              <a:rPr lang="en-US" sz="1600" dirty="0"/>
              <a:t>	- Database for shot statistics</a:t>
            </a:r>
          </a:p>
          <a:p>
            <a:pPr marL="0" indent="0">
              <a:buFontTx/>
              <a:buNone/>
              <a:tabLst>
                <a:tab pos="228600" algn="l"/>
                <a:tab pos="350838" algn="l"/>
              </a:tabLst>
            </a:pPr>
            <a:r>
              <a:rPr lang="en-US" sz="2000" dirty="0"/>
              <a:t>*	Runs clock cycle to test </a:t>
            </a:r>
            <a:r>
              <a:rPr lang="en-US" sz="2000" dirty="0" smtClean="0"/>
              <a:t>acquisition 	and EPICS </a:t>
            </a:r>
            <a:r>
              <a:rPr lang="en-US" sz="2000" dirty="0"/>
              <a:t>are OK</a:t>
            </a:r>
          </a:p>
          <a:p>
            <a:pPr marL="0" indent="0">
              <a:buFontTx/>
              <a:buNone/>
              <a:tabLst>
                <a:tab pos="228600" algn="l"/>
                <a:tab pos="350838" algn="l"/>
              </a:tabLst>
            </a:pPr>
            <a:r>
              <a:rPr lang="en-US" sz="2000" dirty="0"/>
              <a:t>* 	At 7:30 test cell is </a:t>
            </a:r>
            <a:r>
              <a:rPr lang="en-US" sz="2000" dirty="0" smtClean="0"/>
              <a:t>cleared and   	closed </a:t>
            </a:r>
            <a:r>
              <a:rPr lang="en-US" sz="2000" dirty="0"/>
              <a:t>up and </a:t>
            </a:r>
            <a:r>
              <a:rPr lang="en-US" sz="2000" dirty="0" smtClean="0"/>
              <a:t>COE </a:t>
            </a:r>
            <a:r>
              <a:rPr lang="en-US" sz="2000" dirty="0"/>
              <a:t>requests the </a:t>
            </a:r>
            <a:r>
              <a:rPr lang="en-US" sz="2000" dirty="0" smtClean="0"/>
              <a:t>	Safety </a:t>
            </a:r>
            <a:r>
              <a:rPr lang="en-US" sz="2000" dirty="0"/>
              <a:t>Lockout </a:t>
            </a:r>
            <a:r>
              <a:rPr lang="en-US" sz="2000" dirty="0" smtClean="0"/>
              <a:t>Device </a:t>
            </a:r>
            <a:r>
              <a:rPr lang="en-US" sz="2000" dirty="0"/>
              <a:t>(SLD) be </a:t>
            </a:r>
            <a:r>
              <a:rPr lang="en-US" sz="2000" dirty="0" smtClean="0"/>
              <a:t>	pressurized </a:t>
            </a:r>
            <a:r>
              <a:rPr lang="en-US" sz="2000" dirty="0"/>
              <a:t>by </a:t>
            </a:r>
            <a:r>
              <a:rPr lang="en-US" sz="2000" dirty="0" smtClean="0"/>
              <a:t>FCPC</a:t>
            </a:r>
            <a:endParaRPr lang="en-US" sz="2000" dirty="0"/>
          </a:p>
          <a:p>
            <a:pPr marL="0" indent="0">
              <a:spcBef>
                <a:spcPct val="0"/>
              </a:spcBef>
              <a:buFontTx/>
              <a:buNone/>
              <a:tabLst>
                <a:tab pos="228600" algn="l"/>
                <a:tab pos="350838" algn="l"/>
              </a:tabLst>
            </a:pPr>
            <a:r>
              <a:rPr lang="en-US" sz="1600" dirty="0"/>
              <a:t>	- SLD supplies air to the Safety Disconnect 		Switches (SDSs) in the FCPC area so that 		the line and ground switches can be 			configured</a:t>
            </a:r>
          </a:p>
          <a:p>
            <a:pPr marL="0" indent="0">
              <a:buFontTx/>
              <a:buNone/>
              <a:tabLst>
                <a:tab pos="228600" algn="l"/>
                <a:tab pos="350838" algn="l"/>
              </a:tabLst>
            </a:pPr>
            <a:r>
              <a:rPr lang="en-US" sz="2200" dirty="0"/>
              <a:t> </a:t>
            </a:r>
            <a:endParaRPr lang="en-US" dirty="0"/>
          </a:p>
        </p:txBody>
      </p:sp>
      <p:pic>
        <p:nvPicPr>
          <p:cNvPr id="49159" name="Picture 7" descr="IMG_0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4160838" cy="4572000"/>
          </a:xfrm>
          <a:prstGeom prst="rect">
            <a:avLst/>
          </a:prstGeom>
          <a:noFill/>
        </p:spPr>
      </p:pic>
      <p:pic>
        <p:nvPicPr>
          <p:cNvPr id="49181" name="Picture 2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9182" name="Text Box 30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</a:rPr>
              <a:t>      </a:t>
            </a:r>
            <a:r>
              <a:rPr lang="en-US" sz="1400" i="1" dirty="0">
                <a:solidFill>
                  <a:srgbClr val="0000FF"/>
                </a:solidFill>
              </a:rPr>
              <a:t>NSTX </a:t>
            </a:r>
            <a:r>
              <a:rPr lang="en-US" sz="1400" b="1" i="1" dirty="0">
                <a:solidFill>
                  <a:srgbClr val="0000FF"/>
                </a:solidFill>
              </a:rPr>
              <a:t>      </a:t>
            </a:r>
            <a:r>
              <a:rPr lang="en-US" sz="1200" b="1" dirty="0">
                <a:solidFill>
                  <a:srgbClr val="0000FF"/>
                </a:solidFill>
              </a:rPr>
              <a:t>                                                         Physics Operations Course                                                     </a:t>
            </a:r>
            <a:r>
              <a:rPr lang="en-US" sz="1200" b="1" dirty="0" smtClean="0">
                <a:solidFill>
                  <a:srgbClr val="0000FF"/>
                </a:solidFill>
              </a:rPr>
              <a:t>July 29, 2015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5" name="Picture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411163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COE Daily Startup (cont)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990600"/>
            <a:ext cx="4114800" cy="53340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900" dirty="0"/>
              <a:t>*	Supplies enable and arming permits to NB and RF(ECH)</a:t>
            </a:r>
          </a:p>
          <a:p>
            <a:pPr>
              <a:buFontTx/>
              <a:buNone/>
            </a:pPr>
            <a:r>
              <a:rPr lang="en-US" sz="1900" dirty="0"/>
              <a:t>* 	FCPC performs a hi-pot of the coils separately and the coils and rectifiers together</a:t>
            </a:r>
          </a:p>
          <a:p>
            <a:pPr>
              <a:buFontTx/>
              <a:buNone/>
            </a:pPr>
            <a:r>
              <a:rPr lang="en-US" sz="1900" dirty="0"/>
              <a:t>*	Hi-pot values entered in database and checked for typical values</a:t>
            </a:r>
          </a:p>
          <a:p>
            <a:pPr>
              <a:buFontTx/>
              <a:buNone/>
            </a:pPr>
            <a:r>
              <a:rPr lang="en-US" sz="1900" dirty="0"/>
              <a:t>* 	</a:t>
            </a:r>
            <a:r>
              <a:rPr lang="en-US" sz="1900" dirty="0" smtClean="0"/>
              <a:t>PCEIC starts PSRTC/DCPS and Runs </a:t>
            </a:r>
            <a:r>
              <a:rPr lang="en-US" sz="1900" dirty="0"/>
              <a:t>two coil only test shots at 50% and 100% current levels</a:t>
            </a:r>
          </a:p>
          <a:p>
            <a:pPr>
              <a:buFontTx/>
              <a:buNone/>
            </a:pPr>
            <a:r>
              <a:rPr lang="en-US" sz="1900" dirty="0"/>
              <a:t>* 	Runs </a:t>
            </a:r>
            <a:r>
              <a:rPr lang="en-US" sz="1900" dirty="0" err="1"/>
              <a:t>fiducial</a:t>
            </a:r>
            <a:r>
              <a:rPr lang="en-US" sz="1900" dirty="0"/>
              <a:t> plasma discharge and hands over plasma operations to the Physics Operator and Session Leader (usually between 8 and 8:30 am)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900" dirty="0"/>
          </a:p>
        </p:txBody>
      </p:sp>
      <p:pic>
        <p:nvPicPr>
          <p:cNvPr id="50190" name="Picture 1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</a:rPr>
              <a:t>      </a:t>
            </a:r>
            <a:r>
              <a:rPr lang="en-US" sz="1400" i="1" dirty="0">
                <a:solidFill>
                  <a:srgbClr val="0000FF"/>
                </a:solidFill>
              </a:rPr>
              <a:t>NSTX </a:t>
            </a:r>
            <a:r>
              <a:rPr lang="en-US" sz="1400" b="1" i="1" dirty="0">
                <a:solidFill>
                  <a:srgbClr val="0000FF"/>
                </a:solidFill>
              </a:rPr>
              <a:t>      </a:t>
            </a:r>
            <a:r>
              <a:rPr lang="en-US" sz="1200" b="1" dirty="0">
                <a:solidFill>
                  <a:srgbClr val="0000FF"/>
                </a:solidFill>
              </a:rPr>
              <a:t>                                                         Physics Operations Course                                                     </a:t>
            </a:r>
            <a:r>
              <a:rPr lang="en-US" sz="1200" b="1" dirty="0" smtClean="0">
                <a:solidFill>
                  <a:srgbClr val="0000FF"/>
                </a:solidFill>
              </a:rPr>
              <a:t>July 29, 2015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9" name="Picture 7" descr="complete panels fi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1066800"/>
            <a:ext cx="4567052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2" name="Picture 12" descr="typ shot sequence 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18948" cy="5943600"/>
          </a:xfrm>
          <a:prstGeom prst="rect">
            <a:avLst/>
          </a:prstGeom>
          <a:noFill/>
        </p:spPr>
      </p:pic>
      <p:pic>
        <p:nvPicPr>
          <p:cNvPr id="51206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51214" name="Rectangle 14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411163"/>
          </a:xfrm>
          <a:noFill/>
          <a:ln/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Typical Shot Sequence</a:t>
            </a:r>
          </a:p>
        </p:txBody>
      </p:sp>
      <p:pic>
        <p:nvPicPr>
          <p:cNvPr id="51215" name="Picture 1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</a:rPr>
              <a:t>      </a:t>
            </a:r>
            <a:r>
              <a:rPr lang="en-US" sz="1400" i="1" dirty="0">
                <a:solidFill>
                  <a:srgbClr val="0000FF"/>
                </a:solidFill>
              </a:rPr>
              <a:t>NSTX </a:t>
            </a:r>
            <a:r>
              <a:rPr lang="en-US" sz="1400" b="1" i="1" dirty="0">
                <a:solidFill>
                  <a:srgbClr val="0000FF"/>
                </a:solidFill>
              </a:rPr>
              <a:t>      </a:t>
            </a:r>
            <a:r>
              <a:rPr lang="en-US" sz="1200" b="1" dirty="0">
                <a:solidFill>
                  <a:srgbClr val="0000FF"/>
                </a:solidFill>
              </a:rPr>
              <a:t>                                                         Physics Operations Course                                                     </a:t>
            </a:r>
            <a:r>
              <a:rPr lang="en-US" sz="1200" b="1" dirty="0" smtClean="0">
                <a:solidFill>
                  <a:srgbClr val="0000FF"/>
                </a:solidFill>
              </a:rPr>
              <a:t>July 29, </a:t>
            </a:r>
            <a:r>
              <a:rPr lang="en-US" sz="1200" b="1" dirty="0">
                <a:solidFill>
                  <a:srgbClr val="0000FF"/>
                </a:solidFill>
              </a:rPr>
              <a:t>2010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Vacuum Tech / Between Shot GDC</a:t>
            </a: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838200"/>
            <a:ext cx="4495800" cy="5638800"/>
          </a:xfrm>
          <a:noFill/>
          <a:ln/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495800" y="990600"/>
            <a:ext cx="4648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tabLst>
                <a:tab pos="228600" algn="l"/>
                <a:tab pos="350838" algn="l"/>
              </a:tabLst>
            </a:pPr>
            <a:r>
              <a:rPr lang="en-US" dirty="0"/>
              <a:t>* 	Enters:</a:t>
            </a:r>
          </a:p>
          <a:p>
            <a:pPr>
              <a:tabLst>
                <a:tab pos="228600" algn="l"/>
                <a:tab pos="350838" algn="l"/>
              </a:tabLst>
            </a:pPr>
            <a:r>
              <a:rPr lang="en-US" dirty="0"/>
              <a:t>  -		Operating mode (lithium and 			operations or operations only)</a:t>
            </a:r>
          </a:p>
          <a:p>
            <a:pPr>
              <a:tabLst>
                <a:tab pos="228600" algn="l"/>
                <a:tab pos="350838" algn="l"/>
              </a:tabLst>
            </a:pPr>
            <a:r>
              <a:rPr lang="en-US" dirty="0"/>
              <a:t>  -		Time period per SL or PO</a:t>
            </a:r>
          </a:p>
          <a:p>
            <a:pPr>
              <a:tabLst>
                <a:tab pos="228600" algn="l"/>
                <a:tab pos="350838" algn="l"/>
              </a:tabLst>
            </a:pPr>
            <a:r>
              <a:rPr lang="en-US" dirty="0"/>
              <a:t>  -		Pressure (typically 2.5 </a:t>
            </a:r>
            <a:r>
              <a:rPr lang="en-US" dirty="0" err="1"/>
              <a:t>mT</a:t>
            </a:r>
            <a:r>
              <a:rPr lang="en-US" dirty="0"/>
              <a:t>)</a:t>
            </a:r>
          </a:p>
          <a:p>
            <a:pPr>
              <a:tabLst>
                <a:tab pos="228600" algn="l"/>
                <a:tab pos="350838" algn="l"/>
              </a:tabLst>
            </a:pPr>
            <a:r>
              <a:rPr lang="en-US" dirty="0"/>
              <a:t>  -		Gas/injector (typically helium from 		injector #3 at Bay J mid-plane but may 		use #1 at the top of Bay K this run)</a:t>
            </a:r>
          </a:p>
          <a:p>
            <a:pPr>
              <a:tabLst>
                <a:tab pos="228600" algn="l"/>
                <a:tab pos="350838" algn="l"/>
              </a:tabLst>
            </a:pPr>
            <a:r>
              <a:rPr lang="en-US" dirty="0"/>
              <a:t>*	Ensures shutter configuration is correct</a:t>
            </a:r>
          </a:p>
          <a:p>
            <a:pPr>
              <a:spcBef>
                <a:spcPct val="25000"/>
              </a:spcBef>
              <a:tabLst>
                <a:tab pos="228600" algn="l"/>
                <a:tab pos="350838" algn="l"/>
              </a:tabLst>
            </a:pPr>
            <a:r>
              <a:rPr lang="en-US" dirty="0"/>
              <a:t>*	GDC runs and shuts down 	automatically</a:t>
            </a:r>
          </a:p>
          <a:p>
            <a:pPr>
              <a:spcBef>
                <a:spcPct val="25000"/>
              </a:spcBef>
              <a:tabLst>
                <a:tab pos="228600" algn="l"/>
                <a:tab pos="350838" algn="l"/>
              </a:tabLst>
            </a:pPr>
            <a:r>
              <a:rPr lang="en-US" dirty="0"/>
              <a:t>*	</a:t>
            </a:r>
            <a:r>
              <a:rPr lang="en-US" dirty="0" smtClean="0"/>
              <a:t>PLC </a:t>
            </a:r>
            <a:r>
              <a:rPr lang="en-US" dirty="0"/>
              <a:t>cog </a:t>
            </a:r>
            <a:r>
              <a:rPr lang="en-US" dirty="0" smtClean="0"/>
              <a:t>may assist until </a:t>
            </a:r>
            <a:r>
              <a:rPr lang="en-US" dirty="0"/>
              <a:t>	interlocks and timing between GDC and 	LITER </a:t>
            </a:r>
            <a:r>
              <a:rPr lang="en-US" dirty="0" smtClean="0"/>
              <a:t>are developed</a:t>
            </a:r>
            <a:endParaRPr lang="en-US" dirty="0"/>
          </a:p>
          <a:p>
            <a:pPr>
              <a:spcBef>
                <a:spcPct val="25000"/>
              </a:spcBef>
              <a:tabLst>
                <a:tab pos="228600" algn="l"/>
                <a:tab pos="350838" algn="l"/>
              </a:tabLst>
            </a:pPr>
            <a:r>
              <a:rPr lang="en-US" dirty="0"/>
              <a:t>*	</a:t>
            </a:r>
            <a:r>
              <a:rPr lang="en-US" dirty="0" smtClean="0"/>
              <a:t>GDC time usually decreases </a:t>
            </a:r>
            <a:r>
              <a:rPr lang="en-US" dirty="0"/>
              <a:t>with 	increased lithium use</a:t>
            </a:r>
          </a:p>
          <a:p>
            <a:pPr>
              <a:spcBef>
                <a:spcPct val="25000"/>
              </a:spcBef>
              <a:tabLst>
                <a:tab pos="228600" algn="l"/>
                <a:tab pos="350838" algn="l"/>
              </a:tabLst>
            </a:pPr>
            <a:endParaRPr lang="en-US" dirty="0"/>
          </a:p>
          <a:p>
            <a:pPr>
              <a:tabLst>
                <a:tab pos="228600" algn="l"/>
                <a:tab pos="350838" algn="l"/>
              </a:tabLst>
            </a:pPr>
            <a:endParaRPr lang="en-US" dirty="0"/>
          </a:p>
          <a:p>
            <a:pPr>
              <a:tabLst>
                <a:tab pos="228600" algn="l"/>
                <a:tab pos="350838" algn="l"/>
              </a:tabLst>
            </a:pPr>
            <a:endParaRPr lang="en-US" dirty="0"/>
          </a:p>
        </p:txBody>
      </p:sp>
      <p:pic>
        <p:nvPicPr>
          <p:cNvPr id="8204" name="Picture 1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</a:rPr>
              <a:t>      </a:t>
            </a:r>
            <a:r>
              <a:rPr lang="en-US" sz="1400" i="1" dirty="0">
                <a:solidFill>
                  <a:srgbClr val="0000FF"/>
                </a:solidFill>
              </a:rPr>
              <a:t>NSTX </a:t>
            </a:r>
            <a:r>
              <a:rPr lang="en-US" sz="1400" b="1" i="1" dirty="0">
                <a:solidFill>
                  <a:srgbClr val="0000FF"/>
                </a:solidFill>
              </a:rPr>
              <a:t>      </a:t>
            </a:r>
            <a:r>
              <a:rPr lang="en-US" sz="1200" b="1" dirty="0">
                <a:solidFill>
                  <a:srgbClr val="0000FF"/>
                </a:solidFill>
              </a:rPr>
              <a:t>                                                         Physics Operations Course                                                     </a:t>
            </a:r>
            <a:r>
              <a:rPr lang="en-US" sz="1200" b="1" dirty="0" smtClean="0">
                <a:solidFill>
                  <a:srgbClr val="0000FF"/>
                </a:solidFill>
              </a:rPr>
              <a:t>July 29, 2015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34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052" name="Picture 4" descr="shutter page pa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4267200" cy="3200400"/>
          </a:xfrm>
          <a:prstGeom prst="rect">
            <a:avLst/>
          </a:prstGeom>
          <a:noFill/>
        </p:spPr>
      </p:pic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7772400" cy="304800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Vacuum Tech Operation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57600"/>
            <a:ext cx="434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572000" y="762000"/>
            <a:ext cx="45720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225425" algn="l"/>
              </a:tabLst>
            </a:pPr>
            <a:r>
              <a:rPr lang="en-US"/>
              <a:t>*	One of four PLC controlled diagnostic 	shutter pages </a:t>
            </a:r>
          </a:p>
          <a:p>
            <a:pPr>
              <a:spcBef>
                <a:spcPct val="50000"/>
              </a:spcBef>
              <a:tabLst>
                <a:tab pos="225425" algn="l"/>
              </a:tabLst>
            </a:pPr>
            <a:r>
              <a:rPr lang="en-US"/>
              <a:t>*	Can be operated manually or 	programmed for automatic actions in 	different modes of operation such as 	plasma operation, GDC and shutdown</a:t>
            </a:r>
          </a:p>
          <a:p>
            <a:pPr>
              <a:spcBef>
                <a:spcPct val="50000"/>
              </a:spcBef>
              <a:tabLst>
                <a:tab pos="225425" algn="l"/>
              </a:tabLst>
            </a:pPr>
            <a:endParaRPr lang="en-US"/>
          </a:p>
          <a:p>
            <a:pPr>
              <a:spcBef>
                <a:spcPct val="50000"/>
              </a:spcBef>
              <a:tabLst>
                <a:tab pos="225425" algn="l"/>
              </a:tabLst>
            </a:pPr>
            <a:endParaRPr lang="en-US"/>
          </a:p>
          <a:p>
            <a:pPr>
              <a:spcBef>
                <a:spcPct val="50000"/>
              </a:spcBef>
              <a:tabLst>
                <a:tab pos="225425" algn="l"/>
              </a:tabLst>
            </a:pPr>
            <a:endParaRPr lang="en-US"/>
          </a:p>
          <a:p>
            <a:pPr>
              <a:spcBef>
                <a:spcPct val="50000"/>
              </a:spcBef>
              <a:tabLst>
                <a:tab pos="225425" algn="l"/>
              </a:tabLst>
            </a:pPr>
            <a:endParaRPr lang="en-US"/>
          </a:p>
          <a:p>
            <a:pPr>
              <a:spcBef>
                <a:spcPct val="50000"/>
              </a:spcBef>
              <a:tabLst>
                <a:tab pos="225425" algn="l"/>
              </a:tabLst>
            </a:pPr>
            <a:r>
              <a:rPr lang="en-US"/>
              <a:t>*	Diagnostic TIV page which is controlled 	in a similar manner as the shutters</a:t>
            </a:r>
          </a:p>
          <a:p>
            <a:pPr>
              <a:spcBef>
                <a:spcPct val="50000"/>
              </a:spcBef>
              <a:tabLst>
                <a:tab pos="225425" algn="l"/>
              </a:tabLst>
            </a:pPr>
            <a:endParaRPr lang="en-US"/>
          </a:p>
        </p:txBody>
      </p:sp>
      <p:pic>
        <p:nvPicPr>
          <p:cNvPr id="2061" name="Picture 1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</a:rPr>
              <a:t>      </a:t>
            </a:r>
            <a:r>
              <a:rPr lang="en-US" sz="1400" i="1" dirty="0">
                <a:solidFill>
                  <a:srgbClr val="0000FF"/>
                </a:solidFill>
              </a:rPr>
              <a:t>NSTX </a:t>
            </a:r>
            <a:r>
              <a:rPr lang="en-US" sz="1400" b="1" i="1" dirty="0">
                <a:solidFill>
                  <a:srgbClr val="0000FF"/>
                </a:solidFill>
              </a:rPr>
              <a:t>      </a:t>
            </a:r>
            <a:r>
              <a:rPr lang="en-US" sz="1200" b="1" dirty="0">
                <a:solidFill>
                  <a:srgbClr val="0000FF"/>
                </a:solidFill>
              </a:rPr>
              <a:t>                                                         Physics Operations Course                                                     </a:t>
            </a:r>
            <a:r>
              <a:rPr lang="en-US" sz="1200" b="1" dirty="0" smtClean="0">
                <a:solidFill>
                  <a:srgbClr val="0000FF"/>
                </a:solidFill>
              </a:rPr>
              <a:t>July 29, 2015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334963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</a:rPr>
              <a:t>Vacuum Tech Lithium Operations</a:t>
            </a:r>
            <a:r>
              <a:rPr lang="en-US" sz="2800" u="sng"/>
              <a:t>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334000" y="1066800"/>
            <a:ext cx="35814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228600" algn="l"/>
              </a:tabLst>
            </a:pPr>
            <a:r>
              <a:rPr lang="en-US"/>
              <a:t> *	Controls and monitors the 	operation of the two LITER 	probes from EPICS pages</a:t>
            </a:r>
          </a:p>
          <a:p>
            <a:pPr>
              <a:tabLst>
                <a:tab pos="228600" algn="l"/>
              </a:tabLst>
            </a:pPr>
            <a:r>
              <a:rPr lang="en-US"/>
              <a:t>	 - Home, parked and operate</a:t>
            </a:r>
          </a:p>
          <a:p>
            <a:pPr>
              <a:spcBef>
                <a:spcPct val="50000"/>
              </a:spcBef>
              <a:tabLst>
                <a:tab pos="228600" algn="l"/>
              </a:tabLst>
            </a:pPr>
            <a:endParaRPr lang="en-US"/>
          </a:p>
          <a:p>
            <a:pPr>
              <a:spcBef>
                <a:spcPct val="50000"/>
              </a:spcBef>
              <a:tabLst>
                <a:tab pos="228600" algn="l"/>
              </a:tabLst>
            </a:pPr>
            <a:r>
              <a:rPr lang="en-US"/>
              <a:t> *	Co-ordinates GDC and LITER 	probe operation with lithium 	operator and COE to get 	requested between shot lithium 	and GDC</a:t>
            </a:r>
          </a:p>
        </p:txBody>
      </p:sp>
      <p:pic>
        <p:nvPicPr>
          <p:cNvPr id="9224" name="Picture 8" descr="LITER PLC f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85800"/>
            <a:ext cx="5029200" cy="5791200"/>
          </a:xfrm>
          <a:prstGeom prst="rect">
            <a:avLst/>
          </a:prstGeom>
          <a:noFill/>
        </p:spPr>
      </p:pic>
      <p:pic>
        <p:nvPicPr>
          <p:cNvPr id="9229" name="Picture 1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000FF"/>
                </a:solidFill>
              </a:rPr>
              <a:t>      </a:t>
            </a:r>
            <a:r>
              <a:rPr lang="en-US" sz="1400" i="1" dirty="0">
                <a:solidFill>
                  <a:srgbClr val="0000FF"/>
                </a:solidFill>
              </a:rPr>
              <a:t>NSTX </a:t>
            </a:r>
            <a:r>
              <a:rPr lang="en-US" sz="1400" b="1" i="1" dirty="0">
                <a:solidFill>
                  <a:srgbClr val="0000FF"/>
                </a:solidFill>
              </a:rPr>
              <a:t>      </a:t>
            </a:r>
            <a:r>
              <a:rPr lang="en-US" sz="1200" b="1" dirty="0">
                <a:solidFill>
                  <a:srgbClr val="0000FF"/>
                </a:solidFill>
              </a:rPr>
              <a:t>                                                         Physics Operations Course                                                     </a:t>
            </a:r>
            <a:r>
              <a:rPr lang="en-US" sz="1200" b="1" dirty="0" smtClean="0">
                <a:solidFill>
                  <a:srgbClr val="0000FF"/>
                </a:solidFill>
              </a:rPr>
              <a:t>July 29, 2015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4748</TotalTime>
  <Words>418</Words>
  <Application>Microsoft Macintosh PowerPoint</Application>
  <PresentationFormat>On-screen Show (4:3)</PresentationFormat>
  <Paragraphs>197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COE Responsibilities</vt:lpstr>
      <vt:lpstr>Machine/Vacuum Techs - Daily Startup</vt:lpstr>
      <vt:lpstr>COE Daily Startup</vt:lpstr>
      <vt:lpstr>COE Daily Startup (cont)</vt:lpstr>
      <vt:lpstr>Typical Shot Sequence</vt:lpstr>
      <vt:lpstr>Vacuum Tech / Between Shot GDC</vt:lpstr>
      <vt:lpstr>Vacuum Tech Operation</vt:lpstr>
      <vt:lpstr>Vacuum Tech Lithium Operations </vt:lpstr>
      <vt:lpstr>Vacuum Tech – Gas Injection</vt:lpstr>
      <vt:lpstr>COE Panels</vt:lpstr>
      <vt:lpstr>COE Operations</vt:lpstr>
      <vt:lpstr>COE Operations</vt:lpstr>
      <vt:lpstr>DCPS </vt:lpstr>
      <vt:lpstr>Controlled Access and Shutdown</vt:lpstr>
      <vt:lpstr>Conduct of Operations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Vacuum Tech</dc:title>
  <dc:creator>wblancha</dc:creator>
  <cp:lastModifiedBy>Dennis Mueller</cp:lastModifiedBy>
  <cp:revision>150</cp:revision>
  <cp:lastPrinted>2015-07-28T10:59:40Z</cp:lastPrinted>
  <dcterms:created xsi:type="dcterms:W3CDTF">2010-01-13T16:53:37Z</dcterms:created>
  <dcterms:modified xsi:type="dcterms:W3CDTF">2015-07-29T15:21:14Z</dcterms:modified>
</cp:coreProperties>
</file>