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05" r:id="rId3"/>
    <p:sldId id="306" r:id="rId4"/>
    <p:sldId id="307" r:id="rId5"/>
    <p:sldId id="308" r:id="rId6"/>
    <p:sldId id="309" r:id="rId7"/>
    <p:sldId id="311" r:id="rId8"/>
    <p:sldId id="310" r:id="rId9"/>
    <p:sldId id="312" r:id="rId10"/>
    <p:sldId id="313" r:id="rId11"/>
    <p:sldId id="314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 varScale="1">
        <p:scale>
          <a:sx n="99" d="100"/>
          <a:sy n="99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Operators Course, PCS Navigation, D.J. Battaglia,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15, 2015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772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Devon Battaglia, </a:t>
            </a:r>
          </a:p>
          <a:p>
            <a:r>
              <a:rPr lang="en-US" dirty="0" smtClean="0"/>
              <a:t>Keith Erickson, Dennis Mueller, Stefan Gerhardt, </a:t>
            </a:r>
          </a:p>
          <a:p>
            <a:r>
              <a:rPr lang="en-US" dirty="0" smtClean="0"/>
              <a:t>Roger Raman, </a:t>
            </a:r>
            <a:r>
              <a:rPr lang="en-US" dirty="0" err="1" smtClean="0"/>
              <a:t>Vlad</a:t>
            </a:r>
            <a:r>
              <a:rPr lang="en-US" dirty="0" smtClean="0"/>
              <a:t> </a:t>
            </a:r>
            <a:r>
              <a:rPr lang="en-US" dirty="0" err="1" smtClean="0"/>
              <a:t>Soukhanovskii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Injection System (GIS)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Physics Operators Training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September 15,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410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Reliable and lower power H-mode access observed on STs with HFS fueling</a:t>
            </a:r>
          </a:p>
          <a:p>
            <a:pPr lvl="1"/>
            <a:r>
              <a:rPr lang="en-US" dirty="0" smtClean="0"/>
              <a:t>HFS geometry limits injectors to solenoid valves with long tubes</a:t>
            </a:r>
          </a:p>
          <a:p>
            <a:pPr lvl="1"/>
            <a:r>
              <a:rPr lang="en-US" dirty="0" smtClean="0"/>
              <a:t>P.O. sets trigger to open in PCS</a:t>
            </a:r>
          </a:p>
          <a:p>
            <a:pPr lvl="1"/>
            <a:endParaRPr lang="en-US" dirty="0"/>
          </a:p>
          <a:p>
            <a:r>
              <a:rPr lang="en-US" dirty="0" smtClean="0"/>
              <a:t>Gas “leaks” in after some delay</a:t>
            </a:r>
          </a:p>
          <a:p>
            <a:pPr lvl="1"/>
            <a:r>
              <a:rPr lang="en-US" dirty="0" smtClean="0"/>
              <a:t>Flow rate and gas load set by plenum pressure and tube diameter</a:t>
            </a:r>
          </a:p>
          <a:p>
            <a:pPr lvl="1"/>
            <a:r>
              <a:rPr lang="en-US" dirty="0" smtClean="0"/>
              <a:t>Two poloidal locations: midplane and shoulder</a:t>
            </a:r>
          </a:p>
          <a:p>
            <a:pPr lvl="1"/>
            <a:r>
              <a:rPr lang="en-US" dirty="0" smtClean="0"/>
              <a:t>NSTX-U: two tube diameters at each location to choose from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HFS gas important for H-mode access</a:t>
            </a:r>
            <a:endParaRPr lang="en-US" dirty="0"/>
          </a:p>
        </p:txBody>
      </p:sp>
      <p:pic>
        <p:nvPicPr>
          <p:cNvPr id="4" name="Picture 13" descr="CS_flowvst_1400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55181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S_flowvs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352800" cy="259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4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SGI is a standard piezo valve fitted with a nozzle</a:t>
            </a:r>
          </a:p>
          <a:p>
            <a:pPr lvl="1"/>
            <a:r>
              <a:rPr lang="en-US" dirty="0" smtClean="0"/>
              <a:t>Mounted on a moveable, shielded probe at the midplane</a:t>
            </a:r>
          </a:p>
          <a:p>
            <a:pPr lvl="2"/>
            <a:r>
              <a:rPr lang="en-US" dirty="0" smtClean="0"/>
              <a:t>Probe position request made to vacuum PLC operator</a:t>
            </a:r>
          </a:p>
          <a:p>
            <a:pPr lvl="1"/>
            <a:r>
              <a:rPr lang="en-US" dirty="0" smtClean="0"/>
              <a:t>Gas injected at Mach 4 speeds</a:t>
            </a:r>
          </a:p>
          <a:p>
            <a:pPr lvl="2"/>
            <a:endParaRPr lang="en-US" dirty="0"/>
          </a:p>
          <a:p>
            <a:r>
              <a:rPr lang="en-US" dirty="0" smtClean="0"/>
              <a:t>NSTX experiments demonstrated SGI can replace HFS fueling for H-mode access</a:t>
            </a:r>
          </a:p>
          <a:p>
            <a:pPr lvl="1"/>
            <a:r>
              <a:rPr lang="en-US" dirty="0" smtClean="0"/>
              <a:t>Also shown to increase fueling efficiency for early LFS gas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Supersonic gas injector (SGI) provides increased fueling efficiency </a:t>
            </a:r>
            <a:endParaRPr lang="en-US" dirty="0"/>
          </a:p>
        </p:txBody>
      </p:sp>
      <p:pic>
        <p:nvPicPr>
          <p:cNvPr id="4" name="Picture 8" descr="sofe05-no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7244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667000" y="6248400"/>
            <a:ext cx="2303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err="1"/>
              <a:t>Vlad</a:t>
            </a:r>
            <a:r>
              <a:rPr lang="en-US" dirty="0"/>
              <a:t> </a:t>
            </a:r>
            <a:r>
              <a:rPr lang="en-US" dirty="0" err="1"/>
              <a:t>Soukhanovskii</a:t>
            </a:r>
            <a:r>
              <a:rPr lang="en-US" dirty="0"/>
              <a:t> SOFE07</a:t>
            </a:r>
          </a:p>
        </p:txBody>
      </p:sp>
      <p:pic>
        <p:nvPicPr>
          <p:cNvPr id="6" name="Picture 5" descr="eps06-oh-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743200" cy="22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1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LFS Piezo valves</a:t>
            </a:r>
          </a:p>
          <a:p>
            <a:pPr lvl="1"/>
            <a:r>
              <a:rPr lang="en-US" dirty="0" smtClean="0"/>
              <a:t>Prefill with vessel pressure feedback</a:t>
            </a:r>
          </a:p>
          <a:p>
            <a:pPr lvl="1"/>
            <a:r>
              <a:rPr lang="en-US" dirty="0" smtClean="0"/>
              <a:t>Early fueling with flow-rate feedback</a:t>
            </a:r>
          </a:p>
          <a:p>
            <a:pPr lvl="1"/>
            <a:r>
              <a:rPr lang="en-US" dirty="0" smtClean="0"/>
              <a:t>Glow-discharge cleaning (GDC)</a:t>
            </a:r>
          </a:p>
          <a:p>
            <a:pPr lvl="1"/>
            <a:r>
              <a:rPr lang="en-US" dirty="0" smtClean="0"/>
              <a:t>Diagnostics (GPI), trace impurities or divertor fueling</a:t>
            </a:r>
          </a:p>
          <a:p>
            <a:r>
              <a:rPr lang="en-US" dirty="0" smtClean="0"/>
              <a:t>Puff valves</a:t>
            </a:r>
          </a:p>
          <a:p>
            <a:pPr lvl="1"/>
            <a:r>
              <a:rPr lang="en-US" dirty="0" smtClean="0"/>
              <a:t>HFS for H-mode access</a:t>
            </a:r>
          </a:p>
          <a:p>
            <a:pPr lvl="1"/>
            <a:r>
              <a:rPr lang="en-US" dirty="0" smtClean="0"/>
              <a:t>CHI startup</a:t>
            </a:r>
          </a:p>
          <a:p>
            <a:r>
              <a:rPr lang="en-US" dirty="0" smtClean="0"/>
              <a:t>Supersonic Gas Injector</a:t>
            </a:r>
          </a:p>
          <a:p>
            <a:pPr lvl="1"/>
            <a:r>
              <a:rPr lang="en-US" dirty="0" smtClean="0"/>
              <a:t>Tool for improving fueling efficiency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NSTX-U gas injection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05200" y="990600"/>
            <a:ext cx="5562600" cy="5715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</a:rPr>
              <a:t>Piezoelectric (P10) valves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Fast on/off using piezoelectric crystal that bends in response to voltage</a:t>
            </a:r>
          </a:p>
          <a:p>
            <a:pPr lvl="1"/>
            <a:r>
              <a:rPr lang="en-US" sz="16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PZV</a:t>
            </a:r>
            <a:r>
              <a:rPr lang="en-US" sz="1600" dirty="0">
                <a:latin typeface="Arial" charset="0"/>
                <a:ea typeface="ＭＳ Ｐゴシック" charset="0"/>
              </a:rPr>
              <a:t>: Main LFS injection valves</a:t>
            </a:r>
          </a:p>
          <a:p>
            <a:pPr lvl="1"/>
            <a:r>
              <a:rPr lang="en-US" sz="1600" dirty="0">
                <a:solidFill>
                  <a:srgbClr val="008080"/>
                </a:solidFill>
                <a:latin typeface="Arial" charset="0"/>
                <a:ea typeface="ＭＳ Ｐゴシック" charset="0"/>
              </a:rPr>
              <a:t>SGI</a:t>
            </a:r>
            <a:r>
              <a:rPr lang="en-US" sz="1600" dirty="0">
                <a:latin typeface="Arial" charset="0"/>
                <a:ea typeface="ＭＳ Ｐゴシック" charset="0"/>
              </a:rPr>
              <a:t>: Supersonic gas injector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Advanced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nozzel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on moveable probe</a:t>
            </a:r>
          </a:p>
          <a:p>
            <a:pPr lvl="1"/>
            <a:r>
              <a:rPr lang="en-US" sz="16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GPI and Impurity</a:t>
            </a:r>
            <a:r>
              <a:rPr lang="en-US" sz="1600" dirty="0">
                <a:latin typeface="Arial" charset="0"/>
                <a:ea typeface="ＭＳ Ｐゴシック" charset="0"/>
              </a:rPr>
              <a:t>: Diagnostic gas</a:t>
            </a:r>
          </a:p>
          <a:p>
            <a:pPr lvl="1"/>
            <a:r>
              <a:rPr lang="en-US" sz="1600" dirty="0">
                <a:solidFill>
                  <a:srgbClr val="FF9933"/>
                </a:solidFill>
                <a:latin typeface="Arial" charset="0"/>
                <a:ea typeface="ＭＳ Ｐゴシック" charset="0"/>
              </a:rPr>
              <a:t>DIVL</a:t>
            </a:r>
            <a:r>
              <a:rPr lang="en-US" sz="1600" dirty="0">
                <a:latin typeface="Arial" charset="0"/>
                <a:ea typeface="ＭＳ Ｐゴシック" charset="0"/>
              </a:rPr>
              <a:t>: Two valves (Bay I and Bay C)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Two upper divertor systems (DIVU) in the future</a:t>
            </a:r>
          </a:p>
          <a:p>
            <a:pPr lvl="3"/>
            <a:endParaRPr lang="en-US" sz="12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</a:rPr>
              <a:t>Pneumatic (puff) valves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Empty plenum into vessel when triggered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HFS</a:t>
            </a:r>
            <a:r>
              <a:rPr lang="en-US" sz="1600" dirty="0">
                <a:latin typeface="Arial" charset="0"/>
                <a:ea typeface="ＭＳ Ｐゴシック" charset="0"/>
              </a:rPr>
              <a:t>: 2 at midplane, 2 at shoulder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Each location has 2 varieties of tube diameter</a:t>
            </a:r>
          </a:p>
          <a:p>
            <a:pPr lvl="1"/>
            <a:r>
              <a:rPr lang="en-US" sz="1600" dirty="0">
                <a:solidFill>
                  <a:srgbClr val="FF33CC"/>
                </a:solidFill>
                <a:latin typeface="Arial" charset="0"/>
                <a:ea typeface="ＭＳ Ｐゴシック" charset="0"/>
              </a:rPr>
              <a:t>CHI</a:t>
            </a:r>
            <a:r>
              <a:rPr lang="en-US" sz="1600" dirty="0">
                <a:latin typeface="Arial" charset="0"/>
                <a:ea typeface="ＭＳ Ｐゴシック" charset="0"/>
              </a:rPr>
              <a:t>: 2 systems used for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CHI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See Rogers talk  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lvl="3"/>
            <a:endParaRPr lang="en-US" sz="12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</a:rPr>
              <a:t>Massive gas injector (MGI)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</a:rPr>
              <a:t>See Roger’s talk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 Injection Systems on NSTX-U for FY16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076325"/>
            <a:ext cx="2895600" cy="5476875"/>
            <a:chOff x="457200" y="990600"/>
            <a:chExt cx="2895600" cy="5476875"/>
          </a:xfrm>
        </p:grpSpPr>
        <p:pic>
          <p:nvPicPr>
            <p:cNvPr id="9" name="Picture 4" descr="image0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90600"/>
              <a:ext cx="2895600" cy="547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762000" y="2057400"/>
              <a:ext cx="2514600" cy="4267200"/>
              <a:chOff x="762000" y="2057400"/>
              <a:chExt cx="2514600" cy="4267200"/>
            </a:xfrm>
          </p:grpSpPr>
          <p:cxnSp>
            <p:nvCxnSpPr>
              <p:cNvPr id="11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762000" y="3733800"/>
                <a:ext cx="533400" cy="1588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7"/>
              <p:cNvCxnSpPr>
                <a:cxnSpLocks noChangeShapeType="1"/>
              </p:cNvCxnSpPr>
              <p:nvPr/>
            </p:nvCxnSpPr>
            <p:spPr bwMode="auto">
              <a:xfrm>
                <a:off x="762000" y="2362200"/>
                <a:ext cx="533400" cy="1588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Box 8"/>
              <p:cNvSpPr txBox="1">
                <a:spLocks noChangeArrowheads="1"/>
              </p:cNvSpPr>
              <p:nvPr/>
            </p:nvSpPr>
            <p:spPr bwMode="auto">
              <a:xfrm>
                <a:off x="990600" y="3776663"/>
                <a:ext cx="11430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i="0">
                    <a:solidFill>
                      <a:srgbClr val="FF0000"/>
                    </a:solidFill>
                  </a:rPr>
                  <a:t>Midplane</a:t>
                </a:r>
              </a:p>
            </p:txBody>
          </p:sp>
          <p:sp>
            <p:nvSpPr>
              <p:cNvPr id="14" name="TextBox 9"/>
              <p:cNvSpPr txBox="1">
                <a:spLocks noChangeArrowheads="1"/>
              </p:cNvSpPr>
              <p:nvPr/>
            </p:nvSpPr>
            <p:spPr bwMode="auto">
              <a:xfrm>
                <a:off x="990600" y="2438400"/>
                <a:ext cx="107315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i="0">
                    <a:solidFill>
                      <a:srgbClr val="FF0000"/>
                    </a:solidFill>
                  </a:rPr>
                  <a:t>Shoulder</a:t>
                </a:r>
              </a:p>
            </p:txBody>
          </p:sp>
          <p:cxnSp>
            <p:nvCxnSpPr>
              <p:cNvPr id="15" name="Straight Arrow Connector 10"/>
              <p:cNvCxnSpPr>
                <a:cxnSpLocks noChangeShapeType="1"/>
              </p:cNvCxnSpPr>
              <p:nvPr/>
            </p:nvCxnSpPr>
            <p:spPr bwMode="auto">
              <a:xfrm rot="10800000" flipV="1">
                <a:off x="2057400" y="2438400"/>
                <a:ext cx="914400" cy="1588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Arrow Connector 12"/>
              <p:cNvCxnSpPr>
                <a:cxnSpLocks noChangeShapeType="1"/>
              </p:cNvCxnSpPr>
              <p:nvPr/>
            </p:nvCxnSpPr>
            <p:spPr bwMode="auto">
              <a:xfrm rot="10800000" flipV="1">
                <a:off x="2362200" y="3962400"/>
                <a:ext cx="914400" cy="1588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1511300" y="2057400"/>
                <a:ext cx="6985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i="0" dirty="0">
                    <a:solidFill>
                      <a:srgbClr val="008000"/>
                    </a:solidFill>
                  </a:rPr>
                  <a:t>PZV1</a:t>
                </a:r>
              </a:p>
            </p:txBody>
          </p:sp>
          <p:sp>
            <p:nvSpPr>
              <p:cNvPr id="18" name="TextBox 14"/>
              <p:cNvSpPr txBox="1">
                <a:spLocks noChangeArrowheads="1"/>
              </p:cNvSpPr>
              <p:nvPr/>
            </p:nvSpPr>
            <p:spPr bwMode="auto">
              <a:xfrm>
                <a:off x="1905000" y="3962400"/>
                <a:ext cx="6985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i="0" dirty="0">
                    <a:solidFill>
                      <a:srgbClr val="008000"/>
                    </a:solidFill>
                  </a:rPr>
                  <a:t>PZV2</a:t>
                </a:r>
              </a:p>
              <a:p>
                <a:pPr eaLnBrk="1" hangingPunct="1"/>
                <a:r>
                  <a:rPr lang="en-US" sz="1600" i="0" dirty="0">
                    <a:solidFill>
                      <a:srgbClr val="008000"/>
                    </a:solidFill>
                  </a:rPr>
                  <a:t>PZV3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rot="10800000" flipV="1">
                <a:off x="2362200" y="3810000"/>
                <a:ext cx="9144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8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905000" y="3624263"/>
                <a:ext cx="538163" cy="338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i="0" dirty="0">
                    <a:solidFill>
                      <a:srgbClr val="008080"/>
                    </a:solidFill>
                    <a:latin typeface="Helvetica" pitchFamily="-103" charset="0"/>
                    <a:ea typeface="Arial" pitchFamily="-103" charset="0"/>
                    <a:cs typeface="Arial" pitchFamily="-103" charset="0"/>
                  </a:rPr>
                  <a:t>SGI</a:t>
                </a:r>
              </a:p>
            </p:txBody>
          </p:sp>
          <p:cxnSp>
            <p:nvCxnSpPr>
              <p:cNvPr id="21" name="Straight Arrow Connector 17"/>
              <p:cNvCxnSpPr>
                <a:cxnSpLocks noChangeShapeType="1"/>
              </p:cNvCxnSpPr>
              <p:nvPr/>
            </p:nvCxnSpPr>
            <p:spPr bwMode="auto">
              <a:xfrm rot="10800000" flipV="1">
                <a:off x="2362200" y="3657600"/>
                <a:ext cx="914400" cy="1588"/>
              </a:xfrm>
              <a:prstGeom prst="straightConnector1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TextBox 18"/>
              <p:cNvSpPr txBox="1">
                <a:spLocks noChangeArrowheads="1"/>
              </p:cNvSpPr>
              <p:nvPr/>
            </p:nvSpPr>
            <p:spPr bwMode="auto">
              <a:xfrm>
                <a:off x="1905000" y="3073400"/>
                <a:ext cx="6064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i="0" dirty="0">
                    <a:solidFill>
                      <a:srgbClr val="3366FF"/>
                    </a:solidFill>
                  </a:rPr>
                  <a:t>GPI</a:t>
                </a:r>
              </a:p>
              <a:p>
                <a:pPr eaLnBrk="1" hangingPunct="1"/>
                <a:r>
                  <a:rPr lang="en-US" sz="1600" i="0" dirty="0">
                    <a:solidFill>
                      <a:srgbClr val="3366FF"/>
                    </a:solidFill>
                  </a:rPr>
                  <a:t>Imp.</a:t>
                </a:r>
              </a:p>
            </p:txBody>
          </p:sp>
          <p:cxnSp>
            <p:nvCxnSpPr>
              <p:cNvPr id="23" name="Straight Arrow Connector 19"/>
              <p:cNvCxnSpPr>
                <a:cxnSpLocks noChangeShapeType="1"/>
              </p:cNvCxnSpPr>
              <p:nvPr/>
            </p:nvCxnSpPr>
            <p:spPr bwMode="auto">
              <a:xfrm rot="16200000" flipV="1">
                <a:off x="991394" y="5866606"/>
                <a:ext cx="914400" cy="1588"/>
              </a:xfrm>
              <a:prstGeom prst="straightConnector1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TextBox 22"/>
              <p:cNvSpPr txBox="1">
                <a:spLocks noChangeArrowheads="1"/>
              </p:cNvSpPr>
              <p:nvPr/>
            </p:nvSpPr>
            <p:spPr bwMode="auto">
              <a:xfrm>
                <a:off x="1447800" y="5224463"/>
                <a:ext cx="65246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i="0">
                    <a:solidFill>
                      <a:srgbClr val="FF9933"/>
                    </a:solidFill>
                  </a:rPr>
                  <a:t>DIVL</a:t>
                </a:r>
              </a:p>
            </p:txBody>
          </p:sp>
          <p:cxnSp>
            <p:nvCxnSpPr>
              <p:cNvPr id="25" name="Straight Arrow Connector 23"/>
              <p:cNvCxnSpPr>
                <a:cxnSpLocks noChangeShapeType="1"/>
              </p:cNvCxnSpPr>
              <p:nvPr/>
            </p:nvCxnSpPr>
            <p:spPr bwMode="auto">
              <a:xfrm rot="16200000" flipV="1">
                <a:off x="1105694" y="5904706"/>
                <a:ext cx="533400" cy="1588"/>
              </a:xfrm>
              <a:prstGeom prst="straightConnector1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Box 24"/>
              <p:cNvSpPr txBox="1">
                <a:spLocks noChangeArrowheads="1"/>
              </p:cNvSpPr>
              <p:nvPr/>
            </p:nvSpPr>
            <p:spPr bwMode="auto">
              <a:xfrm>
                <a:off x="990600" y="5029200"/>
                <a:ext cx="538163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2pPr>
                <a:lvl3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3pPr>
                <a:lvl4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i="0">
                    <a:solidFill>
                      <a:srgbClr val="FF33CC"/>
                    </a:solidFill>
                  </a:rPr>
                  <a:t>CHI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952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1066800"/>
            <a:ext cx="5562600" cy="54102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</a:rPr>
              <a:t>Piezoelectric (P10) valves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PZV, SGI used for prefill, plasma fueling, GDC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GPI, DIV, Impurity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used </a:t>
            </a:r>
            <a:r>
              <a:rPr lang="en-US" sz="1800" dirty="0">
                <a:latin typeface="Arial" charset="0"/>
                <a:ea typeface="ＭＳ Ｐゴシック" charset="0"/>
              </a:rPr>
              <a:t>for specific experiments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Each valve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supplies </a:t>
            </a:r>
            <a:r>
              <a:rPr lang="en-US" sz="1800" dirty="0">
                <a:latin typeface="Arial" charset="0"/>
                <a:ea typeface="ＭＳ Ｐゴシック" charset="0"/>
              </a:rPr>
              <a:t>gas from a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plenum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Typical maximum flow rates ~ 150 </a:t>
            </a:r>
            <a:r>
              <a:rPr lang="en-US" sz="1800" dirty="0" err="1">
                <a:latin typeface="Arial" charset="0"/>
                <a:ea typeface="ＭＳ Ｐゴシック" charset="0"/>
              </a:rPr>
              <a:t>Torr</a:t>
            </a:r>
            <a:r>
              <a:rPr lang="en-US" sz="1800" dirty="0">
                <a:latin typeface="Arial" charset="0"/>
                <a:ea typeface="ＭＳ Ｐゴシック" charset="0"/>
              </a:rPr>
              <a:t>-liters/second</a:t>
            </a:r>
          </a:p>
          <a:p>
            <a:pPr lvl="1"/>
            <a:endParaRPr lang="en-US" sz="18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</a:rPr>
              <a:t>Flow-rate </a:t>
            </a:r>
            <a:r>
              <a:rPr lang="en-US" sz="2400" dirty="0" smtClean="0">
                <a:latin typeface="Arial" charset="0"/>
              </a:rPr>
              <a:t>control using </a:t>
            </a:r>
            <a:r>
              <a:rPr lang="en-US" sz="2400" dirty="0">
                <a:latin typeface="Arial" charset="0"/>
              </a:rPr>
              <a:t>pulse-width modulation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Valves cycle between fully-opened and closed to achieve, on average, the desired flow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rate</a:t>
            </a:r>
          </a:p>
          <a:p>
            <a:pPr lvl="2"/>
            <a:r>
              <a:rPr lang="en-US" sz="1600" dirty="0" smtClean="0">
                <a:latin typeface="Arial" charset="0"/>
                <a:ea typeface="ＭＳ Ｐゴシック" charset="0"/>
              </a:rPr>
              <a:t>Algorithm considers min on/off time, evolving plenum pressure to compute open/close times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Why not control flow by partially opening valve? </a:t>
            </a:r>
          </a:p>
          <a:p>
            <a:pPr lvl="2"/>
            <a:r>
              <a:rPr lang="en-US" sz="1600" dirty="0">
                <a:latin typeface="Arial" charset="0"/>
                <a:ea typeface="ＭＳ Ｐゴシック" charset="0"/>
              </a:rPr>
              <a:t>Drifting voltage response of piezo crystal requires frequent tuning, irreproducible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results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Piezo valves on NSTX-U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076325"/>
            <a:ext cx="2895600" cy="5476875"/>
            <a:chOff x="457200" y="990600"/>
            <a:chExt cx="2895600" cy="5476875"/>
          </a:xfrm>
        </p:grpSpPr>
        <p:pic>
          <p:nvPicPr>
            <p:cNvPr id="16" name="Picture 4" descr="image0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90600"/>
              <a:ext cx="2895600" cy="547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0"/>
            <p:cNvCxnSpPr>
              <a:cxnSpLocks noChangeShapeType="1"/>
            </p:cNvCxnSpPr>
            <p:nvPr/>
          </p:nvCxnSpPr>
          <p:spPr bwMode="auto">
            <a:xfrm rot="10800000" flipV="1">
              <a:off x="2057400" y="2438400"/>
              <a:ext cx="914400" cy="1588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2362200" y="3962400"/>
              <a:ext cx="914400" cy="1588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1511300" y="2057400"/>
              <a:ext cx="698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i="0" dirty="0">
                  <a:solidFill>
                    <a:srgbClr val="008000"/>
                  </a:solidFill>
                </a:rPr>
                <a:t>PZV1</a:t>
              </a:r>
            </a:p>
          </p:txBody>
        </p: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1905000" y="3962400"/>
              <a:ext cx="698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i="0" dirty="0">
                  <a:solidFill>
                    <a:srgbClr val="008000"/>
                  </a:solidFill>
                </a:rPr>
                <a:t>PZV2</a:t>
              </a:r>
            </a:p>
            <a:p>
              <a:pPr eaLnBrk="1" hangingPunct="1"/>
              <a:r>
                <a:rPr lang="en-US" sz="1600" i="0" dirty="0">
                  <a:solidFill>
                    <a:srgbClr val="008000"/>
                  </a:solidFill>
                </a:rPr>
                <a:t>PZV3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10800000" flipV="1">
              <a:off x="2362200" y="3810000"/>
              <a:ext cx="9144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905000" y="3624263"/>
              <a:ext cx="538163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i="0" dirty="0">
                  <a:solidFill>
                    <a:srgbClr val="008080"/>
                  </a:solidFill>
                  <a:latin typeface="Helvetica" pitchFamily="-103" charset="0"/>
                  <a:ea typeface="Arial" pitchFamily="-103" charset="0"/>
                  <a:cs typeface="Arial" pitchFamily="-103" charset="0"/>
                </a:rPr>
                <a:t>SGI</a:t>
              </a:r>
            </a:p>
          </p:txBody>
        </p:sp>
        <p:cxnSp>
          <p:nvCxnSpPr>
            <p:cNvPr id="23" name="Straight Arrow Connector 17"/>
            <p:cNvCxnSpPr>
              <a:cxnSpLocks noChangeShapeType="1"/>
            </p:cNvCxnSpPr>
            <p:nvPr/>
          </p:nvCxnSpPr>
          <p:spPr bwMode="auto">
            <a:xfrm rot="10800000" flipV="1">
              <a:off x="2362200" y="3657600"/>
              <a:ext cx="914400" cy="1588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1905000" y="3073400"/>
              <a:ext cx="6064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i="0">
                  <a:solidFill>
                    <a:srgbClr val="3366FF"/>
                  </a:solidFill>
                </a:rPr>
                <a:t>GPI</a:t>
              </a:r>
            </a:p>
            <a:p>
              <a:pPr eaLnBrk="1" hangingPunct="1"/>
              <a:r>
                <a:rPr lang="en-US" sz="1600" i="0">
                  <a:solidFill>
                    <a:srgbClr val="3366FF"/>
                  </a:solidFill>
                </a:rPr>
                <a:t>Imp.</a:t>
              </a:r>
            </a:p>
          </p:txBody>
        </p:sp>
        <p:cxnSp>
          <p:nvCxnSpPr>
            <p:cNvPr id="25" name="Straight Arrow Connector 19"/>
            <p:cNvCxnSpPr>
              <a:cxnSpLocks noChangeShapeType="1"/>
            </p:cNvCxnSpPr>
            <p:nvPr/>
          </p:nvCxnSpPr>
          <p:spPr bwMode="auto">
            <a:xfrm rot="16200000" flipV="1">
              <a:off x="991394" y="5866606"/>
              <a:ext cx="914400" cy="1588"/>
            </a:xfrm>
            <a:prstGeom prst="straightConnector1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1447800" y="5224463"/>
              <a:ext cx="652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i="0">
                  <a:solidFill>
                    <a:srgbClr val="FF9933"/>
                  </a:solidFill>
                </a:rPr>
                <a:t>DIVL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00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2438400"/>
          </a:xfrm>
        </p:spPr>
        <p:txBody>
          <a:bodyPr>
            <a:normAutofit/>
          </a:bodyPr>
          <a:lstStyle/>
          <a:p>
            <a:r>
              <a:rPr lang="en-US" smtClean="0"/>
              <a:t>Gas injected </a:t>
            </a:r>
            <a:r>
              <a:rPr lang="en-US" dirty="0" smtClean="0"/>
              <a:t>prior to breakdown</a:t>
            </a:r>
          </a:p>
          <a:p>
            <a:pPr lvl="1"/>
            <a:r>
              <a:rPr lang="en-US" dirty="0" smtClean="0"/>
              <a:t>Pumped away by turbo (vessel) and </a:t>
            </a:r>
            <a:r>
              <a:rPr lang="en-US" dirty="0" err="1" smtClean="0"/>
              <a:t>cyro</a:t>
            </a:r>
            <a:r>
              <a:rPr lang="en-US" dirty="0" smtClean="0"/>
              <a:t> (beam) pumps</a:t>
            </a:r>
          </a:p>
          <a:p>
            <a:pPr lvl="1"/>
            <a:r>
              <a:rPr lang="en-US" dirty="0" smtClean="0"/>
              <a:t>Prefill algorithm does active feedback on vessel pressure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Vessel pressure gauges have a slow response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Prefill control for plasma startup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45674"/>
            <a:ext cx="6858000" cy="28923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543800" y="3516868"/>
            <a:ext cx="953363" cy="369332"/>
            <a:chOff x="7620000" y="3516868"/>
            <a:chExt cx="953363" cy="369332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7620000" y="3886200"/>
              <a:ext cx="914400" cy="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35168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Target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6172200" y="4038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4191000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99"/>
                </a:solidFill>
              </a:rPr>
              <a:t>Field pickup</a:t>
            </a:r>
            <a:endParaRPr lang="en-US" dirty="0">
              <a:solidFill>
                <a:srgbClr val="336699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43800" y="6019800"/>
            <a:ext cx="1030458" cy="369332"/>
            <a:chOff x="7620000" y="3516868"/>
            <a:chExt cx="1030458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7620000" y="3886200"/>
              <a:ext cx="914400" cy="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96200" y="3516868"/>
              <a:ext cx="954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Closed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43800" y="4572000"/>
            <a:ext cx="914400" cy="369332"/>
            <a:chOff x="7620000" y="3516868"/>
            <a:chExt cx="914400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7620000" y="3886200"/>
              <a:ext cx="914400" cy="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96200" y="3516868"/>
              <a:ext cx="774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Open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02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vessel volume must be chosen</a:t>
            </a:r>
          </a:p>
          <a:p>
            <a:pPr lvl="1"/>
            <a:r>
              <a:rPr lang="en-US" dirty="0" smtClean="0"/>
              <a:t>NBI beam line volume similar to NSTX-U volume</a:t>
            </a:r>
          </a:p>
          <a:p>
            <a:pPr lvl="1"/>
            <a:r>
              <a:rPr lang="en-US" dirty="0" smtClean="0"/>
              <a:t>Planned: consistency check with beam TIV status in EPICs</a:t>
            </a:r>
          </a:p>
          <a:p>
            <a:pPr lvl="2"/>
            <a:r>
              <a:rPr lang="en-US" dirty="0" smtClean="0"/>
              <a:t>Until then, be aware of opening and closing NBI TIVs</a:t>
            </a:r>
          </a:p>
          <a:p>
            <a:pPr lvl="1"/>
            <a:r>
              <a:rPr lang="en-US" dirty="0" smtClean="0"/>
              <a:t>Not fatal, but could result in missing prefill target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Prefill is mostly left alone, except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33800"/>
            <a:ext cx="4080088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038600"/>
            <a:ext cx="2758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injection category 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Prefill Subset 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Prefill Data 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3810000"/>
            <a:ext cx="22098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3734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25000 liters: No beam TIVs open</a:t>
            </a:r>
          </a:p>
          <a:p>
            <a:r>
              <a:rPr lang="en-US" dirty="0" smtClean="0"/>
              <a:t>50000 liters: One beam TIV open</a:t>
            </a:r>
          </a:p>
          <a:p>
            <a:r>
              <a:rPr lang="en-US" dirty="0" smtClean="0"/>
              <a:t>75000 liters: Both beam TIVs 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vessel volume must be chosen</a:t>
            </a:r>
          </a:p>
          <a:p>
            <a:pPr lvl="1"/>
            <a:r>
              <a:rPr lang="en-US" dirty="0" smtClean="0"/>
              <a:t>NBI beam line volume similar to NSTX-U volume</a:t>
            </a:r>
          </a:p>
          <a:p>
            <a:pPr lvl="1"/>
            <a:r>
              <a:rPr lang="en-US" dirty="0" smtClean="0"/>
              <a:t>Planned: consistency check with beam TIV status in EPICs</a:t>
            </a:r>
          </a:p>
          <a:p>
            <a:pPr lvl="2"/>
            <a:r>
              <a:rPr lang="en-US" dirty="0" smtClean="0"/>
              <a:t>Until then, be aware of opening and closing NBI TIVs</a:t>
            </a:r>
          </a:p>
          <a:p>
            <a:pPr lvl="1"/>
            <a:r>
              <a:rPr lang="en-US" dirty="0" smtClean="0"/>
              <a:t>Not fatal, but could result in missing prefill target</a:t>
            </a:r>
          </a:p>
          <a:p>
            <a:pPr lvl="1"/>
            <a:endParaRPr lang="en-US" dirty="0"/>
          </a:p>
          <a:p>
            <a:r>
              <a:rPr lang="en-US" dirty="0" smtClean="0"/>
              <a:t>All other changes or problems …</a:t>
            </a:r>
          </a:p>
          <a:p>
            <a:pPr lvl="1"/>
            <a:r>
              <a:rPr lang="en-US" dirty="0" smtClean="0"/>
              <a:t>Fail to break down, gas injector or pressure gauge breaks, not getting prefill target, changing prefill gas type …</a:t>
            </a:r>
          </a:p>
          <a:p>
            <a:pPr lvl="1"/>
            <a:r>
              <a:rPr lang="en-US" dirty="0" smtClean="0"/>
              <a:t>Call Devon or Dennis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Prefill is mostly left alone, except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4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18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Enable valve in PCS</a:t>
            </a:r>
          </a:p>
          <a:p>
            <a:pPr lvl="1"/>
            <a:r>
              <a:rPr lang="en-US" dirty="0" smtClean="0"/>
              <a:t>Gas Injection </a:t>
            </a:r>
            <a:r>
              <a:rPr lang="en-US" dirty="0" smtClean="0">
                <a:sym typeface="Wingdings"/>
              </a:rPr>
              <a:t> Enable and Status  Injector enable …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Tell the vacuum PLC operator</a:t>
            </a:r>
          </a:p>
          <a:p>
            <a:pPr lvl="1"/>
            <a:r>
              <a:rPr lang="en-US" dirty="0" smtClean="0">
                <a:sym typeface="Wingdings"/>
              </a:rPr>
              <a:t>They also need to know the plenum pressure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Make sure Piezo gas type is correct in PCS at the start of XP</a:t>
            </a:r>
          </a:p>
          <a:p>
            <a:pPr lvl="1"/>
            <a:r>
              <a:rPr lang="en-US" dirty="0"/>
              <a:t>Gas Injection </a:t>
            </a:r>
            <a:r>
              <a:rPr lang="en-US" dirty="0">
                <a:sym typeface="Wingdings"/>
              </a:rPr>
              <a:t> Enable and Status  Gas type …</a:t>
            </a:r>
          </a:p>
          <a:p>
            <a:pPr lvl="1"/>
            <a:r>
              <a:rPr lang="en-US" dirty="0" smtClean="0">
                <a:sym typeface="Wingdings"/>
              </a:rPr>
              <a:t>Daily checklist would have this in it</a:t>
            </a:r>
          </a:p>
          <a:p>
            <a:pPr lvl="1"/>
            <a:r>
              <a:rPr lang="en-US" dirty="0" smtClean="0">
                <a:sym typeface="Wingdings"/>
              </a:rPr>
              <a:t>Future: check consistency with EPICS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 gas, you must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09" y="990600"/>
            <a:ext cx="1699391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990600"/>
            <a:ext cx="173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572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Piezo valve control waveform</a:t>
            </a:r>
          </a:p>
          <a:p>
            <a:pPr lvl="1"/>
            <a:r>
              <a:rPr lang="en-US" dirty="0" smtClean="0"/>
              <a:t>Valve is closed, open or in flow rate (PWM) control</a:t>
            </a:r>
          </a:p>
          <a:p>
            <a:pPr lvl="1"/>
            <a:r>
              <a:rPr lang="en-US" dirty="0" smtClean="0"/>
              <a:t>In the future, could have option for density, div radiation …</a:t>
            </a:r>
          </a:p>
          <a:p>
            <a:pPr lvl="2"/>
            <a:endParaRPr lang="en-US" dirty="0"/>
          </a:p>
          <a:p>
            <a:r>
              <a:rPr lang="en-US" dirty="0" smtClean="0"/>
              <a:t>Piezo flow rate waveform</a:t>
            </a:r>
          </a:p>
          <a:p>
            <a:pPr lvl="1"/>
            <a:r>
              <a:rPr lang="en-US" dirty="0" smtClean="0"/>
              <a:t>Set target flow rate for when valve control = flow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Piezo valve control from the PCS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998"/>
          <a:stretch/>
        </p:blipFill>
        <p:spPr>
          <a:xfrm>
            <a:off x="5105400" y="3733800"/>
            <a:ext cx="360981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946"/>
          <a:stretch/>
        </p:blipFill>
        <p:spPr>
          <a:xfrm>
            <a:off x="4343400" y="1010523"/>
            <a:ext cx="3581400" cy="27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fueling (t &lt; 100ms) was important on NSTX for avoiding locked-modes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66800"/>
            <a:ext cx="3962400" cy="5407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99721"/>
            <a:ext cx="3810000" cy="2610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605"/>
          <a:stretch/>
        </p:blipFill>
        <p:spPr>
          <a:xfrm>
            <a:off x="457200" y="4387982"/>
            <a:ext cx="3904618" cy="1708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865" y="6096000"/>
            <a:ext cx="102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7871" y="4038600"/>
            <a:ext cx="241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PZV2 Voltage 141182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34623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mpd="sng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8154</TotalTime>
  <Words>854</Words>
  <Application>Microsoft Macintosh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NSTX Upgrade</vt:lpstr>
      <vt:lpstr>Gas Injection System (GIS)</vt:lpstr>
      <vt:lpstr>Gas Injection Systems on NSTX-U for FY16</vt:lpstr>
      <vt:lpstr>Piezo valves on NSTX-U</vt:lpstr>
      <vt:lpstr>Prefill control for plasma startup</vt:lpstr>
      <vt:lpstr>Prefill is mostly left alone, except …</vt:lpstr>
      <vt:lpstr>Prefill is mostly left alone, except …</vt:lpstr>
      <vt:lpstr>If you want gas, you must …</vt:lpstr>
      <vt:lpstr>Piezo valve control from the PCS</vt:lpstr>
      <vt:lpstr>Early fueling (t &lt; 100ms) was important on NSTX for avoiding locked-modes</vt:lpstr>
      <vt:lpstr>HFS gas important for H-mode access</vt:lpstr>
      <vt:lpstr>Supersonic gas injector (SGI) provides increased fueling efficiency </vt:lpstr>
      <vt:lpstr>Summary of NSTX-U gas injection system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Devon Battaglia</cp:lastModifiedBy>
  <cp:revision>228</cp:revision>
  <dcterms:created xsi:type="dcterms:W3CDTF">2015-07-16T16:59:24Z</dcterms:created>
  <dcterms:modified xsi:type="dcterms:W3CDTF">2015-09-15T13:32:26Z</dcterms:modified>
</cp:coreProperties>
</file>