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1217" r:id="rId2"/>
    <p:sldId id="1227" r:id="rId3"/>
    <p:sldId id="1229" r:id="rId4"/>
    <p:sldId id="1231" r:id="rId5"/>
    <p:sldId id="1233" r:id="rId6"/>
    <p:sldId id="1235" r:id="rId7"/>
    <p:sldId id="1237" r:id="rId8"/>
    <p:sldId id="1239" r:id="rId9"/>
    <p:sldId id="1241" r:id="rId10"/>
    <p:sldId id="1243" r:id="rId11"/>
    <p:sldId id="1245" r:id="rId12"/>
    <p:sldId id="1247" r:id="rId13"/>
    <p:sldId id="1249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3333CC"/>
    <a:srgbClr val="FFFFCC"/>
    <a:srgbClr val="FF3300"/>
    <a:srgbClr val="9999FF"/>
    <a:srgbClr val="FF0000"/>
    <a:srgbClr val="00CC66"/>
    <a:srgbClr val="FF9933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4558" autoAdjust="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t" anchorCtr="0" compatLnSpc="1">
            <a:prstTxWarp prst="textNoShape">
              <a:avLst/>
            </a:prstTxWarp>
          </a:bodyPr>
          <a:lstStyle>
            <a:lvl1pPr defTabSz="96744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t" anchorCtr="0" compatLnSpc="1">
            <a:prstTxWarp prst="textNoShape">
              <a:avLst/>
            </a:prstTxWarp>
          </a:bodyPr>
          <a:lstStyle>
            <a:lvl1pPr algn="r" defTabSz="96744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b" anchorCtr="0" compatLnSpc="1">
            <a:prstTxWarp prst="textNoShape">
              <a:avLst/>
            </a:prstTxWarp>
          </a:bodyPr>
          <a:lstStyle>
            <a:lvl1pPr defTabSz="96744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b" anchorCtr="0" compatLnSpc="1">
            <a:prstTxWarp prst="textNoShape">
              <a:avLst/>
            </a:prstTxWarp>
          </a:bodyPr>
          <a:lstStyle>
            <a:lvl1pPr algn="r" defTabSz="96744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B82B3C3-DB21-425E-98F9-C96B70590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5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79888" y="0"/>
            <a:ext cx="3135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7138" y="712788"/>
            <a:ext cx="4860925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595813"/>
            <a:ext cx="5381625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2250"/>
            <a:ext cx="3135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79888" y="9112250"/>
            <a:ext cx="3135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506BB1F-C964-46D8-ABCA-FF9594E4B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949BA-7D14-4120-BCF3-4D88F297DC8D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C3F18-7646-465F-8AE7-221D59B6C2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" y="1209040"/>
            <a:ext cx="8763000" cy="495300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/>
            </a:lvl1pPr>
            <a:lvl2pPr>
              <a:spcBef>
                <a:spcPts val="0"/>
              </a:spcBef>
              <a:spcAft>
                <a:spcPts val="500"/>
              </a:spcAft>
              <a:defRPr/>
            </a:lvl2pPr>
            <a:lvl3pPr>
              <a:spcBef>
                <a:spcPts val="0"/>
              </a:spcBef>
              <a:spcAft>
                <a:spcPts val="500"/>
              </a:spcAft>
              <a:defRPr/>
            </a:lvl3pPr>
            <a:lvl4pPr>
              <a:spcBef>
                <a:spcPts val="0"/>
              </a:spcBef>
              <a:spcAft>
                <a:spcPts val="500"/>
              </a:spcAft>
              <a:defRPr/>
            </a:lvl4pPr>
            <a:lvl5pPr>
              <a:spcBef>
                <a:spcPts val="0"/>
              </a:spcBef>
              <a:spcAft>
                <a:spcPts val="5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" y="1209040"/>
            <a:ext cx="8763000" cy="495300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/>
            </a:lvl1pPr>
            <a:lvl2pPr>
              <a:spcBef>
                <a:spcPts val="0"/>
              </a:spcBef>
              <a:spcAft>
                <a:spcPts val="500"/>
              </a:spcAft>
              <a:defRPr/>
            </a:lvl2pPr>
            <a:lvl3pPr>
              <a:spcBef>
                <a:spcPts val="0"/>
              </a:spcBef>
              <a:spcAft>
                <a:spcPts val="500"/>
              </a:spcAft>
              <a:defRPr/>
            </a:lvl3pPr>
            <a:lvl4pPr>
              <a:spcBef>
                <a:spcPts val="0"/>
              </a:spcBef>
              <a:spcAft>
                <a:spcPts val="500"/>
              </a:spcAft>
              <a:defRPr/>
            </a:lvl4pPr>
            <a:lvl5pPr>
              <a:spcBef>
                <a:spcPts val="0"/>
              </a:spcBef>
              <a:spcAft>
                <a:spcPts val="5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" y="1209040"/>
            <a:ext cx="8763000" cy="495300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/>
            </a:lvl1pPr>
            <a:lvl2pPr>
              <a:spcBef>
                <a:spcPts val="0"/>
              </a:spcBef>
              <a:spcAft>
                <a:spcPts val="500"/>
              </a:spcAft>
              <a:defRPr/>
            </a:lvl2pPr>
            <a:lvl3pPr>
              <a:spcBef>
                <a:spcPts val="0"/>
              </a:spcBef>
              <a:spcAft>
                <a:spcPts val="500"/>
              </a:spcAft>
              <a:defRPr/>
            </a:lvl3pPr>
            <a:lvl4pPr>
              <a:spcBef>
                <a:spcPts val="0"/>
              </a:spcBef>
              <a:spcAft>
                <a:spcPts val="500"/>
              </a:spcAft>
              <a:defRPr/>
            </a:lvl4pPr>
            <a:lvl5pPr>
              <a:spcBef>
                <a:spcPts val="0"/>
              </a:spcBef>
              <a:spcAft>
                <a:spcPts val="5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" y="1209040"/>
            <a:ext cx="8763000" cy="495300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/>
            </a:lvl1pPr>
            <a:lvl2pPr>
              <a:spcBef>
                <a:spcPts val="0"/>
              </a:spcBef>
              <a:spcAft>
                <a:spcPts val="500"/>
              </a:spcAft>
              <a:defRPr/>
            </a:lvl2pPr>
            <a:lvl3pPr>
              <a:spcBef>
                <a:spcPts val="0"/>
              </a:spcBef>
              <a:spcAft>
                <a:spcPts val="500"/>
              </a:spcAft>
              <a:defRPr/>
            </a:lvl3pPr>
            <a:lvl4pPr>
              <a:spcBef>
                <a:spcPts val="0"/>
              </a:spcBef>
              <a:spcAft>
                <a:spcPts val="500"/>
              </a:spcAft>
              <a:defRPr/>
            </a:lvl4pPr>
            <a:lvl5pPr>
              <a:spcBef>
                <a:spcPts val="0"/>
              </a:spcBef>
              <a:spcAft>
                <a:spcPts val="5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" y="1209040"/>
            <a:ext cx="8763000" cy="495300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/>
            </a:lvl1pPr>
            <a:lvl2pPr>
              <a:spcBef>
                <a:spcPts val="0"/>
              </a:spcBef>
              <a:spcAft>
                <a:spcPts val="500"/>
              </a:spcAft>
              <a:defRPr/>
            </a:lvl2pPr>
            <a:lvl3pPr>
              <a:spcBef>
                <a:spcPts val="0"/>
              </a:spcBef>
              <a:spcAft>
                <a:spcPts val="500"/>
              </a:spcAft>
              <a:defRPr/>
            </a:lvl3pPr>
            <a:lvl4pPr>
              <a:spcBef>
                <a:spcPts val="0"/>
              </a:spcBef>
              <a:spcAft>
                <a:spcPts val="500"/>
              </a:spcAft>
              <a:defRPr/>
            </a:lvl4pPr>
            <a:lvl5pPr>
              <a:spcBef>
                <a:spcPts val="0"/>
              </a:spcBef>
              <a:spcAft>
                <a:spcPts val="5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" y="1209040"/>
            <a:ext cx="8763000" cy="495300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/>
            </a:lvl1pPr>
            <a:lvl2pPr>
              <a:spcBef>
                <a:spcPts val="0"/>
              </a:spcBef>
              <a:spcAft>
                <a:spcPts val="500"/>
              </a:spcAft>
              <a:defRPr/>
            </a:lvl2pPr>
            <a:lvl3pPr>
              <a:spcBef>
                <a:spcPts val="0"/>
              </a:spcBef>
              <a:spcAft>
                <a:spcPts val="500"/>
              </a:spcAft>
              <a:defRPr/>
            </a:lvl3pPr>
            <a:lvl4pPr>
              <a:spcBef>
                <a:spcPts val="0"/>
              </a:spcBef>
              <a:spcAft>
                <a:spcPts val="500"/>
              </a:spcAft>
              <a:defRPr/>
            </a:lvl4pPr>
            <a:lvl5pPr>
              <a:spcBef>
                <a:spcPts val="0"/>
              </a:spcBef>
              <a:spcAft>
                <a:spcPts val="5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" y="1209040"/>
            <a:ext cx="8763000" cy="495300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/>
            </a:lvl1pPr>
            <a:lvl2pPr>
              <a:spcBef>
                <a:spcPts val="0"/>
              </a:spcBef>
              <a:spcAft>
                <a:spcPts val="500"/>
              </a:spcAft>
              <a:defRPr/>
            </a:lvl2pPr>
            <a:lvl3pPr>
              <a:spcBef>
                <a:spcPts val="0"/>
              </a:spcBef>
              <a:spcAft>
                <a:spcPts val="500"/>
              </a:spcAft>
              <a:defRPr/>
            </a:lvl3pPr>
            <a:lvl4pPr>
              <a:spcBef>
                <a:spcPts val="0"/>
              </a:spcBef>
              <a:spcAft>
                <a:spcPts val="500"/>
              </a:spcAft>
              <a:defRPr/>
            </a:lvl4pPr>
            <a:lvl5pPr>
              <a:spcBef>
                <a:spcPts val="0"/>
              </a:spcBef>
              <a:spcAft>
                <a:spcPts val="5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" y="1209040"/>
            <a:ext cx="8763000" cy="495300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/>
            </a:lvl1pPr>
            <a:lvl2pPr>
              <a:spcBef>
                <a:spcPts val="0"/>
              </a:spcBef>
              <a:spcAft>
                <a:spcPts val="500"/>
              </a:spcAft>
              <a:defRPr/>
            </a:lvl2pPr>
            <a:lvl3pPr>
              <a:spcBef>
                <a:spcPts val="0"/>
              </a:spcBef>
              <a:spcAft>
                <a:spcPts val="500"/>
              </a:spcAft>
              <a:defRPr/>
            </a:lvl3pPr>
            <a:lvl4pPr>
              <a:spcBef>
                <a:spcPts val="0"/>
              </a:spcBef>
              <a:spcAft>
                <a:spcPts val="500"/>
              </a:spcAft>
              <a:defRPr/>
            </a:lvl4pPr>
            <a:lvl5pPr>
              <a:spcBef>
                <a:spcPts val="0"/>
              </a:spcBef>
              <a:spcAft>
                <a:spcPts val="5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" y="1209040"/>
            <a:ext cx="8763000" cy="495300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/>
            </a:lvl1pPr>
            <a:lvl2pPr>
              <a:spcBef>
                <a:spcPts val="0"/>
              </a:spcBef>
              <a:spcAft>
                <a:spcPts val="500"/>
              </a:spcAft>
              <a:defRPr/>
            </a:lvl2pPr>
            <a:lvl3pPr>
              <a:spcBef>
                <a:spcPts val="0"/>
              </a:spcBef>
              <a:spcAft>
                <a:spcPts val="500"/>
              </a:spcAft>
              <a:defRPr/>
            </a:lvl3pPr>
            <a:lvl4pPr>
              <a:spcBef>
                <a:spcPts val="0"/>
              </a:spcBef>
              <a:spcAft>
                <a:spcPts val="500"/>
              </a:spcAft>
              <a:defRPr/>
            </a:lvl4pPr>
            <a:lvl5pPr>
              <a:spcBef>
                <a:spcPts val="0"/>
              </a:spcBef>
              <a:spcAft>
                <a:spcPts val="5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5" name="Picture 13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3076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77" name="Picture 19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54DBE245-97F4-489A-95DD-4956395D3C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>
                <a:cs typeface="+mn-cs"/>
              </a:rPr>
              <a:t>NSTX-U Plasma Diagnostic Planning Meeting, PPPL July 26</a:t>
            </a:r>
            <a:r>
              <a:rPr lang="en-US" sz="800" i="0" baseline="30000" dirty="0">
                <a:cs typeface="+mn-cs"/>
              </a:rPr>
              <a:t>th</a:t>
            </a:r>
            <a:r>
              <a:rPr lang="en-US" sz="800" i="0" dirty="0">
                <a:cs typeface="+mn-cs"/>
              </a:rPr>
              <a:t>,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9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4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13315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3316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3317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3318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3319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3320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3321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3322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3323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3324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3325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3326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3327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3328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3329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3330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3331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3332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3333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3334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3335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3336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3337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3338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3339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3340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13341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13342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3343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3344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13346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3347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3348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3349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13350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3351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3352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3353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3354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13355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356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3357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13358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3359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3360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13361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2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63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13364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2"/>
          <p:cNvSpPr>
            <a:spLocks noChangeArrowheads="1"/>
          </p:cNvSpPr>
          <p:nvPr/>
        </p:nvSpPr>
        <p:spPr bwMode="auto">
          <a:xfrm>
            <a:off x="0" y="976313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UCLA Research Plans for NSTX-U</a:t>
            </a:r>
            <a:endParaRPr lang="en-US" sz="3200" i="0" dirty="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sp>
        <p:nvSpPr>
          <p:cNvPr id="13366" name="Text Box 9"/>
          <p:cNvSpPr txBox="1">
            <a:spLocks noChangeArrowheads="1"/>
          </p:cNvSpPr>
          <p:nvPr/>
        </p:nvSpPr>
        <p:spPr bwMode="auto">
          <a:xfrm>
            <a:off x="1557338" y="2057400"/>
            <a:ext cx="6019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0">
                <a:solidFill>
                  <a:schemeClr val="tx1"/>
                </a:solidFill>
                <a:latin typeface="Arial" charset="0"/>
              </a:rPr>
              <a:t>Tony Peebles</a:t>
            </a:r>
          </a:p>
          <a:p>
            <a:pPr algn="ctr"/>
            <a:r>
              <a:rPr lang="en-US" sz="1800" b="0">
                <a:solidFill>
                  <a:schemeClr val="tx1"/>
                </a:solidFill>
                <a:latin typeface="Arial" charset="0"/>
              </a:rPr>
              <a:t>Neal Crocker, Shige Kubota, and Jie Zhang</a:t>
            </a:r>
            <a:endParaRPr lang="en-US" sz="1600" b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en-US" sz="1800" b="0">
                <a:solidFill>
                  <a:schemeClr val="tx1"/>
                </a:solidFill>
                <a:latin typeface="Arial" charset="0"/>
              </a:rPr>
              <a:t>and the NSTX-U &amp; DIII-D Research Teams</a:t>
            </a:r>
          </a:p>
        </p:txBody>
      </p:sp>
      <p:sp>
        <p:nvSpPr>
          <p:cNvPr id="13367" name="Text Box 10"/>
          <p:cNvSpPr txBox="1">
            <a:spLocks noChangeArrowheads="1"/>
          </p:cNvSpPr>
          <p:nvPr/>
        </p:nvSpPr>
        <p:spPr bwMode="auto">
          <a:xfrm>
            <a:off x="1651000" y="3097213"/>
            <a:ext cx="5715000" cy="6191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>
                <a:solidFill>
                  <a:srgbClr val="FF0000"/>
                </a:solidFill>
              </a:rPr>
              <a:t>NSTX-U Diagnostic Planning Meeting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>
                <a:solidFill>
                  <a:srgbClr val="FF0000"/>
                </a:solidFill>
              </a:rPr>
              <a:t>PPPL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>
                <a:solidFill>
                  <a:srgbClr val="FF0000"/>
                </a:solidFill>
              </a:rPr>
              <a:t>July 26</a:t>
            </a:r>
            <a:r>
              <a:rPr lang="en-US" sz="1600" i="0" baseline="30000">
                <a:solidFill>
                  <a:srgbClr val="FF0000"/>
                </a:solidFill>
              </a:rPr>
              <a:t>th</a:t>
            </a:r>
            <a:r>
              <a:rPr lang="en-US" sz="1600" i="0">
                <a:solidFill>
                  <a:srgbClr val="FF0000"/>
                </a:solidFill>
              </a:rPr>
              <a:t>, 2012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300" smtClean="0"/>
              <a:t>Upcoming DIII-D half run day planned for August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144463" y="1201738"/>
            <a:ext cx="8897937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2300" i="0" kern="0" dirty="0">
                <a:solidFill>
                  <a:srgbClr val="FF0000"/>
                </a:solidFill>
                <a:latin typeface="Arial"/>
                <a:cs typeface="+mn-cs"/>
              </a:rPr>
              <a:t>GOAL:  </a:t>
            </a:r>
            <a:r>
              <a:rPr lang="en-US" sz="2300" b="0" i="0" kern="0" dirty="0">
                <a:solidFill>
                  <a:schemeClr val="tx1"/>
                </a:solidFill>
                <a:latin typeface="Arial"/>
                <a:cs typeface="+mn-cs"/>
              </a:rPr>
              <a:t>Investigate equilibrium </a:t>
            </a:r>
            <a:r>
              <a:rPr lang="en-US" sz="2300" b="0" i="0" kern="0" dirty="0" err="1">
                <a:solidFill>
                  <a:schemeClr val="tx1"/>
                </a:solidFill>
                <a:latin typeface="Arial"/>
                <a:cs typeface="+mn-cs"/>
              </a:rPr>
              <a:t>polarimeter</a:t>
            </a:r>
            <a:r>
              <a:rPr lang="en-US" sz="2300" b="0" i="0" kern="0" dirty="0">
                <a:solidFill>
                  <a:schemeClr val="tx1"/>
                </a:solidFill>
                <a:latin typeface="Arial"/>
                <a:cs typeface="+mn-cs"/>
              </a:rPr>
              <a:t> phase variation and phase spectra from fast-ion driven modes, tearing modes, etc.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900"/>
              </a:spcAft>
              <a:defRPr/>
            </a:pPr>
            <a:endParaRPr lang="en-US" sz="2000" b="0" i="0" kern="0" dirty="0">
              <a:solidFill>
                <a:srgbClr val="0000FF"/>
              </a:solidFill>
              <a:latin typeface="Arial"/>
              <a:cs typeface="+mn-cs"/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900"/>
              </a:spcAft>
              <a:buFontTx/>
              <a:buChar char="•"/>
              <a:defRPr/>
            </a:pPr>
            <a:endParaRPr lang="en-US" sz="2000" b="0" i="0" kern="0" dirty="0">
              <a:solidFill>
                <a:srgbClr val="0000FF"/>
              </a:solidFill>
              <a:latin typeface="Arial"/>
              <a:cs typeface="+mn-cs"/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900"/>
              </a:spcAft>
              <a:buFontTx/>
              <a:buChar char="•"/>
              <a:defRPr/>
            </a:pPr>
            <a:endParaRPr lang="en-US" sz="2300" b="0" i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900"/>
              </a:spcAft>
              <a:buFontTx/>
              <a:buChar char="•"/>
              <a:defRPr/>
            </a:pPr>
            <a:endParaRPr lang="en-US" sz="2300" b="0" i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900"/>
              </a:spcAft>
              <a:buFontTx/>
              <a:buChar char="•"/>
              <a:defRPr/>
            </a:pPr>
            <a:endParaRPr lang="en-US" sz="2300" b="0" i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900"/>
              </a:spcAft>
              <a:buFontTx/>
              <a:buChar char="•"/>
              <a:defRPr/>
            </a:pPr>
            <a:endParaRPr lang="en-US" sz="2300" b="0" i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900"/>
              </a:spcAft>
              <a:buFontTx/>
              <a:buChar char="•"/>
              <a:defRPr/>
            </a:pPr>
            <a:endParaRPr lang="en-US" sz="2300" b="0" i="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10600" cy="4013200"/>
          </a:xfrm>
          <a:ln>
            <a:solidFill>
              <a:schemeClr val="bg1"/>
            </a:solidFill>
          </a:ln>
        </p:spPr>
        <p:txBody>
          <a:bodyPr/>
          <a:lstStyle/>
          <a:p>
            <a:pPr marL="3175" indent="0"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B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scan, 0.5T, 1.2T, </a:t>
            </a:r>
            <a:r>
              <a:rPr lang="en-US" sz="2000" b="1" dirty="0" smtClean="0">
                <a:solidFill>
                  <a:srgbClr val="FF0000"/>
                </a:solidFill>
              </a:rPr>
              <a:t>2.0T </a:t>
            </a:r>
            <a:r>
              <a:rPr lang="en-US" sz="2000" b="1" dirty="0" smtClean="0"/>
              <a:t>- moves from Faraday rotation dominated to Cotton Mouton dominated operating regime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200" i="1" dirty="0" smtClean="0">
                <a:solidFill>
                  <a:srgbClr val="3333CC"/>
                </a:solidFill>
              </a:rPr>
              <a:t>n</a:t>
            </a:r>
            <a:r>
              <a:rPr lang="en-US" sz="2200" i="1" baseline="-25000" dirty="0" smtClean="0">
                <a:solidFill>
                  <a:srgbClr val="3333CC"/>
                </a:solidFill>
              </a:rPr>
              <a:t>e</a:t>
            </a:r>
            <a:r>
              <a:rPr lang="en-US" sz="2200" dirty="0" smtClean="0">
                <a:solidFill>
                  <a:srgbClr val="3333CC"/>
                </a:solidFill>
              </a:rPr>
              <a:t> </a:t>
            </a:r>
            <a:r>
              <a:rPr lang="en-US" sz="2200" dirty="0" smtClean="0">
                <a:solidFill>
                  <a:srgbClr val="3333CC"/>
                </a:solidFill>
                <a:sym typeface="Symbol"/>
              </a:rPr>
              <a:t></a:t>
            </a:r>
            <a:r>
              <a:rPr lang="en-US" sz="2200" dirty="0" smtClean="0">
                <a:solidFill>
                  <a:srgbClr val="3333CC"/>
                </a:solidFill>
              </a:rPr>
              <a:t> 4 x10</a:t>
            </a:r>
            <a:r>
              <a:rPr lang="en-US" sz="2200" baseline="30000" dirty="0" smtClean="0">
                <a:solidFill>
                  <a:srgbClr val="3333CC"/>
                </a:solidFill>
              </a:rPr>
              <a:t>19</a:t>
            </a:r>
            <a:r>
              <a:rPr lang="en-US" sz="2200" dirty="0" smtClean="0">
                <a:solidFill>
                  <a:srgbClr val="3333CC"/>
                </a:solidFill>
              </a:rPr>
              <a:t> m</a:t>
            </a:r>
            <a:r>
              <a:rPr lang="en-US" sz="2200" baseline="30000" dirty="0" smtClean="0">
                <a:solidFill>
                  <a:srgbClr val="3333CC"/>
                </a:solidFill>
              </a:rPr>
              <a:t>-3</a:t>
            </a:r>
            <a:r>
              <a:rPr lang="en-US" sz="2200" dirty="0" smtClean="0">
                <a:solidFill>
                  <a:srgbClr val="3333CC"/>
                </a:solidFill>
              </a:rPr>
              <a:t>, </a:t>
            </a:r>
            <a:r>
              <a:rPr lang="en-US" sz="2200" dirty="0">
                <a:solidFill>
                  <a:srgbClr val="3333CC"/>
                </a:solidFill>
              </a:rPr>
              <a:t>oval/circular shape, </a:t>
            </a:r>
            <a:r>
              <a:rPr lang="en-US" sz="2200" dirty="0" smtClean="0">
                <a:solidFill>
                  <a:srgbClr val="3333CC"/>
                </a:solidFill>
              </a:rPr>
              <a:t>beam-heated L-mode </a:t>
            </a:r>
          </a:p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2200" b="1" dirty="0" smtClean="0">
                <a:solidFill>
                  <a:srgbClr val="3333CC"/>
                </a:solidFill>
              </a:rPr>
              <a:t>Plasma vertically </a:t>
            </a:r>
            <a:r>
              <a:rPr lang="en-US" sz="2200" b="1" dirty="0">
                <a:solidFill>
                  <a:srgbClr val="3333CC"/>
                </a:solidFill>
              </a:rPr>
              <a:t>scanned </a:t>
            </a:r>
            <a:r>
              <a:rPr lang="en-US" sz="2200" b="1" dirty="0" smtClean="0">
                <a:solidFill>
                  <a:srgbClr val="3333CC"/>
                </a:solidFill>
              </a:rPr>
              <a:t>±15 cm</a:t>
            </a:r>
            <a:r>
              <a:rPr lang="en-US" sz="2200" dirty="0" smtClean="0">
                <a:solidFill>
                  <a:srgbClr val="3333CC"/>
                </a:solidFill>
              </a:rPr>
              <a:t>. Varies height of </a:t>
            </a:r>
            <a:r>
              <a:rPr lang="en-US" sz="2200" dirty="0" err="1" smtClean="0">
                <a:solidFill>
                  <a:srgbClr val="3333CC"/>
                </a:solidFill>
              </a:rPr>
              <a:t>polarimeter</a:t>
            </a:r>
            <a:r>
              <a:rPr lang="en-US" sz="2200" dirty="0" smtClean="0">
                <a:solidFill>
                  <a:srgbClr val="3333CC"/>
                </a:solidFill>
              </a:rPr>
              <a:t> chord </a:t>
            </a:r>
            <a:r>
              <a:rPr lang="en-US" sz="2200" dirty="0">
                <a:solidFill>
                  <a:srgbClr val="3333CC"/>
                </a:solidFill>
              </a:rPr>
              <a:t>relative to </a:t>
            </a:r>
            <a:r>
              <a:rPr lang="en-US" sz="2200" dirty="0" smtClean="0">
                <a:solidFill>
                  <a:srgbClr val="3333CC"/>
                </a:solidFill>
              </a:rPr>
              <a:t>plasma center – effectively a spatial scan</a:t>
            </a:r>
          </a:p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2200" dirty="0" smtClean="0">
                <a:solidFill>
                  <a:srgbClr val="3333CC"/>
                </a:solidFill>
              </a:rPr>
              <a:t>Also investigate measured phase spectra from fast-ion driven modes, tearing modes, etc.</a:t>
            </a:r>
          </a:p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+mj-lt"/>
              </a:rPr>
              <a:t>Measured </a:t>
            </a:r>
            <a:r>
              <a:rPr lang="en-US" sz="2200" b="1" dirty="0" err="1" smtClean="0">
                <a:solidFill>
                  <a:srgbClr val="FF0000"/>
                </a:solidFill>
                <a:latin typeface="+mj-lt"/>
              </a:rPr>
              <a:t>polarimeter</a:t>
            </a:r>
            <a:r>
              <a:rPr lang="en-US" sz="2200" b="1" dirty="0" smtClean="0">
                <a:solidFill>
                  <a:srgbClr val="FF0000"/>
                </a:solidFill>
                <a:latin typeface="+mj-lt"/>
              </a:rPr>
              <a:t> phase response will be compared to calculations using mode predictions as inputs to a synthetic diagnostic code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endParaRPr lang="en-US" sz="1600" dirty="0" smtClean="0"/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100" smtClean="0">
                <a:solidFill>
                  <a:srgbClr val="FF0000"/>
                </a:solidFill>
              </a:rPr>
              <a:t>Unfunded Doppler</a:t>
            </a:r>
            <a:r>
              <a:rPr lang="en-US" sz="2100" smtClean="0"/>
              <a:t> </a:t>
            </a:r>
            <a:r>
              <a:rPr lang="en-US" sz="2100" smtClean="0">
                <a:solidFill>
                  <a:srgbClr val="FF0000"/>
                </a:solidFill>
              </a:rPr>
              <a:t>backscattering (DBS):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z="1800" smtClean="0">
                <a:solidFill>
                  <a:srgbClr val="3333CC"/>
                </a:solidFill>
              </a:rPr>
              <a:t>intermediate k turbulence, E</a:t>
            </a:r>
            <a:r>
              <a:rPr lang="en-US" sz="1800" baseline="-16000" smtClean="0">
                <a:solidFill>
                  <a:srgbClr val="3333CC"/>
                </a:solidFill>
              </a:rPr>
              <a:t>r</a:t>
            </a:r>
            <a:r>
              <a:rPr lang="en-US" sz="1800" smtClean="0">
                <a:solidFill>
                  <a:srgbClr val="3333CC"/>
                </a:solidFill>
              </a:rPr>
              <a:t>, GAMs, zonal flows  and, potentially, wave E-field for fast-ion driven instabilities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14400"/>
            <a:ext cx="900906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700" b="0" i="0" kern="0" dirty="0">
                <a:solidFill>
                  <a:schemeClr val="tx1"/>
                </a:solidFill>
                <a:latin typeface="+mn-lt"/>
                <a:cs typeface="+mn-cs"/>
              </a:rPr>
              <a:t>DBS locally measures scattering from </a:t>
            </a:r>
            <a:r>
              <a:rPr lang="en-US" sz="1700" b="0" kern="0" dirty="0">
                <a:solidFill>
                  <a:schemeClr val="tx1"/>
                </a:solidFill>
                <a:latin typeface="+mn-lt"/>
                <a:cs typeface="+mn-cs"/>
              </a:rPr>
              <a:t>intermediate scale (~3 – 20cm</a:t>
            </a:r>
            <a:r>
              <a:rPr lang="en-US" sz="1700" b="0" kern="0" baseline="30000" dirty="0">
                <a:solidFill>
                  <a:schemeClr val="tx1"/>
                </a:solidFill>
                <a:latin typeface="+mn-lt"/>
                <a:cs typeface="+mn-cs"/>
              </a:rPr>
              <a:t>-1</a:t>
            </a:r>
            <a:r>
              <a:rPr lang="en-US" sz="1700" b="0" kern="0" dirty="0">
                <a:solidFill>
                  <a:schemeClr val="tx1"/>
                </a:solidFill>
                <a:latin typeface="+mn-lt"/>
                <a:cs typeface="+mn-cs"/>
              </a:rPr>
              <a:t>) </a:t>
            </a:r>
            <a:r>
              <a:rPr lang="en-US" sz="1700" b="0" i="0" kern="0" dirty="0">
                <a:solidFill>
                  <a:schemeClr val="tx1"/>
                </a:solidFill>
                <a:latin typeface="+mn-lt"/>
                <a:cs typeface="+mn-cs"/>
              </a:rPr>
              <a:t>turbulence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700" i="0" kern="0" dirty="0">
                <a:solidFill>
                  <a:srgbClr val="FF0000"/>
                </a:solidFill>
                <a:latin typeface="+mn-lt"/>
                <a:cs typeface="+mn-cs"/>
              </a:rPr>
              <a:t>Provides critical link between BES and high k scattering </a:t>
            </a:r>
            <a:r>
              <a:rPr lang="en-US" sz="2000" i="0" kern="0" dirty="0">
                <a:solidFill>
                  <a:srgbClr val="FF0000"/>
                </a:solidFill>
                <a:latin typeface="+mn-lt"/>
                <a:cs typeface="+mn-cs"/>
              </a:rPr>
              <a:t>+</a:t>
            </a:r>
            <a:r>
              <a:rPr lang="en-US" sz="1700" i="0" kern="0" dirty="0">
                <a:solidFill>
                  <a:srgbClr val="FF0000"/>
                </a:solidFill>
                <a:latin typeface="+mn-lt"/>
                <a:cs typeface="+mn-cs"/>
              </a:rPr>
              <a:t> … 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b="0" i="0" kern="0" dirty="0">
                <a:solidFill>
                  <a:schemeClr val="accent2"/>
                </a:solidFill>
                <a:latin typeface="+mn-lt"/>
              </a:rPr>
              <a:t> Doppler shift provides information on turbulent flow (~</a:t>
            </a:r>
            <a:r>
              <a:rPr lang="en-US" sz="1600" b="0" i="0" kern="0" dirty="0" err="1">
                <a:solidFill>
                  <a:schemeClr val="accent2"/>
                </a:solidFill>
                <a:latin typeface="+mn-lt"/>
              </a:rPr>
              <a:t>E</a:t>
            </a:r>
            <a:r>
              <a:rPr lang="en-US" sz="1600" b="0" i="0" kern="0" baseline="-16000" dirty="0" err="1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1600" b="0" i="0" kern="0" dirty="0">
                <a:solidFill>
                  <a:schemeClr val="accent2"/>
                </a:solidFill>
                <a:latin typeface="+mn-lt"/>
              </a:rPr>
              <a:t>), GAMs, etc.</a:t>
            </a:r>
          </a:p>
          <a:p>
            <a:pPr marL="633413" lvl="1" indent="-1714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b="0" i="0" kern="0" dirty="0">
                <a:solidFill>
                  <a:schemeClr val="accent2"/>
                </a:solidFill>
                <a:latin typeface="+mn-lt"/>
              </a:rPr>
              <a:t>Scattered power provides local info on turbulent fluctuation levels at intermediate-scale </a:t>
            </a:r>
            <a:r>
              <a:rPr lang="en-US" sz="1600" b="0" i="0" kern="0" dirty="0" err="1">
                <a:solidFill>
                  <a:schemeClr val="accent2"/>
                </a:solidFill>
                <a:latin typeface="+mn-lt"/>
              </a:rPr>
              <a:t>wavenumbers</a:t>
            </a:r>
            <a:r>
              <a:rPr lang="en-US" sz="1600" b="0" i="0" kern="0" dirty="0">
                <a:solidFill>
                  <a:schemeClr val="accent2"/>
                </a:solidFill>
                <a:latin typeface="+mn-lt"/>
              </a:rPr>
              <a:t>  (~3 to 20cm</a:t>
            </a:r>
            <a:r>
              <a:rPr lang="en-US" sz="1600" b="0" i="0" kern="0" baseline="30000" dirty="0">
                <a:solidFill>
                  <a:schemeClr val="accent2"/>
                </a:solidFill>
                <a:latin typeface="+mn-lt"/>
              </a:rPr>
              <a:t>-1</a:t>
            </a:r>
            <a:r>
              <a:rPr lang="en-US" sz="1600" b="0" i="0" kern="0" dirty="0">
                <a:solidFill>
                  <a:schemeClr val="accent2"/>
                </a:solidFill>
                <a:latin typeface="+mn-lt"/>
              </a:rPr>
              <a:t>)</a:t>
            </a:r>
          </a:p>
        </p:txBody>
      </p:sp>
      <p:grpSp>
        <p:nvGrpSpPr>
          <p:cNvPr id="22532" name="Group 37"/>
          <p:cNvGrpSpPr>
            <a:grpSpLocks/>
          </p:cNvGrpSpPr>
          <p:nvPr/>
        </p:nvGrpSpPr>
        <p:grpSpPr bwMode="auto">
          <a:xfrm>
            <a:off x="242888" y="2481263"/>
            <a:ext cx="2746375" cy="2757487"/>
            <a:chOff x="4030" y="651"/>
            <a:chExt cx="1730" cy="1737"/>
          </a:xfrm>
        </p:grpSpPr>
        <p:grpSp>
          <p:nvGrpSpPr>
            <p:cNvPr id="22548" name="Group 36"/>
            <p:cNvGrpSpPr>
              <a:grpSpLocks/>
            </p:cNvGrpSpPr>
            <p:nvPr/>
          </p:nvGrpSpPr>
          <p:grpSpPr bwMode="auto">
            <a:xfrm>
              <a:off x="4030" y="651"/>
              <a:ext cx="1730" cy="1737"/>
              <a:chOff x="4030" y="651"/>
              <a:chExt cx="1730" cy="1737"/>
            </a:xfrm>
          </p:grpSpPr>
          <p:sp>
            <p:nvSpPr>
              <p:cNvPr id="22551" name="Oval 7"/>
              <p:cNvSpPr>
                <a:spLocks noChangeArrowheads="1"/>
              </p:cNvSpPr>
              <p:nvPr/>
            </p:nvSpPr>
            <p:spPr bwMode="auto">
              <a:xfrm>
                <a:off x="4030" y="822"/>
                <a:ext cx="1023" cy="1566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alpha val="53000"/>
                    </a:srgbClr>
                  </a:gs>
                  <a:gs pos="100000">
                    <a:srgbClr val="EA7A34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2" name="Text Box 9"/>
              <p:cNvSpPr txBox="1">
                <a:spLocks noChangeArrowheads="1"/>
              </p:cNvSpPr>
              <p:nvPr/>
            </p:nvSpPr>
            <p:spPr bwMode="auto">
              <a:xfrm>
                <a:off x="5065" y="1565"/>
                <a:ext cx="695" cy="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8722" tIns="49361" rIns="98722" bIns="49361">
                <a:spAutoFit/>
              </a:bodyPr>
              <a:lstStyle/>
              <a:p>
                <a:pPr defTabSz="987425" eaLnBrk="0" hangingPunct="0"/>
                <a:r>
                  <a:rPr lang="en-US">
                    <a:solidFill>
                      <a:srgbClr val="006600"/>
                    </a:solidFill>
                  </a:rPr>
                  <a:t>k</a:t>
                </a:r>
                <a:r>
                  <a:rPr lang="en-US" baseline="-25000">
                    <a:solidFill>
                      <a:srgbClr val="006600"/>
                    </a:solidFill>
                  </a:rPr>
                  <a:t>incident</a:t>
                </a:r>
              </a:p>
              <a:p>
                <a:pPr defTabSz="987425" eaLnBrk="0" hangingPunct="0"/>
                <a:r>
                  <a:rPr lang="en-US">
                    <a:solidFill>
                      <a:srgbClr val="FF0B20"/>
                    </a:solidFill>
                  </a:rPr>
                  <a:t>k</a:t>
                </a:r>
                <a:r>
                  <a:rPr lang="en-US" baseline="-25000">
                    <a:solidFill>
                      <a:srgbClr val="FF0B20"/>
                    </a:solidFill>
                  </a:rPr>
                  <a:t>scatter</a:t>
                </a:r>
                <a:endParaRPr lang="en-US" baseline="-25000">
                  <a:solidFill>
                    <a:srgbClr val="0C88F4"/>
                  </a:solidFill>
                  <a:latin typeface="Symbol" charset="2"/>
                </a:endParaRPr>
              </a:p>
            </p:txBody>
          </p:sp>
          <p:sp>
            <p:nvSpPr>
              <p:cNvPr id="22553" name="Text Box 10"/>
              <p:cNvSpPr txBox="1">
                <a:spLocks noChangeArrowheads="1"/>
              </p:cNvSpPr>
              <p:nvPr/>
            </p:nvSpPr>
            <p:spPr bwMode="auto">
              <a:xfrm>
                <a:off x="4131" y="651"/>
                <a:ext cx="1240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8722" tIns="49361" rIns="98722" bIns="49361">
                <a:spAutoFit/>
              </a:bodyPr>
              <a:lstStyle/>
              <a:p>
                <a:pPr defTabSz="987425" eaLnBrk="0" hangingPunct="0"/>
                <a:r>
                  <a:rPr lang="en-US" sz="1400">
                    <a:latin typeface="Century Gothic" charset="0"/>
                  </a:rPr>
                  <a:t>X-mode cutoff layer</a:t>
                </a:r>
                <a:endParaRPr lang="en-US" sz="1400" baseline="-25000"/>
              </a:p>
            </p:txBody>
          </p:sp>
          <p:sp>
            <p:nvSpPr>
              <p:cNvPr id="22554" name="Text Box 14"/>
              <p:cNvSpPr txBox="1">
                <a:spLocks noChangeArrowheads="1"/>
              </p:cNvSpPr>
              <p:nvPr/>
            </p:nvSpPr>
            <p:spPr bwMode="auto">
              <a:xfrm>
                <a:off x="4137" y="1631"/>
                <a:ext cx="793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9" tIns="45714" rIns="91429" bIns="45714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FF0B20"/>
                    </a:solidFill>
                    <a:latin typeface="Century Gothic" charset="0"/>
                  </a:rPr>
                  <a:t>k</a:t>
                </a:r>
                <a:r>
                  <a:rPr lang="en-US" baseline="-25000">
                    <a:solidFill>
                      <a:srgbClr val="FF0B20"/>
                    </a:solidFill>
                    <a:latin typeface="Century Gothic" charset="0"/>
                  </a:rPr>
                  <a:t>scatter</a:t>
                </a:r>
                <a:endParaRPr lang="en-US" sz="2400"/>
              </a:p>
            </p:txBody>
          </p:sp>
          <p:sp>
            <p:nvSpPr>
              <p:cNvPr id="22555" name="Text Box 15"/>
              <p:cNvSpPr txBox="1">
                <a:spLocks noChangeArrowheads="1"/>
              </p:cNvSpPr>
              <p:nvPr/>
            </p:nvSpPr>
            <p:spPr bwMode="auto">
              <a:xfrm>
                <a:off x="4153" y="1243"/>
                <a:ext cx="683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9" tIns="45714" rIns="91429" bIns="45714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006600"/>
                    </a:solidFill>
                    <a:latin typeface="Century Gothic" charset="0"/>
                  </a:rPr>
                  <a:t>k</a:t>
                </a:r>
                <a:r>
                  <a:rPr lang="en-US" baseline="-25000">
                    <a:solidFill>
                      <a:srgbClr val="006600"/>
                    </a:solidFill>
                    <a:latin typeface="Century Gothic" charset="0"/>
                  </a:rPr>
                  <a:t>incident</a:t>
                </a:r>
                <a:endParaRPr lang="en-US" sz="2400"/>
              </a:p>
            </p:txBody>
          </p:sp>
          <p:sp>
            <p:nvSpPr>
              <p:cNvPr id="22556" name="Freeform 16"/>
              <p:cNvSpPr>
                <a:spLocks/>
              </p:cNvSpPr>
              <p:nvPr/>
            </p:nvSpPr>
            <p:spPr bwMode="auto">
              <a:xfrm rot="120653">
                <a:off x="4718" y="853"/>
                <a:ext cx="119" cy="1503"/>
              </a:xfrm>
              <a:custGeom>
                <a:avLst/>
                <a:gdLst>
                  <a:gd name="T0" fmla="*/ 1 w 169"/>
                  <a:gd name="T1" fmla="*/ 0 h 1870"/>
                  <a:gd name="T2" fmla="*/ 1 w 169"/>
                  <a:gd name="T3" fmla="*/ 31 h 1870"/>
                  <a:gd name="T4" fmla="*/ 4 w 169"/>
                  <a:gd name="T5" fmla="*/ 84 h 1870"/>
                  <a:gd name="T6" fmla="*/ 9 w 169"/>
                  <a:gd name="T7" fmla="*/ 114 h 1870"/>
                  <a:gd name="T8" fmla="*/ 13 w 169"/>
                  <a:gd name="T9" fmla="*/ 157 h 1870"/>
                  <a:gd name="T10" fmla="*/ 14 w 169"/>
                  <a:gd name="T11" fmla="*/ 190 h 1870"/>
                  <a:gd name="T12" fmla="*/ 13 w 169"/>
                  <a:gd name="T13" fmla="*/ 231 h 1870"/>
                  <a:gd name="T14" fmla="*/ 11 w 169"/>
                  <a:gd name="T15" fmla="*/ 276 h 1870"/>
                  <a:gd name="T16" fmla="*/ 8 w 169"/>
                  <a:gd name="T17" fmla="*/ 321 h 1870"/>
                  <a:gd name="T18" fmla="*/ 8 w 169"/>
                  <a:gd name="T19" fmla="*/ 367 h 1870"/>
                  <a:gd name="T20" fmla="*/ 8 w 169"/>
                  <a:gd name="T21" fmla="*/ 399 h 1870"/>
                  <a:gd name="T22" fmla="*/ 8 w 169"/>
                  <a:gd name="T23" fmla="*/ 404 h 18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9"/>
                  <a:gd name="T37" fmla="*/ 0 h 1870"/>
                  <a:gd name="T38" fmla="*/ 169 w 169"/>
                  <a:gd name="T39" fmla="*/ 1870 h 18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9" h="1870">
                    <a:moveTo>
                      <a:pt x="8" y="0"/>
                    </a:moveTo>
                    <a:cubicBezTo>
                      <a:pt x="4" y="40"/>
                      <a:pt x="0" y="80"/>
                      <a:pt x="8" y="144"/>
                    </a:cubicBezTo>
                    <a:cubicBezTo>
                      <a:pt x="16" y="208"/>
                      <a:pt x="40" y="320"/>
                      <a:pt x="56" y="384"/>
                    </a:cubicBezTo>
                    <a:cubicBezTo>
                      <a:pt x="72" y="448"/>
                      <a:pt x="88" y="472"/>
                      <a:pt x="104" y="528"/>
                    </a:cubicBezTo>
                    <a:cubicBezTo>
                      <a:pt x="120" y="584"/>
                      <a:pt x="141" y="662"/>
                      <a:pt x="152" y="720"/>
                    </a:cubicBezTo>
                    <a:cubicBezTo>
                      <a:pt x="163" y="778"/>
                      <a:pt x="167" y="819"/>
                      <a:pt x="168" y="876"/>
                    </a:cubicBezTo>
                    <a:cubicBezTo>
                      <a:pt x="169" y="933"/>
                      <a:pt x="164" y="997"/>
                      <a:pt x="156" y="1064"/>
                    </a:cubicBezTo>
                    <a:cubicBezTo>
                      <a:pt x="148" y="1131"/>
                      <a:pt x="131" y="1207"/>
                      <a:pt x="120" y="1276"/>
                    </a:cubicBezTo>
                    <a:cubicBezTo>
                      <a:pt x="109" y="1345"/>
                      <a:pt x="98" y="1411"/>
                      <a:pt x="92" y="1480"/>
                    </a:cubicBezTo>
                    <a:cubicBezTo>
                      <a:pt x="86" y="1549"/>
                      <a:pt x="85" y="1628"/>
                      <a:pt x="84" y="1688"/>
                    </a:cubicBezTo>
                    <a:cubicBezTo>
                      <a:pt x="83" y="1748"/>
                      <a:pt x="87" y="1810"/>
                      <a:pt x="88" y="1840"/>
                    </a:cubicBezTo>
                    <a:cubicBezTo>
                      <a:pt x="89" y="1870"/>
                      <a:pt x="88" y="1869"/>
                      <a:pt x="88" y="1868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7" name="Freeform 17"/>
              <p:cNvSpPr>
                <a:spLocks/>
              </p:cNvSpPr>
              <p:nvPr/>
            </p:nvSpPr>
            <p:spPr bwMode="auto">
              <a:xfrm>
                <a:off x="4844" y="986"/>
                <a:ext cx="452" cy="1118"/>
              </a:xfrm>
              <a:custGeom>
                <a:avLst/>
                <a:gdLst>
                  <a:gd name="T0" fmla="*/ 52 w 638"/>
                  <a:gd name="T1" fmla="*/ 86 h 1713"/>
                  <a:gd name="T2" fmla="*/ 31 w 638"/>
                  <a:gd name="T3" fmla="*/ 76 h 1713"/>
                  <a:gd name="T4" fmla="*/ 20 w 638"/>
                  <a:gd name="T5" fmla="*/ 70 h 1713"/>
                  <a:gd name="T6" fmla="*/ 9 w 638"/>
                  <a:gd name="T7" fmla="*/ 61 h 1713"/>
                  <a:gd name="T8" fmla="*/ 1 w 638"/>
                  <a:gd name="T9" fmla="*/ 51 h 1713"/>
                  <a:gd name="T10" fmla="*/ 1 w 638"/>
                  <a:gd name="T11" fmla="*/ 41 h 1713"/>
                  <a:gd name="T12" fmla="*/ 9 w 638"/>
                  <a:gd name="T13" fmla="*/ 26 h 1713"/>
                  <a:gd name="T14" fmla="*/ 30 w 638"/>
                  <a:gd name="T15" fmla="*/ 12 h 1713"/>
                  <a:gd name="T16" fmla="*/ 57 w 638"/>
                  <a:gd name="T17" fmla="*/ 0 h 17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8"/>
                  <a:gd name="T28" fmla="*/ 0 h 1713"/>
                  <a:gd name="T29" fmla="*/ 638 w 638"/>
                  <a:gd name="T30" fmla="*/ 1713 h 17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8" h="1713">
                    <a:moveTo>
                      <a:pt x="588" y="1713"/>
                    </a:moveTo>
                    <a:cubicBezTo>
                      <a:pt x="498" y="1644"/>
                      <a:pt x="409" y="1576"/>
                      <a:pt x="348" y="1521"/>
                    </a:cubicBezTo>
                    <a:cubicBezTo>
                      <a:pt x="287" y="1466"/>
                      <a:pt x="264" y="1433"/>
                      <a:pt x="224" y="1381"/>
                    </a:cubicBezTo>
                    <a:cubicBezTo>
                      <a:pt x="184" y="1329"/>
                      <a:pt x="139" y="1271"/>
                      <a:pt x="105" y="1209"/>
                    </a:cubicBezTo>
                    <a:cubicBezTo>
                      <a:pt x="71" y="1147"/>
                      <a:pt x="34" y="1076"/>
                      <a:pt x="19" y="1009"/>
                    </a:cubicBezTo>
                    <a:cubicBezTo>
                      <a:pt x="4" y="942"/>
                      <a:pt x="0" y="890"/>
                      <a:pt x="14" y="809"/>
                    </a:cubicBezTo>
                    <a:cubicBezTo>
                      <a:pt x="28" y="728"/>
                      <a:pt x="51" y="619"/>
                      <a:pt x="105" y="524"/>
                    </a:cubicBezTo>
                    <a:cubicBezTo>
                      <a:pt x="159" y="429"/>
                      <a:pt x="249" y="325"/>
                      <a:pt x="338" y="238"/>
                    </a:cubicBezTo>
                    <a:cubicBezTo>
                      <a:pt x="427" y="151"/>
                      <a:pt x="532" y="75"/>
                      <a:pt x="638" y="0"/>
                    </a:cubicBezTo>
                  </a:path>
                </a:pathLst>
              </a:cu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558" name="Line 18"/>
              <p:cNvSpPr>
                <a:spLocks noChangeShapeType="1"/>
              </p:cNvSpPr>
              <p:nvPr/>
            </p:nvSpPr>
            <p:spPr bwMode="auto">
              <a:xfrm rot="21200836" flipV="1">
                <a:off x="5137" y="978"/>
                <a:ext cx="191" cy="10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49" name="Line 8"/>
            <p:cNvSpPr>
              <a:spLocks noChangeShapeType="1"/>
            </p:cNvSpPr>
            <p:nvPr/>
          </p:nvSpPr>
          <p:spPr bwMode="auto">
            <a:xfrm>
              <a:off x="4768" y="1480"/>
              <a:ext cx="0" cy="2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Line 13"/>
            <p:cNvSpPr>
              <a:spLocks noChangeShapeType="1"/>
            </p:cNvSpPr>
            <p:nvPr/>
          </p:nvSpPr>
          <p:spPr bwMode="auto">
            <a:xfrm flipV="1">
              <a:off x="4805" y="1470"/>
              <a:ext cx="0" cy="20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33" name="Group 26"/>
          <p:cNvGrpSpPr>
            <a:grpSpLocks/>
          </p:cNvGrpSpPr>
          <p:nvPr/>
        </p:nvGrpSpPr>
        <p:grpSpPr bwMode="auto">
          <a:xfrm>
            <a:off x="2867025" y="3049588"/>
            <a:ext cx="2628900" cy="3240087"/>
            <a:chOff x="846" y="1892"/>
            <a:chExt cx="1656" cy="2041"/>
          </a:xfrm>
        </p:grpSpPr>
        <p:pic>
          <p:nvPicPr>
            <p:cNvPr id="22544" name="Picture 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6" y="1892"/>
              <a:ext cx="1652" cy="2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5" name="Text Box 23"/>
            <p:cNvSpPr txBox="1">
              <a:spLocks noChangeArrowheads="1"/>
            </p:cNvSpPr>
            <p:nvPr/>
          </p:nvSpPr>
          <p:spPr bwMode="auto">
            <a:xfrm>
              <a:off x="1829" y="2755"/>
              <a:ext cx="6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Co-beam</a:t>
              </a:r>
            </a:p>
          </p:txBody>
        </p:sp>
        <p:sp>
          <p:nvSpPr>
            <p:cNvPr id="22546" name="Text Box 24"/>
            <p:cNvSpPr txBox="1">
              <a:spLocks noChangeArrowheads="1"/>
            </p:cNvSpPr>
            <p:nvPr/>
          </p:nvSpPr>
          <p:spPr bwMode="auto">
            <a:xfrm>
              <a:off x="1095" y="2754"/>
              <a:ext cx="5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Co-beam</a:t>
              </a:r>
            </a:p>
          </p:txBody>
        </p:sp>
        <p:sp>
          <p:nvSpPr>
            <p:cNvPr id="22547" name="Text Box 25"/>
            <p:cNvSpPr txBox="1">
              <a:spLocks noChangeArrowheads="1"/>
            </p:cNvSpPr>
            <p:nvPr/>
          </p:nvSpPr>
          <p:spPr bwMode="auto">
            <a:xfrm>
              <a:off x="1436" y="1971"/>
              <a:ext cx="8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Counter-beam</a:t>
              </a:r>
            </a:p>
          </p:txBody>
        </p:sp>
      </p:grpSp>
      <p:sp>
        <p:nvSpPr>
          <p:cNvPr id="22534" name="Text Box 28"/>
          <p:cNvSpPr txBox="1">
            <a:spLocks noChangeArrowheads="1"/>
          </p:cNvSpPr>
          <p:nvPr/>
        </p:nvSpPr>
        <p:spPr bwMode="auto">
          <a:xfrm>
            <a:off x="8091488" y="4756150"/>
            <a:ext cx="719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GAM</a:t>
            </a:r>
          </a:p>
        </p:txBody>
      </p:sp>
      <p:sp>
        <p:nvSpPr>
          <p:cNvPr id="22535" name="Text Box 30"/>
          <p:cNvSpPr txBox="1">
            <a:spLocks noChangeArrowheads="1"/>
          </p:cNvSpPr>
          <p:nvPr/>
        </p:nvSpPr>
        <p:spPr bwMode="auto">
          <a:xfrm>
            <a:off x="165100" y="5430838"/>
            <a:ext cx="2605088" cy="593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Phase analysis of DBS data reveals the GAM</a:t>
            </a:r>
          </a:p>
        </p:txBody>
      </p:sp>
      <p:sp>
        <p:nvSpPr>
          <p:cNvPr id="22536" name="Text Box 34"/>
          <p:cNvSpPr txBox="1">
            <a:spLocks noChangeArrowheads="1"/>
          </p:cNvSpPr>
          <p:nvPr/>
        </p:nvSpPr>
        <p:spPr bwMode="auto">
          <a:xfrm>
            <a:off x="3208338" y="2579688"/>
            <a:ext cx="2120900" cy="46196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>
                <a:solidFill>
                  <a:srgbClr val="FF0000"/>
                </a:solidFill>
              </a:rPr>
              <a:t>Quadrature data for co- and counter beams</a:t>
            </a:r>
          </a:p>
        </p:txBody>
      </p:sp>
      <p:sp>
        <p:nvSpPr>
          <p:cNvPr id="16393" name="TextBox 28"/>
          <p:cNvSpPr txBox="1">
            <a:spLocks noChangeArrowheads="1"/>
          </p:cNvSpPr>
          <p:nvPr/>
        </p:nvSpPr>
        <p:spPr bwMode="auto">
          <a:xfrm>
            <a:off x="5715000" y="4876800"/>
            <a:ext cx="3276600" cy="1446213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defTabSz="0" eaLnBrk="0" hangingPunct="0">
              <a:defRPr/>
            </a:pPr>
            <a:r>
              <a:rPr lang="en-US" sz="1600" i="0" dirty="0">
                <a:solidFill>
                  <a:srgbClr val="FF0000"/>
                </a:solidFill>
              </a:rPr>
              <a:t>Not currently funded. </a:t>
            </a:r>
          </a:p>
          <a:p>
            <a:pPr marL="273050" indent="-273050" defTabSz="0" eaLnBrk="0" hangingPunct="0">
              <a:defRPr/>
            </a:pPr>
            <a:r>
              <a:rPr lang="en-US" sz="1600" i="0" dirty="0">
                <a:solidFill>
                  <a:srgbClr val="FF0000"/>
                </a:solidFill>
              </a:rPr>
              <a:t>UCLA seeking support</a:t>
            </a:r>
            <a:endParaRPr lang="en-US" sz="1600" b="0" i="0" dirty="0">
              <a:solidFill>
                <a:srgbClr val="FF0000"/>
              </a:solidFill>
            </a:endParaRPr>
          </a:p>
          <a:p>
            <a:pPr marL="273050" indent="-273050" defTabSz="0" eaLnBrk="0" hangingPunct="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1500" b="0" i="0" dirty="0"/>
              <a:t>Requires a minimum 6 inch port</a:t>
            </a:r>
          </a:p>
          <a:p>
            <a:pPr defTabSz="0" eaLnBrk="0" hangingPunct="0">
              <a:spcBef>
                <a:spcPts val="300"/>
              </a:spcBef>
              <a:defRPr/>
            </a:pPr>
            <a:r>
              <a:rPr lang="en-US" sz="1500" b="0" i="0" dirty="0"/>
              <a:t>Possible in Port J – discussed with Bob </a:t>
            </a:r>
            <a:r>
              <a:rPr lang="en-US" sz="1500" b="0" i="0" dirty="0" err="1"/>
              <a:t>Kaita</a:t>
            </a:r>
            <a:r>
              <a:rPr lang="en-US" sz="1500" b="0" i="0" dirty="0"/>
              <a:t> and Lane </a:t>
            </a:r>
            <a:r>
              <a:rPr lang="en-US" sz="1500" b="0" i="0" dirty="0" err="1"/>
              <a:t>Roquemore</a:t>
            </a:r>
            <a:endParaRPr lang="en-US" sz="1500" dirty="0"/>
          </a:p>
        </p:txBody>
      </p:sp>
      <p:pic>
        <p:nvPicPr>
          <p:cNvPr id="22538" name="Picture 38" descr="InSpect, Spectral Analysis Program V12"/>
          <p:cNvPicPr>
            <a:picLocks noChangeAspect="1" noChangeArrowheads="1"/>
          </p:cNvPicPr>
          <p:nvPr/>
        </p:nvPicPr>
        <p:blipFill>
          <a:blip r:embed="rId3" cstate="print"/>
          <a:srcRect l="1294" t="3154" r="45731" b="57593"/>
          <a:stretch>
            <a:fillRect/>
          </a:stretch>
        </p:blipFill>
        <p:spPr bwMode="auto">
          <a:xfrm>
            <a:off x="5816600" y="3249613"/>
            <a:ext cx="264953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 Box 39"/>
          <p:cNvSpPr txBox="1">
            <a:spLocks noChangeArrowheads="1"/>
          </p:cNvSpPr>
          <p:nvPr/>
        </p:nvSpPr>
        <p:spPr bwMode="auto">
          <a:xfrm>
            <a:off x="6005513" y="3357563"/>
            <a:ext cx="80962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6" tIns="41024" rIns="82046" bIns="41024">
            <a:spAutoFit/>
          </a:bodyPr>
          <a:lstStyle/>
          <a:p>
            <a:pPr defTabSz="1019175">
              <a:spcBef>
                <a:spcPct val="50000"/>
              </a:spcBef>
            </a:pPr>
            <a:r>
              <a:rPr lang="en-US" sz="1600" b="0" i="0">
                <a:solidFill>
                  <a:schemeClr val="bg1"/>
                </a:solidFill>
                <a:ea typeface="ＭＳ Ｐゴシック" charset="-128"/>
              </a:rPr>
              <a:t>TAEs</a:t>
            </a:r>
          </a:p>
        </p:txBody>
      </p:sp>
      <p:sp>
        <p:nvSpPr>
          <p:cNvPr id="22540" name="Text Box 40"/>
          <p:cNvSpPr txBox="1">
            <a:spLocks noChangeArrowheads="1"/>
          </p:cNvSpPr>
          <p:nvPr/>
        </p:nvSpPr>
        <p:spPr bwMode="auto">
          <a:xfrm>
            <a:off x="7585075" y="3997325"/>
            <a:ext cx="74612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6" tIns="41024" rIns="82046" bIns="41024">
            <a:spAutoFit/>
          </a:bodyPr>
          <a:lstStyle/>
          <a:p>
            <a:pPr defTabSz="1019175">
              <a:spcBef>
                <a:spcPct val="50000"/>
              </a:spcBef>
            </a:pPr>
            <a:r>
              <a:rPr lang="en-US" sz="1600" b="0" i="0">
                <a:solidFill>
                  <a:schemeClr val="bg1"/>
                </a:solidFill>
                <a:ea typeface="ＭＳ Ｐゴシック" charset="-128"/>
              </a:rPr>
              <a:t>GAM</a:t>
            </a:r>
          </a:p>
        </p:txBody>
      </p:sp>
      <p:cxnSp>
        <p:nvCxnSpPr>
          <p:cNvPr id="22541" name="Straight Arrow Connector 33"/>
          <p:cNvCxnSpPr>
            <a:cxnSpLocks noChangeShapeType="1"/>
          </p:cNvCxnSpPr>
          <p:nvPr/>
        </p:nvCxnSpPr>
        <p:spPr bwMode="auto">
          <a:xfrm flipH="1">
            <a:off x="7196138" y="4208463"/>
            <a:ext cx="423862" cy="193675"/>
          </a:xfrm>
          <a:prstGeom prst="straightConnector1">
            <a:avLst/>
          </a:prstGeom>
          <a:noFill/>
          <a:ln w="15875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2542" name="Straight Arrow Connector 35"/>
          <p:cNvCxnSpPr>
            <a:cxnSpLocks noChangeShapeType="1"/>
          </p:cNvCxnSpPr>
          <p:nvPr/>
        </p:nvCxnSpPr>
        <p:spPr bwMode="auto">
          <a:xfrm>
            <a:off x="6637338" y="3530600"/>
            <a:ext cx="330200" cy="33338"/>
          </a:xfrm>
          <a:prstGeom prst="straightConnector1">
            <a:avLst/>
          </a:prstGeom>
          <a:noFill/>
          <a:ln w="1587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22543" name="Text Box 34"/>
          <p:cNvSpPr txBox="1">
            <a:spLocks noChangeArrowheads="1"/>
          </p:cNvSpPr>
          <p:nvPr/>
        </p:nvSpPr>
        <p:spPr bwMode="auto">
          <a:xfrm>
            <a:off x="5834063" y="2571750"/>
            <a:ext cx="2598737" cy="64611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>
                <a:solidFill>
                  <a:srgbClr val="FF0000"/>
                </a:solidFill>
              </a:rPr>
              <a:t>Phase data illustrating oscillating flows caused by GAMs and TAEs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Back-up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Calculations of microtearing polarimeter response – NSTX</a:t>
            </a:r>
          </a:p>
        </p:txBody>
      </p:sp>
      <p:pic>
        <p:nvPicPr>
          <p:cNvPr id="2053" name="Picture 22"/>
          <p:cNvPicPr>
            <a:picLocks noChangeAspect="1" noChangeArrowheads="1"/>
          </p:cNvPicPr>
          <p:nvPr/>
        </p:nvPicPr>
        <p:blipFill>
          <a:blip r:embed="rId3" cstate="print"/>
          <a:srcRect l="8081" t="7523" r="3136"/>
          <a:stretch>
            <a:fillRect/>
          </a:stretch>
        </p:blipFill>
        <p:spPr bwMode="auto">
          <a:xfrm>
            <a:off x="6096000" y="990600"/>
            <a:ext cx="2593975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886200"/>
            <a:ext cx="24384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55"/>
          <p:cNvSpPr txBox="1">
            <a:spLocks noChangeArrowheads="1"/>
          </p:cNvSpPr>
          <p:nvPr/>
        </p:nvSpPr>
        <p:spPr bwMode="auto">
          <a:xfrm>
            <a:off x="6731000" y="960438"/>
            <a:ext cx="1682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0">
                <a:solidFill>
                  <a:schemeClr val="tx1"/>
                </a:solidFill>
              </a:rPr>
              <a:t>5cm below mid-plane</a:t>
            </a:r>
          </a:p>
        </p:txBody>
      </p:sp>
      <p:sp>
        <p:nvSpPr>
          <p:cNvPr id="2056" name="Text Box 56"/>
          <p:cNvSpPr txBox="1">
            <a:spLocks noChangeArrowheads="1"/>
          </p:cNvSpPr>
          <p:nvPr/>
        </p:nvSpPr>
        <p:spPr bwMode="auto">
          <a:xfrm>
            <a:off x="6921500" y="3744913"/>
            <a:ext cx="1820863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0">
                <a:solidFill>
                  <a:schemeClr val="tx1"/>
                </a:solidFill>
              </a:rPr>
              <a:t>20cm above mid-plane</a:t>
            </a:r>
          </a:p>
        </p:txBody>
      </p:sp>
      <p:pic>
        <p:nvPicPr>
          <p:cNvPr id="2057" name="Picture 15"/>
          <p:cNvPicPr>
            <a:picLocks noChangeAspect="1" noChangeArrowheads="1"/>
          </p:cNvPicPr>
          <p:nvPr/>
        </p:nvPicPr>
        <p:blipFill>
          <a:blip r:embed="rId5" cstate="print"/>
          <a:srcRect t="5405"/>
          <a:stretch>
            <a:fillRect/>
          </a:stretch>
        </p:blipFill>
        <p:spPr bwMode="auto">
          <a:xfrm>
            <a:off x="211138" y="949325"/>
            <a:ext cx="222250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4"/>
          <p:cNvPicPr>
            <a:picLocks noChangeAspect="1" noChangeArrowheads="1"/>
          </p:cNvPicPr>
          <p:nvPr/>
        </p:nvPicPr>
        <p:blipFill>
          <a:blip r:embed="rId6" cstate="print"/>
          <a:srcRect l="4472" t="5293" r="4065"/>
          <a:stretch>
            <a:fillRect/>
          </a:stretch>
        </p:blipFill>
        <p:spPr bwMode="auto">
          <a:xfrm>
            <a:off x="133350" y="3794125"/>
            <a:ext cx="2206625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43050" y="3862388"/>
          <a:ext cx="328613" cy="361950"/>
        </p:xfrm>
        <a:graphic>
          <a:graphicData uri="http://schemas.openxmlformats.org/presentationml/2006/ole">
            <p:oleObj spid="_x0000_s2050" name="Equation" r:id="rId7" imgW="139680" imgH="17748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646238" y="1081088"/>
          <a:ext cx="280987" cy="374650"/>
        </p:xfrm>
        <a:graphic>
          <a:graphicData uri="http://schemas.openxmlformats.org/presentationml/2006/ole">
            <p:oleObj spid="_x0000_s2051" name="Equation" r:id="rId8" imgW="152280" imgH="203040" progId="Equation.3">
              <p:embed/>
            </p:oleObj>
          </a:graphicData>
        </a:graphic>
      </p:graphicFrame>
      <p:sp>
        <p:nvSpPr>
          <p:cNvPr id="2059" name="Text Box 63"/>
          <p:cNvSpPr txBox="1">
            <a:spLocks noChangeArrowheads="1"/>
          </p:cNvSpPr>
          <p:nvPr/>
        </p:nvSpPr>
        <p:spPr bwMode="auto">
          <a:xfrm>
            <a:off x="2667000" y="1143000"/>
            <a:ext cx="3443288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i="0"/>
              <a:t>GYRO calculations (Walter Guttenfelder)  illustrate structure of magnetic and density fluctuations associated with micro-tearing in NSTX </a:t>
            </a:r>
          </a:p>
          <a:p>
            <a:pPr>
              <a:spcBef>
                <a:spcPct val="50000"/>
              </a:spcBef>
            </a:pPr>
            <a:r>
              <a:rPr lang="en-US" sz="1600" b="0" i="0"/>
              <a:t>These calculations were used as input for polarimetry “synthetic diagnostic” calculations </a:t>
            </a:r>
          </a:p>
          <a:p>
            <a:pPr>
              <a:spcBef>
                <a:spcPct val="50000"/>
              </a:spcBef>
            </a:pPr>
            <a:r>
              <a:rPr lang="en-US" sz="1800" i="0"/>
              <a:t>The calculated polarimetry phase fluctuations were insensitive to density fluctuations as long as the measurement occurred close to plasma mid-plane.</a:t>
            </a:r>
          </a:p>
          <a:p>
            <a:pPr>
              <a:spcBef>
                <a:spcPct val="50000"/>
              </a:spcBef>
            </a:pPr>
            <a:r>
              <a:rPr lang="en-US" sz="1800" i="0"/>
              <a:t>Consistent with expected situation for Faraday rotation dominated case. </a:t>
            </a:r>
          </a:p>
          <a:p>
            <a:pPr>
              <a:spcBef>
                <a:spcPct val="50000"/>
              </a:spcBef>
            </a:pPr>
            <a:r>
              <a:rPr lang="en-US" sz="1600" b="0" i="0"/>
              <a:t> </a:t>
            </a:r>
          </a:p>
        </p:txBody>
      </p:sp>
      <p:sp>
        <p:nvSpPr>
          <p:cNvPr id="2060" name="Left Arrow 16"/>
          <p:cNvSpPr>
            <a:spLocks noChangeArrowheads="1"/>
          </p:cNvSpPr>
          <p:nvPr/>
        </p:nvSpPr>
        <p:spPr bwMode="auto">
          <a:xfrm>
            <a:off x="2200275" y="1539875"/>
            <a:ext cx="444500" cy="231775"/>
          </a:xfrm>
          <a:prstGeom prst="leftArrow">
            <a:avLst>
              <a:gd name="adj1" fmla="val 50000"/>
              <a:gd name="adj2" fmla="val 49721"/>
            </a:avLst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061" name="Right Arrow 19"/>
          <p:cNvSpPr>
            <a:spLocks noChangeArrowheads="1"/>
          </p:cNvSpPr>
          <p:nvPr/>
        </p:nvSpPr>
        <p:spPr bwMode="auto">
          <a:xfrm>
            <a:off x="5907088" y="3657600"/>
            <a:ext cx="501650" cy="222250"/>
          </a:xfrm>
          <a:prstGeom prst="rightArrow">
            <a:avLst>
              <a:gd name="adj1" fmla="val 50000"/>
              <a:gd name="adj2" fmla="val 49950"/>
            </a:avLst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Summary of UCLA Planned Research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95250" y="1009650"/>
            <a:ext cx="9048750" cy="570071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b="1" smtClean="0"/>
              <a:t>Implications of budget reduction</a:t>
            </a:r>
          </a:p>
          <a:p>
            <a:pPr lvl="1">
              <a:spcBef>
                <a:spcPct val="0"/>
              </a:spcBef>
            </a:pPr>
            <a:r>
              <a:rPr lang="en-US" sz="1800" smtClean="0"/>
              <a:t>Reflectometry density profile system transferred to LTX -  a loss to NSTX-U</a:t>
            </a:r>
          </a:p>
          <a:p>
            <a:pPr lvl="1">
              <a:spcBef>
                <a:spcPct val="0"/>
              </a:spcBef>
            </a:pPr>
            <a:r>
              <a:rPr lang="en-US" sz="1800" smtClean="0"/>
              <a:t>NSTX-U effort will focus on </a:t>
            </a:r>
            <a:r>
              <a:rPr lang="en-US" sz="1800" b="1" smtClean="0"/>
              <a:t>mutlichannel reflectometry </a:t>
            </a:r>
            <a:r>
              <a:rPr lang="en-US" sz="1800" smtClean="0"/>
              <a:t>and installation of </a:t>
            </a:r>
            <a:r>
              <a:rPr lang="en-US" sz="1800" b="1" smtClean="0"/>
              <a:t>new polarimeter </a:t>
            </a:r>
            <a:r>
              <a:rPr lang="en-US" sz="1800" smtClean="0"/>
              <a:t>system</a:t>
            </a:r>
          </a:p>
          <a:p>
            <a:pPr lvl="1">
              <a:spcBef>
                <a:spcPct val="0"/>
              </a:spcBef>
            </a:pPr>
            <a:r>
              <a:rPr lang="en-US" sz="1800" b="1" smtClean="0"/>
              <a:t>Doppler Backscatter </a:t>
            </a:r>
            <a:r>
              <a:rPr lang="en-US" sz="1800" smtClean="0"/>
              <a:t>system for NSTX-U is important – </a:t>
            </a:r>
            <a:r>
              <a:rPr lang="en-US" sz="1800" b="1" smtClean="0">
                <a:solidFill>
                  <a:srgbClr val="FF0000"/>
                </a:solidFill>
              </a:rPr>
              <a:t>no current support</a:t>
            </a:r>
          </a:p>
          <a:p>
            <a:pPr>
              <a:spcBef>
                <a:spcPct val="0"/>
              </a:spcBef>
            </a:pPr>
            <a:r>
              <a:rPr lang="en-US" sz="2000" b="1" smtClean="0"/>
              <a:t>Continue contributing to “Waves and Energetic Particles” topical science area</a:t>
            </a:r>
          </a:p>
          <a:p>
            <a:pPr lvl="1">
              <a:spcBef>
                <a:spcPct val="0"/>
              </a:spcBef>
            </a:pPr>
            <a:r>
              <a:rPr lang="en-US" sz="1800" smtClean="0"/>
              <a:t>Utilize existing16 channel reflectometry for structure measurements and code validation - particularly interested in the role of CAEs and GAEs. </a:t>
            </a:r>
          </a:p>
          <a:p>
            <a:pPr lvl="1">
              <a:spcBef>
                <a:spcPct val="0"/>
              </a:spcBef>
            </a:pPr>
            <a:r>
              <a:rPr lang="en-US" sz="1800" smtClean="0"/>
              <a:t>Port J reconfigured to provide access for above – four horns accommodated through central 8 inch flange. Discussions with Bob Kaita and Lane Roquemore</a:t>
            </a:r>
          </a:p>
          <a:p>
            <a:pPr>
              <a:spcBef>
                <a:spcPct val="0"/>
              </a:spcBef>
            </a:pPr>
            <a:r>
              <a:rPr lang="en-US" sz="2000" b="1" smtClean="0"/>
              <a:t>288GHz polarimetry planned for magnetic fluctuation measurements</a:t>
            </a:r>
          </a:p>
          <a:p>
            <a:pPr lvl="1">
              <a:spcBef>
                <a:spcPct val="0"/>
              </a:spcBef>
            </a:pPr>
            <a:r>
              <a:rPr lang="en-US" sz="1800" smtClean="0"/>
              <a:t>System was planned for NSTX but had to be transferred to DIII-D for test.</a:t>
            </a:r>
          </a:p>
          <a:p>
            <a:pPr lvl="1">
              <a:spcBef>
                <a:spcPct val="0"/>
              </a:spcBef>
            </a:pPr>
            <a:r>
              <a:rPr lang="en-US" sz="1800" smtClean="0"/>
              <a:t>Research involves student thesis research – Jie Zhang</a:t>
            </a:r>
          </a:p>
          <a:p>
            <a:pPr lvl="1">
              <a:spcBef>
                <a:spcPct val="0"/>
              </a:spcBef>
            </a:pPr>
            <a:r>
              <a:rPr lang="en-US" sz="1800" smtClean="0"/>
              <a:t>Installation on NSTX-U planned for Port G. Requires “special” tile on center stack.  Discussions with Bob Kaita and Lane Roquemore.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300" smtClean="0"/>
              <a:t>UCLA contributions/plans in fast-ion driven mode research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914400"/>
            <a:ext cx="8905875" cy="5721350"/>
          </a:xfrm>
        </p:spPr>
        <p:txBody>
          <a:bodyPr/>
          <a:lstStyle/>
          <a:p>
            <a:pPr marL="0" indent="0">
              <a:spcBef>
                <a:spcPts val="601"/>
              </a:spcBef>
              <a:buFontTx/>
              <a:buNone/>
              <a:defRPr/>
            </a:pPr>
            <a:r>
              <a:rPr lang="en-US" sz="2200" b="1" dirty="0" smtClean="0"/>
              <a:t>Recent Work:</a:t>
            </a:r>
          </a:p>
          <a:p>
            <a:pPr marL="342811" indent="-342811">
              <a:spcBef>
                <a:spcPts val="601"/>
              </a:spcBef>
              <a:defRPr/>
            </a:pPr>
            <a:r>
              <a:rPr lang="en-US" sz="2000" b="1" dirty="0" smtClean="0"/>
              <a:t>TAE structure </a:t>
            </a:r>
            <a:r>
              <a:rPr lang="en-US" sz="2000" dirty="0" smtClean="0"/>
              <a:t>measured and compared with theory</a:t>
            </a:r>
          </a:p>
          <a:p>
            <a:pPr marL="742756" lvl="1" indent="-285676">
              <a:spcBef>
                <a:spcPts val="601"/>
              </a:spcBef>
              <a:defRPr/>
            </a:pPr>
            <a:r>
              <a:rPr lang="en-US" sz="1800" dirty="0" smtClean="0"/>
              <a:t>radial phase variation also measured; indicates non-ideal effects</a:t>
            </a:r>
          </a:p>
          <a:p>
            <a:pPr marL="742756" lvl="1" indent="-285676">
              <a:spcBef>
                <a:spcPts val="601"/>
              </a:spcBef>
              <a:defRPr/>
            </a:pPr>
            <a:r>
              <a:rPr lang="en-US" sz="1800" dirty="0" smtClean="0"/>
              <a:t>structure measurements compared with M3D-K simulation (G. Y. Fu); reasonable agreement for both </a:t>
            </a:r>
            <a:r>
              <a:rPr lang="en-US" sz="1800" dirty="0" err="1" smtClean="0"/>
              <a:t>reflectometer</a:t>
            </a:r>
            <a:r>
              <a:rPr lang="en-US" sz="1800" dirty="0" smtClean="0"/>
              <a:t> amplitude and phase</a:t>
            </a:r>
          </a:p>
          <a:p>
            <a:pPr marL="1142702" lvl="2" indent="-228540">
              <a:spcBef>
                <a:spcPts val="601"/>
              </a:spcBef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Rotation affects radial phase variation</a:t>
            </a:r>
          </a:p>
          <a:p>
            <a:pPr marL="342811" indent="-342811">
              <a:spcBef>
                <a:spcPts val="601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CAE and GAE structure </a:t>
            </a:r>
            <a:r>
              <a:rPr lang="en-US" sz="2000" dirty="0" smtClean="0">
                <a:solidFill>
                  <a:srgbClr val="FF0000"/>
                </a:solidFill>
              </a:rPr>
              <a:t>have been measured in 6 MW beam-heated H-mode plasma, suggesting CAE role in electron thermal transport.</a:t>
            </a:r>
          </a:p>
          <a:p>
            <a:pPr marL="742756" lvl="1" indent="-285676">
              <a:spcBef>
                <a:spcPts val="601"/>
              </a:spcBef>
              <a:defRPr/>
            </a:pPr>
            <a:r>
              <a:rPr lang="en-US" sz="1800" dirty="0" smtClean="0"/>
              <a:t>comparison with HYM simulation (E. </a:t>
            </a:r>
            <a:r>
              <a:rPr lang="en-US" sz="1800" dirty="0" err="1" smtClean="0"/>
              <a:t>Belova</a:t>
            </a:r>
            <a:r>
              <a:rPr lang="en-US" sz="1800" dirty="0" smtClean="0"/>
              <a:t>) – promising initial results</a:t>
            </a:r>
          </a:p>
          <a:p>
            <a:pPr marL="0" indent="0">
              <a:spcBef>
                <a:spcPts val="601"/>
              </a:spcBef>
              <a:buFontTx/>
              <a:buNone/>
              <a:defRPr/>
            </a:pPr>
            <a:r>
              <a:rPr lang="en-US" sz="2200" b="1" dirty="0" smtClean="0"/>
              <a:t>Future work:</a:t>
            </a:r>
          </a:p>
          <a:p>
            <a:pPr marL="342811" indent="-342811">
              <a:spcBef>
                <a:spcPts val="601"/>
              </a:spcBef>
              <a:defRPr/>
            </a:pPr>
            <a:r>
              <a:rPr lang="en-US" sz="2000" dirty="0" smtClean="0"/>
              <a:t>Investigate non-ideal TAE structure</a:t>
            </a:r>
          </a:p>
          <a:p>
            <a:pPr marL="342811" indent="-342811">
              <a:spcBef>
                <a:spcPts val="601"/>
              </a:spcBef>
              <a:defRPr/>
            </a:pPr>
            <a:r>
              <a:rPr lang="en-US" sz="2000" dirty="0" smtClean="0"/>
              <a:t>Use </a:t>
            </a:r>
            <a:r>
              <a:rPr lang="en-US" sz="2000" dirty="0"/>
              <a:t>v</a:t>
            </a:r>
            <a:r>
              <a:rPr lang="en-US" sz="2000" dirty="0" smtClean="0"/>
              <a:t>alidated TAE mode </a:t>
            </a:r>
            <a:r>
              <a:rPr lang="en-US" sz="2000" dirty="0"/>
              <a:t>structures </a:t>
            </a:r>
            <a:r>
              <a:rPr lang="en-US" sz="2000" dirty="0" smtClean="0"/>
              <a:t>from M3D-K with ORBIT to predict fast-ion transport and loss</a:t>
            </a:r>
          </a:p>
          <a:p>
            <a:pPr marL="342811" indent="-342811">
              <a:spcBef>
                <a:spcPts val="601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Use validated CAE and GAE structures from HYM with ORBIT to predict role in electron thermal transport</a:t>
            </a:r>
          </a:p>
          <a:p>
            <a:pPr marL="342811" indent="-342811">
              <a:spcBef>
                <a:spcPts val="601"/>
              </a:spcBef>
              <a:buFontTx/>
              <a:buNone/>
              <a:defRPr/>
            </a:pPr>
            <a:endParaRPr lang="en-US" dirty="0"/>
          </a:p>
          <a:p>
            <a:pPr marL="342811" indent="-342811">
              <a:spcBef>
                <a:spcPts val="601"/>
              </a:spcBef>
              <a:defRPr/>
            </a:pPr>
            <a:endParaRPr lang="en-US" dirty="0" smtClean="0"/>
          </a:p>
          <a:p>
            <a:pPr marL="342811" indent="-342811">
              <a:spcBef>
                <a:spcPts val="601"/>
              </a:spcBef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300" smtClean="0"/>
              <a:t>Core-localized CAEs identified in beam-heated H-mode plasma </a:t>
            </a: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b="0" smtClean="0"/>
              <a:t>- </a:t>
            </a:r>
            <a:r>
              <a:rPr lang="en-US" sz="2000" b="0" smtClean="0"/>
              <a:t>motivates investigation as possible cause of enhanced </a:t>
            </a:r>
            <a:r>
              <a:rPr lang="en-US" sz="4000" b="0" i="1" baseline="18000" smtClean="0">
                <a:latin typeface="Symbol" charset="2"/>
                <a:ea typeface="Symbol" charset="2"/>
                <a:cs typeface="Symbol" charset="2"/>
              </a:rPr>
              <a:t>c</a:t>
            </a:r>
            <a:r>
              <a:rPr lang="en-US" sz="2000" b="0" i="1" baseline="-25000" smtClean="0"/>
              <a:t>e</a:t>
            </a:r>
            <a:r>
              <a:rPr lang="en-US" sz="2000" b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6096000" cy="5486400"/>
          </a:xfrm>
        </p:spPr>
        <p:txBody>
          <a:bodyPr/>
          <a:lstStyle/>
          <a:p>
            <a:pPr marL="230188" indent="-230188">
              <a:spcBef>
                <a:spcPts val="601"/>
              </a:spcBef>
              <a:defRPr/>
            </a:pPr>
            <a:r>
              <a:rPr lang="en-US" sz="2000" dirty="0" smtClean="0"/>
              <a:t>High frequency </a:t>
            </a:r>
            <a:r>
              <a:rPr lang="en-US" sz="2000" b="1" dirty="0" smtClean="0"/>
              <a:t>AE structure measured in core </a:t>
            </a:r>
            <a:r>
              <a:rPr lang="en-US" sz="2000" dirty="0" smtClean="0"/>
              <a:t>of beam heat-heated H-mode plasmas </a:t>
            </a:r>
            <a:r>
              <a:rPr lang="en-US" sz="2000" dirty="0">
                <a:sym typeface="Symbol" charset="0"/>
              </a:rPr>
              <a:t>⇒</a:t>
            </a:r>
            <a:r>
              <a:rPr lang="en-US" sz="2000" dirty="0" smtClean="0"/>
              <a:t> identified both CAEs </a:t>
            </a:r>
            <a:r>
              <a:rPr lang="en-US" sz="2000" i="1" dirty="0" smtClean="0"/>
              <a:t>and</a:t>
            </a:r>
            <a:r>
              <a:rPr lang="en-US" sz="2000" dirty="0" smtClean="0"/>
              <a:t> GAEs</a:t>
            </a:r>
          </a:p>
          <a:p>
            <a:pPr marL="230188" indent="-230188">
              <a:spcBef>
                <a:spcPts val="1200"/>
              </a:spcBef>
              <a:tabLst>
                <a:tab pos="2404153" algn="ctr"/>
              </a:tabLst>
              <a:defRPr/>
            </a:pPr>
            <a:r>
              <a:rPr lang="en-US" sz="2000" dirty="0"/>
              <a:t>Observed modes fall in </a:t>
            </a:r>
            <a:r>
              <a:rPr lang="en-US" sz="2000" b="1" dirty="0">
                <a:solidFill>
                  <a:srgbClr val="FF0000"/>
                </a:solidFill>
              </a:rPr>
              <a:t>two </a:t>
            </a:r>
            <a:r>
              <a:rPr lang="en-US" sz="2000" b="1" dirty="0" smtClean="0">
                <a:solidFill>
                  <a:srgbClr val="FF0000"/>
                </a:solidFill>
              </a:rPr>
              <a:t>primary categories</a:t>
            </a:r>
            <a:r>
              <a:rPr lang="en-US" sz="2000" dirty="0"/>
              <a:t>:</a:t>
            </a:r>
          </a:p>
          <a:p>
            <a:pPr marL="742715" lvl="1" indent="-342771">
              <a:lnSpc>
                <a:spcPct val="90000"/>
              </a:lnSpc>
              <a:tabLst>
                <a:tab pos="2404153" algn="ctr"/>
              </a:tabLst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GAEs</a:t>
            </a:r>
            <a:r>
              <a:rPr lang="en-US" sz="1800" dirty="0" smtClean="0"/>
              <a:t>: </a:t>
            </a:r>
            <a:r>
              <a:rPr lang="en-US" sz="1800" b="1" dirty="0" smtClean="0">
                <a:solidFill>
                  <a:schemeClr val="tx1"/>
                </a:solidFill>
              </a:rPr>
              <a:t>Small </a:t>
            </a:r>
            <a:r>
              <a:rPr lang="en-US" sz="1800" b="1" dirty="0">
                <a:solidFill>
                  <a:schemeClr val="tx1"/>
                </a:solidFill>
              </a:rPr>
              <a:t>amplitude + broad structure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 &lt; ~ 600 kHz, n = -6 – -8 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1" dirty="0" smtClean="0">
                <a:solidFill>
                  <a:srgbClr val="2C45FA"/>
                </a:solidFill>
              </a:rPr>
              <a:t>CAEs</a:t>
            </a:r>
            <a:r>
              <a:rPr lang="en-US" sz="1800" b="1" dirty="0"/>
              <a:t>: </a:t>
            </a:r>
            <a:r>
              <a:rPr lang="en-US" sz="1800" b="1" dirty="0" smtClean="0">
                <a:solidFill>
                  <a:schemeClr val="tx1"/>
                </a:solidFill>
              </a:rPr>
              <a:t>Large </a:t>
            </a:r>
            <a:r>
              <a:rPr lang="en-US" sz="1800" b="1" dirty="0">
                <a:solidFill>
                  <a:schemeClr val="tx1"/>
                </a:solidFill>
              </a:rPr>
              <a:t>amplitude + strongly core localized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&gt; ~ 600 kHz, n = -3 – -5 </a:t>
            </a:r>
            <a:endParaRPr lang="en-US" dirty="0" smtClean="0">
              <a:solidFill>
                <a:schemeClr val="tx1"/>
              </a:solidFill>
            </a:endParaRPr>
          </a:p>
          <a:p>
            <a:pPr marL="230188" indent="-230188">
              <a:spcBef>
                <a:spcPts val="1200"/>
              </a:spcBef>
              <a:defRPr/>
            </a:pPr>
            <a:r>
              <a:rPr lang="en-US" sz="2000" b="1" dirty="0" smtClean="0">
                <a:solidFill>
                  <a:srgbClr val="2C45FA"/>
                </a:solidFill>
              </a:rPr>
              <a:t>CAEs</a:t>
            </a:r>
            <a:r>
              <a:rPr lang="en-US" sz="2000" b="1" dirty="0" smtClean="0">
                <a:solidFill>
                  <a:srgbClr val="FF0000"/>
                </a:solidFill>
              </a:rPr>
              <a:t> more strongly core </a:t>
            </a:r>
            <a:r>
              <a:rPr lang="en-US" sz="2000" b="1" dirty="0">
                <a:solidFill>
                  <a:srgbClr val="FF0000"/>
                </a:solidFill>
              </a:rPr>
              <a:t>localized </a:t>
            </a:r>
            <a:r>
              <a:rPr lang="en-US" sz="2000" dirty="0">
                <a:solidFill>
                  <a:srgbClr val="FF0000"/>
                </a:solidFill>
                <a:sym typeface="Symbol" charset="0"/>
              </a:rPr>
              <a:t>⇒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also</a:t>
            </a:r>
            <a:r>
              <a:rPr lang="en-US" sz="2000" dirty="0" smtClean="0">
                <a:solidFill>
                  <a:srgbClr val="FF0000"/>
                </a:solidFill>
              </a:rPr>
              <a:t> could cause anomalous thermal electron transport</a:t>
            </a:r>
          </a:p>
          <a:p>
            <a:pPr marL="742756" lvl="1" indent="-285676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CAEs share key GAE characteristics (D. </a:t>
            </a:r>
            <a:r>
              <a:rPr lang="en-US" sz="1800" dirty="0" err="1" smtClean="0">
                <a:solidFill>
                  <a:schemeClr val="tx1"/>
                </a:solidFill>
              </a:rPr>
              <a:t>Stutman</a:t>
            </a:r>
            <a:r>
              <a:rPr lang="en-US" sz="1800" dirty="0" smtClean="0">
                <a:solidFill>
                  <a:schemeClr val="tx1"/>
                </a:solidFill>
              </a:rPr>
              <a:t>) regarding their potential role in electron thermal transport: core localization &amp; frequency 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6388" name="Picture 24" descr="mag_refl_svd_mode_structures_141398_t580_583_f383_800_normxi_for_IAEA_2012_alt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538" y="1322388"/>
            <a:ext cx="3017837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9" name="Group 37"/>
          <p:cNvGrpSpPr>
            <a:grpSpLocks/>
          </p:cNvGrpSpPr>
          <p:nvPr/>
        </p:nvGrpSpPr>
        <p:grpSpPr bwMode="auto">
          <a:xfrm>
            <a:off x="6145213" y="3646488"/>
            <a:ext cx="2674937" cy="2897187"/>
            <a:chOff x="6468604" y="912090"/>
            <a:chExt cx="2675396" cy="2843486"/>
          </a:xfrm>
        </p:grpSpPr>
        <p:grpSp>
          <p:nvGrpSpPr>
            <p:cNvPr id="16390" name="Group 14"/>
            <p:cNvGrpSpPr>
              <a:grpSpLocks/>
            </p:cNvGrpSpPr>
            <p:nvPr/>
          </p:nvGrpSpPr>
          <p:grpSpPr bwMode="auto">
            <a:xfrm>
              <a:off x="6468604" y="912090"/>
              <a:ext cx="2675396" cy="2843486"/>
              <a:chOff x="19685" y="0"/>
              <a:chExt cx="1821815" cy="1925320"/>
            </a:xfrm>
          </p:grpSpPr>
          <p:pic>
            <p:nvPicPr>
              <p:cNvPr id="16394" name="Picture 42" descr="The Other Side VI:Users:ncrocker:Documents:Presentations:IAEA 2012:figures for Synopsis:mag_refl_svd_mode_amplR1p16_141398_t580_583_f383_800_for_IAEA_2012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685" y="831215"/>
                <a:ext cx="1821815" cy="1094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95" name="Picture 43" descr="The Other Side VI:Users:ncrocker:Documents:Presentations:IAEA 2012:figures for Synopsis:mag_refl_svd_mode_spectra_and_analyzed_modes_141398_t580_583_for_IAEA_2012_alt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21516"/>
              <a:stretch>
                <a:fillRect/>
              </a:stretch>
            </p:blipFill>
            <p:spPr bwMode="auto">
              <a:xfrm>
                <a:off x="21590" y="0"/>
                <a:ext cx="1804670" cy="857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6391" name="Straight Connector 39"/>
            <p:cNvCxnSpPr>
              <a:cxnSpLocks noChangeShapeType="1"/>
            </p:cNvCxnSpPr>
            <p:nvPr/>
          </p:nvCxnSpPr>
          <p:spPr bwMode="auto">
            <a:xfrm>
              <a:off x="8007047" y="1028095"/>
              <a:ext cx="0" cy="2286001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sp>
          <p:nvSpPr>
            <p:cNvPr id="16392" name="TextBox 40"/>
            <p:cNvSpPr txBox="1">
              <a:spLocks noChangeArrowheads="1"/>
            </p:cNvSpPr>
            <p:nvPr/>
          </p:nvSpPr>
          <p:spPr bwMode="auto">
            <a:xfrm>
              <a:off x="8152190" y="2691191"/>
              <a:ext cx="641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i="0">
                  <a:solidFill>
                    <a:srgbClr val="FF0000"/>
                  </a:solidFill>
                </a:rPr>
                <a:t>CAEs</a:t>
              </a:r>
            </a:p>
          </p:txBody>
        </p:sp>
        <p:sp>
          <p:nvSpPr>
            <p:cNvPr id="16393" name="TextBox 41"/>
            <p:cNvSpPr txBox="1">
              <a:spLocks noChangeArrowheads="1"/>
            </p:cNvSpPr>
            <p:nvPr/>
          </p:nvSpPr>
          <p:spPr bwMode="auto">
            <a:xfrm>
              <a:off x="7220856" y="2691191"/>
              <a:ext cx="641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i="0">
                  <a:solidFill>
                    <a:srgbClr val="FF0000"/>
                  </a:solidFill>
                </a:rPr>
                <a:t>GAEs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200" smtClean="0"/>
              <a:t>Recent simulations show unstable sub-MHz, low-</a:t>
            </a:r>
            <a:r>
              <a:rPr lang="en-US" sz="2200" i="1" smtClean="0"/>
              <a:t>n</a:t>
            </a:r>
            <a:r>
              <a:rPr lang="en-US" sz="2200" smtClean="0"/>
              <a:t> CAE (E. Belova)</a:t>
            </a:r>
            <a:br>
              <a:rPr lang="en-US" sz="2200" smtClean="0"/>
            </a:br>
            <a:r>
              <a:rPr lang="en-US" sz="2200" smtClean="0"/>
              <a:t>Comparison (i.e. validation) with measurements underway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6086475" cy="474503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smtClean="0"/>
              <a:t>Simulations performed by E. Belova for 6 MW beam-heated equilibrium where CAEs identified</a:t>
            </a:r>
          </a:p>
          <a:p>
            <a:pPr lvl="1">
              <a:spcBef>
                <a:spcPts val="600"/>
              </a:spcBef>
            </a:pPr>
            <a:r>
              <a:rPr lang="en-US" smtClean="0"/>
              <a:t>shot 141398, t = 582 ms</a:t>
            </a:r>
          </a:p>
          <a:p>
            <a:pPr>
              <a:spcBef>
                <a:spcPts val="1200"/>
              </a:spcBef>
            </a:pPr>
            <a:r>
              <a:rPr lang="en-US" sz="2000" smtClean="0">
                <a:solidFill>
                  <a:srgbClr val="FF0000"/>
                </a:solidFill>
              </a:rPr>
              <a:t>Unstable sub-MHz </a:t>
            </a:r>
            <a:r>
              <a:rPr lang="en-US" sz="2000" b="1" smtClean="0">
                <a:solidFill>
                  <a:srgbClr val="FF0000"/>
                </a:solidFill>
              </a:rPr>
              <a:t>core-localized</a:t>
            </a:r>
            <a:r>
              <a:rPr lang="en-US" sz="2000" smtClean="0">
                <a:solidFill>
                  <a:srgbClr val="FF0000"/>
                </a:solidFill>
              </a:rPr>
              <a:t> CAE observed</a:t>
            </a:r>
          </a:p>
          <a:p>
            <a:pPr lvl="1">
              <a:spcBef>
                <a:spcPts val="600"/>
              </a:spcBef>
            </a:pPr>
            <a:r>
              <a:rPr lang="en-US" i="1" smtClean="0"/>
              <a:t>n</a:t>
            </a:r>
            <a:r>
              <a:rPr lang="en-US" smtClean="0"/>
              <a:t> = 4, </a:t>
            </a:r>
            <a:r>
              <a:rPr lang="en-US" i="1" smtClean="0"/>
              <a:t>f</a:t>
            </a:r>
            <a:r>
              <a:rPr lang="en-US" smtClean="0"/>
              <a:t> = 868 kHz (</a:t>
            </a:r>
            <a:r>
              <a:rPr lang="en-US" i="1" smtClean="0"/>
              <a:t>f</a:t>
            </a:r>
            <a:r>
              <a:rPr lang="en-US" smtClean="0"/>
              <a:t> = 0.35*</a:t>
            </a:r>
            <a:r>
              <a:rPr lang="en-US" i="1" smtClean="0"/>
              <a:t>f</a:t>
            </a:r>
            <a:r>
              <a:rPr lang="en-US" baseline="-25000" smtClean="0"/>
              <a:t>ci</a:t>
            </a:r>
            <a:r>
              <a:rPr lang="en-US" smtClean="0"/>
              <a:t>)</a:t>
            </a:r>
          </a:p>
          <a:p>
            <a:pPr>
              <a:spcBef>
                <a:spcPts val="1200"/>
              </a:spcBef>
            </a:pPr>
            <a:r>
              <a:rPr lang="en-US" sz="2000" b="1" smtClean="0">
                <a:solidFill>
                  <a:srgbClr val="FF0000"/>
                </a:solidFill>
              </a:rPr>
              <a:t>CAE has strong density peak near magnetic axis - similar to experiment</a:t>
            </a:r>
            <a:endParaRPr lang="en-US" sz="2000" b="1" smtClean="0">
              <a:solidFill>
                <a:srgbClr val="8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b="1" smtClean="0"/>
              <a:t>Detailed structure comparison/validation to reflectometer measurements underway</a:t>
            </a:r>
          </a:p>
          <a:p>
            <a:pPr>
              <a:spcBef>
                <a:spcPts val="1200"/>
              </a:spcBef>
            </a:pPr>
            <a:r>
              <a:rPr lang="en-US" sz="2000" b="1" smtClean="0">
                <a:solidFill>
                  <a:srgbClr val="FF0000"/>
                </a:solidFill>
              </a:rPr>
              <a:t>Future work</a:t>
            </a:r>
            <a:r>
              <a:rPr lang="en-US" sz="2000" smtClean="0"/>
              <a:t>: use </a:t>
            </a:r>
            <a:r>
              <a:rPr lang="en-US" sz="2000" b="1" i="1" smtClean="0"/>
              <a:t>validated</a:t>
            </a:r>
            <a:r>
              <a:rPr lang="en-US" sz="2000" b="1" smtClean="0"/>
              <a:t> </a:t>
            </a:r>
            <a:r>
              <a:rPr lang="en-US" sz="2000" smtClean="0"/>
              <a:t>HYM mode structure for ORBIT electron transport calculations</a:t>
            </a:r>
          </a:p>
        </p:txBody>
      </p:sp>
      <p:cxnSp>
        <p:nvCxnSpPr>
          <p:cNvPr id="17412" name="Straight Arrow Connector 37"/>
          <p:cNvCxnSpPr>
            <a:cxnSpLocks noChangeShapeType="1"/>
            <a:stCxn id="17419" idx="3"/>
          </p:cNvCxnSpPr>
          <p:nvPr/>
        </p:nvCxnSpPr>
        <p:spPr bwMode="auto">
          <a:xfrm flipV="1">
            <a:off x="7924800" y="5307013"/>
            <a:ext cx="139700" cy="2857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17413" name="Group 23"/>
          <p:cNvGrpSpPr>
            <a:grpSpLocks/>
          </p:cNvGrpSpPr>
          <p:nvPr/>
        </p:nvGrpSpPr>
        <p:grpSpPr bwMode="auto">
          <a:xfrm>
            <a:off x="6311900" y="1138238"/>
            <a:ext cx="2832100" cy="5230812"/>
            <a:chOff x="6311901" y="1138768"/>
            <a:chExt cx="2832100" cy="5230954"/>
          </a:xfrm>
        </p:grpSpPr>
        <p:sp>
          <p:nvSpPr>
            <p:cNvPr id="17415" name="TextBox 42"/>
            <p:cNvSpPr txBox="1">
              <a:spLocks noChangeArrowheads="1"/>
            </p:cNvSpPr>
            <p:nvPr/>
          </p:nvSpPr>
          <p:spPr bwMode="auto">
            <a:xfrm>
              <a:off x="6311901" y="1138768"/>
              <a:ext cx="283210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i="0"/>
                <a:t>HYM CAE n = 4, </a:t>
              </a:r>
              <a:r>
                <a:rPr lang="en-US"/>
                <a:t>f </a:t>
              </a:r>
              <a:r>
                <a:rPr lang="en-US" i="0"/>
                <a:t>= 868 kHz (0.35*</a:t>
              </a:r>
              <a:r>
                <a:rPr lang="en-US"/>
                <a:t>f</a:t>
              </a:r>
              <a:r>
                <a:rPr lang="en-US" i="0" baseline="-25000"/>
                <a:t>ci</a:t>
              </a:r>
              <a:r>
                <a:rPr lang="en-US" i="0"/>
                <a:t>)</a:t>
              </a:r>
            </a:p>
            <a:p>
              <a:pPr algn="ctr"/>
              <a:r>
                <a:rPr lang="en-US" sz="1100" i="0"/>
                <a:t>shot 141398, t = 582ms</a:t>
              </a:r>
            </a:p>
            <a:p>
              <a:pPr algn="ctr"/>
              <a:r>
                <a:rPr lang="en-US" sz="1100" i="0"/>
                <a:t>(E. Belova)</a:t>
              </a:r>
            </a:p>
          </p:txBody>
        </p:sp>
        <p:grpSp>
          <p:nvGrpSpPr>
            <p:cNvPr id="17416" name="Group 45"/>
            <p:cNvGrpSpPr>
              <a:grpSpLocks/>
            </p:cNvGrpSpPr>
            <p:nvPr/>
          </p:nvGrpSpPr>
          <p:grpSpPr bwMode="auto">
            <a:xfrm>
              <a:off x="6579827" y="1753146"/>
              <a:ext cx="2066898" cy="4616576"/>
              <a:chOff x="6277428" y="1753146"/>
              <a:chExt cx="2085437" cy="4616576"/>
            </a:xfrm>
          </p:grpSpPr>
          <p:grpSp>
            <p:nvGrpSpPr>
              <p:cNvPr id="17417" name="Group 6"/>
              <p:cNvGrpSpPr>
                <a:grpSpLocks/>
              </p:cNvGrpSpPr>
              <p:nvPr/>
            </p:nvGrpSpPr>
            <p:grpSpPr bwMode="auto">
              <a:xfrm>
                <a:off x="6277428" y="1753146"/>
                <a:ext cx="2085437" cy="4616576"/>
                <a:chOff x="6277428" y="1211258"/>
                <a:chExt cx="2085437" cy="4616576"/>
              </a:xfrm>
            </p:grpSpPr>
            <p:pic>
              <p:nvPicPr>
                <p:cNvPr id="17421" name="Picture 4" descr="HYM CAE d_n n=4 f=0.35*fci (868 kHz) 141393 t582ms.png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4513" t="5325" r="4088" b="42912"/>
                <a:stretch>
                  <a:fillRect/>
                </a:stretch>
              </p:blipFill>
              <p:spPr bwMode="auto">
                <a:xfrm rot="5400000" flipH="1">
                  <a:off x="5396507" y="2526616"/>
                  <a:ext cx="4281716" cy="1651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422" name="TextBox 5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6144377" y="3181047"/>
                  <a:ext cx="665239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100" i="0">
                      <a:solidFill>
                        <a:srgbClr val="000000"/>
                      </a:solidFill>
                    </a:rPr>
                    <a:t>Z (cm)</a:t>
                  </a:r>
                </a:p>
              </p:txBody>
            </p:sp>
            <p:sp>
              <p:nvSpPr>
                <p:cNvPr id="17423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6478207" y="3173788"/>
                  <a:ext cx="314476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/>
                  <a:r>
                    <a:rPr lang="en-US" sz="1100" i="0">
                      <a:solidFill>
                        <a:srgbClr val="000000"/>
                      </a:solidFill>
                    </a:rPr>
                    <a:t>0</a:t>
                  </a:r>
                </a:p>
              </p:txBody>
            </p:sp>
            <p:sp>
              <p:nvSpPr>
                <p:cNvPr id="17424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6424988" y="2237617"/>
                  <a:ext cx="367695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/>
                  <a:r>
                    <a:rPr lang="en-US" sz="1100" i="0">
                      <a:solidFill>
                        <a:srgbClr val="000000"/>
                      </a:solidFill>
                    </a:rPr>
                    <a:t>60</a:t>
                  </a:r>
                </a:p>
              </p:txBody>
            </p:sp>
            <p:sp>
              <p:nvSpPr>
                <p:cNvPr id="17425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6364512" y="1301446"/>
                  <a:ext cx="428171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/>
                  <a:r>
                    <a:rPr lang="en-US" sz="1100" i="0">
                      <a:solidFill>
                        <a:srgbClr val="000000"/>
                      </a:solidFill>
                    </a:rPr>
                    <a:t>120</a:t>
                  </a:r>
                </a:p>
              </p:txBody>
            </p:sp>
            <p:sp>
              <p:nvSpPr>
                <p:cNvPr id="17426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6374188" y="4109959"/>
                  <a:ext cx="418495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/>
                  <a:r>
                    <a:rPr lang="en-US" sz="1100" i="0">
                      <a:solidFill>
                        <a:srgbClr val="000000"/>
                      </a:solidFill>
                    </a:rPr>
                    <a:t>-60</a:t>
                  </a:r>
                </a:p>
              </p:txBody>
            </p:sp>
            <p:sp>
              <p:nvSpPr>
                <p:cNvPr id="17427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6277428" y="5046132"/>
                  <a:ext cx="515255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/>
                  <a:r>
                    <a:rPr lang="en-US" sz="1100" i="0">
                      <a:solidFill>
                        <a:srgbClr val="000000"/>
                      </a:solidFill>
                    </a:rPr>
                    <a:t>-120</a:t>
                  </a:r>
                </a:p>
              </p:txBody>
            </p:sp>
            <p:sp>
              <p:nvSpPr>
                <p:cNvPr id="17428" name="TextBox 31"/>
                <p:cNvSpPr txBox="1">
                  <a:spLocks noChangeArrowheads="1"/>
                </p:cNvSpPr>
                <p:nvPr/>
              </p:nvSpPr>
              <p:spPr bwMode="auto">
                <a:xfrm>
                  <a:off x="7678055" y="5402945"/>
                  <a:ext cx="428171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100" i="0">
                      <a:solidFill>
                        <a:srgbClr val="000000"/>
                      </a:solidFill>
                    </a:rPr>
                    <a:t>120</a:t>
                  </a:r>
                </a:p>
              </p:txBody>
            </p:sp>
            <p:sp>
              <p:nvSpPr>
                <p:cNvPr id="17429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7212388" y="5402945"/>
                  <a:ext cx="428171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100" i="0">
                      <a:solidFill>
                        <a:srgbClr val="000000"/>
                      </a:solidFill>
                    </a:rPr>
                    <a:t>80</a:t>
                  </a:r>
                </a:p>
              </p:txBody>
            </p:sp>
            <p:sp>
              <p:nvSpPr>
                <p:cNvPr id="17430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6746722" y="5402945"/>
                  <a:ext cx="428171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100" i="0">
                      <a:solidFill>
                        <a:srgbClr val="000000"/>
                      </a:solidFill>
                    </a:rPr>
                    <a:t>40</a:t>
                  </a:r>
                </a:p>
              </p:txBody>
            </p:sp>
            <p:sp>
              <p:nvSpPr>
                <p:cNvPr id="17431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7194245" y="5566224"/>
                  <a:ext cx="667659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100" i="0">
                      <a:solidFill>
                        <a:srgbClr val="000000"/>
                      </a:solidFill>
                    </a:rPr>
                    <a:t>R (cm)</a:t>
                  </a:r>
                </a:p>
              </p:txBody>
            </p:sp>
          </p:grpSp>
          <p:cxnSp>
            <p:nvCxnSpPr>
              <p:cNvPr id="17418" name="Straight Connector 8"/>
              <p:cNvCxnSpPr>
                <a:cxnSpLocks noChangeShapeType="1"/>
              </p:cNvCxnSpPr>
              <p:nvPr/>
            </p:nvCxnSpPr>
            <p:spPr bwMode="auto">
              <a:xfrm flipH="1">
                <a:off x="7774818" y="1787698"/>
                <a:ext cx="0" cy="4184952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17419" name="TextBox 36"/>
              <p:cNvSpPr txBox="1">
                <a:spLocks noChangeArrowheads="1"/>
              </p:cNvSpPr>
              <p:nvPr/>
            </p:nvSpPr>
            <p:spPr bwMode="auto">
              <a:xfrm>
                <a:off x="6711864" y="5106038"/>
                <a:ext cx="922602" cy="461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i="0">
                    <a:solidFill>
                      <a:srgbClr val="000000"/>
                    </a:solidFill>
                  </a:rPr>
                  <a:t>magnetic axis</a:t>
                </a:r>
              </a:p>
            </p:txBody>
          </p:sp>
          <p:sp>
            <p:nvSpPr>
              <p:cNvPr id="17420" name="Rectangle 44"/>
              <p:cNvSpPr>
                <a:spLocks noChangeArrowheads="1"/>
              </p:cNvSpPr>
              <p:nvPr/>
            </p:nvSpPr>
            <p:spPr bwMode="auto">
              <a:xfrm>
                <a:off x="7903985" y="1901195"/>
                <a:ext cx="371948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Symbol" charset="2"/>
                  </a:rPr>
                  <a:t>d</a:t>
                </a:r>
                <a:r>
                  <a:rPr lang="en-US" sz="1100">
                    <a:solidFill>
                      <a:srgbClr val="000000"/>
                    </a:solidFill>
                  </a:rPr>
                  <a:t>n</a:t>
                </a:r>
                <a:endParaRPr lang="en-US" sz="1100"/>
              </a:p>
            </p:txBody>
          </p:sp>
        </p:grpSp>
      </p:grpSp>
      <p:cxnSp>
        <p:nvCxnSpPr>
          <p:cNvPr id="17414" name="Straight Arrow Connector 24"/>
          <p:cNvCxnSpPr>
            <a:cxnSpLocks noChangeShapeType="1"/>
          </p:cNvCxnSpPr>
          <p:nvPr/>
        </p:nvCxnSpPr>
        <p:spPr bwMode="auto">
          <a:xfrm flipV="1">
            <a:off x="7848600" y="5105400"/>
            <a:ext cx="228600" cy="2286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890000" cy="838200"/>
          </a:xfrm>
        </p:spPr>
        <p:txBody>
          <a:bodyPr/>
          <a:lstStyle/>
          <a:p>
            <a:pPr algn="l"/>
            <a:r>
              <a:rPr lang="en-US" sz="2300" smtClean="0">
                <a:solidFill>
                  <a:srgbClr val="3333CC"/>
                </a:solidFill>
                <a:sym typeface="Symbol" charset="2"/>
              </a:rPr>
              <a:t>Magnetic fluctuations can play important role in </a:t>
            </a:r>
            <a:r>
              <a:rPr lang="en-US" sz="2300" smtClean="0">
                <a:solidFill>
                  <a:srgbClr val="3333CC"/>
                </a:solidFill>
              </a:rPr>
              <a:t>fusion plasma stability and transport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56600" cy="4902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200" b="1" smtClean="0"/>
              <a:t>Macroscopic stability can be perturbed by large scale instabilities driven by current or pressure gradients</a:t>
            </a:r>
          </a:p>
          <a:p>
            <a:pPr lvl="1">
              <a:spcBef>
                <a:spcPct val="0"/>
              </a:spcBef>
            </a:pPr>
            <a:r>
              <a:rPr lang="en-US" sz="1800" smtClean="0"/>
              <a:t>e.g. NTMs (Neoclassical Tearing Modes) degrade confinement, and often lead to disruption</a:t>
            </a:r>
          </a:p>
          <a:p>
            <a:pPr>
              <a:spcBef>
                <a:spcPct val="0"/>
              </a:spcBef>
            </a:pPr>
            <a:r>
              <a:rPr lang="en-US" sz="2200" b="1" smtClean="0"/>
              <a:t>Fast-ions lead to instabilities, e.g. Alfvén Eigenmodes</a:t>
            </a:r>
          </a:p>
          <a:p>
            <a:pPr lvl="1">
              <a:spcBef>
                <a:spcPct val="0"/>
              </a:spcBef>
            </a:pPr>
            <a:r>
              <a:rPr lang="en-US" sz="1800" smtClean="0"/>
              <a:t>Cause/modify fast-ion transport or loss </a:t>
            </a:r>
            <a:r>
              <a:rPr lang="en-US" sz="1800" smtClean="0">
                <a:sym typeface="Symbol" charset="2"/>
              </a:rPr>
              <a:t></a:t>
            </a:r>
            <a:r>
              <a:rPr lang="en-US" sz="1800" smtClean="0"/>
              <a:t> modifies heat deposition (distribution of fusion </a:t>
            </a:r>
            <a:r>
              <a:rPr lang="en-US" sz="1800" smtClean="0">
                <a:sym typeface="Symbol" charset="2"/>
              </a:rPr>
              <a:t></a:t>
            </a:r>
            <a:r>
              <a:rPr lang="en-US" sz="1800" smtClean="0"/>
              <a:t>’s, neutral beams) </a:t>
            </a:r>
          </a:p>
          <a:p>
            <a:pPr lvl="1">
              <a:spcBef>
                <a:spcPct val="0"/>
              </a:spcBef>
            </a:pPr>
            <a:r>
              <a:rPr lang="en-US" sz="1800" smtClean="0"/>
              <a:t>CAEs and GAEs can also potentially cause anomalous electron thermal transport</a:t>
            </a:r>
          </a:p>
          <a:p>
            <a:pPr>
              <a:spcBef>
                <a:spcPct val="0"/>
              </a:spcBef>
            </a:pPr>
            <a:r>
              <a:rPr lang="en-US" sz="2200" b="1" smtClean="0">
                <a:sym typeface="Symbol" charset="2"/>
              </a:rPr>
              <a:t>Magnetic turbulence can also result in p</a:t>
            </a:r>
            <a:r>
              <a:rPr lang="en-US" sz="2200" b="1" smtClean="0"/>
              <a:t>article, energy and momentum transport </a:t>
            </a:r>
          </a:p>
          <a:p>
            <a:pPr lvl="1">
              <a:spcBef>
                <a:spcPct val="0"/>
              </a:spcBef>
            </a:pPr>
            <a:r>
              <a:rPr lang="en-US" sz="1800" smtClean="0"/>
              <a:t>e.g. Microtearing Modes are possible source of anomalous electron 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FF0000"/>
                </a:solidFill>
              </a:rPr>
              <a:t>Polarimetry: </a:t>
            </a:r>
            <a:r>
              <a:rPr lang="en-US" sz="2200" smtClean="0">
                <a:solidFill>
                  <a:srgbClr val="1822CD"/>
                </a:solidFill>
              </a:rPr>
              <a:t>Magnetic field fluctuation measurement </a:t>
            </a:r>
            <a:r>
              <a:rPr lang="en-US" sz="2000" b="0" smtClean="0">
                <a:solidFill>
                  <a:srgbClr val="1822CD"/>
                </a:solidFill>
              </a:rPr>
              <a:t/>
            </a:r>
            <a:br>
              <a:rPr lang="en-US" sz="2000" b="0" smtClean="0">
                <a:solidFill>
                  <a:srgbClr val="1822CD"/>
                </a:solidFill>
              </a:rPr>
            </a:br>
            <a:r>
              <a:rPr lang="en-US" sz="2000" b="0" smtClean="0">
                <a:solidFill>
                  <a:srgbClr val="1822CD"/>
                </a:solidFill>
              </a:rPr>
              <a:t>Also </a:t>
            </a:r>
            <a:r>
              <a:rPr lang="en-US" sz="1800" b="0" smtClean="0">
                <a:solidFill>
                  <a:srgbClr val="1822CD"/>
                </a:solidFill>
              </a:rPr>
              <a:t>constraint on central q; radial view sensitive interferometer for low start-up density</a:t>
            </a:r>
          </a:p>
        </p:txBody>
      </p:sp>
      <p:grpSp>
        <p:nvGrpSpPr>
          <p:cNvPr id="1030" name="Group 7"/>
          <p:cNvGrpSpPr>
            <a:grpSpLocks noChangeAspect="1"/>
          </p:cNvGrpSpPr>
          <p:nvPr/>
        </p:nvGrpSpPr>
        <p:grpSpPr bwMode="auto">
          <a:xfrm>
            <a:off x="533400" y="2074863"/>
            <a:ext cx="55563" cy="233362"/>
            <a:chOff x="521" y="981"/>
            <a:chExt cx="91" cy="408"/>
          </a:xfrm>
        </p:grpSpPr>
        <p:sp>
          <p:nvSpPr>
            <p:cNvPr id="1042" name="Line 8"/>
            <p:cNvSpPr>
              <a:spLocks noChangeAspect="1" noChangeShapeType="1"/>
            </p:cNvSpPr>
            <p:nvPr/>
          </p:nvSpPr>
          <p:spPr bwMode="auto">
            <a:xfrm flipH="1">
              <a:off x="521" y="1026"/>
              <a:ext cx="91" cy="4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Line 9"/>
            <p:cNvSpPr>
              <a:spLocks noChangeAspect="1" noChangeShapeType="1"/>
            </p:cNvSpPr>
            <p:nvPr/>
          </p:nvSpPr>
          <p:spPr bwMode="auto">
            <a:xfrm flipH="1">
              <a:off x="521" y="1117"/>
              <a:ext cx="91" cy="4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Line 10"/>
            <p:cNvSpPr>
              <a:spLocks noChangeAspect="1" noChangeShapeType="1"/>
            </p:cNvSpPr>
            <p:nvPr/>
          </p:nvSpPr>
          <p:spPr bwMode="auto">
            <a:xfrm flipH="1">
              <a:off x="521" y="1207"/>
              <a:ext cx="91" cy="4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Line 11"/>
            <p:cNvSpPr>
              <a:spLocks noChangeAspect="1" noChangeShapeType="1"/>
            </p:cNvSpPr>
            <p:nvPr/>
          </p:nvSpPr>
          <p:spPr bwMode="auto">
            <a:xfrm>
              <a:off x="612" y="981"/>
              <a:ext cx="0" cy="408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Line 12"/>
            <p:cNvSpPr>
              <a:spLocks noChangeAspect="1" noChangeShapeType="1"/>
            </p:cNvSpPr>
            <p:nvPr/>
          </p:nvSpPr>
          <p:spPr bwMode="auto">
            <a:xfrm flipH="1">
              <a:off x="521" y="1298"/>
              <a:ext cx="91" cy="4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1" name="Picture 4"/>
          <p:cNvPicPr>
            <a:picLocks noChangeAspect="1" noChangeArrowheads="1"/>
          </p:cNvPicPr>
          <p:nvPr/>
        </p:nvPicPr>
        <p:blipFill>
          <a:blip r:embed="rId3" cstate="print"/>
          <a:srcRect l="13985" t="23293" r="10852" b="4056"/>
          <a:stretch>
            <a:fillRect/>
          </a:stretch>
        </p:blipFill>
        <p:spPr bwMode="auto">
          <a:xfrm>
            <a:off x="160338" y="1143000"/>
            <a:ext cx="2451100" cy="3108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32" name="Line 5"/>
          <p:cNvSpPr>
            <a:spLocks noChangeAspect="1" noChangeShapeType="1"/>
          </p:cNvSpPr>
          <p:nvPr/>
        </p:nvSpPr>
        <p:spPr bwMode="auto">
          <a:xfrm>
            <a:off x="457200" y="2181225"/>
            <a:ext cx="2132013" cy="31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Line 6"/>
          <p:cNvSpPr>
            <a:spLocks noChangeAspect="1" noChangeShapeType="1"/>
          </p:cNvSpPr>
          <p:nvPr/>
        </p:nvSpPr>
        <p:spPr bwMode="auto">
          <a:xfrm>
            <a:off x="609600" y="2181225"/>
            <a:ext cx="585788" cy="15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stealth" w="lg" len="lg"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22"/>
          <p:cNvSpPr>
            <a:spLocks noChangeArrowheads="1"/>
          </p:cNvSpPr>
          <p:nvPr/>
        </p:nvSpPr>
        <p:spPr bwMode="auto">
          <a:xfrm>
            <a:off x="2928938" y="1114425"/>
            <a:ext cx="6049962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b="0" i="0" dirty="0">
                <a:solidFill>
                  <a:schemeClr val="tx1"/>
                </a:solidFill>
                <a:latin typeface="Arial" charset="0"/>
              </a:rPr>
              <a:t>Radial-view, retro-reflects from center-stack carbon tile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b="0" i="0" dirty="0">
                <a:solidFill>
                  <a:schemeClr val="tx1"/>
                </a:solidFill>
                <a:latin typeface="Arial" charset="0"/>
              </a:rPr>
              <a:t>At low magnetic field, polarization modifications are dominated by Faraday rotation.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b="0" i="0" dirty="0">
                <a:solidFill>
                  <a:schemeClr val="tx1"/>
                </a:solidFill>
                <a:latin typeface="Arial" charset="0"/>
              </a:rPr>
              <a:t>More complicated as field increases – Cotton Mouton effect + interactions </a:t>
            </a:r>
            <a:r>
              <a:rPr lang="en-US" sz="1600" i="0" dirty="0">
                <a:solidFill>
                  <a:srgbClr val="0033CC"/>
                </a:solidFill>
                <a:latin typeface="Arial" charset="0"/>
              </a:rPr>
              <a:t>(</a:t>
            </a:r>
            <a:r>
              <a:rPr lang="en-US" sz="1400" i="0" dirty="0">
                <a:solidFill>
                  <a:srgbClr val="0033CC"/>
                </a:solidFill>
                <a:latin typeface="+mj-lt"/>
              </a:rPr>
              <a:t>J. Zhang RSI 81, 1 2010)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400" b="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5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6" name="Rectangle 40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41"/>
          <p:cNvGraphicFramePr>
            <a:graphicFrameLocks noChangeAspect="1"/>
          </p:cNvGraphicFramePr>
          <p:nvPr>
            <p:ph idx="1"/>
          </p:nvPr>
        </p:nvGraphicFramePr>
        <p:xfrm>
          <a:off x="3822700" y="2544763"/>
          <a:ext cx="2562225" cy="373062"/>
        </p:xfrm>
        <a:graphic>
          <a:graphicData uri="http://schemas.openxmlformats.org/presentationml/2006/ole">
            <p:oleObj spid="_x0000_s1026" name="Equation" r:id="rId4" imgW="1917360" imgH="279360" progId="Equation.3">
              <p:embed/>
            </p:oleObj>
          </a:graphicData>
        </a:graphic>
      </p:graphicFrame>
      <p:graphicFrame>
        <p:nvGraphicFramePr>
          <p:cNvPr id="1027" name="Object 45"/>
          <p:cNvGraphicFramePr>
            <a:graphicFrameLocks noChangeAspect="1"/>
          </p:cNvGraphicFramePr>
          <p:nvPr/>
        </p:nvGraphicFramePr>
        <p:xfrm>
          <a:off x="4524375" y="2998788"/>
          <a:ext cx="979488" cy="293687"/>
        </p:xfrm>
        <a:graphic>
          <a:graphicData uri="http://schemas.openxmlformats.org/presentationml/2006/ole">
            <p:oleObj spid="_x0000_s1027" name="Equation" r:id="rId5" imgW="762000" imgH="228600" progId="Equation.3">
              <p:embed/>
            </p:oleObj>
          </a:graphicData>
        </a:graphic>
      </p:graphicFrame>
      <p:sp>
        <p:nvSpPr>
          <p:cNvPr id="1037" name="Rectangle 46"/>
          <p:cNvSpPr>
            <a:spLocks noChangeArrowheads="1"/>
          </p:cNvSpPr>
          <p:nvPr/>
        </p:nvSpPr>
        <p:spPr bwMode="auto">
          <a:xfrm>
            <a:off x="0" y="282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8" name="Rectangle 50"/>
          <p:cNvSpPr>
            <a:spLocks noChangeArrowheads="1"/>
          </p:cNvSpPr>
          <p:nvPr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9" name="Rectangle 52"/>
          <p:cNvSpPr>
            <a:spLocks noChangeArrowheads="1"/>
          </p:cNvSpPr>
          <p:nvPr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8" name="Object 51"/>
          <p:cNvGraphicFramePr>
            <a:graphicFrameLocks noChangeAspect="1"/>
          </p:cNvGraphicFramePr>
          <p:nvPr/>
        </p:nvGraphicFramePr>
        <p:xfrm>
          <a:off x="3081338" y="3640138"/>
          <a:ext cx="4741862" cy="493712"/>
        </p:xfrm>
        <a:graphic>
          <a:graphicData uri="http://schemas.openxmlformats.org/presentationml/2006/ole">
            <p:oleObj spid="_x0000_s1028" name="Equation" r:id="rId6" imgW="2768400" imgH="279360" progId="Equation.3">
              <p:embed/>
            </p:oleObj>
          </a:graphicData>
        </a:graphic>
      </p:graphicFrame>
      <p:sp>
        <p:nvSpPr>
          <p:cNvPr id="1040" name="Rectangle 6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1" name="Text Box 63"/>
          <p:cNvSpPr txBox="1">
            <a:spLocks noChangeArrowheads="1"/>
          </p:cNvSpPr>
          <p:nvPr/>
        </p:nvSpPr>
        <p:spPr bwMode="auto">
          <a:xfrm>
            <a:off x="269875" y="4337050"/>
            <a:ext cx="8651875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i="0"/>
              <a:t>Radial view is insensitive to density fluctuations as long as measurement close to mid-plane - where the equilibrium B along propagation direction (B</a:t>
            </a:r>
            <a:r>
              <a:rPr lang="en-US" sz="1800" b="0" i="0" baseline="-25000"/>
              <a:t>II</a:t>
            </a:r>
            <a:r>
              <a:rPr lang="en-US" sz="1800" b="0" i="0"/>
              <a:t>) is small</a:t>
            </a:r>
          </a:p>
          <a:p>
            <a:pPr>
              <a:spcBef>
                <a:spcPct val="50000"/>
              </a:spcBef>
            </a:pPr>
            <a:r>
              <a:rPr lang="en-US" sz="1800" b="0" i="0"/>
              <a:t>GYRO simulated magnetic and density fluctuations associated with micro-tearing modes in NSTX (Walter Guttenfelder) used to calculate expected polarimetry signal </a:t>
            </a:r>
          </a:p>
          <a:p>
            <a:pPr>
              <a:spcBef>
                <a:spcPct val="50000"/>
              </a:spcBef>
            </a:pPr>
            <a:r>
              <a:rPr lang="en-US" sz="1800" b="0" i="0"/>
              <a:t>Indicates internal direct measurement of microtearing magnetic fluctuations feasible in NSTX-U. </a:t>
            </a:r>
            <a:r>
              <a:rPr lang="en-US" sz="1800" i="0">
                <a:solidFill>
                  <a:srgbClr val="FF0000"/>
                </a:solidFill>
                <a:latin typeface="Arial" charset="0"/>
              </a:rPr>
              <a:t>Prototype system transferred to DIII-D for testing</a:t>
            </a:r>
          </a:p>
          <a:p>
            <a:pPr>
              <a:spcBef>
                <a:spcPct val="50000"/>
              </a:spcBef>
            </a:pPr>
            <a:endParaRPr lang="en-US" sz="1800" b="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0"/>
            <a:ext cx="89916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500" i="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Currently installed on DIII-D for plasma tests prior to future implementation on NSTX-U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3509963" y="1020763"/>
            <a:ext cx="5634037" cy="7667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dirty="0" err="1" smtClean="0"/>
              <a:t>Polarimeter</a:t>
            </a:r>
            <a:r>
              <a:rPr lang="en-US" sz="2000" dirty="0" smtClean="0"/>
              <a:t> </a:t>
            </a:r>
            <a:r>
              <a:rPr lang="en-US" sz="2000" dirty="0"/>
              <a:t>was originally planned for NSTX with radial retroreflection geometry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grpSp>
        <p:nvGrpSpPr>
          <p:cNvPr id="19460" name="Group 6"/>
          <p:cNvGrpSpPr>
            <a:grpSpLocks/>
          </p:cNvGrpSpPr>
          <p:nvPr/>
        </p:nvGrpSpPr>
        <p:grpSpPr bwMode="auto">
          <a:xfrm>
            <a:off x="76200" y="1016000"/>
            <a:ext cx="3409950" cy="5165725"/>
            <a:chOff x="76200" y="1016140"/>
            <a:chExt cx="3409950" cy="5166360"/>
          </a:xfrm>
        </p:grpSpPr>
        <p:grpSp>
          <p:nvGrpSpPr>
            <p:cNvPr id="19480" name="Group 10"/>
            <p:cNvGrpSpPr>
              <a:grpSpLocks/>
            </p:cNvGrpSpPr>
            <p:nvPr/>
          </p:nvGrpSpPr>
          <p:grpSpPr bwMode="auto">
            <a:xfrm>
              <a:off x="76200" y="1016140"/>
              <a:ext cx="3409950" cy="5166360"/>
              <a:chOff x="18393" y="990600"/>
              <a:chExt cx="3409950" cy="5166360"/>
            </a:xfrm>
          </p:grpSpPr>
          <p:grpSp>
            <p:nvGrpSpPr>
              <p:cNvPr id="19482" name="Group 9"/>
              <p:cNvGrpSpPr>
                <a:grpSpLocks/>
              </p:cNvGrpSpPr>
              <p:nvPr/>
            </p:nvGrpSpPr>
            <p:grpSpPr bwMode="auto">
              <a:xfrm>
                <a:off x="18393" y="990600"/>
                <a:ext cx="3409950" cy="5166360"/>
                <a:chOff x="224790" y="979170"/>
                <a:chExt cx="3409950" cy="5166360"/>
              </a:xfrm>
            </p:grpSpPr>
            <p:pic>
              <p:nvPicPr>
                <p:cNvPr id="19484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24790" y="979170"/>
                  <a:ext cx="3409950" cy="5166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9485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1367790" y="3694483"/>
                  <a:ext cx="63388" cy="263829"/>
                  <a:chOff x="521" y="981"/>
                  <a:chExt cx="91" cy="408"/>
                </a:xfrm>
              </p:grpSpPr>
              <p:sp>
                <p:nvSpPr>
                  <p:cNvPr id="19486" name="Line 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21" y="1026"/>
                    <a:ext cx="9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87" name="Line 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21" y="1117"/>
                    <a:ext cx="9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88" name="Line 1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21" y="1207"/>
                    <a:ext cx="9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89" name="Line 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12" y="981"/>
                    <a:ext cx="0" cy="40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90" name="Line 1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21" y="1298"/>
                    <a:ext cx="9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19483" name="Picture 10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42398" y="1456111"/>
                <a:ext cx="939964" cy="533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9481" name="Picture 8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5787" y="1288074"/>
              <a:ext cx="1251467" cy="41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Content Placeholder 6"/>
          <p:cNvSpPr txBox="1">
            <a:spLocks/>
          </p:cNvSpPr>
          <p:nvPr/>
        </p:nvSpPr>
        <p:spPr bwMode="auto">
          <a:xfrm>
            <a:off x="3533775" y="1722438"/>
            <a:ext cx="5354638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0"/>
              </a:spcBef>
              <a:spcAft>
                <a:spcPts val="900"/>
              </a:spcAft>
              <a:buFontTx/>
              <a:buChar char="•"/>
              <a:defRPr/>
            </a:pPr>
            <a:r>
              <a:rPr lang="en-US" sz="2000" b="0" i="0" kern="0" dirty="0">
                <a:solidFill>
                  <a:srgbClr val="0000FF"/>
                </a:solidFill>
                <a:latin typeface="Arial"/>
                <a:cs typeface="+mn-cs"/>
              </a:rPr>
              <a:t>Installation on DIII-D utilizes the same radial retro- reflection geometry as NSTX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900"/>
              </a:spcAft>
              <a:buFontTx/>
              <a:buChar char="•"/>
              <a:defRPr/>
            </a:pPr>
            <a:r>
              <a:rPr lang="en-US" sz="2000" b="0" i="0" kern="0" dirty="0">
                <a:solidFill>
                  <a:srgbClr val="0000FF"/>
                </a:solidFill>
                <a:latin typeface="Arial"/>
                <a:cs typeface="+mn-cs"/>
              </a:rPr>
              <a:t>Minimal perturbation to existing configuration at 60</a:t>
            </a:r>
            <a:r>
              <a:rPr lang="en-US" sz="2000" b="0" i="0" kern="0" dirty="0">
                <a:solidFill>
                  <a:srgbClr val="0000FF"/>
                </a:solidFill>
                <a:latin typeface="Arial"/>
                <a:cs typeface="+mn-cs"/>
                <a:sym typeface="Symbol"/>
              </a:rPr>
              <a:t> R0 port</a:t>
            </a:r>
            <a:r>
              <a:rPr lang="en-US" sz="2000" b="0" i="0" kern="0" dirty="0">
                <a:solidFill>
                  <a:srgbClr val="0000FF"/>
                </a:solidFill>
                <a:latin typeface="Arial"/>
                <a:cs typeface="+mn-cs"/>
              </a:rPr>
              <a:t> 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900"/>
              </a:spcAft>
              <a:buFontTx/>
              <a:buChar char="•"/>
              <a:defRPr/>
            </a:pPr>
            <a:endParaRPr lang="en-US" sz="2300" b="0" i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900"/>
              </a:spcAft>
              <a:buFontTx/>
              <a:buChar char="•"/>
              <a:defRPr/>
            </a:pPr>
            <a:endParaRPr lang="en-US" sz="2300" b="0" i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900"/>
              </a:spcAft>
              <a:buFontTx/>
              <a:buChar char="•"/>
              <a:defRPr/>
            </a:pPr>
            <a:endParaRPr lang="en-US" sz="2300" b="0" i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900"/>
              </a:spcAft>
              <a:buFontTx/>
              <a:buChar char="•"/>
              <a:defRPr/>
            </a:pPr>
            <a:endParaRPr lang="en-US" sz="2300" b="0" i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900"/>
              </a:spcAft>
              <a:buFontTx/>
              <a:buChar char="•"/>
              <a:defRPr/>
            </a:pPr>
            <a:endParaRPr lang="en-US" sz="2300" b="0" i="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19462" name="Picture 27" descr="20111004_Insatllation (8).JPG"/>
          <p:cNvPicPr>
            <a:picLocks noChangeAspect="1"/>
          </p:cNvPicPr>
          <p:nvPr/>
        </p:nvPicPr>
        <p:blipFill>
          <a:blip r:embed="rId5" cstate="print"/>
          <a:srcRect t="8472" b="5193"/>
          <a:stretch>
            <a:fillRect/>
          </a:stretch>
        </p:blipFill>
        <p:spPr bwMode="auto">
          <a:xfrm>
            <a:off x="3589338" y="3403600"/>
            <a:ext cx="541972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463" name="Straight Connector 31"/>
          <p:cNvCxnSpPr>
            <a:cxnSpLocks noChangeShapeType="1"/>
          </p:cNvCxnSpPr>
          <p:nvPr/>
        </p:nvCxnSpPr>
        <p:spPr bwMode="auto">
          <a:xfrm flipV="1">
            <a:off x="4614863" y="3771900"/>
            <a:ext cx="1243012" cy="195263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9464" name="Straight Connector 36"/>
          <p:cNvCxnSpPr>
            <a:cxnSpLocks noChangeShapeType="1"/>
          </p:cNvCxnSpPr>
          <p:nvPr/>
        </p:nvCxnSpPr>
        <p:spPr bwMode="auto">
          <a:xfrm flipH="1" flipV="1">
            <a:off x="5848350" y="3776663"/>
            <a:ext cx="23813" cy="16002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9465" name="Straight Connector 40"/>
          <p:cNvCxnSpPr>
            <a:cxnSpLocks noChangeShapeType="1"/>
          </p:cNvCxnSpPr>
          <p:nvPr/>
        </p:nvCxnSpPr>
        <p:spPr bwMode="auto">
          <a:xfrm>
            <a:off x="5867400" y="5786438"/>
            <a:ext cx="257175" cy="3333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9466" name="Straight Connector 44"/>
          <p:cNvCxnSpPr>
            <a:cxnSpLocks noChangeShapeType="1"/>
          </p:cNvCxnSpPr>
          <p:nvPr/>
        </p:nvCxnSpPr>
        <p:spPr bwMode="auto">
          <a:xfrm flipV="1">
            <a:off x="6172200" y="5853113"/>
            <a:ext cx="0" cy="376237"/>
          </a:xfrm>
          <a:prstGeom prst="lin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</p:spPr>
      </p:cxnSp>
      <p:cxnSp>
        <p:nvCxnSpPr>
          <p:cNvPr id="19467" name="Straight Connector 47"/>
          <p:cNvCxnSpPr>
            <a:cxnSpLocks noChangeShapeType="1"/>
          </p:cNvCxnSpPr>
          <p:nvPr/>
        </p:nvCxnSpPr>
        <p:spPr bwMode="auto">
          <a:xfrm>
            <a:off x="6176963" y="6229350"/>
            <a:ext cx="209550" cy="23813"/>
          </a:xfrm>
          <a:prstGeom prst="lin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</p:spPr>
      </p:cxnSp>
      <p:cxnSp>
        <p:nvCxnSpPr>
          <p:cNvPr id="19468" name="Straight Connector 51"/>
          <p:cNvCxnSpPr>
            <a:cxnSpLocks noChangeShapeType="1"/>
          </p:cNvCxnSpPr>
          <p:nvPr/>
        </p:nvCxnSpPr>
        <p:spPr bwMode="auto">
          <a:xfrm>
            <a:off x="6548438" y="6276975"/>
            <a:ext cx="428625" cy="52388"/>
          </a:xfrm>
          <a:prstGeom prst="lin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</p:spPr>
      </p:cxnSp>
      <p:cxnSp>
        <p:nvCxnSpPr>
          <p:cNvPr id="19469" name="Straight Connector 53"/>
          <p:cNvCxnSpPr>
            <a:cxnSpLocks noChangeShapeType="1"/>
          </p:cNvCxnSpPr>
          <p:nvPr/>
        </p:nvCxnSpPr>
        <p:spPr bwMode="auto">
          <a:xfrm>
            <a:off x="6553200" y="5881688"/>
            <a:ext cx="428625" cy="52387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19470" name="Straight Connector 55"/>
          <p:cNvCxnSpPr>
            <a:cxnSpLocks noChangeShapeType="1"/>
          </p:cNvCxnSpPr>
          <p:nvPr/>
        </p:nvCxnSpPr>
        <p:spPr bwMode="auto">
          <a:xfrm>
            <a:off x="6229350" y="5834063"/>
            <a:ext cx="147638" cy="1905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19471" name="Straight Connector 57"/>
          <p:cNvCxnSpPr>
            <a:cxnSpLocks noChangeShapeType="1"/>
          </p:cNvCxnSpPr>
          <p:nvPr/>
        </p:nvCxnSpPr>
        <p:spPr bwMode="auto">
          <a:xfrm flipV="1">
            <a:off x="3962400" y="3995738"/>
            <a:ext cx="447675" cy="762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9472" name="Straight Connector 62"/>
          <p:cNvCxnSpPr>
            <a:cxnSpLocks noChangeShapeType="1"/>
          </p:cNvCxnSpPr>
          <p:nvPr/>
        </p:nvCxnSpPr>
        <p:spPr bwMode="auto">
          <a:xfrm flipH="1" flipV="1">
            <a:off x="3962400" y="4062413"/>
            <a:ext cx="9525" cy="116205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7" name="Straight Connector 66"/>
          <p:cNvCxnSpPr/>
          <p:nvPr/>
        </p:nvCxnSpPr>
        <p:spPr bwMode="auto">
          <a:xfrm>
            <a:off x="5872163" y="5405438"/>
            <a:ext cx="638175" cy="76200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74" name="Straight Connector 68"/>
          <p:cNvCxnSpPr>
            <a:cxnSpLocks noChangeShapeType="1"/>
          </p:cNvCxnSpPr>
          <p:nvPr/>
        </p:nvCxnSpPr>
        <p:spPr bwMode="auto">
          <a:xfrm flipH="1" flipV="1">
            <a:off x="5867400" y="5457825"/>
            <a:ext cx="4763" cy="328613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2" name="Straight Connector 71"/>
          <p:cNvCxnSpPr/>
          <p:nvPr/>
        </p:nvCxnSpPr>
        <p:spPr bwMode="auto">
          <a:xfrm>
            <a:off x="6643688" y="5495925"/>
            <a:ext cx="138112" cy="14288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6972300" y="5519738"/>
            <a:ext cx="228600" cy="14287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477" name="Line 5"/>
          <p:cNvSpPr>
            <a:spLocks noChangeAspect="1" noChangeShapeType="1"/>
          </p:cNvSpPr>
          <p:nvPr/>
        </p:nvSpPr>
        <p:spPr bwMode="auto">
          <a:xfrm>
            <a:off x="1328738" y="3865563"/>
            <a:ext cx="2132012" cy="31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6"/>
          <p:cNvSpPr>
            <a:spLocks noChangeAspect="1" noChangeShapeType="1"/>
          </p:cNvSpPr>
          <p:nvPr/>
        </p:nvSpPr>
        <p:spPr bwMode="auto">
          <a:xfrm>
            <a:off x="1481138" y="3865563"/>
            <a:ext cx="585787" cy="15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stealth" w="lg" len="lg"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79" name="Picture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60198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1354138"/>
            <a:ext cx="36496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500" i="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Preliminary DIII-D data indicates good initial operation</a:t>
            </a:r>
          </a:p>
          <a:p>
            <a:pPr eaLnBrk="0" hangingPunct="0">
              <a:defRPr/>
            </a:pPr>
            <a:r>
              <a:rPr lang="en-US" sz="1800" b="0" i="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- low noise, high resolution interferometer; reasonable equilibrium </a:t>
            </a:r>
            <a:r>
              <a:rPr lang="en-US" sz="1800" b="0" i="0" kern="0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polarimeter</a:t>
            </a:r>
            <a:r>
              <a:rPr lang="en-US" sz="1800" b="0" i="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response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35000" y="982663"/>
            <a:ext cx="26749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i="0" kern="0" dirty="0" err="1">
                <a:solidFill>
                  <a:srgbClr val="008000"/>
                </a:solidFill>
                <a:latin typeface="+mj-lt"/>
                <a:ea typeface="+mj-ea"/>
                <a:cs typeface="+mj-cs"/>
              </a:rPr>
              <a:t>Interferometry</a:t>
            </a:r>
            <a:r>
              <a:rPr lang="en-US" sz="1800" i="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mode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173663" y="1058863"/>
            <a:ext cx="267493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i="0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Polarimetry</a:t>
            </a:r>
            <a:r>
              <a:rPr lang="en-US" sz="1800" i="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mode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33400" y="4648200"/>
            <a:ext cx="84169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1800" i="0" kern="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Problem: 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1600" b="0" i="0" kern="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Dominant phase noise caused by feedback effects. Eliminated via quasi-optical isolators   </a:t>
            </a:r>
            <a:r>
              <a:rPr lang="en-US" sz="1400" i="0" kern="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(J. Zhang RSI </a:t>
            </a:r>
            <a:r>
              <a:rPr lang="en-US" sz="1400" i="0" dirty="0"/>
              <a:t>83, 10E321 (2012)</a:t>
            </a:r>
            <a:endParaRPr lang="en-US" sz="1400" b="0" i="0" kern="0" dirty="0">
              <a:solidFill>
                <a:srgbClr val="0033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spcBef>
                <a:spcPts val="600"/>
              </a:spcBef>
              <a:defRPr/>
            </a:pPr>
            <a:r>
              <a:rPr lang="en-US" sz="1600" b="0" i="0" kern="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However, residual phase noise still too large (~2 degrees) due to magnetic pick up and some potential alignment/vibration issues. Limits detectable magnetic fluctuation level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1600" b="0" i="0" kern="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Recently improved, but further progress is necessary</a:t>
            </a:r>
          </a:p>
        </p:txBody>
      </p:sp>
      <p:grpSp>
        <p:nvGrpSpPr>
          <p:cNvPr id="20487" name="Group 13"/>
          <p:cNvGrpSpPr>
            <a:grpSpLocks/>
          </p:cNvGrpSpPr>
          <p:nvPr/>
        </p:nvGrpSpPr>
        <p:grpSpPr bwMode="auto">
          <a:xfrm>
            <a:off x="4386263" y="1389063"/>
            <a:ext cx="4529137" cy="3546475"/>
            <a:chOff x="4715416" y="1388533"/>
            <a:chExt cx="3501886" cy="1625601"/>
          </a:xfrm>
        </p:grpSpPr>
        <p:pic>
          <p:nvPicPr>
            <p:cNvPr id="2049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78606"/>
            <a:stretch>
              <a:fillRect/>
            </a:stretch>
          </p:blipFill>
          <p:spPr bwMode="auto">
            <a:xfrm>
              <a:off x="4715417" y="2235200"/>
              <a:ext cx="3501885" cy="77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18140" b="57906"/>
            <a:stretch>
              <a:fillRect/>
            </a:stretch>
          </p:blipFill>
          <p:spPr bwMode="auto">
            <a:xfrm>
              <a:off x="4715416" y="1388533"/>
              <a:ext cx="3501885" cy="87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itle 1"/>
          <p:cNvSpPr txBox="1">
            <a:spLocks/>
          </p:cNvSpPr>
          <p:nvPr/>
        </p:nvSpPr>
        <p:spPr bwMode="auto">
          <a:xfrm>
            <a:off x="4884738" y="1465263"/>
            <a:ext cx="58420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1800" i="0" kern="0" dirty="0" err="1">
                <a:solidFill>
                  <a:srgbClr val="0033CC"/>
                </a:solidFill>
                <a:latin typeface="+mj-lt"/>
                <a:ea typeface="+mj-ea"/>
                <a:cs typeface="+mj-cs"/>
              </a:rPr>
              <a:t>Ip</a:t>
            </a:r>
            <a:endParaRPr lang="en-US" sz="1800" i="0" kern="0" dirty="0">
              <a:solidFill>
                <a:srgbClr val="0033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884738" y="2405063"/>
            <a:ext cx="154940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1800" i="0" kern="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Line density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833938" y="3581400"/>
            <a:ext cx="8985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1600" i="0" kern="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Phase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896938" y="3675063"/>
            <a:ext cx="89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1600" i="0" kern="0" dirty="0" err="1">
                <a:solidFill>
                  <a:srgbClr val="0033CC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1600" i="0" kern="0" dirty="0" err="1">
                <a:solidFill>
                  <a:srgbClr val="0033CC"/>
                </a:solidFill>
                <a:latin typeface="Symbol" pitchFamily="18" charset="2"/>
                <a:ea typeface="+mj-ea"/>
                <a:cs typeface="+mj-cs"/>
              </a:rPr>
              <a:t>a</a:t>
            </a:r>
            <a:endParaRPr lang="en-US" sz="1600" i="0" kern="0" dirty="0">
              <a:solidFill>
                <a:srgbClr val="0033CC"/>
              </a:solidFill>
              <a:latin typeface="Symbol" pitchFamily="18" charset="2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855663" y="2540000"/>
            <a:ext cx="89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1600" i="0" kern="0" dirty="0" err="1">
                <a:solidFill>
                  <a:srgbClr val="0033CC"/>
                </a:solidFill>
                <a:latin typeface="+mj-lt"/>
                <a:ea typeface="+mj-ea"/>
                <a:cs typeface="+mj-cs"/>
              </a:rPr>
              <a:t>Ip</a:t>
            </a:r>
            <a:endParaRPr lang="en-US" sz="1600" i="0" kern="0" dirty="0">
              <a:solidFill>
                <a:srgbClr val="0033CC"/>
              </a:solidFill>
              <a:latin typeface="Symbol" pitchFamily="18" charset="2"/>
              <a:ea typeface="+mj-ea"/>
              <a:cs typeface="+mj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074863" y="1592263"/>
            <a:ext cx="89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1600" i="0" kern="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n</a:t>
            </a:r>
            <a:r>
              <a:rPr lang="en-US" sz="1600" i="0" kern="0" baseline="-1800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e</a:t>
            </a:r>
            <a:endParaRPr lang="en-US" sz="1600" i="0" kern="0" baseline="-18000" dirty="0">
              <a:solidFill>
                <a:srgbClr val="0033CC"/>
              </a:solidFill>
              <a:latin typeface="Symbol" pitchFamily="18" charset="2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24800" y="3962400"/>
            <a:ext cx="955675" cy="41592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rgbClr val="FF0000"/>
                </a:solidFill>
              </a:rPr>
              <a:t>Reasonable agreement</a:t>
            </a:r>
          </a:p>
        </p:txBody>
      </p:sp>
      <p:pic>
        <p:nvPicPr>
          <p:cNvPr id="20495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743200"/>
            <a:ext cx="9144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1676400"/>
            <a:ext cx="1084263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69875</TotalTime>
  <Words>1313</Words>
  <Application>Microsoft Office PowerPoint</Application>
  <PresentationFormat>On-screen Show (4:3)</PresentationFormat>
  <Paragraphs>212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Helvetica</vt:lpstr>
      <vt:lpstr>Arial</vt:lpstr>
      <vt:lpstr>Times New Roman</vt:lpstr>
      <vt:lpstr>ＭＳ Ｐゴシック</vt:lpstr>
      <vt:lpstr>Symbol</vt:lpstr>
      <vt:lpstr>Century Gothic</vt:lpstr>
      <vt:lpstr>Blank Presentation</vt:lpstr>
      <vt:lpstr>Microsoft Equation 3.0</vt:lpstr>
      <vt:lpstr>Slide 1</vt:lpstr>
      <vt:lpstr>Summary of UCLA Planned Research</vt:lpstr>
      <vt:lpstr>UCLA contributions/plans in fast-ion driven mode research area</vt:lpstr>
      <vt:lpstr>Core-localized CAEs identified in beam-heated H-mode plasma  - motivates investigation as possible cause of enhanced ce </vt:lpstr>
      <vt:lpstr>Recent simulations show unstable sub-MHz, low-n CAE (E. Belova) Comparison (i.e. validation) with measurements underway</vt:lpstr>
      <vt:lpstr>Magnetic fluctuations can play important role in fusion plasma stability and transport</vt:lpstr>
      <vt:lpstr>Polarimetry: Magnetic field fluctuation measurement  Also constraint on central q; radial view sensitive interferometer for low start-up density</vt:lpstr>
      <vt:lpstr>Slide 8</vt:lpstr>
      <vt:lpstr>Slide 9</vt:lpstr>
      <vt:lpstr>Upcoming DIII-D half run day planned for August</vt:lpstr>
      <vt:lpstr>Unfunded Doppler backscattering (DBS): intermediate k turbulence, Er, GAMs, zonal flows  and, potentially, wave E-field for fast-ion driven instabilities</vt:lpstr>
      <vt:lpstr>Back-up Slide</vt:lpstr>
      <vt:lpstr>Calculations of microtearing polarimeter response – NSTX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Plasma Diagnostics Lab</cp:lastModifiedBy>
  <cp:revision>12410</cp:revision>
  <dcterms:created xsi:type="dcterms:W3CDTF">2003-10-01T16:23:57Z</dcterms:created>
  <dcterms:modified xsi:type="dcterms:W3CDTF">2012-07-25T19:35:25Z</dcterms:modified>
</cp:coreProperties>
</file>