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8"/>
  </p:notesMasterIdLst>
  <p:handoutMasterIdLst>
    <p:handoutMasterId r:id="rId9"/>
  </p:handoutMasterIdLst>
  <p:sldIdLst>
    <p:sldId id="1217" r:id="rId2"/>
    <p:sldId id="1230" r:id="rId3"/>
    <p:sldId id="1225" r:id="rId4"/>
    <p:sldId id="1226" r:id="rId5"/>
    <p:sldId id="1227" r:id="rId6"/>
    <p:sldId id="1229" r:id="rId7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99FF"/>
    <a:srgbClr val="FF0000"/>
    <a:srgbClr val="00CC66"/>
    <a:srgbClr val="FF9933"/>
    <a:srgbClr val="FFCC00"/>
    <a:srgbClr val="FF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1" autoAdjust="0"/>
    <p:restoredTop sz="94558" autoAdjust="0"/>
  </p:normalViewPr>
  <p:slideViewPr>
    <p:cSldViewPr>
      <p:cViewPr varScale="1">
        <p:scale>
          <a:sx n="85" d="100"/>
          <a:sy n="85" d="100"/>
        </p:scale>
        <p:origin x="930" y="90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E639276-1FD2-448F-9084-6011C0F00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48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E31965B-0B64-48A2-A00F-991BD8F47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47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CD454F-1A0D-4C03-A9B1-8239559D6484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180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6918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71445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6143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52767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89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2A348-2F6E-466B-9C1F-DC52DB1D7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2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7EA84AE4-B984-40A0-A343-A4C6BC889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03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8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NSTX-U Collaboration Status and Plans  - April / May 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"/><Relationship Id="rId3" Type="http://schemas.openxmlformats.org/officeDocument/2006/relationships/image" Target="../media/image9.tif"/><Relationship Id="rId7" Type="http://schemas.openxmlformats.org/officeDocument/2006/relationships/image" Target="../media/image13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tif"/><Relationship Id="rId5" Type="http://schemas.openxmlformats.org/officeDocument/2006/relationships/image" Target="../media/image11.tif"/><Relationship Id="rId4" Type="http://schemas.openxmlformats.org/officeDocument/2006/relationships/image" Target="../media/image10.tif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2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NSTX-U Collaboration Status and Plans for: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X Science LLC</a:t>
            </a:r>
            <a:endParaRPr lang="en-US" sz="3200" i="0" dirty="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362200"/>
            <a:ext cx="601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 smtClean="0"/>
              <a:t>Ricky Maqueda</a:t>
            </a:r>
            <a:endParaRPr lang="en-US" altLang="en-US" sz="1200" b="0" dirty="0"/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352800"/>
            <a:ext cx="5715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altLang="en-US" sz="1600" i="0" dirty="0">
                <a:solidFill>
                  <a:srgbClr val="FF0000"/>
                </a:solidFill>
                <a:latin typeface="Helvetica" pitchFamily="-84" charset="0"/>
              </a:rPr>
              <a:t>NSTX-U Collaborator Research Plan Meetings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altLang="en-US" sz="1600" i="0" dirty="0">
                <a:solidFill>
                  <a:srgbClr val="FF0000"/>
                </a:solidFill>
                <a:latin typeface="Helvetica" pitchFamily="-84" charset="0"/>
              </a:rPr>
              <a:t>PPPL </a:t>
            </a:r>
            <a:r>
              <a:rPr lang="en-US" altLang="en-US" sz="1600" i="0" dirty="0" smtClean="0">
                <a:solidFill>
                  <a:srgbClr val="FF0000"/>
                </a:solidFill>
                <a:latin typeface="Helvetica" pitchFamily="-84" charset="0"/>
              </a:rPr>
              <a:t>– LSB B318</a:t>
            </a:r>
            <a:endParaRPr lang="en-US" altLang="en-US" sz="1600" i="0" dirty="0">
              <a:solidFill>
                <a:srgbClr val="FF0000"/>
              </a:solidFill>
              <a:latin typeface="Helvetica" pitchFamily="-84" charset="0"/>
            </a:endParaRP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altLang="en-US" sz="1600" i="0" dirty="0" smtClean="0">
                <a:solidFill>
                  <a:srgbClr val="FF0000"/>
                </a:solidFill>
                <a:latin typeface="Helvetica" pitchFamily="-84" charset="0"/>
              </a:rPr>
              <a:t>April / May </a:t>
            </a:r>
            <a:r>
              <a:rPr lang="en-US" altLang="en-US" sz="1600" i="0" dirty="0">
                <a:solidFill>
                  <a:srgbClr val="FF0000"/>
                </a:solidFill>
                <a:latin typeface="Helvetica" pitchFamily="-84" charset="0"/>
              </a:rPr>
              <a:t>2014</a:t>
            </a: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Culham Sci Ctr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York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Chubu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Fukui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Hiroshima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Hyogo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Kyoto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Kyushu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Kyushu Tokai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NIFS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Niigata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U Tokyo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JAEA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800">
                <a:solidFill>
                  <a:srgbClr val="FF0000"/>
                </a:solidFill>
              </a:rPr>
              <a:t>Inst for Nucl Res, Kiev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Ioffe Inst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TRINITI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Chonbuk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NFRI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KAIST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POSTECH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Seoul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ASIPP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CIEMAT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FOM Inst DIFFER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ENEA, Frascati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CEA, Cadarache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IPP, Jülich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IPP, Garching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Coll of Wm &amp; Mary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Columbia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CompX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General Atomics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FIU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INL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Johns Hopkins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LANL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LLNL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Lodestar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MIT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Lehigh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Nova Photonics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ORNL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PPPL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Princeton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Purdue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SNL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Think Tank, Inc.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 Davis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 Irvine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UCLA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UCSD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Colorado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Illinois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Maryland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Rochester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Tennessee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Tulsa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Washington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Wisconsin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 smtClean="0"/>
              <a:t>Research plans and needs for this year (FY2014) in preparation for NSTX-U operations in FY2015</a:t>
            </a:r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56260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altLang="en-US" sz="2800" dirty="0" smtClean="0"/>
              <a:t>Absolutely Calibrated Tangential Imaging of Lower </a:t>
            </a:r>
            <a:r>
              <a:rPr lang="en-US" altLang="en-US" sz="2800" dirty="0" err="1" smtClean="0"/>
              <a:t>Divertor</a:t>
            </a:r>
            <a:endParaRPr lang="en-US" altLang="en-US" sz="2800" dirty="0" smtClean="0"/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New hardware has mirror/shutter (</a:t>
            </a:r>
            <a:r>
              <a:rPr lang="en-US" altLang="en-US" dirty="0" smtClean="0">
                <a:solidFill>
                  <a:srgbClr val="FF0000"/>
                </a:solidFill>
              </a:rPr>
              <a:t>1</a:t>
            </a:r>
            <a:r>
              <a:rPr lang="en-US" altLang="en-US" dirty="0" smtClean="0"/>
              <a:t>), target plate for transmission checks (</a:t>
            </a:r>
            <a:r>
              <a:rPr lang="en-US" altLang="en-US" dirty="0" smtClean="0">
                <a:solidFill>
                  <a:srgbClr val="FF0000"/>
                </a:solidFill>
              </a:rPr>
              <a:t>2</a:t>
            </a:r>
            <a:r>
              <a:rPr lang="en-US" altLang="en-US" dirty="0" smtClean="0"/>
              <a:t>), illumination probe (</a:t>
            </a:r>
            <a:r>
              <a:rPr lang="en-US" altLang="en-US" dirty="0" smtClean="0">
                <a:solidFill>
                  <a:srgbClr val="FF0000"/>
                </a:solidFill>
              </a:rPr>
              <a:t>3</a:t>
            </a:r>
            <a:r>
              <a:rPr lang="en-US" altLang="en-US" dirty="0" smtClean="0"/>
              <a:t>). </a:t>
            </a:r>
          </a:p>
          <a:p>
            <a:pPr lvl="2">
              <a:buClr>
                <a:srgbClr val="010000"/>
              </a:buClr>
            </a:pPr>
            <a:r>
              <a:rPr lang="en-US" altLang="en-US" dirty="0" smtClean="0"/>
              <a:t>Lower dome radial port at Bay F.</a:t>
            </a:r>
          </a:p>
          <a:p>
            <a:pPr>
              <a:buClr>
                <a:srgbClr val="010000"/>
              </a:buClr>
            </a:pPr>
            <a:r>
              <a:rPr lang="en-US" altLang="en-US" sz="2800" dirty="0" smtClean="0"/>
              <a:t>Needs:</a:t>
            </a:r>
            <a:endParaRPr lang="en-US" altLang="en-US" sz="2800" dirty="0"/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Finish procurement and fabrication.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Installation.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Absolute calibration after new center </a:t>
            </a:r>
          </a:p>
          <a:p>
            <a:pPr marL="457200" lvl="1" indent="0">
              <a:buClr>
                <a:srgbClr val="010000"/>
              </a:buClr>
              <a:buNone/>
            </a:pPr>
            <a:r>
              <a:rPr lang="en-US" altLang="en-US" dirty="0" smtClean="0"/>
              <a:t>    stack is inserted.</a:t>
            </a:r>
          </a:p>
          <a:p>
            <a:pPr>
              <a:buClr>
                <a:srgbClr val="010000"/>
              </a:buClr>
            </a:pPr>
            <a:r>
              <a:rPr lang="en-US" altLang="en-US" sz="2800" dirty="0" smtClean="0"/>
              <a:t>Measurements</a:t>
            </a:r>
            <a:r>
              <a:rPr lang="en-US" altLang="en-US" sz="2800" dirty="0"/>
              <a:t>:</a:t>
            </a:r>
          </a:p>
          <a:p>
            <a:pPr lvl="1">
              <a:buClr>
                <a:srgbClr val="010000"/>
              </a:buClr>
            </a:pPr>
            <a:r>
              <a:rPr lang="en-US" altLang="en-US" sz="1600" dirty="0"/>
              <a:t>Bright emission lines (D</a:t>
            </a:r>
            <a:r>
              <a:rPr lang="en-US" altLang="en-US" sz="1600" dirty="0">
                <a:latin typeface="Symbol" panose="05050102010706020507" pitchFamily="18" charset="2"/>
              </a:rPr>
              <a:t>a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LiI</a:t>
            </a:r>
            <a:r>
              <a:rPr lang="en-US" altLang="en-US" sz="1600" dirty="0"/>
              <a:t> @ </a:t>
            </a:r>
            <a:endParaRPr lang="en-US" altLang="en-US" sz="1600" dirty="0" smtClean="0"/>
          </a:p>
          <a:p>
            <a:pPr marL="457200" lvl="1" indent="0">
              <a:buClr>
                <a:srgbClr val="010000"/>
              </a:buClr>
              <a:buNone/>
            </a:pPr>
            <a:r>
              <a:rPr lang="en-US" altLang="en-US" sz="1600" dirty="0" smtClean="0"/>
              <a:t>     678.0 nm) measured at ≥10 kHz.</a:t>
            </a:r>
            <a:endParaRPr lang="en-US" altLang="en-US" sz="1600" dirty="0"/>
          </a:p>
          <a:p>
            <a:pPr lvl="1">
              <a:buClr>
                <a:srgbClr val="010000"/>
              </a:buClr>
            </a:pPr>
            <a:r>
              <a:rPr lang="en-US" altLang="en-US" sz="1600" dirty="0" err="1" smtClean="0"/>
              <a:t>LiII</a:t>
            </a:r>
            <a:r>
              <a:rPr lang="en-US" altLang="en-US" sz="1600" dirty="0" smtClean="0"/>
              <a:t> @ 548.5 nm, CII @ 657.8 nm, </a:t>
            </a:r>
          </a:p>
          <a:p>
            <a:pPr marL="457200" lvl="1" indent="0">
              <a:buClr>
                <a:srgbClr val="010000"/>
              </a:buClr>
              <a:buNone/>
            </a:pPr>
            <a:r>
              <a:rPr lang="en-US" altLang="en-US" sz="1600" dirty="0"/>
              <a:t> </a:t>
            </a:r>
            <a:r>
              <a:rPr lang="en-US" altLang="en-US" sz="1600" dirty="0" smtClean="0"/>
              <a:t>    CIII@ 464.7 nm at ~1 kHz.</a:t>
            </a:r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7602-AF56-4F75-9236-A3B7901523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618601"/>
            <a:ext cx="3939841" cy="3754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58972" y="6276201"/>
            <a:ext cx="1992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R. Ellis &amp; H. </a:t>
            </a:r>
            <a:r>
              <a:rPr lang="en-US" dirty="0" err="1" smtClean="0">
                <a:solidFill>
                  <a:schemeClr val="tx1"/>
                </a:solidFill>
              </a:rPr>
              <a:t>Feder</a:t>
            </a:r>
            <a:r>
              <a:rPr lang="en-US" dirty="0" smtClean="0">
                <a:solidFill>
                  <a:schemeClr val="tx1"/>
                </a:solidFill>
              </a:rPr>
              <a:t>, PPPL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56388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rgbClr val="FF0000"/>
                </a:solidFill>
              </a:rPr>
              <a:t>1</a:t>
            </a:r>
            <a:endParaRPr lang="en-US" sz="1400" i="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4748" y="55626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rgbClr val="FF0000"/>
                </a:solidFill>
              </a:rPr>
              <a:t>2</a:t>
            </a:r>
            <a:endParaRPr lang="en-US" sz="1400" i="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31148" y="52548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rgbClr val="FF0000"/>
                </a:solidFill>
              </a:rPr>
              <a:t>3</a:t>
            </a:r>
            <a:endParaRPr lang="en-US" sz="14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 smtClean="0"/>
              <a:t>Research plans and needs for this year (FY2014) in preparation for NSTX-U operations in FY2015</a:t>
            </a:r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5566967" cy="3993445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altLang="en-US" sz="2800" dirty="0" smtClean="0"/>
              <a:t>Forward problem (ray paths) implemented 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Can convert 2-D emission profiles (R-Z) into artificial images.</a:t>
            </a:r>
          </a:p>
          <a:p>
            <a:pPr>
              <a:buClr>
                <a:srgbClr val="010000"/>
              </a:buClr>
            </a:pPr>
            <a:endParaRPr lang="en-US" altLang="en-US" sz="2800" dirty="0" smtClean="0"/>
          </a:p>
          <a:p>
            <a:pPr>
              <a:buClr>
                <a:srgbClr val="010000"/>
              </a:buClr>
            </a:pPr>
            <a:r>
              <a:rPr lang="en-US" altLang="en-US" sz="2800" dirty="0" smtClean="0"/>
              <a:t>Work underway for inversion software </a:t>
            </a:r>
            <a:endParaRPr lang="en-US" altLang="en-US" sz="2800" dirty="0"/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Possibly use LLNL’s (Bill Meyer’s) software.</a:t>
            </a:r>
            <a:endParaRPr lang="en-US" altLang="en-US" dirty="0"/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762000" cy="152400"/>
          </a:xfrm>
        </p:spPr>
        <p:txBody>
          <a:bodyPr/>
          <a:lstStyle/>
          <a:p>
            <a:pPr>
              <a:defRPr/>
            </a:pPr>
            <a:fld id="{A78F7602-AF56-4F75-9236-A3B7901523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09" y="5425722"/>
            <a:ext cx="731520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263" y="5425722"/>
            <a:ext cx="731520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717" y="5425722"/>
            <a:ext cx="73152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71" y="5425722"/>
            <a:ext cx="73152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25" y="5425722"/>
            <a:ext cx="73152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80" y="5425722"/>
            <a:ext cx="731520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3600" y="5654322"/>
            <a:ext cx="1981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MARFE-like structure, artificial images</a:t>
            </a:r>
            <a:endParaRPr lang="en-US" dirty="0"/>
          </a:p>
        </p:txBody>
      </p:sp>
      <p:pic>
        <p:nvPicPr>
          <p:cNvPr id="18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3162002" cy="316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7981347" y="4248090"/>
            <a:ext cx="919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dirty="0"/>
              <a:t>S. </a:t>
            </a:r>
            <a:r>
              <a:rPr lang="en-US" altLang="en-US" sz="1000" b="1" dirty="0" smtClean="0"/>
              <a:t>Gerhardt,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000" dirty="0" smtClean="0"/>
              <a:t>PPPL</a:t>
            </a:r>
            <a:endParaRPr lang="en-US" altLang="en-US" sz="1000" b="1" dirty="0"/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7374235" y="4948535"/>
            <a:ext cx="13887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/>
              <a:t>View obstructed by nearby tiles</a:t>
            </a:r>
          </a:p>
        </p:txBody>
      </p:sp>
      <p:cxnSp>
        <p:nvCxnSpPr>
          <p:cNvPr id="21" name="Straight Arrow Connector 2"/>
          <p:cNvCxnSpPr>
            <a:cxnSpLocks noChangeShapeType="1"/>
          </p:cNvCxnSpPr>
          <p:nvPr/>
        </p:nvCxnSpPr>
        <p:spPr bwMode="auto">
          <a:xfrm flipH="1" flipV="1">
            <a:off x="7010401" y="4527302"/>
            <a:ext cx="378290" cy="6223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 smtClean="0"/>
              <a:t>Research Plans for FY2015 beyond</a:t>
            </a:r>
            <a:endParaRPr lang="en-US" altLang="en-US" sz="2000" dirty="0" smtClean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25780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sz="2800" dirty="0" smtClean="0"/>
              <a:t>FY2015</a:t>
            </a:r>
            <a:endParaRPr lang="en-US" altLang="en-US" sz="2800" dirty="0" smtClean="0"/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Invert images from NSTX-U operation into emission profiles (R, Z plane).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Initiate comparisons with UEDGE/DEGAS runs.*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Obtain (first, preliminary) measurements of deuterium and impurity densities. </a:t>
            </a:r>
          </a:p>
          <a:p>
            <a:pPr>
              <a:buClr>
                <a:srgbClr val="010000"/>
              </a:buClr>
            </a:pPr>
            <a:endParaRPr lang="en-US" sz="2800" dirty="0" smtClean="0"/>
          </a:p>
          <a:p>
            <a:pPr>
              <a:buClr>
                <a:srgbClr val="010000"/>
              </a:buClr>
            </a:pPr>
            <a:r>
              <a:rPr lang="en-US" sz="2800" dirty="0" smtClean="0"/>
              <a:t>FY2016</a:t>
            </a:r>
            <a:endParaRPr lang="en-US" altLang="en-US" sz="2800" dirty="0"/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Continue measurements analysis through FY2016 experimental campaign.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Perform transient/localized measurements to obtain diffusion coefficients and flow speeds of deuterium and impurities.</a:t>
            </a:r>
          </a:p>
          <a:p>
            <a:pPr marL="457200" lvl="1" indent="0">
              <a:buClr>
                <a:srgbClr val="010000"/>
              </a:buClr>
              <a:buNone/>
            </a:pPr>
            <a:endParaRPr lang="en-US" altLang="en-US" dirty="0" smtClean="0"/>
          </a:p>
          <a:p>
            <a:pPr marL="457200" lvl="1" indent="0">
              <a:buClr>
                <a:srgbClr val="010000"/>
              </a:buClr>
              <a:buNone/>
            </a:pPr>
            <a:r>
              <a:rPr lang="en-US" altLang="en-US" sz="1400" dirty="0" smtClean="0"/>
              <a:t>* See next slide.</a:t>
            </a:r>
            <a:endParaRPr lang="en-US" altLang="en-US" sz="1400" dirty="0"/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7602-AF56-4F75-9236-A3B7901523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1334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dirty="0"/>
              <a:t>I</a:t>
            </a:r>
            <a:r>
              <a:rPr lang="en-US" altLang="en-US" dirty="0" smtClean="0"/>
              <a:t>deas to enhance participation in NSTX-U research/program by U.S. Universities, early-career researchers, and students</a:t>
            </a:r>
            <a:endParaRPr lang="en-US" altLang="en-US" sz="1800" dirty="0" smtClean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487680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altLang="en-US" sz="2800" dirty="0" smtClean="0"/>
              <a:t>Main physics results will come from interaction with modeling.</a:t>
            </a:r>
          </a:p>
          <a:p>
            <a:pPr>
              <a:buClr>
                <a:srgbClr val="010000"/>
              </a:buClr>
            </a:pPr>
            <a:r>
              <a:rPr lang="en-US" altLang="en-US" sz="2800" dirty="0" smtClean="0"/>
              <a:t>2-D edge modelling runs have been hard to come by.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Project will benefit from user-friendly and often-run 2-D edge simulation model.</a:t>
            </a:r>
          </a:p>
          <a:p>
            <a:pPr lvl="2">
              <a:buClr>
                <a:srgbClr val="010000"/>
              </a:buClr>
            </a:pPr>
            <a:r>
              <a:rPr lang="en-US" altLang="en-US" dirty="0" smtClean="0"/>
              <a:t>Few software knobs adjusted until model results match experimental 2-D emissions.</a:t>
            </a:r>
            <a:endParaRPr lang="en-US" altLang="en-US" sz="2800" dirty="0" smtClean="0">
              <a:solidFill>
                <a:srgbClr val="000000"/>
              </a:solidFill>
            </a:endParaRPr>
          </a:p>
          <a:p>
            <a:pPr lvl="0">
              <a:buClr>
                <a:srgbClr val="010000"/>
              </a:buClr>
            </a:pPr>
            <a:r>
              <a:rPr lang="en-US" altLang="en-US" sz="2800" dirty="0" smtClean="0">
                <a:solidFill>
                  <a:srgbClr val="000000"/>
                </a:solidFill>
              </a:rPr>
              <a:t>University, post-doc project?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>
                <a:solidFill>
                  <a:srgbClr val="3333CC"/>
                </a:solidFill>
              </a:rPr>
              <a:t>Perhaps (</a:t>
            </a:r>
            <a:r>
              <a:rPr lang="en-US" altLang="en-US" u="sng" dirty="0" smtClean="0">
                <a:solidFill>
                  <a:srgbClr val="3333CC"/>
                </a:solidFill>
              </a:rPr>
              <a:t>with LLNL’s permission and participation</a:t>
            </a:r>
            <a:r>
              <a:rPr lang="en-US" altLang="en-US" dirty="0" smtClean="0">
                <a:solidFill>
                  <a:srgbClr val="3333CC"/>
                </a:solidFill>
              </a:rPr>
              <a:t>), make a UEDGE friendly to NSTX-U.</a:t>
            </a:r>
            <a:endParaRPr lang="en-US" altLang="en-US" sz="2800" dirty="0" smtClean="0">
              <a:solidFill>
                <a:srgbClr val="000000"/>
              </a:solidFill>
            </a:endParaRPr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7602-AF56-4F75-9236-A3B7901523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745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 smtClean="0"/>
              <a:t>Highest-priority incremental measurement capability</a:t>
            </a:r>
            <a:endParaRPr lang="en-US" altLang="en-US" sz="2000" dirty="0" smtClean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839200" cy="373380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altLang="en-US" sz="2800" dirty="0" smtClean="0"/>
              <a:t>Tangential imaging of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upper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divertor</a:t>
            </a:r>
            <a:endParaRPr lang="en-US" altLang="en-US" sz="2800" dirty="0" smtClean="0"/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NSTX-U plans include development of double null techniques for power handling (radiative </a:t>
            </a:r>
            <a:r>
              <a:rPr lang="en-US" altLang="en-US" dirty="0" err="1" smtClean="0"/>
              <a:t>divertors</a:t>
            </a:r>
            <a:r>
              <a:rPr lang="en-US" altLang="en-US" dirty="0" smtClean="0"/>
              <a:t>, snowflake, etc.)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LSN and USN operation also planned to test different plasma facing materials.</a:t>
            </a:r>
          </a:p>
          <a:p>
            <a:pPr lvl="1">
              <a:buClr>
                <a:srgbClr val="010000"/>
              </a:buClr>
            </a:pPr>
            <a:endParaRPr lang="en-US" altLang="en-US" dirty="0" smtClean="0"/>
          </a:p>
          <a:p>
            <a:pPr lvl="0">
              <a:buClr>
                <a:srgbClr val="010000"/>
              </a:buClr>
            </a:pPr>
            <a:r>
              <a:rPr lang="en-US" altLang="en-US" sz="2800" dirty="0" smtClean="0">
                <a:solidFill>
                  <a:srgbClr val="000000"/>
                </a:solidFill>
              </a:rPr>
              <a:t>Main problem might be port allocation.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 lvl="2">
              <a:buClr>
                <a:srgbClr val="010000"/>
              </a:buClr>
            </a:pPr>
            <a:r>
              <a:rPr lang="en-US" altLang="en-US" dirty="0" smtClean="0"/>
              <a:t>Radial ports on upper dome “presently obstructed”.</a:t>
            </a:r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7602-AF56-4F75-9236-A3B7901523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763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69971</TotalTime>
  <Words>559</Words>
  <Application>Microsoft Office PowerPoint</Application>
  <PresentationFormat>On-screen Show (4:3)</PresentationFormat>
  <Paragraphs>133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Helvetica</vt:lpstr>
      <vt:lpstr>Symbol</vt:lpstr>
      <vt:lpstr>Times New Roman</vt:lpstr>
      <vt:lpstr>Blank Presentation</vt:lpstr>
      <vt:lpstr>PowerPoint Presentation</vt:lpstr>
      <vt:lpstr>Research plans and needs for this year (FY2014) in preparation for NSTX-U operations in FY2015</vt:lpstr>
      <vt:lpstr>Research plans and needs for this year (FY2014) in preparation for NSTX-U operations in FY2015</vt:lpstr>
      <vt:lpstr>Research Plans for FY2015 beyond</vt:lpstr>
      <vt:lpstr>Ideas to enhance participation in NSTX-U research/program by U.S. Universities, early-career researchers, and students</vt:lpstr>
      <vt:lpstr>Highest-priority incremental measurement capability</vt:lpstr>
    </vt:vector>
  </TitlesOfParts>
  <Company>Princeton Plasma Physics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Ricardo Maqueda</cp:lastModifiedBy>
  <cp:revision>12397</cp:revision>
  <dcterms:created xsi:type="dcterms:W3CDTF">2003-10-01T16:23:57Z</dcterms:created>
  <dcterms:modified xsi:type="dcterms:W3CDTF">2014-05-05T14:25:20Z</dcterms:modified>
</cp:coreProperties>
</file>