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  <p:sldMasterId id="2147483682" r:id="rId2"/>
  </p:sldMasterIdLst>
  <p:notesMasterIdLst>
    <p:notesMasterId r:id="rId33"/>
  </p:notesMasterIdLst>
  <p:sldIdLst>
    <p:sldId id="354" r:id="rId3"/>
    <p:sldId id="334" r:id="rId4"/>
    <p:sldId id="353" r:id="rId5"/>
    <p:sldId id="304" r:id="rId6"/>
    <p:sldId id="291" r:id="rId7"/>
    <p:sldId id="351" r:id="rId8"/>
    <p:sldId id="297" r:id="rId9"/>
    <p:sldId id="299" r:id="rId10"/>
    <p:sldId id="309" r:id="rId11"/>
    <p:sldId id="296" r:id="rId12"/>
    <p:sldId id="321" r:id="rId13"/>
    <p:sldId id="313" r:id="rId14"/>
    <p:sldId id="350" r:id="rId15"/>
    <p:sldId id="315" r:id="rId16"/>
    <p:sldId id="335" r:id="rId17"/>
    <p:sldId id="324" r:id="rId18"/>
    <p:sldId id="325" r:id="rId19"/>
    <p:sldId id="326" r:id="rId20"/>
    <p:sldId id="331" r:id="rId21"/>
    <p:sldId id="317" r:id="rId22"/>
    <p:sldId id="318" r:id="rId23"/>
    <p:sldId id="300" r:id="rId24"/>
    <p:sldId id="322" r:id="rId25"/>
    <p:sldId id="323" r:id="rId26"/>
    <p:sldId id="319" r:id="rId27"/>
    <p:sldId id="349" r:id="rId28"/>
    <p:sldId id="337" r:id="rId29"/>
    <p:sldId id="338" r:id="rId30"/>
    <p:sldId id="346" r:id="rId31"/>
    <p:sldId id="32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CC"/>
    <a:srgbClr val="CCFFCC"/>
    <a:srgbClr val="CCECFF"/>
    <a:srgbClr val="FFCCFF"/>
    <a:srgbClr val="D0DEFC"/>
    <a:srgbClr val="EAEAEA"/>
    <a:srgbClr val="CCCCFF"/>
    <a:srgbClr val="0808B8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050" y="-42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3322B-00A7-41FC-8929-3B27737AD89D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0FA7E-0704-48A2-8C0D-E299BD23D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1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AF4452-9079-4BA1-996C-034BE29741B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A6C6A-88AA-4188-81D8-3B0C6D259A9C}" type="slidenum">
              <a:rPr lang="en-US"/>
              <a:pPr/>
              <a:t>20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A6C6A-88AA-4188-81D8-3B0C6D259A9C}" type="slidenum">
              <a:rPr lang="en-US"/>
              <a:pPr/>
              <a:t>21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0FA7E-0704-48A2-8C0D-E299BD23DD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0FA7E-0704-48A2-8C0D-E299BD23DD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86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0FA7E-0704-48A2-8C0D-E299BD23DD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56832"/>
            <a:ext cx="762000" cy="152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92EA-3211-41DA-874E-4E33D039059D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3087E-BCCB-45BD-8BD6-B0A47A89EDD2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1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F02A9-DAD2-4AA1-B66C-4EA5A3954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2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E5AF7-E0EF-43FE-BF6D-9CFE311CF9D3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C29AF7E-0260-4534-864B-42904FBA3147}" type="slidenum">
              <a:rPr lang="en-US" b="1">
                <a:solidFill>
                  <a:srgbClr val="3333CC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6629400"/>
            <a:ext cx="54864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 smtClean="0">
                <a:solidFill>
                  <a:srgbClr val="1822CD"/>
                </a:solidFill>
                <a:latin typeface="Helvetica" pitchFamily="34" charset="0"/>
              </a:rPr>
              <a:t>NSTX-U FESAC Presentation – July 2014</a:t>
            </a:r>
            <a:endParaRPr lang="en-US" sz="800" b="1" dirty="0">
              <a:solidFill>
                <a:srgbClr val="1822CD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7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4C7E267-FBFD-4DFB-9F16-2E41105D8E4A}" type="slidenum">
              <a:rPr lang="en-US" b="1">
                <a:solidFill>
                  <a:srgbClr val="3333CC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1822CD"/>
                </a:solidFill>
                <a:latin typeface="Helvetica" pitchFamily="34" charset="0"/>
              </a:rPr>
              <a:t>Meeting name – abbreviated presentation title,  abbreviated author name  (??/??/20??)</a:t>
            </a:r>
          </a:p>
        </p:txBody>
      </p:sp>
    </p:spTree>
    <p:extLst>
      <p:ext uri="{BB962C8B-B14F-4D97-AF65-F5344CB8AC3E}">
        <p14:creationId xmlns:p14="http://schemas.microsoft.com/office/powerpoint/2010/main" val="71742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</a:rPr>
              <a:t>NSTX Upgrade: ST research to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</a:rPr>
              <a:t>accelerate fusion development</a:t>
            </a: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0" dirty="0">
                <a:solidFill>
                  <a:srgbClr val="000000"/>
                </a:solidFill>
              </a:rPr>
              <a:t>Jon Menard (PPPL)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0" i="0" dirty="0">
                <a:solidFill>
                  <a:srgbClr val="000000"/>
                </a:solidFill>
              </a:rPr>
              <a:t>For the NSTX-U Research </a:t>
            </a:r>
            <a:r>
              <a:rPr lang="en-US" sz="2000" b="0" i="0" dirty="0" smtClean="0">
                <a:solidFill>
                  <a:srgbClr val="000000"/>
                </a:solidFill>
              </a:rPr>
              <a:t>Team</a:t>
            </a:r>
            <a:endParaRPr lang="en-US" sz="2000" b="0" i="0" dirty="0">
              <a:solidFill>
                <a:srgbClr val="000000"/>
              </a:solidFill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200400"/>
            <a:ext cx="5715000" cy="97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i="0" dirty="0">
                <a:solidFill>
                  <a:srgbClr val="FF0000"/>
                </a:solidFill>
                <a:latin typeface="Helvetica" pitchFamily="34" charset="0"/>
              </a:rPr>
              <a:t>FESAC </a:t>
            </a:r>
            <a:r>
              <a:rPr lang="en-US" sz="2000" i="0" dirty="0" smtClean="0">
                <a:solidFill>
                  <a:srgbClr val="FF0000"/>
                </a:solidFill>
                <a:latin typeface="Helvetica" pitchFamily="34" charset="0"/>
              </a:rPr>
              <a:t>Strategic Planning Panel Meeting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solidFill>
                  <a:srgbClr val="FF0000"/>
                </a:solidFill>
              </a:rPr>
              <a:t>Gaithersburg Marriott </a:t>
            </a:r>
            <a:r>
              <a:rPr lang="en-US" sz="1600" i="0" dirty="0" smtClean="0">
                <a:solidFill>
                  <a:srgbClr val="FF0000"/>
                </a:solidFill>
              </a:rPr>
              <a:t>- Washingtonian </a:t>
            </a:r>
            <a:r>
              <a:rPr lang="en-US" sz="1600" i="0" dirty="0">
                <a:solidFill>
                  <a:srgbClr val="FF0000"/>
                </a:solidFill>
              </a:rPr>
              <a:t>Center</a:t>
            </a:r>
            <a:endParaRPr lang="en-US" sz="1600" i="0" dirty="0" smtClean="0">
              <a:solidFill>
                <a:srgbClr val="FF0000"/>
              </a:solidFill>
              <a:latin typeface="Helvetica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July 8-10, 2014</a:t>
            </a:r>
            <a:endParaRPr lang="en-US" sz="1800" i="0" dirty="0">
              <a:solidFill>
                <a:srgbClr val="FF0000"/>
              </a:solidFill>
              <a:latin typeface="Helvetica" pitchFamily="34" charset="0"/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3333CC"/>
                </a:solidFill>
                <a:latin typeface="Arial" pitchFamily="34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1822CD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362200"/>
            <a:ext cx="129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772400" y="2393950"/>
            <a:ext cx="12954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Culham Sci Ctr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York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Chubu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Fukui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Hiroshima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Hyogo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Kyoto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Kyushu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Kyushu Tokai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NIFS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Niigata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U Tokyo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JAEA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800" smtClean="0">
                <a:solidFill>
                  <a:srgbClr val="FF0000"/>
                </a:solidFill>
                <a:latin typeface="Arial" pitchFamily="34" charset="0"/>
              </a:rPr>
              <a:t>Inst for Nucl Res, Kiev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Ioffe Inst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TRINITI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Chonbuk Natl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NFRI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KAIST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POSTECH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Seoul Natl U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ASIPP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CIEMAT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FOM Inst DIFFER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ENEA, Frascati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CEA, Cadarache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IPP, Jülich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IPP, Garching</a:t>
            </a:r>
          </a:p>
          <a:p>
            <a:pPr algn="r" fontAlgn="base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altLang="en-US" sz="900" smtClean="0">
                <a:solidFill>
                  <a:srgbClr val="FF0000"/>
                </a:solidFill>
                <a:latin typeface="Arial" pitchFamily="34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1371"/>
            <a:ext cx="1295400" cy="44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76200" y="2361371"/>
            <a:ext cx="1257300" cy="44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err="1" smtClean="0">
                <a:solidFill>
                  <a:srgbClr val="0000FF"/>
                </a:solidFill>
                <a:latin typeface="Arial" pitchFamily="34" charset="0"/>
              </a:rPr>
              <a:t>Coll</a:t>
            </a: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 of </a:t>
            </a:r>
            <a:r>
              <a:rPr lang="en-US" altLang="en-US" sz="900" dirty="0" err="1" smtClean="0">
                <a:solidFill>
                  <a:srgbClr val="0000FF"/>
                </a:solidFill>
                <a:latin typeface="Arial" pitchFamily="34" charset="0"/>
              </a:rPr>
              <a:t>Wm</a:t>
            </a: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 &amp; Mary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Columbia U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err="1" smtClean="0">
                <a:solidFill>
                  <a:srgbClr val="0000FF"/>
                </a:solidFill>
                <a:latin typeface="Arial" pitchFamily="34" charset="0"/>
              </a:rPr>
              <a:t>CompX</a:t>
            </a:r>
            <a:endParaRPr lang="en-US" altLang="en-US" sz="900" dirty="0" smtClean="0">
              <a:solidFill>
                <a:srgbClr val="0000FF"/>
              </a:solidFill>
              <a:latin typeface="Arial" pitchFamily="34" charset="0"/>
            </a:endParaRP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General Atomics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FIU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INL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Johns Hopkins U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LANL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LLNL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Lodestar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MIT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Lehigh U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Nova Photonics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Old Dominion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ORNL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PPPL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Princeton U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Purdue U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SNL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Think Tank, Inc.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UC Davis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UC Irvine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UCLA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UCSD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Colorado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Illinois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Maryland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Rochester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Tennessee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Tulsa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Washington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U Wisconsin</a:t>
            </a:r>
          </a:p>
          <a:p>
            <a:pPr fontAlgn="base">
              <a:lnSpc>
                <a:spcPct val="85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en-US" sz="900" dirty="0" smtClean="0">
                <a:solidFill>
                  <a:srgbClr val="0000FF"/>
                </a:solidFill>
                <a:latin typeface="Arial" pitchFamily="34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5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>
            <a:noAutofit/>
          </a:bodyPr>
          <a:lstStyle/>
          <a:p>
            <a:r>
              <a:rPr lang="en-US" sz="2800" b="1" dirty="0" smtClean="0"/>
              <a:t>Gap 5:  Radiation-tolerant magnets</a:t>
            </a:r>
            <a:br>
              <a:rPr lang="en-US" sz="2800" b="1" dirty="0" smtClean="0"/>
            </a:br>
            <a:r>
              <a:rPr lang="en-US" b="1" dirty="0" smtClean="0"/>
              <a:t>(+ advanced magnet / configuration design)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29600" y="6629400"/>
            <a:ext cx="914400" cy="228600"/>
          </a:xfrm>
          <a:prstGeom prst="rect">
            <a:avLst/>
          </a:prstGeom>
        </p:spPr>
        <p:txBody>
          <a:bodyPr/>
          <a:lstStyle/>
          <a:p>
            <a:fld id="{357B90C1-EB0C-4440-93A4-F08EB6EDC29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45888" y="3962400"/>
            <a:ext cx="4349912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lnSpc>
                <a:spcPct val="9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Ex-vessel equilibrium PF coils</a:t>
            </a:r>
          </a:p>
          <a:p>
            <a:pPr marL="396875" lvl="1" indent="-163513">
              <a:lnSpc>
                <a:spcPct val="90000"/>
              </a:lnSpc>
            </a:pPr>
            <a:r>
              <a:rPr lang="en-US" sz="1800" dirty="0" smtClean="0">
                <a:cs typeface="Arial" panose="020B0604020202020204" pitchFamily="34" charset="0"/>
              </a:rPr>
              <a:t>Shielding + </a:t>
            </a:r>
            <a:r>
              <a:rPr lang="en-US" sz="1800" dirty="0" err="1" smtClean="0">
                <a:cs typeface="Arial" panose="020B0604020202020204" pitchFamily="34" charset="0"/>
              </a:rPr>
              <a:t>MgO</a:t>
            </a:r>
            <a:r>
              <a:rPr lang="en-US" sz="1800" dirty="0" smtClean="0">
                <a:cs typeface="Arial" panose="020B0604020202020204" pitchFamily="34" charset="0"/>
              </a:rPr>
              <a:t> insulation </a:t>
            </a:r>
            <a:r>
              <a:rPr lang="en-US" sz="1800" dirty="0" smtClean="0">
                <a:cs typeface="Arial" panose="020B0604020202020204" pitchFamily="34" charset="0"/>
                <a:sym typeface="Wingdings" panose="05000000000000000000" pitchFamily="2" charset="2"/>
              </a:rPr>
              <a:t> 6</a:t>
            </a:r>
            <a:r>
              <a:rPr lang="en-US" sz="1800" dirty="0" smtClean="0">
                <a:cs typeface="Arial" panose="020B0604020202020204" pitchFamily="34" charset="0"/>
              </a:rPr>
              <a:t> FPY</a:t>
            </a:r>
          </a:p>
          <a:p>
            <a:pPr marL="230188" indent="-230188">
              <a:lnSpc>
                <a:spcPct val="9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Long-leg </a:t>
            </a:r>
            <a:r>
              <a:rPr lang="en-US" sz="2000" dirty="0" err="1" smtClean="0">
                <a:cs typeface="Arial" panose="020B0604020202020204" pitchFamily="34" charset="0"/>
              </a:rPr>
              <a:t>divertor</a:t>
            </a:r>
            <a:r>
              <a:rPr lang="en-US" sz="2000" dirty="0"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cs typeface="Arial" panose="020B0604020202020204" pitchFamily="34" charset="0"/>
              </a:rPr>
              <a:t>q</a:t>
            </a:r>
            <a:r>
              <a:rPr lang="en-US" sz="2000" baseline="-25000" dirty="0" err="1" smtClean="0">
                <a:cs typeface="Arial" panose="020B0604020202020204" pitchFamily="34" charset="0"/>
                <a:sym typeface="Symbol"/>
              </a:rPr>
              <a:t>pk</a:t>
            </a:r>
            <a:r>
              <a:rPr lang="en-US" sz="2000" baseline="-25000" dirty="0" smtClean="0">
                <a:cs typeface="Arial" panose="020B0604020202020204" pitchFamily="34" charset="0"/>
                <a:sym typeface="Symbol"/>
              </a:rPr>
              <a:t>-div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&lt; </a:t>
            </a:r>
            <a:r>
              <a:rPr lang="en-US" sz="2000" dirty="0" smtClean="0">
                <a:cs typeface="Arial" panose="020B0604020202020204" pitchFamily="34" charset="0"/>
              </a:rPr>
              <a:t>5MW/m</a:t>
            </a:r>
            <a:r>
              <a:rPr lang="en-US" sz="2000" baseline="30000" dirty="0" smtClean="0">
                <a:cs typeface="Arial" panose="020B0604020202020204" pitchFamily="34" charset="0"/>
              </a:rPr>
              <a:t>2</a:t>
            </a:r>
            <a:endParaRPr lang="en-US" sz="2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-230188">
              <a:lnSpc>
                <a:spcPct val="9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TBR = 0.95-1 for R</a:t>
            </a:r>
            <a:r>
              <a:rPr lang="en-US" sz="2000" baseline="-25000" dirty="0" smtClean="0">
                <a:cs typeface="Arial" panose="020B0604020202020204" pitchFamily="34" charset="0"/>
              </a:rPr>
              <a:t>0</a:t>
            </a:r>
            <a:r>
              <a:rPr lang="en-US" sz="2000" dirty="0" smtClean="0">
                <a:cs typeface="Arial" panose="020B0604020202020204" pitchFamily="34" charset="0"/>
              </a:rPr>
              <a:t> = 1.6m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8050" y="990600"/>
            <a:ext cx="3544350" cy="2835712"/>
            <a:chOff x="76200" y="1143000"/>
            <a:chExt cx="3938167" cy="315079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98921"/>
              <a:ext cx="3505200" cy="3094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1" y="1143000"/>
              <a:ext cx="1423566" cy="18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 bwMode="auto">
            <a:xfrm>
              <a:off x="1600200" y="3352800"/>
              <a:ext cx="1371601" cy="6858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 rot="5400000">
              <a:off x="-304800" y="2362202"/>
              <a:ext cx="1524000" cy="4572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 bwMode="auto">
          <a:xfrm flipV="1">
            <a:off x="1424940" y="3542870"/>
            <a:ext cx="342900" cy="25081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601980" y="2990129"/>
            <a:ext cx="1" cy="2979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601980" y="3288032"/>
            <a:ext cx="822960" cy="50565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V="1">
            <a:off x="1424940" y="3793690"/>
            <a:ext cx="0" cy="9251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76200" y="5562600"/>
            <a:ext cx="8991600" cy="914400"/>
            <a:chOff x="76200" y="5562600"/>
            <a:chExt cx="8991600" cy="914400"/>
          </a:xfrm>
        </p:grpSpPr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76200" y="5562600"/>
              <a:ext cx="8991600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lIns="91440" tIns="45720" rIns="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808B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863" indent="-169863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Find </a:t>
              </a:r>
              <a:r>
                <a:rPr lang="en-US" sz="2000" dirty="0" err="1" smtClean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t</a:t>
              </a:r>
              <a:r>
                <a:rPr lang="en-US" sz="2000" baseline="-25000" dirty="0" err="1" smtClean="0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r>
                <a:rPr lang="en-US" sz="20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&gt; 1.5× ITER </a:t>
              </a:r>
              <a:r>
                <a:rPr lang="en-US" sz="20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H-mode needed </a:t>
              </a:r>
              <a:r>
                <a:rPr lang="en-US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for </a:t>
              </a:r>
              <a:r>
                <a:rPr lang="en-US" sz="20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compact FNSF, Pilot (ST or AT)</a:t>
              </a:r>
            </a:p>
            <a:p>
              <a:pPr marL="169863" indent="-169863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Recommend enhancing </a:t>
              </a:r>
              <a:r>
                <a:rPr lang="en-US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AT/ST </a:t>
              </a:r>
              <a:r>
                <a:rPr lang="en-US" sz="20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FNSF design funding, </a:t>
              </a:r>
              <a:r>
                <a:rPr lang="en-US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include QAS, SC/HTS </a:t>
              </a:r>
            </a:p>
            <a:p>
              <a:pPr marL="0" indent="0">
                <a:lnSpc>
                  <a:spcPct val="80000"/>
                </a:lnSpc>
                <a:buNone/>
              </a:pPr>
              <a:endParaRPr lang="en-US" sz="2000" dirty="0" smtClean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76200" y="6248400"/>
              <a:ext cx="89916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91440" bIns="0" rtlCol="0" anchor="ctr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808B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8138" lvl="1" indent="-225425" algn="ctr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Endorse </a:t>
              </a:r>
              <a:r>
                <a:rPr lang="en-US" sz="14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Majeski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/ LTX 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whitepaper for </a:t>
              </a: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high confinement, </a:t>
              </a:r>
              <a:r>
                <a:rPr lang="en-US" sz="14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Minervini</a:t>
              </a: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/ Whyte whitepapers on HTS 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R&amp;D</a:t>
              </a:r>
              <a:endParaRPr lang="en-US" sz="14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8200" y="990596"/>
            <a:ext cx="4419600" cy="4483392"/>
            <a:chOff x="4648200" y="990596"/>
            <a:chExt cx="4419600" cy="4483392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5" t="22123" r="22559" b="3980"/>
            <a:stretch/>
          </p:blipFill>
          <p:spPr bwMode="auto">
            <a:xfrm>
              <a:off x="5878651" y="990596"/>
              <a:ext cx="2046149" cy="2438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5334000" y="5181600"/>
              <a:ext cx="3048000" cy="29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rIns="0" bIns="73152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i="1" dirty="0" smtClean="0">
                  <a:latin typeface="Arial Narrow" panose="020B0606020202030204" pitchFamily="34" charset="0"/>
                </a:rPr>
                <a:t>*</a:t>
              </a:r>
              <a:r>
                <a:rPr lang="en-US" sz="1400" b="1" i="1" dirty="0">
                  <a:latin typeface="Arial Narrow" panose="020B0606020202030204" pitchFamily="34" charset="0"/>
                </a:rPr>
                <a:t>W</a:t>
              </a:r>
              <a:r>
                <a:rPr lang="en-US" sz="1400" b="1" i="1" dirty="0" smtClean="0">
                  <a:latin typeface="Arial Narrow" panose="020B0606020202030204" pitchFamily="34" charset="0"/>
                </a:rPr>
                <a:t>ork supported by </a:t>
              </a:r>
              <a:r>
                <a:rPr lang="en-US" sz="1400" b="1" i="1" dirty="0" err="1" smtClean="0">
                  <a:latin typeface="Arial Narrow" panose="020B0606020202030204" pitchFamily="34" charset="0"/>
                </a:rPr>
                <a:t>Tokamak</a:t>
              </a:r>
              <a:r>
                <a:rPr lang="en-US" sz="1400" b="1" i="1" dirty="0" smtClean="0">
                  <a:latin typeface="Arial Narrow" panose="020B0606020202030204" pitchFamily="34" charset="0"/>
                </a:rPr>
                <a:t> Energy (UK)</a:t>
              </a:r>
              <a:endParaRPr lang="en-US" sz="14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4648200" y="3352799"/>
              <a:ext cx="4419600" cy="182880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9144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808B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85000"/>
                </a:lnSpc>
              </a:pPr>
              <a:r>
                <a:rPr lang="en-US" sz="2000" dirty="0" smtClean="0">
                  <a:latin typeface="+mj-lt"/>
                  <a:cs typeface="Arial" panose="020B0604020202020204" pitchFamily="34" charset="0"/>
                </a:rPr>
                <a:t>High-temp superconductor (HTS) attractive for </a:t>
              </a:r>
              <a:r>
                <a:rPr lang="en-US" sz="2000" dirty="0" err="1" smtClean="0">
                  <a:latin typeface="+mj-lt"/>
                  <a:cs typeface="Arial" panose="020B0604020202020204" pitchFamily="34" charset="0"/>
                </a:rPr>
                <a:t>efficient+compact</a:t>
              </a:r>
              <a:r>
                <a:rPr lang="en-US" sz="2000" dirty="0" smtClean="0">
                  <a:latin typeface="+mj-lt"/>
                  <a:cs typeface="Arial" panose="020B0604020202020204" pitchFamily="34" charset="0"/>
                </a:rPr>
                <a:t> ST*</a:t>
              </a:r>
            </a:p>
            <a:p>
              <a:pPr marL="171450" indent="-171450">
                <a:lnSpc>
                  <a:spcPct val="85000"/>
                </a:lnSpc>
              </a:pPr>
              <a:r>
                <a:rPr lang="en-US" sz="2000" dirty="0" smtClean="0">
                  <a:latin typeface="+mj-lt"/>
                  <a:cs typeface="Arial" panose="020B0604020202020204" pitchFamily="34" charset="0"/>
                </a:rPr>
                <a:t>Possible missions:</a:t>
              </a:r>
            </a:p>
            <a:p>
              <a:pPr marL="395288" lvl="1" indent="-225425">
                <a:lnSpc>
                  <a:spcPct val="85000"/>
                </a:lnSpc>
              </a:pPr>
              <a:r>
                <a:rPr lang="en-US" sz="1800" dirty="0" smtClean="0">
                  <a:latin typeface="+mj-lt"/>
                  <a:cs typeface="Arial" panose="020B0604020202020204" pitchFamily="34" charset="0"/>
                </a:rPr>
                <a:t>Steady-state </a:t>
              </a:r>
              <a:r>
                <a:rPr lang="en-US" sz="1800" dirty="0" err="1" smtClean="0">
                  <a:latin typeface="+mj-lt"/>
                  <a:cs typeface="Arial" panose="020B0604020202020204" pitchFamily="34" charset="0"/>
                </a:rPr>
                <a:t>toroidal</a:t>
              </a:r>
              <a:r>
                <a:rPr lang="en-US" sz="1800" dirty="0" smtClean="0">
                  <a:latin typeface="+mj-lt"/>
                  <a:cs typeface="Arial" panose="020B0604020202020204" pitchFamily="34" charset="0"/>
                </a:rPr>
                <a:t> PMI facility</a:t>
              </a:r>
            </a:p>
            <a:p>
              <a:pPr marL="395288" lvl="1" indent="-225425">
                <a:lnSpc>
                  <a:spcPct val="85000"/>
                </a:lnSpc>
              </a:pPr>
              <a:r>
                <a:rPr lang="en-US" sz="1800" dirty="0" smtClean="0">
                  <a:latin typeface="+mj-lt"/>
                  <a:cs typeface="Arial" panose="020B0604020202020204" pitchFamily="34" charset="0"/>
                </a:rPr>
                <a:t>ST Pilot Plant (</a:t>
              </a:r>
              <a:r>
                <a:rPr lang="en-US" sz="1800" dirty="0" err="1" smtClean="0">
                  <a:latin typeface="+mj-lt"/>
                  <a:cs typeface="Arial" panose="020B0604020202020204" pitchFamily="34" charset="0"/>
                </a:rPr>
                <a:t>Q</a:t>
              </a:r>
              <a:r>
                <a:rPr lang="en-US" sz="1800" baseline="-25000" dirty="0" err="1" smtClean="0">
                  <a:latin typeface="+mj-lt"/>
                  <a:cs typeface="Arial" panose="020B0604020202020204" pitchFamily="34" charset="0"/>
                </a:rPr>
                <a:t>eng</a:t>
              </a:r>
              <a:r>
                <a:rPr lang="en-US" sz="1800" dirty="0" smtClean="0">
                  <a:latin typeface="+mj-lt"/>
                  <a:cs typeface="Arial" panose="020B0604020202020204" pitchFamily="34" charset="0"/>
                </a:rPr>
                <a:t>~ 1), ST DEMO</a:t>
              </a:r>
            </a:p>
            <a:p>
              <a:pPr marL="169863" indent="-169863">
                <a:lnSpc>
                  <a:spcPct val="85000"/>
                </a:lnSpc>
              </a:pPr>
              <a:r>
                <a:rPr lang="en-US" sz="2000" dirty="0">
                  <a:cs typeface="Arial" panose="020B0604020202020204" pitchFamily="34" charset="0"/>
                </a:rPr>
                <a:t>K</a:t>
              </a:r>
              <a:r>
                <a:rPr lang="en-US" sz="2000" dirty="0" smtClean="0">
                  <a:cs typeface="Arial" panose="020B0604020202020204" pitchFamily="34" charset="0"/>
                </a:rPr>
                <a:t>ey research need: radiation limits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3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US STs aim to accelerate </a:t>
            </a:r>
            <a:r>
              <a:rPr lang="en-US" sz="3200" dirty="0"/>
              <a:t>fusion </a:t>
            </a:r>
            <a:r>
              <a:rPr lang="en-US" sz="3200" dirty="0" smtClean="0"/>
              <a:t>development </a:t>
            </a:r>
            <a:r>
              <a:rPr lang="en-US" sz="2000" dirty="0" smtClean="0"/>
              <a:t>(see </a:t>
            </a:r>
            <a:r>
              <a:rPr lang="en-US" sz="2000" dirty="0"/>
              <a:t>LTX and </a:t>
            </a:r>
            <a:r>
              <a:rPr lang="en-US" sz="2000" dirty="0" smtClean="0"/>
              <a:t>Pegasus presentations later this afternoon)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38100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lIns="45720" rIns="0">
            <a:noAutofit/>
          </a:bodyPr>
          <a:lstStyle/>
          <a:p>
            <a:pPr marL="225425" indent="-225425">
              <a:lnSpc>
                <a:spcPct val="90000"/>
              </a:lnSpc>
            </a:pPr>
            <a:r>
              <a:rPr lang="en-US" b="1" dirty="0" smtClean="0"/>
              <a:t>Advance </a:t>
            </a:r>
            <a:r>
              <a:rPr lang="en-US" b="1" dirty="0"/>
              <a:t>ST as Fusion Nuclear Science </a:t>
            </a:r>
            <a:r>
              <a:rPr lang="en-US" b="1" dirty="0" smtClean="0"/>
              <a:t>Facility</a:t>
            </a:r>
            <a:endParaRPr lang="en-US" b="1" dirty="0"/>
          </a:p>
          <a:p>
            <a:pPr marL="463550" lvl="1" indent="-2381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Pegasus-U, NSTX-U: non-</a:t>
            </a:r>
            <a:r>
              <a:rPr lang="en-US" dirty="0" err="1">
                <a:solidFill>
                  <a:srgbClr val="FF0000"/>
                </a:solidFill>
              </a:rPr>
              <a:t>solenoidal</a:t>
            </a:r>
            <a:r>
              <a:rPr lang="en-US" dirty="0">
                <a:solidFill>
                  <a:srgbClr val="FF0000"/>
                </a:solidFill>
              </a:rPr>
              <a:t> start-up: </a:t>
            </a:r>
            <a:r>
              <a:rPr lang="en-US" dirty="0" err="1">
                <a:solidFill>
                  <a:srgbClr val="FF0000"/>
                </a:solidFill>
              </a:rPr>
              <a:t>helicity</a:t>
            </a:r>
            <a:r>
              <a:rPr lang="en-US" dirty="0">
                <a:solidFill>
                  <a:srgbClr val="FF0000"/>
                </a:solidFill>
              </a:rPr>
              <a:t> injection, EBW</a:t>
            </a:r>
          </a:p>
          <a:p>
            <a:pPr marL="463550" lvl="1" indent="-2381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NSTX-U</a:t>
            </a:r>
            <a:r>
              <a:rPr lang="en-US" dirty="0"/>
              <a:t>: </a:t>
            </a:r>
            <a:r>
              <a:rPr lang="en-US" dirty="0" smtClean="0"/>
              <a:t>physics + scenario </a:t>
            </a:r>
            <a:r>
              <a:rPr lang="en-US" dirty="0"/>
              <a:t>basis for </a:t>
            </a:r>
            <a:r>
              <a:rPr lang="en-US" dirty="0" smtClean="0"/>
              <a:t>FNSF-ST (also ST DEMO)</a:t>
            </a:r>
            <a:endParaRPr lang="en-US" dirty="0"/>
          </a:p>
          <a:p>
            <a:pPr marL="225425" indent="-225425">
              <a:lnSpc>
                <a:spcPct val="90000"/>
              </a:lnSpc>
            </a:pPr>
            <a:endParaRPr lang="en-US" sz="600" b="1" dirty="0" smtClean="0"/>
          </a:p>
          <a:p>
            <a:pPr marL="225425" indent="-225425">
              <a:lnSpc>
                <a:spcPct val="90000"/>
              </a:lnSpc>
            </a:pPr>
            <a:r>
              <a:rPr lang="en-US" b="1" dirty="0" smtClean="0"/>
              <a:t>Develop </a:t>
            </a:r>
            <a:r>
              <a:rPr lang="en-US" b="1" dirty="0"/>
              <a:t>solutions </a:t>
            </a:r>
            <a:r>
              <a:rPr lang="en-US" b="1" dirty="0" smtClean="0"/>
              <a:t>for </a:t>
            </a:r>
            <a:r>
              <a:rPr lang="en-US" b="1" dirty="0"/>
              <a:t>plasma-material </a:t>
            </a:r>
            <a:r>
              <a:rPr lang="en-US" b="1" dirty="0" smtClean="0"/>
              <a:t>interface</a:t>
            </a:r>
          </a:p>
          <a:p>
            <a:pPr marL="463550" lvl="1" indent="-2381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LTX-U, NSTX-U: liquid Li for very high confinement, liquid metal PFCs</a:t>
            </a:r>
          </a:p>
          <a:p>
            <a:pPr marL="463550" lvl="1" indent="-2381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NSTX-U: novel </a:t>
            </a:r>
            <a:r>
              <a:rPr lang="en-US" dirty="0" err="1" smtClean="0"/>
              <a:t>divertors</a:t>
            </a:r>
            <a:r>
              <a:rPr lang="en-US" dirty="0"/>
              <a:t>:</a:t>
            </a:r>
            <a:r>
              <a:rPr lang="en-US" dirty="0" smtClean="0"/>
              <a:t>  snowflake/X, detachment, vapor shielding</a:t>
            </a:r>
            <a:endParaRPr lang="en-US" dirty="0"/>
          </a:p>
          <a:p>
            <a:pPr marL="225425" indent="-225425">
              <a:lnSpc>
                <a:spcPct val="90000"/>
              </a:lnSpc>
            </a:pPr>
            <a:endParaRPr lang="en-US" sz="600" b="1" dirty="0" smtClean="0"/>
          </a:p>
          <a:p>
            <a:pPr marL="225425" indent="-225425">
              <a:lnSpc>
                <a:spcPct val="90000"/>
              </a:lnSpc>
            </a:pPr>
            <a:r>
              <a:rPr lang="en-US" b="1" dirty="0" smtClean="0"/>
              <a:t>Explore </a:t>
            </a:r>
            <a:r>
              <a:rPr lang="en-US" b="1" dirty="0"/>
              <a:t>unique ST parameter regimes to advance predictive capability - for ITER and </a:t>
            </a:r>
            <a:r>
              <a:rPr lang="en-US" b="1" dirty="0" smtClean="0"/>
              <a:t>beyond</a:t>
            </a:r>
          </a:p>
          <a:p>
            <a:pPr marL="463550" lvl="1" indent="-2381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Pegasus-U, </a:t>
            </a:r>
            <a:r>
              <a:rPr lang="en-US" dirty="0">
                <a:solidFill>
                  <a:srgbClr val="FF0000"/>
                </a:solidFill>
              </a:rPr>
              <a:t>NSTX-U: </a:t>
            </a:r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toroidicity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MHD / transport validation</a:t>
            </a:r>
          </a:p>
          <a:p>
            <a:pPr marL="463550" lvl="1" indent="-2381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NSTX-U: non-linear </a:t>
            </a:r>
            <a:r>
              <a:rPr lang="en-US" dirty="0" err="1" smtClean="0"/>
              <a:t>Alfvénic</a:t>
            </a:r>
            <a:r>
              <a:rPr lang="en-US" dirty="0" smtClean="0"/>
              <a:t> modes, electromagnetic turbulence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5105400"/>
            <a:ext cx="8991600" cy="1447800"/>
            <a:chOff x="76200" y="5105400"/>
            <a:chExt cx="8991600" cy="1447800"/>
          </a:xfrm>
        </p:grpSpPr>
        <p:grpSp>
          <p:nvGrpSpPr>
            <p:cNvPr id="5" name="Group 111"/>
            <p:cNvGrpSpPr>
              <a:grpSpLocks noChangeAspect="1"/>
            </p:cNvGrpSpPr>
            <p:nvPr/>
          </p:nvGrpSpPr>
          <p:grpSpPr>
            <a:xfrm>
              <a:off x="838200" y="5105400"/>
              <a:ext cx="1097280" cy="1334566"/>
              <a:chOff x="762000" y="2362199"/>
              <a:chExt cx="1371600" cy="1668207"/>
            </a:xfrm>
          </p:grpSpPr>
          <p:pic>
            <p:nvPicPr>
              <p:cNvPr id="6" name="Picture 5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6446" y="2362199"/>
                <a:ext cx="1350716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 Box 20"/>
              <p:cNvSpPr txBox="1">
                <a:spLocks noChangeArrowheads="1"/>
              </p:cNvSpPr>
              <p:nvPr/>
            </p:nvSpPr>
            <p:spPr bwMode="auto">
              <a:xfrm>
                <a:off x="762000" y="3695699"/>
                <a:ext cx="1371600" cy="334707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square" lIns="182880" tIns="45720" rIns="182880" bIns="0"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b="1" i="0" dirty="0" smtClean="0">
                    <a:latin typeface="Arial Narrow" pitchFamily="34" charset="0"/>
                    <a:ea typeface="MS PGothic" pitchFamily="34" charset="-128"/>
                  </a:rPr>
                  <a:t>NSTX-U</a:t>
                </a:r>
              </a:p>
            </p:txBody>
          </p:sp>
        </p:grpSp>
        <p:sp>
          <p:nvSpPr>
            <p:cNvPr id="8" name="Right Arrow 7"/>
            <p:cNvSpPr/>
            <p:nvPr/>
          </p:nvSpPr>
          <p:spPr bwMode="auto">
            <a:xfrm>
              <a:off x="2819400" y="5387152"/>
              <a:ext cx="533400" cy="706832"/>
            </a:xfrm>
            <a:prstGeom prst="rightArrow">
              <a:avLst>
                <a:gd name="adj1" fmla="val 76170"/>
                <a:gd name="adj2" fmla="val 50000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grpSp>
          <p:nvGrpSpPr>
            <p:cNvPr id="9" name="Group 90"/>
            <p:cNvGrpSpPr>
              <a:grpSpLocks noChangeAspect="1"/>
            </p:cNvGrpSpPr>
            <p:nvPr/>
          </p:nvGrpSpPr>
          <p:grpSpPr>
            <a:xfrm>
              <a:off x="76200" y="5258260"/>
              <a:ext cx="914400" cy="1142542"/>
              <a:chOff x="76200" y="2450451"/>
              <a:chExt cx="609600" cy="761694"/>
            </a:xfrm>
          </p:grpSpPr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76200" y="2450451"/>
                <a:ext cx="609600" cy="751583"/>
                <a:chOff x="192" y="3158"/>
                <a:chExt cx="864" cy="920"/>
              </a:xfrm>
            </p:grpSpPr>
            <p:pic>
              <p:nvPicPr>
                <p:cNvPr id="12" name="Picture 1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00" y="3158"/>
                  <a:ext cx="617" cy="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3" name="Rectangle 19"/>
                <p:cNvSpPr>
                  <a:spLocks noChangeArrowheads="1"/>
                </p:cNvSpPr>
                <p:nvPr/>
              </p:nvSpPr>
              <p:spPr bwMode="auto">
                <a:xfrm>
                  <a:off x="192" y="3889"/>
                  <a:ext cx="864" cy="18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3200" b="1"/>
                </a:p>
              </p:txBody>
            </p:sp>
          </p:grp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76200" y="3047998"/>
                <a:ext cx="609600" cy="164147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latin typeface="Arial Narrow" pitchFamily="34" charset="0"/>
                    <a:ea typeface="MS PGothic" pitchFamily="34" charset="-128"/>
                  </a:rPr>
                  <a:t>LTX</a:t>
                </a:r>
              </a:p>
            </p:txBody>
          </p:sp>
        </p:grp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1752600" y="5410201"/>
              <a:ext cx="1123951" cy="1024353"/>
              <a:chOff x="482599" y="1527259"/>
              <a:chExt cx="1498601" cy="1365803"/>
            </a:xfrm>
          </p:grpSpPr>
          <p:grpSp>
            <p:nvGrpSpPr>
              <p:cNvPr id="15" name="Group 23"/>
              <p:cNvGrpSpPr>
                <a:grpSpLocks/>
              </p:cNvGrpSpPr>
              <p:nvPr/>
            </p:nvGrpSpPr>
            <p:grpSpPr bwMode="auto">
              <a:xfrm>
                <a:off x="608945" y="1527259"/>
                <a:ext cx="991755" cy="1140068"/>
                <a:chOff x="252" y="1541"/>
                <a:chExt cx="605" cy="664"/>
              </a:xfrm>
            </p:grpSpPr>
            <p:pic>
              <p:nvPicPr>
                <p:cNvPr id="17" name="Picture 2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29" y="1541"/>
                  <a:ext cx="528" cy="6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8" name="Rectangle 25"/>
                <p:cNvSpPr>
                  <a:spLocks noChangeArrowheads="1"/>
                </p:cNvSpPr>
                <p:nvPr/>
              </p:nvSpPr>
              <p:spPr bwMode="auto">
                <a:xfrm>
                  <a:off x="252" y="2072"/>
                  <a:ext cx="473" cy="13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900"/>
                </a:p>
              </p:txBody>
            </p:sp>
          </p:grpSp>
          <p:sp>
            <p:nvSpPr>
              <p:cNvPr id="16" name="Text Box 26"/>
              <p:cNvSpPr txBox="1">
                <a:spLocks noChangeArrowheads="1"/>
              </p:cNvSpPr>
              <p:nvPr/>
            </p:nvSpPr>
            <p:spPr bwMode="auto">
              <a:xfrm>
                <a:off x="482599" y="2441657"/>
                <a:ext cx="1498601" cy="45140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latin typeface="Arial Narrow" pitchFamily="34" charset="0"/>
                    <a:ea typeface="MS PGothic" pitchFamily="34" charset="-128"/>
                  </a:rPr>
                  <a:t>PEGASUS</a:t>
                </a:r>
              </a:p>
            </p:txBody>
          </p: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1" y="5181600"/>
              <a:ext cx="1066800" cy="119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4800600" y="6246833"/>
              <a:ext cx="2133600" cy="276999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b="1" i="0" dirty="0" smtClean="0">
                  <a:latin typeface="Arial Narrow" panose="020B0606020202030204" pitchFamily="34" charset="0"/>
                </a:rPr>
                <a:t>FNSF</a:t>
              </a:r>
              <a:endParaRPr lang="en-US" b="1" i="0" dirty="0">
                <a:latin typeface="Arial Narrow" panose="020B0606020202030204" pitchFamily="34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441192" y="5154930"/>
              <a:ext cx="1207008" cy="1367492"/>
              <a:chOff x="5562600" y="5459730"/>
              <a:chExt cx="1207008" cy="1367492"/>
            </a:xfrm>
          </p:grpSpPr>
          <p:pic>
            <p:nvPicPr>
              <p:cNvPr id="22" name="Picture 24" descr="com_Machinecutaway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62600" y="5459730"/>
                <a:ext cx="1207008" cy="1245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 Box 12"/>
              <p:cNvSpPr txBox="1">
                <a:spLocks noChangeArrowheads="1"/>
              </p:cNvSpPr>
              <p:nvPr/>
            </p:nvSpPr>
            <p:spPr bwMode="auto">
              <a:xfrm>
                <a:off x="5703563" y="6550223"/>
                <a:ext cx="985206" cy="276999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miter lim="800000"/>
                <a:headEnd/>
                <a:tailEnd/>
              </a:ln>
            </p:spPr>
            <p:txBody>
              <a:bodyPr wrap="none" lIns="274320" tIns="0" rIns="274320" bIns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b="1" i="0" dirty="0">
                    <a:latin typeface="Arial Narrow" panose="020B0606020202030204" pitchFamily="34" charset="0"/>
                  </a:rPr>
                  <a:t>ITER</a:t>
                </a:r>
              </a:p>
            </p:txBody>
          </p:sp>
        </p:grpSp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15884" y="5294153"/>
              <a:ext cx="851916" cy="10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39"/>
            <p:cNvSpPr txBox="1">
              <a:spLocks noChangeArrowheads="1"/>
            </p:cNvSpPr>
            <p:nvPr/>
          </p:nvSpPr>
          <p:spPr bwMode="auto">
            <a:xfrm>
              <a:off x="7239000" y="6183868"/>
              <a:ext cx="182880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b="1" i="0" dirty="0" smtClean="0">
                  <a:latin typeface="Arial Narrow" pitchFamily="34" charset="0"/>
                  <a:ea typeface="MS PGothic" pitchFamily="34" charset="-128"/>
                </a:rPr>
                <a:t>DEMO</a:t>
              </a:r>
              <a:endParaRPr lang="en-US" sz="1400" b="1" i="0" dirty="0" smtClean="0">
                <a:latin typeface="Arial Narrow" pitchFamily="34" charset="0"/>
                <a:ea typeface="MS PGothic" pitchFamily="34" charset="-128"/>
              </a:endParaRPr>
            </a:p>
          </p:txBody>
        </p:sp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33516" y="5312361"/>
              <a:ext cx="1000684" cy="964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877" y="5312361"/>
              <a:ext cx="1096523" cy="919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29600" y="6629400"/>
            <a:ext cx="914400" cy="228600"/>
          </a:xfrm>
          <a:prstGeom prst="rect">
            <a:avLst/>
          </a:prstGeom>
        </p:spPr>
        <p:txBody>
          <a:bodyPr/>
          <a:lstStyle/>
          <a:p>
            <a:fld id="{357B90C1-EB0C-4440-93A4-F08EB6EDC2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Backup slides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3087E-BCCB-45BD-8BD6-B0A47A89EDD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ost estimates for facility enhancements to address Gaps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3087E-BCCB-45BD-8BD6-B0A47A89EDD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5458861"/>
            <a:ext cx="76200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~$45M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40713"/>
            <a:ext cx="91440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NSTX-U 5YP </a:t>
            </a:r>
            <a:r>
              <a:rPr lang="en-US" sz="2200" b="1" dirty="0" smtClean="0">
                <a:latin typeface="Arial Narrow" panose="020B0606020202030204" pitchFamily="34" charset="0"/>
              </a:rPr>
              <a:t>base </a:t>
            </a:r>
            <a:r>
              <a:rPr lang="en-US" sz="2200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/</a:t>
            </a:r>
            <a:r>
              <a:rPr lang="en-US" sz="2200" b="1" dirty="0" smtClean="0">
                <a:latin typeface="Arial Narrow" panose="020B0606020202030204" pitchFamily="34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+10% </a:t>
            </a:r>
            <a:r>
              <a:rPr lang="en-US" sz="2200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sustained for 10 years </a:t>
            </a:r>
            <a:r>
              <a:rPr lang="en-US" sz="2200" b="1" dirty="0" smtClean="0">
                <a:solidFill>
                  <a:schemeClr val="accent6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sz="2200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en-US" sz="22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$65M </a:t>
            </a:r>
            <a:r>
              <a:rPr lang="en-US" sz="2200" b="1" dirty="0" smtClean="0">
                <a:solidFill>
                  <a:schemeClr val="accent6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/</a:t>
            </a:r>
            <a:r>
              <a:rPr lang="en-US" sz="22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$95M </a:t>
            </a:r>
            <a:r>
              <a:rPr lang="en-US" sz="2200" b="1" dirty="0" smtClean="0">
                <a:solidFill>
                  <a:schemeClr val="accent6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for enhancements</a:t>
            </a:r>
            <a:endParaRPr lang="en-US" sz="2200" b="1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" y="3946529"/>
            <a:ext cx="76200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~$23M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" y="2727329"/>
            <a:ext cx="76200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~$8M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" y="1828800"/>
            <a:ext cx="76200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~$19M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199" y="1560290"/>
            <a:ext cx="762001" cy="344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 smtClean="0"/>
              <a:t>10 year total:</a:t>
            </a:r>
            <a:endParaRPr lang="en-US" sz="1400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8458200" y="1600200"/>
            <a:ext cx="609600" cy="3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8458200" y="5791199"/>
            <a:ext cx="313444" cy="1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8458200" y="6324600"/>
            <a:ext cx="609600" cy="1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8610600" y="1600203"/>
            <a:ext cx="0" cy="4190997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420816" y="3526846"/>
            <a:ext cx="418384" cy="283154"/>
          </a:xfrm>
          <a:prstGeom prst="rect">
            <a:avLst/>
          </a:prstGeom>
          <a:solidFill>
            <a:schemeClr val="bg1"/>
          </a:solidFill>
        </p:spPr>
        <p:txBody>
          <a:bodyPr wrap="none" lIns="0" tIns="18288" rIns="0" bIns="18288" rtlCol="0">
            <a:spAutoFit/>
          </a:bodyPr>
          <a:lstStyle/>
          <a:p>
            <a:r>
              <a:rPr lang="en-US" sz="1600" b="1" dirty="0" smtClean="0">
                <a:latin typeface="Arial Narrow" panose="020B0606020202030204" pitchFamily="34" charset="0"/>
              </a:rPr>
              <a:t>$65M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34" name="Right Arrow 33"/>
          <p:cNvSpPr/>
          <p:nvPr/>
        </p:nvSpPr>
        <p:spPr bwMode="auto">
          <a:xfrm rot="5400000">
            <a:off x="8610601" y="1295401"/>
            <a:ext cx="304798" cy="304800"/>
          </a:xfrm>
          <a:prstGeom prst="rightArrow">
            <a:avLst>
              <a:gd name="adj1" fmla="val 58031"/>
              <a:gd name="adj2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" y="1408176"/>
            <a:ext cx="7677150" cy="512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2" name="Straight Connector 51"/>
          <p:cNvCxnSpPr/>
          <p:nvPr/>
        </p:nvCxnSpPr>
        <p:spPr bwMode="auto">
          <a:xfrm flipV="1">
            <a:off x="8915400" y="1600201"/>
            <a:ext cx="0" cy="472439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8686800" y="4136446"/>
            <a:ext cx="418384" cy="283154"/>
          </a:xfrm>
          <a:prstGeom prst="rect">
            <a:avLst/>
          </a:prstGeom>
          <a:solidFill>
            <a:schemeClr val="bg1"/>
          </a:solidFill>
        </p:spPr>
        <p:txBody>
          <a:bodyPr wrap="none" lIns="0" tIns="18288" rIns="0" bIns="18288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$95M</a:t>
            </a:r>
            <a:endParaRPr lang="en-US" sz="1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NSTX-U plan: </a:t>
            </a:r>
            <a:r>
              <a:rPr lang="en-US" b="1" dirty="0" smtClean="0">
                <a:latin typeface="+mn-lt"/>
              </a:rPr>
              <a:t>ST physics/scenarios</a:t>
            </a:r>
            <a:r>
              <a:rPr lang="en-US" b="1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latin typeface="+mn-lt"/>
              </a:rPr>
              <a:t> integrate high-</a:t>
            </a:r>
            <a:r>
              <a:rPr lang="en-US" b="1" dirty="0" err="1" smtClean="0">
                <a:latin typeface="+mn-lt"/>
              </a:rPr>
              <a:t>perf</a:t>
            </a:r>
            <a:r>
              <a:rPr lang="en-US" b="1" dirty="0" smtClean="0">
                <a:latin typeface="+mn-lt"/>
              </a:rPr>
              <a:t> core </a:t>
            </a:r>
            <a:r>
              <a:rPr lang="en-US" dirty="0" smtClean="0">
                <a:latin typeface="+mn-lt"/>
              </a:rPr>
              <a:t>+ </a:t>
            </a:r>
            <a:r>
              <a:rPr lang="en-US" b="1" dirty="0" smtClean="0">
                <a:latin typeface="+mn-lt"/>
              </a:rPr>
              <a:t>metal walls (high-Z + Li) </a:t>
            </a:r>
            <a:r>
              <a:rPr lang="en-US" b="1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latin typeface="+mn-lt"/>
              </a:rPr>
              <a:t> flowing / large area liquid metals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11220"/>
              </p:ext>
            </p:extLst>
          </p:nvPr>
        </p:nvGraphicFramePr>
        <p:xfrm>
          <a:off x="76200" y="1676400"/>
          <a:ext cx="8988286" cy="363367"/>
        </p:xfrm>
        <a:graphic>
          <a:graphicData uri="http://schemas.openxmlformats.org/drawingml/2006/table">
            <a:tbl>
              <a:tblPr/>
              <a:tblGrid>
                <a:gridCol w="3048000"/>
                <a:gridCol w="3276600"/>
                <a:gridCol w="2663686"/>
              </a:tblGrid>
              <a:tr h="363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</a:rPr>
                        <a:t>2015-2019</a:t>
                      </a:r>
                      <a:endParaRPr lang="en-US" sz="20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</a:rPr>
                        <a:t>2020-2024</a:t>
                      </a:r>
                      <a:endParaRPr lang="en-US" sz="20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+mn-lt"/>
                        </a:rPr>
                        <a:t>2025-2029</a:t>
                      </a:r>
                    </a:p>
                  </a:txBody>
                  <a:tcPr marL="12847" marR="12847" marT="12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5" name="Pentagon 324"/>
          <p:cNvSpPr/>
          <p:nvPr/>
        </p:nvSpPr>
        <p:spPr bwMode="auto">
          <a:xfrm>
            <a:off x="3200400" y="1066800"/>
            <a:ext cx="3200400" cy="470047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900" b="1" dirty="0" smtClean="0">
                <a:latin typeface="Arial Narrow" panose="020B0606020202030204" pitchFamily="34" charset="0"/>
                <a:ea typeface="ＭＳ Ｐゴシック" pitchFamily="-108" charset="-128"/>
              </a:rPr>
              <a:t>H</a:t>
            </a:r>
            <a:r>
              <a:rPr lang="en-US" sz="1900" b="1" i="0" dirty="0" smtClean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-108" charset="-128"/>
              </a:rPr>
              <a:t>igh-performance + metal walls</a:t>
            </a:r>
            <a:endParaRPr lang="en-US" sz="1900" b="1" i="0" dirty="0">
              <a:solidFill>
                <a:schemeClr val="tx1"/>
              </a:solidFill>
              <a:latin typeface="Arial Narrow" panose="020B0606020202030204" pitchFamily="34" charset="0"/>
              <a:ea typeface="ＭＳ Ｐゴシック" pitchFamily="-108" charset="-128"/>
            </a:endParaRPr>
          </a:p>
        </p:txBody>
      </p:sp>
      <p:sp>
        <p:nvSpPr>
          <p:cNvPr id="326" name="Pentagon 325"/>
          <p:cNvSpPr/>
          <p:nvPr/>
        </p:nvSpPr>
        <p:spPr bwMode="auto">
          <a:xfrm>
            <a:off x="76200" y="1066800"/>
            <a:ext cx="3124200" cy="470047"/>
          </a:xfrm>
          <a:prstGeom prst="homePlate">
            <a:avLst>
              <a:gd name="adj" fmla="val 3999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900" b="1" i="0" dirty="0" smtClean="0">
                <a:latin typeface="Arial Narrow" panose="020B0606020202030204" pitchFamily="34" charset="0"/>
                <a:ea typeface="ＭＳ Ｐゴシック" pitchFamily="-108" charset="-128"/>
              </a:rPr>
              <a:t>Establish ST physics/scenarios</a:t>
            </a:r>
            <a:endParaRPr lang="en-US" sz="1900" b="1" i="0" dirty="0">
              <a:latin typeface="Arial Narrow" panose="020B0606020202030204" pitchFamily="34" charset="0"/>
              <a:ea typeface="ＭＳ Ｐゴシック" pitchFamily="-108" charset="-128"/>
            </a:endParaRPr>
          </a:p>
        </p:txBody>
      </p:sp>
      <p:sp>
        <p:nvSpPr>
          <p:cNvPr id="291" name="Right Arrow 290"/>
          <p:cNvSpPr/>
          <p:nvPr/>
        </p:nvSpPr>
        <p:spPr bwMode="auto">
          <a:xfrm rot="10800000" flipH="1">
            <a:off x="5105402" y="2819394"/>
            <a:ext cx="1523999" cy="2590801"/>
          </a:xfrm>
          <a:prstGeom prst="rightArrow">
            <a:avLst>
              <a:gd name="adj1" fmla="val 100000"/>
              <a:gd name="adj2" fmla="val 15636"/>
            </a:avLst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292" name="TextBox 291"/>
          <p:cNvSpPr txBox="1">
            <a:spLocks noChangeArrowheads="1"/>
          </p:cNvSpPr>
          <p:nvPr/>
        </p:nvSpPr>
        <p:spPr bwMode="auto">
          <a:xfrm>
            <a:off x="5105400" y="3352800"/>
            <a:ext cx="1524001" cy="1615827"/>
          </a:xfrm>
          <a:prstGeom prst="rect">
            <a:avLst/>
          </a:prstGeom>
          <a:noFill/>
          <a:ln w="31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Inform choice </a:t>
            </a:r>
          </a:p>
          <a:p>
            <a:pPr>
              <a:lnSpc>
                <a:spcPct val="90000"/>
              </a:lnSpc>
              <a:defRPr/>
            </a:pPr>
            <a:r>
              <a:rPr lang="en-US" b="1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of FNSF/DEMO 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plasma-facing materials for</a:t>
            </a:r>
          </a:p>
          <a:p>
            <a:pPr>
              <a:lnSpc>
                <a:spcPct val="90000"/>
              </a:lnSpc>
              <a:defRPr/>
            </a:pPr>
            <a:r>
              <a:rPr lang="en-US" b="1" dirty="0" err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and first-wall</a:t>
            </a:r>
          </a:p>
        </p:txBody>
      </p:sp>
      <p:sp>
        <p:nvSpPr>
          <p:cNvPr id="445" name="Right Arrow 444"/>
          <p:cNvSpPr/>
          <p:nvPr/>
        </p:nvSpPr>
        <p:spPr bwMode="auto">
          <a:xfrm rot="10800000">
            <a:off x="3352800" y="2819399"/>
            <a:ext cx="1524000" cy="2590800"/>
          </a:xfrm>
          <a:prstGeom prst="rightArrow">
            <a:avLst>
              <a:gd name="adj1" fmla="val 100000"/>
              <a:gd name="adj2" fmla="val 14220"/>
            </a:avLst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2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2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2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20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446" name="TextBox 445"/>
          <p:cNvSpPr txBox="1">
            <a:spLocks noChangeArrowheads="1"/>
          </p:cNvSpPr>
          <p:nvPr/>
        </p:nvSpPr>
        <p:spPr bwMode="auto">
          <a:xfrm>
            <a:off x="3429000" y="3429000"/>
            <a:ext cx="1447800" cy="1394228"/>
          </a:xfrm>
          <a:prstGeom prst="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en-US" b="1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Inform choice </a:t>
            </a:r>
          </a:p>
          <a:p>
            <a:pPr algn="r">
              <a:defRPr/>
            </a:pPr>
            <a:r>
              <a:rPr lang="en-US" b="1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of FNSF </a:t>
            </a:r>
          </a:p>
          <a:p>
            <a:pPr algn="r">
              <a:lnSpc>
                <a:spcPct val="90000"/>
              </a:lnSpc>
              <a:defRPr/>
            </a:pPr>
            <a:r>
              <a:rPr lang="en-US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aspect ratio </a:t>
            </a:r>
          </a:p>
          <a:p>
            <a:pPr algn="r">
              <a:lnSpc>
                <a:spcPct val="90000"/>
              </a:lnSpc>
              <a:defRPr/>
            </a:pPr>
            <a:r>
              <a:rPr lang="en-US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and </a:t>
            </a:r>
            <a:r>
              <a:rPr lang="en-US" b="1" i="0" dirty="0" err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</a:t>
            </a:r>
            <a:r>
              <a:rPr lang="en-US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configuration</a:t>
            </a:r>
          </a:p>
        </p:txBody>
      </p:sp>
      <p:sp>
        <p:nvSpPr>
          <p:cNvPr id="10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14</a:t>
            </a:fld>
            <a:endParaRPr lang="en-US" sz="900" smtClean="0"/>
          </a:p>
        </p:txBody>
      </p:sp>
      <p:sp>
        <p:nvSpPr>
          <p:cNvPr id="104" name="Pentagon 103"/>
          <p:cNvSpPr/>
          <p:nvPr/>
        </p:nvSpPr>
        <p:spPr bwMode="auto">
          <a:xfrm>
            <a:off x="76199" y="4572000"/>
            <a:ext cx="3276601" cy="381000"/>
          </a:xfrm>
          <a:prstGeom prst="homePlate">
            <a:avLst>
              <a:gd name="adj" fmla="val 41667"/>
            </a:avLst>
          </a:prstGeom>
          <a:solidFill>
            <a:srgbClr val="CCE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Sustain high </a:t>
            </a:r>
            <a:r>
              <a:rPr lang="en-US" sz="1600" b="1" dirty="0" err="1" smtClean="0">
                <a:latin typeface="Symbol" panose="05050102010706020507" pitchFamily="18" charset="2"/>
              </a:rPr>
              <a:t>b</a:t>
            </a:r>
            <a:r>
              <a:rPr lang="en-US" sz="1600" b="1" baseline="-25000" dirty="0" err="1" smtClean="0">
                <a:latin typeface="Arial Narrow" panose="020B0606020202030204" pitchFamily="34" charset="0"/>
              </a:rPr>
              <a:t>N</a:t>
            </a:r>
            <a:r>
              <a:rPr lang="en-US" sz="1600" b="1" baseline="-25000" dirty="0" smtClean="0">
                <a:latin typeface="Arial Narrow" panose="020B0606020202030204" pitchFamily="34" charset="0"/>
              </a:rPr>
              <a:t> </a:t>
            </a:r>
            <a:r>
              <a:rPr lang="en-US" sz="1600" b="1" dirty="0" smtClean="0">
                <a:latin typeface="Arial Narrow" panose="020B0606020202030204" pitchFamily="34" charset="0"/>
              </a:rPr>
              <a:t>~ 6 w/ advanced control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05" name="Pentagon 104"/>
          <p:cNvSpPr/>
          <p:nvPr/>
        </p:nvSpPr>
        <p:spPr bwMode="auto">
          <a:xfrm>
            <a:off x="78180" y="4114800"/>
            <a:ext cx="3122220" cy="381000"/>
          </a:xfrm>
          <a:prstGeom prst="homePlate">
            <a:avLst>
              <a:gd name="adj" fmla="val 41667"/>
            </a:avLst>
          </a:prstGeom>
          <a:solidFill>
            <a:srgbClr val="CCE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Reduce </a:t>
            </a:r>
            <a:r>
              <a:rPr lang="en-US" sz="1600" b="1" dirty="0" err="1" smtClean="0">
                <a:latin typeface="Arial Narrow" panose="020B0606020202030204" pitchFamily="34" charset="0"/>
              </a:rPr>
              <a:t>collisionality</a:t>
            </a:r>
            <a:r>
              <a:rPr lang="en-US" sz="1600" b="1" dirty="0" smtClean="0">
                <a:latin typeface="Arial Narrow" panose="020B0606020202030204" pitchFamily="34" charset="0"/>
              </a:rPr>
              <a:t> </a:t>
            </a:r>
            <a:r>
              <a:rPr lang="en-US" sz="1600" b="1" dirty="0" smtClean="0">
                <a:latin typeface="Symbol" panose="05050102010706020507" pitchFamily="18" charset="2"/>
              </a:rPr>
              <a:t>n</a:t>
            </a:r>
            <a:r>
              <a:rPr lang="en-US" sz="1600" b="1" dirty="0" smtClean="0">
                <a:latin typeface="Arial Narrow" panose="020B0606020202030204" pitchFamily="34" charset="0"/>
              </a:rPr>
              <a:t>* ~ factor of 10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09" name="Pentagon 108"/>
          <p:cNvSpPr/>
          <p:nvPr/>
        </p:nvSpPr>
        <p:spPr bwMode="auto">
          <a:xfrm>
            <a:off x="78180" y="5029200"/>
            <a:ext cx="3350821" cy="381000"/>
          </a:xfrm>
          <a:prstGeom prst="homePlate">
            <a:avLst>
              <a:gd name="adj" fmla="val 41667"/>
            </a:avLst>
          </a:prstGeom>
          <a:solidFill>
            <a:srgbClr val="CCE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Mitigate high </a:t>
            </a:r>
            <a:r>
              <a:rPr lang="en-US" sz="1600" b="1" dirty="0" err="1" smtClean="0">
                <a:latin typeface="Arial Narrow" panose="020B0606020202030204" pitchFamily="34" charset="0"/>
              </a:rPr>
              <a:t>divertor</a:t>
            </a:r>
            <a:r>
              <a:rPr lang="en-US" sz="1600" b="1" dirty="0" smtClean="0">
                <a:latin typeface="Arial Narrow" panose="020B0606020202030204" pitchFamily="34" charset="0"/>
              </a:rPr>
              <a:t> heat flux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13" name="Pentagon 112"/>
          <p:cNvSpPr/>
          <p:nvPr/>
        </p:nvSpPr>
        <p:spPr bwMode="auto">
          <a:xfrm>
            <a:off x="76200" y="2286000"/>
            <a:ext cx="3047999" cy="381000"/>
          </a:xfrm>
          <a:prstGeom prst="homePlate">
            <a:avLst>
              <a:gd name="adj" fmla="val 41667"/>
            </a:avLst>
          </a:prstGeom>
          <a:solidFill>
            <a:srgbClr val="CCE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 2</a:t>
            </a:r>
            <a:r>
              <a:rPr lang="en-US" sz="1600" b="1" dirty="0" smtClean="0">
                <a:latin typeface="Calibri"/>
              </a:rPr>
              <a:t>×</a:t>
            </a:r>
            <a:r>
              <a:rPr lang="en-US" sz="1600" b="1" dirty="0" smtClean="0">
                <a:latin typeface="Arial Narrow" panose="020B0606020202030204" pitchFamily="34" charset="0"/>
              </a:rPr>
              <a:t> B</a:t>
            </a:r>
            <a:r>
              <a:rPr lang="en-US" sz="1600" b="1" baseline="-25000" dirty="0" smtClean="0">
                <a:latin typeface="Arial Narrow" panose="020B0606020202030204" pitchFamily="34" charset="0"/>
              </a:rPr>
              <a:t>T</a:t>
            </a:r>
            <a:r>
              <a:rPr lang="en-US" sz="1600" b="1" dirty="0" smtClean="0">
                <a:latin typeface="Arial Narrow" panose="020B0606020202030204" pitchFamily="34" charset="0"/>
              </a:rPr>
              <a:t>, I</a:t>
            </a:r>
            <a:r>
              <a:rPr lang="en-US" sz="1600" b="1" baseline="-25000" dirty="0" smtClean="0">
                <a:latin typeface="Arial Narrow" panose="020B0606020202030204" pitchFamily="34" charset="0"/>
              </a:rPr>
              <a:t>P</a:t>
            </a:r>
            <a:r>
              <a:rPr lang="en-US" sz="1600" b="1" dirty="0" smtClean="0">
                <a:latin typeface="Arial Narrow" panose="020B0606020202030204" pitchFamily="34" charset="0"/>
              </a:rPr>
              <a:t>, P</a:t>
            </a:r>
            <a:r>
              <a:rPr lang="en-US" sz="1600" b="1" baseline="-25000" dirty="0" smtClean="0">
                <a:latin typeface="Arial Narrow" panose="020B0606020202030204" pitchFamily="34" charset="0"/>
              </a:rPr>
              <a:t>NBI</a:t>
            </a:r>
            <a:r>
              <a:rPr lang="en-US" sz="1600" b="1" dirty="0" smtClean="0">
                <a:latin typeface="Arial Narrow" panose="020B0606020202030204" pitchFamily="34" charset="0"/>
              </a:rPr>
              <a:t>, 5</a:t>
            </a:r>
            <a:r>
              <a:rPr lang="en-US" sz="1600" b="1" dirty="0" smtClean="0">
                <a:latin typeface="Calibri"/>
              </a:rPr>
              <a:t>×</a:t>
            </a:r>
            <a:r>
              <a:rPr lang="en-US" sz="1600" b="1" dirty="0" smtClean="0">
                <a:latin typeface="Arial Narrow" panose="020B0606020202030204" pitchFamily="34" charset="0"/>
              </a:rPr>
              <a:t> pulse-length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06" name="Pentagon 105"/>
          <p:cNvSpPr/>
          <p:nvPr/>
        </p:nvSpPr>
        <p:spPr bwMode="auto">
          <a:xfrm>
            <a:off x="0" y="3010823"/>
            <a:ext cx="1219201" cy="799177"/>
          </a:xfrm>
          <a:prstGeom prst="homePlate">
            <a:avLst>
              <a:gd name="adj" fmla="val 11940"/>
            </a:avLst>
          </a:prstGeom>
          <a:noFill/>
          <a:ln w="31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b="1" dirty="0" smtClean="0">
                <a:latin typeface="Arial Narrow" panose="020B0606020202030204" pitchFamily="34" charset="0"/>
              </a:rPr>
              <a:t>100% non-inductive:</a:t>
            </a:r>
            <a:endParaRPr kumimoji="0" lang="en-US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20" name="Pentagon 119"/>
          <p:cNvSpPr/>
          <p:nvPr/>
        </p:nvSpPr>
        <p:spPr bwMode="auto">
          <a:xfrm>
            <a:off x="1066801" y="2819400"/>
            <a:ext cx="2285999" cy="1219200"/>
          </a:xfrm>
          <a:prstGeom prst="homePlate">
            <a:avLst>
              <a:gd name="adj" fmla="val 12654"/>
            </a:avLst>
          </a:prstGeom>
          <a:solidFill>
            <a:srgbClr val="CCE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 Start-up to 0.4MA</a:t>
            </a:r>
          </a:p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rPr>
              <a:t> Ramp-up 0.4 </a:t>
            </a:r>
            <a:r>
              <a:rPr kumimoji="0" lang="en-US" sz="16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  <a:sym typeface="Wingdings" panose="05000000000000000000" pitchFamily="2" charset="2"/>
              </a:rPr>
              <a:t> ~1MA</a:t>
            </a:r>
          </a:p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Sustain at ~1MA</a:t>
            </a:r>
          </a:p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(Density control needed for all phases)</a:t>
            </a:r>
            <a:endParaRPr kumimoji="0" lang="en-US" sz="110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28" name="Pentagon 127"/>
          <p:cNvSpPr/>
          <p:nvPr/>
        </p:nvSpPr>
        <p:spPr bwMode="auto">
          <a:xfrm>
            <a:off x="3352800" y="5562600"/>
            <a:ext cx="3276600" cy="381000"/>
          </a:xfrm>
          <a:prstGeom prst="homePlate">
            <a:avLst>
              <a:gd name="adj" fmla="val 41667"/>
            </a:avLst>
          </a:prstGeom>
          <a:solidFill>
            <a:srgbClr val="FFCC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All high-Z PFCs, hot walls, static Li-wall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32" name="Pentagon 131"/>
          <p:cNvSpPr/>
          <p:nvPr/>
        </p:nvSpPr>
        <p:spPr bwMode="auto">
          <a:xfrm>
            <a:off x="685800" y="6019800"/>
            <a:ext cx="6172200" cy="381000"/>
          </a:xfrm>
          <a:prstGeom prst="homePlate">
            <a:avLst>
              <a:gd name="adj" fmla="val 41667"/>
            </a:avLst>
          </a:prstGeom>
          <a:solidFill>
            <a:srgbClr val="FFCC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Static liquid Li modules </a:t>
            </a:r>
            <a:r>
              <a:rPr lang="en-US" sz="16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latin typeface="Arial Narrow" panose="020B0606020202030204" pitchFamily="34" charset="0"/>
              </a:rPr>
              <a:t>flowing Li modules </a:t>
            </a:r>
            <a:r>
              <a:rPr lang="en-US" sz="16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sz="1600" b="1" dirty="0" smtClean="0">
                <a:latin typeface="Arial Narrow" panose="020B0606020202030204" pitchFamily="34" charset="0"/>
              </a:rPr>
              <a:t> flowing Li </a:t>
            </a:r>
            <a:r>
              <a:rPr lang="en-US" sz="1600" b="1" dirty="0" err="1" smtClean="0">
                <a:latin typeface="Arial Narrow" panose="020B0606020202030204" pitchFamily="34" charset="0"/>
              </a:rPr>
              <a:t>divertor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33" name="Pentagon 132"/>
          <p:cNvSpPr/>
          <p:nvPr/>
        </p:nvSpPr>
        <p:spPr bwMode="auto">
          <a:xfrm>
            <a:off x="304800" y="5562600"/>
            <a:ext cx="3048000" cy="381000"/>
          </a:xfrm>
          <a:prstGeom prst="homePlate">
            <a:avLst>
              <a:gd name="adj" fmla="val 41667"/>
            </a:avLst>
          </a:prstGeom>
          <a:solidFill>
            <a:srgbClr val="FFCC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Div. C </a:t>
            </a:r>
            <a:r>
              <a:rPr lang="en-US" sz="16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h</a:t>
            </a:r>
            <a:r>
              <a:rPr lang="en-US" sz="1600" b="1" dirty="0" smtClean="0">
                <a:latin typeface="Arial Narrow" panose="020B0606020202030204" pitchFamily="34" charset="0"/>
              </a:rPr>
              <a:t>igh-Z, Li vapor shielding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800000" flipH="1">
            <a:off x="6858000" y="3010823"/>
            <a:ext cx="2209799" cy="2399370"/>
          </a:xfrm>
          <a:prstGeom prst="rightArrow">
            <a:avLst>
              <a:gd name="adj1" fmla="val 100000"/>
              <a:gd name="adj2" fmla="val 12461"/>
            </a:avLst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22" name="Pentagon 21"/>
          <p:cNvSpPr/>
          <p:nvPr/>
        </p:nvSpPr>
        <p:spPr bwMode="auto">
          <a:xfrm>
            <a:off x="6705600" y="5562600"/>
            <a:ext cx="2362199" cy="381000"/>
          </a:xfrm>
          <a:prstGeom prst="homePlate">
            <a:avLst>
              <a:gd name="adj" fmla="val 41667"/>
            </a:avLst>
          </a:prstGeom>
          <a:solidFill>
            <a:srgbClr val="CC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Slow-flow Li wall segment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858000" y="3124200"/>
            <a:ext cx="2133599" cy="2031325"/>
          </a:xfrm>
          <a:prstGeom prst="rect">
            <a:avLst/>
          </a:prstGeom>
          <a:noFill/>
          <a:ln w="31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Test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large area 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liquid Li </a:t>
            </a:r>
            <a:r>
              <a:rPr lang="en-US" b="1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for </a:t>
            </a:r>
            <a:r>
              <a:rPr lang="en-US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very high energy 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c</a:t>
            </a:r>
            <a:r>
              <a:rPr lang="en-US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onfinement,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flowing </a:t>
            </a:r>
            <a:r>
              <a:rPr lang="en-US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LM </a:t>
            </a:r>
            <a:r>
              <a:rPr lang="en-US" b="1" i="0" dirty="0" err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divertors</a:t>
            </a:r>
            <a:r>
              <a:rPr lang="en-US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for PFC resilience to off-normal events</a:t>
            </a:r>
            <a:r>
              <a:rPr lang="en-US" b="1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: ELMs, disruptions</a:t>
            </a:r>
            <a:endParaRPr lang="en-US" sz="2000" b="1" i="0" dirty="0" smtClean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4" name="Pentagon 23"/>
          <p:cNvSpPr/>
          <p:nvPr/>
        </p:nvSpPr>
        <p:spPr bwMode="auto">
          <a:xfrm>
            <a:off x="6400800" y="1066800"/>
            <a:ext cx="2667001" cy="470047"/>
          </a:xfrm>
          <a:prstGeom prst="homePlate">
            <a:avLst>
              <a:gd name="adj" fmla="val 39997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900" b="1" dirty="0" smtClean="0">
                <a:latin typeface="Arial Narrow" panose="020B0606020202030204" pitchFamily="34" charset="0"/>
                <a:ea typeface="ＭＳ Ｐゴシック" pitchFamily="-108" charset="-128"/>
              </a:rPr>
              <a:t>Flowing LM </a:t>
            </a:r>
            <a:r>
              <a:rPr lang="en-US" sz="1900" b="1" dirty="0" err="1" smtClean="0">
                <a:latin typeface="Arial Narrow" panose="020B0606020202030204" pitchFamily="34" charset="0"/>
                <a:ea typeface="ＭＳ Ｐゴシック" pitchFamily="-108" charset="-128"/>
              </a:rPr>
              <a:t>divertor</a:t>
            </a:r>
            <a:r>
              <a:rPr lang="en-US" sz="1900" b="1" dirty="0" smtClean="0">
                <a:latin typeface="Arial Narrow" panose="020B0606020202030204" pitchFamily="34" charset="0"/>
                <a:ea typeface="ＭＳ Ｐゴシック" pitchFamily="-108" charset="-128"/>
              </a:rPr>
              <a:t>/wall</a:t>
            </a:r>
            <a:endParaRPr lang="en-US" sz="1900" b="1" i="0" dirty="0">
              <a:solidFill>
                <a:schemeClr val="tx1"/>
              </a:solidFill>
              <a:latin typeface="Arial Narrow" panose="020B0606020202030204" pitchFamily="34" charset="0"/>
              <a:ea typeface="ＭＳ Ｐゴシック" pitchFamily="-108" charset="-128"/>
            </a:endParaRPr>
          </a:p>
        </p:txBody>
      </p:sp>
      <p:sp>
        <p:nvSpPr>
          <p:cNvPr id="25" name="Pentagon 24"/>
          <p:cNvSpPr/>
          <p:nvPr/>
        </p:nvSpPr>
        <p:spPr bwMode="auto">
          <a:xfrm>
            <a:off x="6934200" y="6019800"/>
            <a:ext cx="2133600" cy="381000"/>
          </a:xfrm>
          <a:prstGeom prst="homePlate">
            <a:avLst>
              <a:gd name="adj" fmla="val 41667"/>
            </a:avLst>
          </a:prstGeom>
          <a:solidFill>
            <a:srgbClr val="CC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 Narrow" panose="020B0606020202030204" pitchFamily="34" charset="0"/>
              </a:rPr>
              <a:t>Flowing Li / Sn </a:t>
            </a:r>
            <a:r>
              <a:rPr lang="en-US" sz="1600" b="1" dirty="0" err="1" smtClean="0">
                <a:latin typeface="Arial Narrow" panose="020B0606020202030204" pitchFamily="34" charset="0"/>
              </a:rPr>
              <a:t>divertor</a:t>
            </a:r>
            <a:endParaRPr kumimoji="0" lang="en-US" sz="1600" b="1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26" name="Pentagon 25"/>
          <p:cNvSpPr/>
          <p:nvPr/>
        </p:nvSpPr>
        <p:spPr bwMode="auto">
          <a:xfrm>
            <a:off x="3200400" y="2286000"/>
            <a:ext cx="3200400" cy="384048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i="0" dirty="0" smtClean="0">
                <a:solidFill>
                  <a:schemeClr val="tx1"/>
                </a:solidFill>
                <a:latin typeface="Arial Narrow" pitchFamily="34" charset="0"/>
              </a:rPr>
              <a:t>10-20s pulses for PFC/LM equilibration </a:t>
            </a:r>
            <a:endParaRPr lang="en-US" sz="1600" b="1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6200000" flipH="1">
            <a:off x="6667501" y="2095503"/>
            <a:ext cx="609599" cy="990598"/>
          </a:xfrm>
          <a:prstGeom prst="rightArrow">
            <a:avLst>
              <a:gd name="adj1" fmla="val 100000"/>
              <a:gd name="adj2" fmla="val 15192"/>
            </a:avLst>
          </a:prstGeom>
          <a:solidFill>
            <a:srgbClr val="CCFFCC"/>
          </a:solidFill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05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5444" y="2286000"/>
            <a:ext cx="9821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LTX-U results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28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200" i="0" dirty="0">
                <a:solidFill>
                  <a:srgbClr val="0000FF"/>
                </a:solidFill>
                <a:latin typeface="Helvetica Neue" pitchFamily="-84" charset="0"/>
              </a:rPr>
              <a:t>NSTX-U Test Cell Aerial View (May, </a:t>
            </a:r>
            <a:r>
              <a:rPr lang="en-US" altLang="en-US" sz="3200" i="0" dirty="0" smtClean="0">
                <a:solidFill>
                  <a:srgbClr val="0000FF"/>
                </a:solidFill>
                <a:latin typeface="Helvetica Neue" pitchFamily="-84" charset="0"/>
              </a:rPr>
              <a:t>2014)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i="0" dirty="0" smtClean="0">
                <a:solidFill>
                  <a:srgbClr val="FF0000"/>
                </a:solidFill>
                <a:latin typeface="Helvetica Neue" pitchFamily="-84" charset="0"/>
              </a:rPr>
              <a:t>Upgrade project now ~90% complete</a:t>
            </a:r>
            <a:endParaRPr lang="en-US" altLang="en-US" sz="2400" i="0" dirty="0">
              <a:solidFill>
                <a:srgbClr val="FF0000"/>
              </a:solidFill>
              <a:latin typeface="Helvetica Neue" pitchFamily="-84" charset="0"/>
            </a:endParaRP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27100"/>
            <a:ext cx="76327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12"/>
          <p:cNvGrpSpPr>
            <a:grpSpLocks/>
          </p:cNvGrpSpPr>
          <p:nvPr/>
        </p:nvGrpSpPr>
        <p:grpSpPr bwMode="auto">
          <a:xfrm>
            <a:off x="1489671" y="1184275"/>
            <a:ext cx="4884752" cy="3718342"/>
            <a:chOff x="2126259" y="1171575"/>
            <a:chExt cx="4884752" cy="3718342"/>
          </a:xfrm>
        </p:grpSpPr>
        <p:sp>
          <p:nvSpPr>
            <p:cNvPr id="24582" name="TextBox 17"/>
            <p:cNvSpPr txBox="1">
              <a:spLocks noChangeArrowheads="1"/>
            </p:cNvSpPr>
            <p:nvPr/>
          </p:nvSpPr>
          <p:spPr bwMode="auto">
            <a:xfrm>
              <a:off x="6096978" y="1171575"/>
              <a:ext cx="914033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600" i="0" dirty="0">
                  <a:solidFill>
                    <a:srgbClr val="FF0000"/>
                  </a:solidFill>
                </a:rPr>
                <a:t>HHFW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600" i="0" dirty="0">
                  <a:solidFill>
                    <a:srgbClr val="FF0000"/>
                  </a:solidFill>
                </a:rPr>
                <a:t>System</a:t>
              </a:r>
            </a:p>
          </p:txBody>
        </p:sp>
        <p:sp>
          <p:nvSpPr>
            <p:cNvPr id="24583" name="TextBox 18"/>
            <p:cNvSpPr txBox="1">
              <a:spLocks noChangeArrowheads="1"/>
            </p:cNvSpPr>
            <p:nvPr/>
          </p:nvSpPr>
          <p:spPr bwMode="auto">
            <a:xfrm>
              <a:off x="2126259" y="2725738"/>
              <a:ext cx="82907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600" i="0">
                  <a:solidFill>
                    <a:srgbClr val="FF0000"/>
                  </a:solidFill>
                </a:rPr>
                <a:t>1</a:t>
              </a:r>
              <a:r>
                <a:rPr lang="en-US" altLang="en-US" sz="1600" i="0" baseline="30000">
                  <a:solidFill>
                    <a:srgbClr val="FF0000"/>
                  </a:solidFill>
                </a:rPr>
                <a:t>st</a:t>
              </a:r>
              <a:r>
                <a:rPr lang="en-US" altLang="en-US" sz="1600" i="0">
                  <a:solidFill>
                    <a:srgbClr val="FF0000"/>
                  </a:solidFill>
                </a:rPr>
                <a:t> NBI</a:t>
              </a:r>
            </a:p>
          </p:txBody>
        </p:sp>
        <p:sp>
          <p:nvSpPr>
            <p:cNvPr id="24584" name="TextBox 19"/>
            <p:cNvSpPr txBox="1">
              <a:spLocks noChangeArrowheads="1"/>
            </p:cNvSpPr>
            <p:nvPr/>
          </p:nvSpPr>
          <p:spPr bwMode="auto">
            <a:xfrm>
              <a:off x="3910383" y="4551363"/>
              <a:ext cx="875561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600" i="0" dirty="0">
                  <a:solidFill>
                    <a:srgbClr val="FF0000"/>
                  </a:solidFill>
                </a:rPr>
                <a:t>2</a:t>
              </a:r>
              <a:r>
                <a:rPr lang="en-US" altLang="en-US" sz="1600" i="0" baseline="30000" dirty="0">
                  <a:solidFill>
                    <a:srgbClr val="FF0000"/>
                  </a:solidFill>
                </a:rPr>
                <a:t>nd</a:t>
              </a:r>
              <a:r>
                <a:rPr lang="en-US" altLang="en-US" sz="1600" i="0" dirty="0">
                  <a:solidFill>
                    <a:srgbClr val="FF0000"/>
                  </a:solidFill>
                </a:rPr>
                <a:t> NBI</a:t>
              </a:r>
            </a:p>
          </p:txBody>
        </p:sp>
        <p:sp>
          <p:nvSpPr>
            <p:cNvPr id="24585" name="TextBox 20"/>
            <p:cNvSpPr txBox="1">
              <a:spLocks noChangeArrowheads="1"/>
            </p:cNvSpPr>
            <p:nvPr/>
          </p:nvSpPr>
          <p:spPr bwMode="auto">
            <a:xfrm>
              <a:off x="5818189" y="3048000"/>
              <a:ext cx="103981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600" i="0" dirty="0">
                  <a:solidFill>
                    <a:srgbClr val="FF0000"/>
                  </a:solidFill>
                </a:rPr>
                <a:t>NSTX-U</a:t>
              </a:r>
            </a:p>
          </p:txBody>
        </p:sp>
      </p:grpSp>
      <p:sp>
        <p:nvSpPr>
          <p:cNvPr id="1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29600" y="6629400"/>
            <a:ext cx="914400" cy="228600"/>
          </a:xfrm>
          <a:prstGeom prst="rect">
            <a:avLst/>
          </a:prstGeom>
        </p:spPr>
        <p:txBody>
          <a:bodyPr/>
          <a:lstStyle/>
          <a:p>
            <a:fld id="{357B90C1-EB0C-4440-93A4-F08EB6EDC2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NSTX has already accessed shaping </a:t>
            </a:r>
            <a:br>
              <a:rPr lang="en-US" sz="2400" dirty="0" smtClean="0"/>
            </a:br>
            <a:r>
              <a:rPr lang="en-US" sz="2400" dirty="0" smtClean="0"/>
              <a:t>and stability performance needed for an ST-FNSF</a:t>
            </a:r>
            <a:endParaRPr lang="en-US" sz="2400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Screen shot 2012-04-11 at 1.18.45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5740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096000" y="1673423"/>
            <a:ext cx="2209800" cy="307777"/>
            <a:chOff x="6096000" y="1673423"/>
            <a:chExt cx="2209800" cy="307777"/>
          </a:xfrm>
        </p:grpSpPr>
        <p:sp>
          <p:nvSpPr>
            <p:cNvPr id="19" name="Rectangle 18"/>
            <p:cNvSpPr/>
            <p:nvPr/>
          </p:nvSpPr>
          <p:spPr bwMode="auto">
            <a:xfrm>
              <a:off x="6096000" y="1673423"/>
              <a:ext cx="2209800" cy="3048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 bwMode="auto">
            <a:xfrm>
              <a:off x="6172200" y="1752600"/>
              <a:ext cx="152400" cy="152400"/>
            </a:xfrm>
            <a:prstGeom prst="triangl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1752600"/>
              <a:ext cx="152400" cy="1524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9959" y="1673423"/>
              <a:ext cx="1665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>
                  <a:solidFill>
                    <a:schemeClr val="tx1"/>
                  </a:solidFill>
                </a:rPr>
                <a:t>NSTX data points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0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NSTX-U is developing a range of profile control actuators for detailed physics studies, scenario optimization for FNSF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2" cstate="print"/>
          <a:srcRect l="15491" t="3333" r="47124" b="76334"/>
          <a:stretch>
            <a:fillRect/>
          </a:stretch>
        </p:blipFill>
        <p:spPr bwMode="auto">
          <a:xfrm>
            <a:off x="762317" y="4144963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1295400" y="4038600"/>
            <a:ext cx="1777730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1066800" y="5897563"/>
            <a:ext cx="1943031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 dirty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1741487" y="6049963"/>
            <a:ext cx="937948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b="1" i="0" dirty="0">
                <a:solidFill>
                  <a:srgbClr val="000000"/>
                </a:solidFill>
              </a:rPr>
              <a:t>Outer Gap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25500" y="1698625"/>
            <a:ext cx="2493963" cy="2339975"/>
            <a:chOff x="825500" y="1698625"/>
            <a:chExt cx="2493963" cy="2492375"/>
          </a:xfrm>
        </p:grpSpPr>
        <p:pic>
          <p:nvPicPr>
            <p:cNvPr id="33806" name="Picture 3" descr="Fig29.pdf"/>
            <p:cNvPicPr>
              <a:picLocks noChangeAspect="1"/>
            </p:cNvPicPr>
            <p:nvPr/>
          </p:nvPicPr>
          <p:blipFill>
            <a:blip r:embed="rId3" cstate="print"/>
            <a:srcRect l="54314" t="33333" r="3987" b="34445"/>
            <a:stretch>
              <a:fillRect/>
            </a:stretch>
          </p:blipFill>
          <p:spPr bwMode="auto">
            <a:xfrm>
              <a:off x="825500" y="1698625"/>
              <a:ext cx="2493963" cy="249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2" name="Rectangle 17"/>
            <p:cNvSpPr>
              <a:spLocks noChangeArrowheads="1"/>
            </p:cNvSpPr>
            <p:nvPr/>
          </p:nvSpPr>
          <p:spPr bwMode="auto">
            <a:xfrm>
              <a:off x="1309688" y="1958975"/>
              <a:ext cx="1247775" cy="68421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defTabSz="911225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33813" name="TextBox 16"/>
            <p:cNvSpPr txBox="1">
              <a:spLocks noChangeArrowheads="1"/>
            </p:cNvSpPr>
            <p:nvPr/>
          </p:nvSpPr>
          <p:spPr bwMode="auto">
            <a:xfrm>
              <a:off x="1241425" y="1860550"/>
              <a:ext cx="1371600" cy="86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76" tIns="45688" rIns="91376" bIns="45688">
              <a:spAutoFit/>
            </a:bodyPr>
            <a:lstStyle/>
            <a:p>
              <a:r>
                <a:rPr lang="en-US" sz="1000" i="0" dirty="0">
                  <a:solidFill>
                    <a:schemeClr val="tx1"/>
                  </a:solidFill>
                </a:rPr>
                <a:t>800 kA and 1 T</a:t>
              </a:r>
            </a:p>
            <a:p>
              <a:r>
                <a:rPr lang="en-US" sz="1000" i="0" dirty="0">
                  <a:solidFill>
                    <a:srgbClr val="FF0000"/>
                  </a:solidFill>
                </a:rPr>
                <a:t>[50,60,70,130] cm</a:t>
              </a:r>
            </a:p>
            <a:p>
              <a:r>
                <a:rPr lang="en-US" sz="1000" i="0" dirty="0"/>
                <a:t>[50,60,120,130] cm</a:t>
              </a:r>
            </a:p>
            <a:p>
              <a:r>
                <a:rPr lang="en-US" sz="1000" i="0" dirty="0">
                  <a:solidFill>
                    <a:schemeClr val="tx1"/>
                  </a:solidFill>
                </a:rPr>
                <a:t>[60,70,110,120] cm</a:t>
              </a:r>
            </a:p>
            <a:p>
              <a:r>
                <a:rPr lang="en-US" sz="1000" i="0" dirty="0">
                  <a:solidFill>
                    <a:srgbClr val="008000"/>
                  </a:solidFill>
                </a:rPr>
                <a:t>[70,110,120,130] cm</a:t>
              </a:r>
            </a:p>
          </p:txBody>
        </p:sp>
      </p:grp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4419600" y="1144588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sp>
        <p:nvSpPr>
          <p:cNvPr id="33795" name="Text Box 17"/>
          <p:cNvSpPr txBox="1">
            <a:spLocks noChangeArrowheads="1"/>
          </p:cNvSpPr>
          <p:nvPr/>
        </p:nvSpPr>
        <p:spPr bwMode="auto">
          <a:xfrm>
            <a:off x="5105400" y="1282700"/>
            <a:ext cx="3810000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400" i="0">
                <a:solidFill>
                  <a:srgbClr val="000000"/>
                </a:solidFill>
              </a:rPr>
              <a:t>Torque Profiles From 6 Different NB Sources</a:t>
            </a:r>
          </a:p>
        </p:txBody>
      </p:sp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5608637" y="2589213"/>
            <a:ext cx="7683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4625" indent="-174625">
              <a:lnSpc>
                <a:spcPct val="70000"/>
              </a:lnSpc>
            </a:pPr>
            <a:r>
              <a:rPr lang="en-US"/>
              <a:t>Neutral </a:t>
            </a:r>
          </a:p>
          <a:p>
            <a:pPr marL="174625" indent="-174625">
              <a:lnSpc>
                <a:spcPct val="70000"/>
              </a:lnSpc>
            </a:pPr>
            <a:r>
              <a:rPr lang="en-US"/>
              <a:t>Beams</a:t>
            </a:r>
          </a:p>
          <a:p>
            <a:pPr marL="174625" indent="-174625">
              <a:lnSpc>
                <a:spcPct val="70000"/>
              </a:lnSpc>
            </a:pPr>
            <a:r>
              <a:rPr lang="en-US"/>
              <a:t>(TRANSP)</a:t>
            </a:r>
          </a:p>
        </p:txBody>
      </p:sp>
      <p:sp>
        <p:nvSpPr>
          <p:cNvPr id="33797" name="TextBox 10"/>
          <p:cNvSpPr txBox="1">
            <a:spLocks noChangeArrowheads="1"/>
          </p:cNvSpPr>
          <p:nvPr/>
        </p:nvSpPr>
        <p:spPr bwMode="auto">
          <a:xfrm>
            <a:off x="5507037" y="89535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Rotation Profile Actuators</a:t>
            </a:r>
          </a:p>
        </p:txBody>
      </p:sp>
      <p:pic>
        <p:nvPicPr>
          <p:cNvPr id="33798" name="Picture 24" descr="Screen shot 2012-04-09 at 1.44.52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1475" y="1550988"/>
            <a:ext cx="263207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32"/>
          <p:cNvSpPr txBox="1">
            <a:spLocks noChangeArrowheads="1"/>
          </p:cNvSpPr>
          <p:nvPr/>
        </p:nvSpPr>
        <p:spPr bwMode="auto">
          <a:xfrm>
            <a:off x="6837362" y="1611313"/>
            <a:ext cx="114776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5" rIns="82012" bIns="41005">
            <a:spAutoFit/>
          </a:bodyPr>
          <a:lstStyle/>
          <a:p>
            <a:r>
              <a:rPr lang="en-US" sz="1300">
                <a:solidFill>
                  <a:srgbClr val="A14796"/>
                </a:solidFill>
              </a:rPr>
              <a:t>Largest R</a:t>
            </a:r>
            <a:r>
              <a:rPr lang="en-US" sz="1300" baseline="-25000">
                <a:solidFill>
                  <a:srgbClr val="A14796"/>
                </a:solidFill>
              </a:rPr>
              <a:t>tan</a:t>
            </a:r>
            <a:endParaRPr lang="en-US" sz="1300">
              <a:solidFill>
                <a:srgbClr val="A14796"/>
              </a:solidFill>
            </a:endParaRPr>
          </a:p>
        </p:txBody>
      </p:sp>
      <p:sp>
        <p:nvSpPr>
          <p:cNvPr id="33801" name="TextBox 33"/>
          <p:cNvSpPr txBox="1">
            <a:spLocks noChangeArrowheads="1"/>
          </p:cNvSpPr>
          <p:nvPr/>
        </p:nvSpPr>
        <p:spPr bwMode="auto">
          <a:xfrm>
            <a:off x="6535737" y="3225800"/>
            <a:ext cx="123031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5" rIns="82012" bIns="41005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Smallest R</a:t>
            </a:r>
            <a:r>
              <a:rPr lang="en-US" sz="1300" baseline="-25000">
                <a:solidFill>
                  <a:srgbClr val="FF0000"/>
                </a:solidFill>
              </a:rPr>
              <a:t>tan</a:t>
            </a:r>
            <a:endParaRPr lang="en-US" sz="1300">
              <a:solidFill>
                <a:srgbClr val="FF0000"/>
              </a:solidFill>
            </a:endParaRPr>
          </a:p>
        </p:txBody>
      </p:sp>
      <p:cxnSp>
        <p:nvCxnSpPr>
          <p:cNvPr id="33802" name="Straight Connector 35"/>
          <p:cNvCxnSpPr>
            <a:cxnSpLocks noChangeShapeType="1"/>
          </p:cNvCxnSpPr>
          <p:nvPr/>
        </p:nvCxnSpPr>
        <p:spPr bwMode="auto">
          <a:xfrm rot="16200000" flipV="1">
            <a:off x="6772275" y="3022600"/>
            <a:ext cx="336550" cy="698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3803" name="Straight Connector 36"/>
          <p:cNvCxnSpPr>
            <a:cxnSpLocks noChangeShapeType="1"/>
          </p:cNvCxnSpPr>
          <p:nvPr/>
        </p:nvCxnSpPr>
        <p:spPr bwMode="auto">
          <a:xfrm rot="5400000">
            <a:off x="7235031" y="1928019"/>
            <a:ext cx="212725" cy="39687"/>
          </a:xfrm>
          <a:prstGeom prst="line">
            <a:avLst/>
          </a:prstGeom>
          <a:noFill/>
          <a:ln w="15875">
            <a:solidFill>
              <a:srgbClr val="910F7B"/>
            </a:solidFill>
            <a:round/>
            <a:headEnd/>
            <a:tailEnd type="triangle" w="med" len="med"/>
          </a:ln>
        </p:spPr>
      </p:cxnSp>
      <p:sp>
        <p:nvSpPr>
          <p:cNvPr id="2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413330" y="1898650"/>
            <a:ext cx="52890" cy="153035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4077" y="2057400"/>
            <a:ext cx="118512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88" y="4953000"/>
            <a:ext cx="83450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65" y="4363308"/>
            <a:ext cx="2950393" cy="211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5451475" y="4094798"/>
            <a:ext cx="3159125" cy="3447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>
                <a:solidFill>
                  <a:schemeClr val="tx1"/>
                </a:solidFill>
              </a:rPr>
              <a:t>Measured and Calculated Torque Profiles from 3D Fields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7171" y="4532888"/>
            <a:ext cx="11913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0" dirty="0" smtClean="0">
                <a:solidFill>
                  <a:schemeClr val="tx1"/>
                </a:solidFill>
              </a:rPr>
              <a:t>n=3 Experiment</a:t>
            </a:r>
          </a:p>
          <a:p>
            <a:r>
              <a:rPr lang="en-US" sz="1050" b="1" i="0" dirty="0" smtClean="0">
                <a:solidFill>
                  <a:srgbClr val="FF0000"/>
                </a:solidFill>
              </a:rPr>
              <a:t>n=3 POCA</a:t>
            </a:r>
          </a:p>
        </p:txBody>
      </p:sp>
    </p:spTree>
    <p:extLst>
      <p:ext uri="{BB962C8B-B14F-4D97-AF65-F5344CB8AC3E}">
        <p14:creationId xmlns:p14="http://schemas.microsoft.com/office/powerpoint/2010/main" val="10893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78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Rotation profile control </a:t>
            </a:r>
            <a:r>
              <a:rPr lang="en-US" sz="2800" b="1" dirty="0" smtClean="0"/>
              <a:t>will be an important </a:t>
            </a:r>
            <a:br>
              <a:rPr lang="en-US" sz="2800" b="1" dirty="0" smtClean="0"/>
            </a:br>
            <a:r>
              <a:rPr lang="en-US" sz="2800" b="1" dirty="0" smtClean="0"/>
              <a:t>tool for accessing and sustaining high </a:t>
            </a:r>
            <a:r>
              <a:rPr lang="en-US" sz="2800" b="1" dirty="0" smtClean="0">
                <a:latin typeface="Symbol" panose="05050102010706020507" pitchFamily="18" charset="2"/>
              </a:rPr>
              <a:t>b</a:t>
            </a:r>
            <a:endParaRPr lang="en-US" sz="2800" b="1" dirty="0" smtClean="0">
              <a:solidFill>
                <a:srgbClr val="8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657600" y="2238375"/>
            <a:ext cx="5486400" cy="13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For these plasmas, high </a:t>
            </a:r>
            <a:r>
              <a:rPr lang="en-US" sz="2000" b="0" i="0" dirty="0" err="1" smtClean="0">
                <a:latin typeface="Symbol" panose="05050102010706020507" pitchFamily="18" charset="2"/>
              </a:rPr>
              <a:t>b</a:t>
            </a:r>
            <a:r>
              <a:rPr lang="en-US" sz="2000" b="0" i="0" baseline="-25000" dirty="0" err="1" smtClean="0"/>
              <a:t>N</a:t>
            </a:r>
            <a:r>
              <a:rPr lang="en-US" sz="2000" b="0" i="0" dirty="0" smtClean="0"/>
              <a:t> was correlated with rotation that maximizes RWM damping </a:t>
            </a:r>
            <a:endParaRPr lang="en-US" sz="1800" b="0" i="0" dirty="0"/>
          </a:p>
          <a:p>
            <a:pPr marL="573088" lvl="1" indent="-231775">
              <a:lnSpc>
                <a:spcPct val="90000"/>
              </a:lnSpc>
            </a:pPr>
            <a:r>
              <a:rPr lang="en-US" sz="1600" b="0" dirty="0" smtClean="0">
                <a:solidFill>
                  <a:srgbClr val="0000CC"/>
                </a:solidFill>
              </a:rPr>
              <a:t>S</a:t>
            </a:r>
            <a:r>
              <a:rPr lang="en-US" sz="1600" b="0" i="0" dirty="0" smtClean="0">
                <a:solidFill>
                  <a:srgbClr val="0000CC"/>
                </a:solidFill>
              </a:rPr>
              <a:t>tabilization from ion precession </a:t>
            </a:r>
            <a:r>
              <a:rPr lang="en-US" sz="1600" b="0" i="0" dirty="0">
                <a:solidFill>
                  <a:srgbClr val="0000CC"/>
                </a:solidFill>
              </a:rPr>
              <a:t>drift </a:t>
            </a:r>
            <a:r>
              <a:rPr lang="en-US" sz="1600" b="0" i="0" dirty="0" smtClean="0">
                <a:solidFill>
                  <a:srgbClr val="0000CC"/>
                </a:solidFill>
              </a:rPr>
              <a:t>resonance</a:t>
            </a:r>
          </a:p>
          <a:p>
            <a:pPr marL="573088" lvl="1" indent="-231775">
              <a:lnSpc>
                <a:spcPct val="90000"/>
              </a:lnSpc>
            </a:pPr>
            <a:r>
              <a:rPr lang="en-US" sz="1600" b="0" i="0" dirty="0" smtClean="0">
                <a:solidFill>
                  <a:srgbClr val="0000CC"/>
                </a:solidFill>
              </a:rPr>
              <a:t>Strong motivation for rotation profile control</a:t>
            </a:r>
            <a:endParaRPr lang="en-US" sz="1600" b="0" i="0" dirty="0">
              <a:solidFill>
                <a:srgbClr val="0000CC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657600" y="3800475"/>
            <a:ext cx="5410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5YP: Off-</a:t>
            </a:r>
            <a:r>
              <a:rPr lang="en-US" sz="2000" b="0" i="0" dirty="0" err="1" smtClean="0"/>
              <a:t>midplane</a:t>
            </a:r>
            <a:r>
              <a:rPr lang="en-US" sz="2000" b="0" i="0" dirty="0" smtClean="0"/>
              <a:t> 3D coils enable control of resonant vs. non-resonant torques, </a:t>
            </a:r>
            <a:r>
              <a:rPr lang="en-US" sz="2000" b="0" i="0" dirty="0" err="1" smtClean="0"/>
              <a:t>v</a:t>
            </a:r>
            <a:r>
              <a:rPr lang="en-US" sz="2000" b="0" i="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2000" b="0" i="0" dirty="0" smtClean="0"/>
              <a:t> profile</a:t>
            </a:r>
            <a:endParaRPr lang="en-US" sz="11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210662" y="1229654"/>
            <a:ext cx="314011" cy="191133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657600" y="1066800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n=1 MHD spectroscopy: high </a:t>
            </a:r>
            <a:r>
              <a:rPr lang="en-US" sz="2000" b="0" i="0" dirty="0" err="1" smtClean="0">
                <a:latin typeface="Symbol" pitchFamily="18" charset="2"/>
              </a:rPr>
              <a:t>b</a:t>
            </a:r>
            <a:r>
              <a:rPr lang="en-US" sz="2000" b="0" i="0" baseline="-25000" dirty="0" err="1" smtClean="0"/>
              <a:t>N</a:t>
            </a:r>
            <a:r>
              <a:rPr lang="en-US" sz="2000" b="0" i="0" dirty="0" smtClean="0"/>
              <a:t> can be more stable </a:t>
            </a:r>
            <a:r>
              <a:rPr lang="en-US" sz="2000" b="0" i="0" dirty="0" smtClean="0">
                <a:sym typeface="Wingdings" pitchFamily="2" charset="2"/>
              </a:rPr>
              <a:t> important for advanced scenarios</a:t>
            </a:r>
            <a:endParaRPr lang="en-US" sz="2000" dirty="0" smtClean="0"/>
          </a:p>
        </p:txBody>
      </p:sp>
      <p:sp>
        <p:nvSpPr>
          <p:cNvPr id="25" name="Right Arrow 24"/>
          <p:cNvSpPr/>
          <p:nvPr/>
        </p:nvSpPr>
        <p:spPr bwMode="auto">
          <a:xfrm rot="8216618">
            <a:off x="3020528" y="3391677"/>
            <a:ext cx="1052100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0800000">
            <a:off x="3352800" y="1492725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96" name="Picture 95" descr="Picture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7331" y="4556088"/>
            <a:ext cx="3806619" cy="19780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5"/>
          <a:stretch/>
        </p:blipFill>
        <p:spPr>
          <a:xfrm>
            <a:off x="697215" y="3685084"/>
            <a:ext cx="2360641" cy="24871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350892" y="1004822"/>
            <a:ext cx="2778754" cy="23988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-531303" y="1734522"/>
            <a:ext cx="1732424" cy="5493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Amplification (G/G)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3218893"/>
            <a:ext cx="7425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1800" i="0" dirty="0" smtClean="0">
                <a:solidFill>
                  <a:schemeClr val="tx1"/>
                </a:solidFill>
              </a:rPr>
              <a:t> / l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i</a:t>
            </a:r>
            <a:endParaRPr lang="en-US" sz="1800" i="0" baseline="-250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6183868"/>
            <a:ext cx="27494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i="0" dirty="0" smtClean="0">
                <a:solidFill>
                  <a:schemeClr val="tx1"/>
                </a:solidFill>
                <a:latin typeface="Calibri"/>
              </a:rPr>
              <a:t>×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B rotation frequency</a:t>
            </a:r>
            <a:endParaRPr lang="en-US" sz="1800" i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515321" y="4477722"/>
            <a:ext cx="1732424" cy="5493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Amplification (G/G)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1910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endParaRPr lang="en-US" sz="14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" y="55904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endParaRPr lang="en-US" sz="14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838200" y="3733800"/>
            <a:ext cx="234461" cy="215813"/>
          </a:xfrm>
          <a:prstGeom prst="rect">
            <a:avLst/>
          </a:prstGeom>
          <a:solidFill>
            <a:srgbClr val="E2E2E2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908539" y="1079587"/>
            <a:ext cx="234461" cy="21581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29000" y="6019800"/>
            <a:ext cx="2573867" cy="449354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S. </a:t>
            </a:r>
            <a:r>
              <a:rPr lang="en-US" sz="1400" i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Sabbagh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, J. </a:t>
            </a:r>
            <a:r>
              <a:rPr lang="en-US" sz="1400" i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Berkery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(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Columbia)</a:t>
            </a:r>
          </a:p>
          <a:p>
            <a:pPr algn="ctr"/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J-K Park (PPPL), J. </a:t>
            </a:r>
            <a:r>
              <a:rPr lang="en-US" sz="1400" i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Canik</a:t>
            </a:r>
            <a:r>
              <a:rPr lang="en-US" sz="14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ＭＳ Ｐゴシック" charset="0"/>
              </a:rPr>
              <a:t> (ORNL)</a:t>
            </a:r>
            <a:endParaRPr lang="en-US" sz="1400" i="0" dirty="0">
              <a:solidFill>
                <a:schemeClr val="tx1"/>
              </a:solidFill>
              <a:latin typeface="Arial Narrow" panose="020B0606020202030204" pitchFamily="34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257490"/>
            <a:ext cx="1045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0" dirty="0" err="1" smtClean="0">
                <a:solidFill>
                  <a:srgbClr val="FF0000"/>
                </a:solidFill>
              </a:rPr>
              <a:t>Berkery</a:t>
            </a:r>
            <a:r>
              <a:rPr lang="en-US" sz="1000" b="1" i="0" dirty="0" smtClean="0">
                <a:solidFill>
                  <a:srgbClr val="FF0000"/>
                </a:solidFill>
              </a:rPr>
              <a:t> - APS Invited 2013</a:t>
            </a:r>
            <a:endParaRPr lang="en-US" sz="1000" b="1" i="0" dirty="0">
              <a:solidFill>
                <a:srgbClr val="FF0000"/>
              </a:solidFill>
            </a:endParaRPr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1000" smtClean="0"/>
              <a:pPr algn="r">
                <a:defRPr/>
              </a:pPr>
              <a:t>18</a:t>
            </a:fld>
            <a:endParaRPr lang="en-US" sz="1000" smtClean="0"/>
          </a:p>
        </p:txBody>
      </p:sp>
    </p:spTree>
    <p:extLst>
      <p:ext uri="{BB962C8B-B14F-4D97-AF65-F5344CB8AC3E}">
        <p14:creationId xmlns:p14="http://schemas.microsoft.com/office/powerpoint/2010/main" val="38060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support non-inductive start-up/ramp-up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14400"/>
            <a:ext cx="4648200" cy="2057400"/>
          </a:xfrm>
        </p:spPr>
        <p:txBody>
          <a:bodyPr rIns="0"/>
          <a:lstStyle/>
          <a:p>
            <a:pPr marL="171450" indent="-171450"/>
            <a:r>
              <a:rPr lang="en-US" sz="2000" dirty="0" smtClean="0"/>
              <a:t>TRANSP:  NSTX-U more tangential NBI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3-4x higher CD at low I</a:t>
            </a:r>
            <a:r>
              <a:rPr lang="en-US" sz="2000" baseline="-25000" dirty="0" smtClean="0"/>
              <a:t>P </a:t>
            </a:r>
            <a:r>
              <a:rPr lang="en-US" sz="1800" dirty="0" smtClean="0"/>
              <a:t>(0.4MA)</a:t>
            </a:r>
            <a:endParaRPr lang="en-US" sz="2000" dirty="0" smtClean="0"/>
          </a:p>
          <a:p>
            <a:pPr marL="342900" lvl="1" indent="-171450"/>
            <a:r>
              <a:rPr lang="en-US" sz="1800" dirty="0" smtClean="0">
                <a:latin typeface="Arial Narrow" pitchFamily="34" charset="0"/>
              </a:rPr>
              <a:t>1.5-2x higher CD efficiency, 3x lower prompt loss</a:t>
            </a:r>
          </a:p>
          <a:p>
            <a:pPr marL="171450" indent="-171450"/>
            <a:r>
              <a:rPr lang="en-US" sz="2000" dirty="0" smtClean="0"/>
              <a:t>New TRANSP simulations of ramp-up:  0.3MA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0.9MA with FW+BS</a:t>
            </a:r>
            <a:r>
              <a:rPr lang="en-US" sz="2000" dirty="0" smtClean="0">
                <a:sym typeface="Wingdings" panose="05000000000000000000" pitchFamily="2" charset="2"/>
              </a:rPr>
              <a:t>NBI+</a:t>
            </a:r>
            <a:r>
              <a:rPr lang="en-US" sz="2000" dirty="0" smtClean="0"/>
              <a:t>BS</a:t>
            </a:r>
          </a:p>
          <a:p>
            <a:pPr marL="342900" lvl="1" indent="-168275"/>
            <a:r>
              <a:rPr lang="en-US" sz="1800" dirty="0" smtClean="0">
                <a:latin typeface="Arial Narrow" panose="020B0606020202030204" pitchFamily="34" charset="0"/>
              </a:rPr>
              <a:t>1</a:t>
            </a:r>
            <a:r>
              <a:rPr lang="en-US" sz="1800" baseline="30000" dirty="0" smtClean="0">
                <a:latin typeface="Arial Narrow" panose="020B0606020202030204" pitchFamily="34" charset="0"/>
              </a:rPr>
              <a:t>st</a:t>
            </a:r>
            <a:r>
              <a:rPr lang="en-US" sz="1800" dirty="0" smtClean="0">
                <a:latin typeface="Arial Narrow" panose="020B0606020202030204" pitchFamily="34" charset="0"/>
              </a:rPr>
              <a:t> self-consistent NBI-CD </a:t>
            </a:r>
            <a:r>
              <a:rPr lang="en-US" sz="1800" dirty="0" err="1" smtClean="0">
                <a:latin typeface="Arial Narrow" panose="020B0606020202030204" pitchFamily="34" charset="0"/>
              </a:rPr>
              <a:t>calcs</a:t>
            </a:r>
            <a:r>
              <a:rPr lang="en-US" sz="1800" dirty="0" smtClean="0">
                <a:latin typeface="Arial Narrow" panose="020B0606020202030204" pitchFamily="34" charset="0"/>
              </a:rPr>
              <a:t> during NI ramp-up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144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 code successfully simulates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~200kA achieved in NSTX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495800"/>
            <a:ext cx="472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TSC +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included in 5 year plan support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400kA in NSTX-U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28600" y="5181600"/>
            <a:ext cx="4343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17475" marR="0" lvl="1" indent="-117475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2.5 x higher injector flux (scales with I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)</a:t>
            </a:r>
          </a:p>
          <a:p>
            <a:pPr marL="117475" lvl="1" indent="-117475" eaLnBrk="0" hangingPunct="0">
              <a:lnSpc>
                <a:spcPct val="85000"/>
              </a:lnSpc>
              <a:spcBef>
                <a:spcPct val="20000"/>
              </a:spcBef>
              <a:buFontTx/>
              <a:buChar char="–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Higher 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T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=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1T (increases current multiplication)</a:t>
            </a:r>
            <a:r>
              <a:rPr lang="en-US" sz="1400" b="0" i="0" kern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117475" lvl="1" indent="-117475" eaLnBrk="0" hangingPunct="0">
              <a:lnSpc>
                <a:spcPct val="85000"/>
              </a:lnSpc>
              <a:spcBef>
                <a:spcPct val="20000"/>
              </a:spcBef>
              <a:buFontTx/>
              <a:buChar char="–"/>
            </a:pPr>
            <a:r>
              <a:rPr lang="en-US" sz="1400" b="0" i="0" kern="0" dirty="0" smtClean="0">
                <a:solidFill>
                  <a:schemeClr val="accent2">
                    <a:lumMod val="75000"/>
                  </a:schemeClr>
                </a:solidFill>
              </a:rPr>
              <a:t>&gt; 2kV CHI voltage (increases flux injection)</a:t>
            </a:r>
          </a:p>
          <a:p>
            <a:pPr marL="117475" marR="0" lvl="1" indent="-117475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1MW 28GHz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ECH (increases T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572000" y="5791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/>
          <a:p>
            <a:pPr marL="171450" lvl="0" indent="-17145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 constraint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need to add </a:t>
            </a: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  <a:sym typeface="Wingdings" panose="05000000000000000000" pitchFamily="2" charset="2"/>
              </a:rPr>
              <a:t>induction</a:t>
            </a:r>
            <a:r>
              <a:rPr lang="en-US" sz="2000" b="0" i="0" kern="0" dirty="0" smtClean="0">
                <a:solidFill>
                  <a:schemeClr val="tx1"/>
                </a:solidFill>
                <a:latin typeface="+mn-lt"/>
                <a:cs typeface="+mn-cs"/>
                <a:sym typeface="Wingdings" panose="05000000000000000000" pitchFamily="2" charset="2"/>
              </a:rPr>
              <a:t> from PF coil swing (future)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4267200" cy="22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0" y="1840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FY14: Implemented NSTX-U geometry in TSC</a:t>
            </a:r>
            <a:endParaRPr lang="en-US" sz="18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5806" y="6248400"/>
            <a:ext cx="2213194" cy="23391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R. Raman (U-Wash)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3124200" cy="279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10400" y="3706321"/>
            <a:ext cx="1070194" cy="23391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F. </a:t>
            </a:r>
            <a:r>
              <a:rPr lang="en-US" sz="1400" i="0" dirty="0" err="1" smtClean="0">
                <a:solidFill>
                  <a:schemeClr val="tx1"/>
                </a:solidFill>
              </a:rPr>
              <a:t>Poli</a:t>
            </a: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2800"/>
          </a:xfrm>
        </p:spPr>
        <p:txBody>
          <a:bodyPr/>
          <a:lstStyle/>
          <a:p>
            <a:r>
              <a:rPr lang="en-US" sz="3600" b="1" dirty="0" smtClean="0"/>
              <a:t>NSTX Upgrade mission elements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43000"/>
            <a:ext cx="5867400" cy="52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0188" indent="-23018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(FNSF)</a:t>
            </a: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the </a:t>
            </a: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plasma-material interface </a:t>
            </a: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6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ITER and beyond</a:t>
            </a: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6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30188" indent="-230188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600" i="0" kern="0" dirty="0">
                <a:solidFill>
                  <a:schemeClr val="tx1"/>
                </a:solidFill>
                <a:latin typeface="+mn-lt"/>
                <a:cs typeface="+mn-cs"/>
              </a:rPr>
              <a:t>Develop ST as fusion energy system</a:t>
            </a:r>
            <a:endParaRPr lang="en-US" sz="260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</a:t>
            </a:fld>
            <a:endParaRPr lang="en-US" sz="90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867400" y="4191000"/>
            <a:ext cx="1697159" cy="1554751"/>
            <a:chOff x="5867400" y="4191000"/>
            <a:chExt cx="1697159" cy="1554751"/>
          </a:xfrm>
        </p:grpSpPr>
        <p:pic>
          <p:nvPicPr>
            <p:cNvPr id="13320" name="Picture 24" descr="com_Machinecutawa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58305" y="4191000"/>
              <a:ext cx="1506254" cy="1554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1" name="Text Box 12"/>
            <p:cNvSpPr txBox="1">
              <a:spLocks noChangeArrowheads="1"/>
            </p:cNvSpPr>
            <p:nvPr/>
          </p:nvSpPr>
          <p:spPr bwMode="auto">
            <a:xfrm>
              <a:off x="5867400" y="4191000"/>
              <a:ext cx="651118" cy="29238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b="1" i="0" dirty="0">
                  <a:latin typeface="+mn-lt"/>
                </a:rPr>
                <a:t>ITER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15200" y="2771775"/>
            <a:ext cx="1749176" cy="1263933"/>
            <a:chOff x="5867399" y="2771775"/>
            <a:chExt cx="1749176" cy="1263933"/>
          </a:xfrm>
        </p:grpSpPr>
        <p:pic>
          <p:nvPicPr>
            <p:cNvPr id="1332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1439" y="2771775"/>
              <a:ext cx="153035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5867399" y="3743326"/>
              <a:ext cx="1749176" cy="29238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b="1" i="0" dirty="0" smtClean="0">
                  <a:latin typeface="+mn-lt"/>
                </a:rPr>
                <a:t>Liquid metals/Li</a:t>
              </a:r>
              <a:endParaRPr lang="en-US" sz="1600" b="1" i="0" dirty="0">
                <a:latin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05489" y="2743200"/>
            <a:ext cx="1433511" cy="1292508"/>
            <a:chOff x="7601640" y="2743200"/>
            <a:chExt cx="1433511" cy="1292508"/>
          </a:xfrm>
        </p:grpSpPr>
        <p:sp>
          <p:nvSpPr>
            <p:cNvPr id="13325" name="Text Box 12"/>
            <p:cNvSpPr txBox="1">
              <a:spLocks noChangeArrowheads="1"/>
            </p:cNvSpPr>
            <p:nvPr/>
          </p:nvSpPr>
          <p:spPr bwMode="auto">
            <a:xfrm>
              <a:off x="7601640" y="3743326"/>
              <a:ext cx="1393308" cy="292382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b="1" i="0" dirty="0" smtClean="0">
                  <a:latin typeface="+mn-lt"/>
                </a:rPr>
                <a:t>Snowflake/X</a:t>
              </a:r>
              <a:endParaRPr lang="en-US" sz="1600" b="1" i="0" dirty="0">
                <a:latin typeface="+mn-lt"/>
              </a:endParaRPr>
            </a:p>
          </p:txBody>
        </p:sp>
        <p:pic>
          <p:nvPicPr>
            <p:cNvPr id="133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60389" y="2743200"/>
              <a:ext cx="1274762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6705600" y="972979"/>
            <a:ext cx="1692170" cy="1694021"/>
            <a:chOff x="6705600" y="914400"/>
            <a:chExt cx="1692170" cy="169402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742" y="914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6705600" y="2362200"/>
              <a:ext cx="1692170" cy="246221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b="1" i="0" dirty="0">
                  <a:latin typeface="+mn-lt"/>
                </a:rPr>
                <a:t>ST-FNSF</a:t>
              </a: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5" t="22123" r="22559" b="3980"/>
          <a:stretch/>
        </p:blipFill>
        <p:spPr bwMode="auto">
          <a:xfrm>
            <a:off x="7696200" y="5189908"/>
            <a:ext cx="1194800" cy="136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1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891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1" charset="-128"/>
              </a:rPr>
              <a:t>NSTX-U internal component staging supports goal to assess compatibility of high </a:t>
            </a:r>
            <a:r>
              <a:rPr lang="en-US" sz="2400" dirty="0" err="1" smtClean="0">
                <a:latin typeface="Symbol" pitchFamily="1" charset="2"/>
                <a:ea typeface="ＭＳ Ｐゴシック" pitchFamily="1" charset="-128"/>
              </a:rPr>
              <a:t>t</a:t>
            </a:r>
            <a:r>
              <a:rPr lang="en-US" sz="2400" baseline="-25000" dirty="0" err="1" smtClean="0">
                <a:ea typeface="ＭＳ Ｐゴシック" pitchFamily="1" charset="-128"/>
              </a:rPr>
              <a:t>E</a:t>
            </a:r>
            <a:r>
              <a:rPr lang="en-US" sz="2400" dirty="0" smtClean="0">
                <a:ea typeface="ＭＳ Ｐゴシック" pitchFamily="1" charset="-128"/>
              </a:rPr>
              <a:t> and</a:t>
            </a:r>
            <a:r>
              <a:rPr lang="en-US" sz="2400" dirty="0" smtClean="0">
                <a:latin typeface="Symbol" pitchFamily="1" charset="2"/>
                <a:ea typeface="ＭＳ Ｐゴシック" pitchFamily="1" charset="-128"/>
              </a:rPr>
              <a:t> b </a:t>
            </a:r>
            <a:r>
              <a:rPr lang="en-US" sz="2400" dirty="0" smtClean="0">
                <a:ea typeface="ＭＳ Ｐゴシック" pitchFamily="1" charset="-128"/>
              </a:rPr>
              <a:t>+ 100% NICD with metallic PFCs</a:t>
            </a:r>
          </a:p>
        </p:txBody>
      </p:sp>
      <p:cxnSp>
        <p:nvCxnSpPr>
          <p:cNvPr id="3891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2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sp>
        <p:nvSpPr>
          <p:cNvPr id="3892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noFill/>
        </p:spPr>
        <p:txBody>
          <a:bodyPr/>
          <a:lstStyle/>
          <a:p>
            <a:fld id="{5CBF379A-17CD-4911-9356-2BE1C3AC467C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2" name="Group 545"/>
          <p:cNvGrpSpPr>
            <a:grpSpLocks/>
          </p:cNvGrpSpPr>
          <p:nvPr/>
        </p:nvGrpSpPr>
        <p:grpSpPr bwMode="auto">
          <a:xfrm>
            <a:off x="317500" y="2466975"/>
            <a:ext cx="1270000" cy="3387725"/>
            <a:chOff x="334963" y="2170113"/>
            <a:chExt cx="1270000" cy="3387725"/>
          </a:xfrm>
        </p:grpSpPr>
        <p:cxnSp>
          <p:nvCxnSpPr>
            <p:cNvPr id="675" name="Straight Connector 674"/>
            <p:cNvCxnSpPr/>
            <p:nvPr/>
          </p:nvCxnSpPr>
          <p:spPr>
            <a:xfrm>
              <a:off x="334963" y="2787650"/>
              <a:ext cx="0" cy="2125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/>
            <p:cNvCxnSpPr/>
            <p:nvPr/>
          </p:nvCxnSpPr>
          <p:spPr>
            <a:xfrm flipV="1">
              <a:off x="334963" y="25130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Connector 676"/>
            <p:cNvCxnSpPr/>
            <p:nvPr/>
          </p:nvCxnSpPr>
          <p:spPr>
            <a:xfrm>
              <a:off x="334963" y="49133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/>
            <p:cNvCxnSpPr/>
            <p:nvPr/>
          </p:nvCxnSpPr>
          <p:spPr>
            <a:xfrm flipV="1">
              <a:off x="454026" y="2170113"/>
              <a:ext cx="0" cy="342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/>
            <p:cNvCxnSpPr/>
            <p:nvPr/>
          </p:nvCxnSpPr>
          <p:spPr>
            <a:xfrm flipH="1">
              <a:off x="473076" y="2170113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/>
            <p:cNvCxnSpPr/>
            <p:nvPr/>
          </p:nvCxnSpPr>
          <p:spPr>
            <a:xfrm flipH="1">
              <a:off x="473076" y="5553075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/>
            <p:cNvCxnSpPr/>
            <p:nvPr/>
          </p:nvCxnSpPr>
          <p:spPr>
            <a:xfrm flipV="1">
              <a:off x="454026" y="5187950"/>
              <a:ext cx="0" cy="3698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/>
            <p:cNvCxnSpPr/>
            <p:nvPr/>
          </p:nvCxnSpPr>
          <p:spPr>
            <a:xfrm flipH="1" flipV="1">
              <a:off x="658813" y="2170113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/>
            <p:cNvCxnSpPr/>
            <p:nvPr/>
          </p:nvCxnSpPr>
          <p:spPr>
            <a:xfrm flipH="1" flipV="1">
              <a:off x="1089026" y="2376488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flipH="1" flipV="1">
              <a:off x="1363663" y="2811463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/>
            <p:cNvCxnSpPr/>
            <p:nvPr/>
          </p:nvCxnSpPr>
          <p:spPr>
            <a:xfrm flipH="1" flipV="1">
              <a:off x="1522413" y="3336925"/>
              <a:ext cx="82550" cy="479425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/>
            <p:cNvCxnSpPr/>
            <p:nvPr/>
          </p:nvCxnSpPr>
          <p:spPr>
            <a:xfrm rot="10800000" flipV="1">
              <a:off x="658813" y="5365750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>
            <a:xfrm rot="10800000" flipV="1">
              <a:off x="1089026" y="4913313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>
            <a:xfrm rot="10800000" flipV="1">
              <a:off x="1363663" y="4408488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/>
            <p:cNvCxnSpPr/>
            <p:nvPr/>
          </p:nvCxnSpPr>
          <p:spPr>
            <a:xfrm rot="10800000" flipV="1">
              <a:off x="1522413" y="3884613"/>
              <a:ext cx="82550" cy="48101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46"/>
          <p:cNvGrpSpPr>
            <a:grpSpLocks/>
          </p:cNvGrpSpPr>
          <p:nvPr/>
        </p:nvGrpSpPr>
        <p:grpSpPr bwMode="auto">
          <a:xfrm>
            <a:off x="1765300" y="2466975"/>
            <a:ext cx="1270000" cy="3392487"/>
            <a:chOff x="1773378" y="2703574"/>
            <a:chExt cx="1270102" cy="3392425"/>
          </a:xfrm>
        </p:grpSpPr>
        <p:grpSp>
          <p:nvGrpSpPr>
            <p:cNvPr id="4" name="Group 657"/>
            <p:cNvGrpSpPr>
              <a:grpSpLocks/>
            </p:cNvGrpSpPr>
            <p:nvPr/>
          </p:nvGrpSpPr>
          <p:grpSpPr bwMode="auto">
            <a:xfrm flipV="1">
              <a:off x="1773378" y="2703574"/>
              <a:ext cx="1270102" cy="3392425"/>
              <a:chOff x="1775460" y="1981200"/>
              <a:chExt cx="1270102" cy="3387852"/>
            </a:xfrm>
          </p:grpSpPr>
          <p:cxnSp>
            <p:nvCxnSpPr>
              <p:cNvPr id="660" name="Straight Connector 659"/>
              <p:cNvCxnSpPr/>
              <p:nvPr/>
            </p:nvCxnSpPr>
            <p:spPr>
              <a:xfrm>
                <a:off x="1775460" y="2599479"/>
                <a:ext cx="0" cy="212434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 flipV="1">
                <a:off x="1775460" y="2323632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>
                <a:off x="1775460" y="4723823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 flipV="1">
                <a:off x="1892944" y="1981200"/>
                <a:ext cx="0" cy="34243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/>
              <p:cNvCxnSpPr/>
              <p:nvPr/>
            </p:nvCxnSpPr>
            <p:spPr>
              <a:xfrm flipH="1">
                <a:off x="1911996" y="1981200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 flipH="1">
                <a:off x="1911996" y="5364297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/>
              <p:cNvCxnSpPr/>
              <p:nvPr/>
            </p:nvCxnSpPr>
            <p:spPr>
              <a:xfrm flipV="1">
                <a:off x="1892944" y="4999670"/>
                <a:ext cx="0" cy="36938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/>
              <p:cNvCxnSpPr/>
              <p:nvPr/>
            </p:nvCxnSpPr>
            <p:spPr>
              <a:xfrm flipH="1" flipV="1">
                <a:off x="2105687" y="1981200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>
                <a:cxnSpLocks noChangeAspect="1"/>
              </p:cNvCxnSpPr>
              <p:nvPr/>
            </p:nvCxnSpPr>
            <p:spPr>
              <a:xfrm flipH="1" flipV="1">
                <a:off x="2529584" y="2187293"/>
                <a:ext cx="247670" cy="37096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flipH="1" flipV="1">
                <a:off x="2804243" y="2623259"/>
                <a:ext cx="155587" cy="48035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flipH="1" flipV="1">
                <a:off x="2963005" y="3146418"/>
                <a:ext cx="82557" cy="48035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 flipV="1">
                <a:off x="2099336" y="5177227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10800000" flipV="1">
                <a:off x="2529584" y="4723823"/>
                <a:ext cx="274659" cy="41218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/>
              <p:cNvCxnSpPr/>
              <p:nvPr/>
            </p:nvCxnSpPr>
            <p:spPr>
              <a:xfrm rot="10800000" flipV="1">
                <a:off x="2804243" y="4219687"/>
                <a:ext cx="155587" cy="47877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/>
              <p:cNvCxnSpPr/>
              <p:nvPr/>
            </p:nvCxnSpPr>
            <p:spPr>
              <a:xfrm rot="10800000" flipV="1">
                <a:off x="2963005" y="3696528"/>
                <a:ext cx="82557" cy="47877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9" name="Straight Connector 658"/>
            <p:cNvCxnSpPr>
              <a:cxnSpLocks noChangeAspect="1"/>
            </p:cNvCxnSpPr>
            <p:nvPr/>
          </p:nvCxnSpPr>
          <p:spPr bwMode="auto">
            <a:xfrm rot="480000" flipH="1">
              <a:off x="2276656" y="5964239"/>
              <a:ext cx="119072" cy="6984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47"/>
          <p:cNvGrpSpPr>
            <a:grpSpLocks/>
          </p:cNvGrpSpPr>
          <p:nvPr/>
        </p:nvGrpSpPr>
        <p:grpSpPr bwMode="auto">
          <a:xfrm>
            <a:off x="3213100" y="2466975"/>
            <a:ext cx="1270000" cy="3409950"/>
            <a:chOff x="3302000" y="2703576"/>
            <a:chExt cx="1270000" cy="3409694"/>
          </a:xfrm>
        </p:grpSpPr>
        <p:cxnSp>
          <p:nvCxnSpPr>
            <p:cNvPr id="637" name="Straight Connector 636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646"/>
            <p:cNvGrpSpPr>
              <a:grpSpLocks noChangeAspect="1"/>
            </p:cNvGrpSpPr>
            <p:nvPr/>
          </p:nvGrpSpPr>
          <p:grpSpPr bwMode="auto">
            <a:xfrm>
              <a:off x="3302731" y="5486400"/>
              <a:ext cx="1030263" cy="626870"/>
              <a:chOff x="3429001" y="4046791"/>
              <a:chExt cx="1425575" cy="867400"/>
            </a:xfrm>
          </p:grpSpPr>
          <p:cxnSp>
            <p:nvCxnSpPr>
              <p:cNvPr id="649" name="Straight Connector 648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31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39032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  <p:cxnSp>
            <p:nvCxnSpPr>
              <p:cNvPr id="657" name="Straight Connector 656"/>
              <p:cNvCxnSpPr>
                <a:cxnSpLocks noChangeAspect="1"/>
              </p:cNvCxnSpPr>
              <p:nvPr/>
            </p:nvCxnSpPr>
            <p:spPr>
              <a:xfrm rot="720000" flipH="1">
                <a:off x="4196808" y="4617668"/>
                <a:ext cx="151568" cy="76877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8" name="Straight Connector 647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55"/>
          <p:cNvGrpSpPr>
            <a:grpSpLocks/>
          </p:cNvGrpSpPr>
          <p:nvPr/>
        </p:nvGrpSpPr>
        <p:grpSpPr bwMode="auto">
          <a:xfrm>
            <a:off x="4660900" y="2449512"/>
            <a:ext cx="1270000" cy="3409950"/>
            <a:chOff x="4648200" y="2533906"/>
            <a:chExt cx="1270000" cy="3409694"/>
          </a:xfrm>
        </p:grpSpPr>
        <p:grpSp>
          <p:nvGrpSpPr>
            <p:cNvPr id="8" name="Group 571"/>
            <p:cNvGrpSpPr>
              <a:grpSpLocks/>
            </p:cNvGrpSpPr>
            <p:nvPr/>
          </p:nvGrpSpPr>
          <p:grpSpPr bwMode="auto">
            <a:xfrm>
              <a:off x="4648200" y="2533906"/>
              <a:ext cx="1270000" cy="3409694"/>
              <a:chOff x="4749800" y="2686306"/>
              <a:chExt cx="1270000" cy="3409694"/>
            </a:xfrm>
          </p:grpSpPr>
          <p:cxnSp>
            <p:nvCxnSpPr>
              <p:cNvPr id="574" name="Straight Connector 573"/>
              <p:cNvCxnSpPr/>
              <p:nvPr/>
            </p:nvCxnSpPr>
            <p:spPr bwMode="auto">
              <a:xfrm flipV="1">
                <a:off x="4749800" y="3332370"/>
                <a:ext cx="0" cy="212867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 bwMode="auto">
              <a:xfrm flipV="1">
                <a:off x="4749800" y="3056166"/>
                <a:ext cx="123825" cy="27620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 bwMode="auto">
              <a:xfrm flipH="1" flipV="1">
                <a:off x="4886325" y="2691069"/>
                <a:ext cx="138113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 bwMode="auto">
              <a:xfrm>
                <a:off x="4867275" y="2686306"/>
                <a:ext cx="0" cy="36986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 bwMode="auto">
              <a:xfrm flipH="1">
                <a:off x="5778500" y="4954674"/>
                <a:ext cx="155575" cy="4825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 bwMode="auto">
              <a:xfrm flipH="1">
                <a:off x="5937250" y="4430838"/>
                <a:ext cx="82550" cy="48097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 bwMode="auto">
              <a:xfrm rot="10800000">
                <a:off x="5073650" y="2713292"/>
                <a:ext cx="395288" cy="16508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 bwMode="auto">
              <a:xfrm rot="10800000">
                <a:off x="5503863" y="2919651"/>
                <a:ext cx="274637" cy="41271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 bwMode="auto">
              <a:xfrm rot="10800000">
                <a:off x="5778500" y="3357769"/>
                <a:ext cx="155575" cy="4793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 bwMode="auto">
              <a:xfrm rot="10800000">
                <a:off x="5937250" y="3881604"/>
                <a:ext cx="82550" cy="48097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583"/>
              <p:cNvGrpSpPr>
                <a:grpSpLocks noChangeAspect="1"/>
              </p:cNvGrpSpPr>
              <p:nvPr/>
            </p:nvGrpSpPr>
            <p:grpSpPr bwMode="auto">
              <a:xfrm>
                <a:off x="4750531" y="5469130"/>
                <a:ext cx="1030263" cy="626870"/>
                <a:chOff x="3429001" y="4046791"/>
                <a:chExt cx="1425575" cy="867400"/>
              </a:xfrm>
            </p:grpSpPr>
            <p:cxnSp>
              <p:nvCxnSpPr>
                <p:cNvPr id="586" name="Straight Connector 585"/>
                <p:cNvCxnSpPr/>
                <p:nvPr/>
              </p:nvCxnSpPr>
              <p:spPr bwMode="auto">
                <a:xfrm rot="10800000" flipH="1" flipV="1">
                  <a:off x="3427990" y="4059769"/>
                  <a:ext cx="171337" cy="379987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Straight Connector 586"/>
                <p:cNvCxnSpPr/>
                <p:nvPr/>
              </p:nvCxnSpPr>
              <p:spPr bwMode="auto">
                <a:xfrm rot="10800000" flipH="1" flipV="1">
                  <a:off x="3590540" y="4439756"/>
                  <a:ext cx="0" cy="47443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8" name="Straight Connector 587"/>
                <p:cNvCxnSpPr/>
                <p:nvPr/>
              </p:nvCxnSpPr>
              <p:spPr bwMode="auto">
                <a:xfrm rot="10800000">
                  <a:off x="3619096" y="4901012"/>
                  <a:ext cx="18891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Straight Connector 588"/>
                <p:cNvCxnSpPr/>
                <p:nvPr/>
              </p:nvCxnSpPr>
              <p:spPr bwMode="auto">
                <a:xfrm rot="60000" flipH="1">
                  <a:off x="3876101" y="4848297"/>
                  <a:ext cx="237235" cy="54912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Straight Connector 589"/>
                <p:cNvCxnSpPr/>
                <p:nvPr/>
              </p:nvCxnSpPr>
              <p:spPr bwMode="auto">
                <a:xfrm rot="10800000" flipV="1">
                  <a:off x="4473582" y="4046590"/>
                  <a:ext cx="380017" cy="571079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Straight Connector 590"/>
                <p:cNvCxnSpPr>
                  <a:cxnSpLocks noChangeAspect="1"/>
                </p:cNvCxnSpPr>
                <p:nvPr/>
              </p:nvCxnSpPr>
              <p:spPr bwMode="auto">
                <a:xfrm rot="120000" flipH="1">
                  <a:off x="4001309" y="4597901"/>
                  <a:ext cx="494240" cy="133985"/>
                </a:xfrm>
                <a:prstGeom prst="line">
                  <a:avLst/>
                </a:prstGeom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2" name="Oval 591"/>
                <p:cNvSpPr/>
                <p:nvPr/>
              </p:nvSpPr>
              <p:spPr bwMode="auto">
                <a:xfrm rot="10258769" flipH="1">
                  <a:off x="3963966" y="4670385"/>
                  <a:ext cx="138388" cy="9005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lIns="0" tIns="0" rIns="0" bIns="0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en-US">
                    <a:solidFill>
                      <a:schemeClr val="tx1"/>
                    </a:solidFill>
                    <a:latin typeface="Helvetica" pitchFamily="-128" charset="0"/>
                  </a:endParaRPr>
                </a:p>
              </p:txBody>
            </p:sp>
            <p:sp>
              <p:nvSpPr>
                <p:cNvPr id="38969" name="Oval 592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4495800" y="4694492"/>
                  <a:ext cx="126654" cy="126642"/>
                </a:xfrm>
                <a:prstGeom prst="ellipse">
                  <a:avLst/>
                </a:prstGeom>
                <a:solidFill>
                  <a:schemeClr val="accent2"/>
                </a:solidFill>
                <a:ln w="158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 b="1">
                    <a:cs typeface="Arial" charset="0"/>
                  </a:endParaRPr>
                </a:p>
              </p:txBody>
            </p:sp>
            <p:cxnSp>
              <p:nvCxnSpPr>
                <p:cNvPr id="594" name="Straight Connector 593"/>
                <p:cNvCxnSpPr>
                  <a:cxnSpLocks noChangeAspect="1"/>
                </p:cNvCxnSpPr>
                <p:nvPr/>
              </p:nvCxnSpPr>
              <p:spPr>
                <a:xfrm rot="720000" flipH="1">
                  <a:off x="4196808" y="4617670"/>
                  <a:ext cx="151568" cy="76875"/>
                </a:xfrm>
                <a:prstGeom prst="line">
                  <a:avLst/>
                </a:prstGeom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5" name="Straight Connector 584"/>
              <p:cNvCxnSpPr>
                <a:cxnSpLocks noChangeAspect="1"/>
              </p:cNvCxnSpPr>
              <p:nvPr/>
            </p:nvCxnSpPr>
            <p:spPr bwMode="auto">
              <a:xfrm rot="2700000" flipV="1">
                <a:off x="5276850" y="2795836"/>
                <a:ext cx="128588" cy="53971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949" name="TextBox 572"/>
            <p:cNvSpPr txBox="1">
              <a:spLocks noChangeArrowheads="1"/>
            </p:cNvSpPr>
            <p:nvPr/>
          </p:nvSpPr>
          <p:spPr bwMode="auto">
            <a:xfrm>
              <a:off x="4648200" y="3589515"/>
              <a:ext cx="1219200" cy="1323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2000" b="1" i="0" dirty="0" err="1">
                  <a:solidFill>
                    <a:schemeClr val="tx1"/>
                  </a:solidFill>
                  <a:latin typeface="Arial Narrow" pitchFamily="1" charset="0"/>
                  <a:cs typeface="Arial" charset="0"/>
                </a:rPr>
                <a:t>Cryo</a:t>
              </a:r>
              <a:r>
                <a:rPr lang="en-US" sz="2000" b="1" i="0" dirty="0">
                  <a:solidFill>
                    <a:schemeClr val="tx1"/>
                  </a:solidFill>
                  <a:latin typeface="Arial Narrow" pitchFamily="1" charset="0"/>
                  <a:cs typeface="Arial" charset="0"/>
                </a:rPr>
                <a:t> +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2000" b="1" i="0" dirty="0" smtClean="0">
                  <a:solidFill>
                    <a:schemeClr val="tx1"/>
                  </a:solidFill>
                  <a:latin typeface="Arial Narrow" pitchFamily="1" charset="0"/>
                  <a:cs typeface="Arial" charset="0"/>
                </a:rPr>
                <a:t>full lower</a:t>
              </a:r>
              <a:endPara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2000" i="0" dirty="0">
                  <a:solidFill>
                    <a:schemeClr val="tx1"/>
                  </a:solidFill>
                  <a:latin typeface="Arial Narrow" pitchFamily="1" charset="0"/>
                </a:rPr>
                <a:t>o</a:t>
              </a:r>
              <a:r>
                <a:rPr lang="en-US" sz="2000" b="1" i="0" dirty="0" smtClean="0">
                  <a:solidFill>
                    <a:schemeClr val="tx1"/>
                  </a:solidFill>
                  <a:latin typeface="Arial Narrow" pitchFamily="1" charset="0"/>
                  <a:cs typeface="Arial" charset="0"/>
                </a:rPr>
                <a:t>utboard high-Z </a:t>
              </a:r>
              <a:r>
                <a:rPr lang="en-US" sz="2000" b="1" i="0" dirty="0" err="1">
                  <a:solidFill>
                    <a:schemeClr val="tx1"/>
                  </a:solidFill>
                  <a:latin typeface="Arial Narrow" pitchFamily="1" charset="0"/>
                  <a:cs typeface="Arial" charset="0"/>
                </a:rPr>
                <a:t>divertor</a:t>
              </a:r>
              <a:endPara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endParaRPr>
            </a:p>
          </p:txBody>
        </p:sp>
      </p:grpSp>
      <p:sp>
        <p:nvSpPr>
          <p:cNvPr id="38933" name="TextBox 556"/>
          <p:cNvSpPr txBox="1">
            <a:spLocks noChangeArrowheads="1"/>
          </p:cNvSpPr>
          <p:nvPr/>
        </p:nvSpPr>
        <p:spPr bwMode="auto">
          <a:xfrm>
            <a:off x="1816100" y="3544887"/>
            <a:ext cx="1016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Lower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OBD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high-Z row of tiles</a:t>
            </a:r>
          </a:p>
        </p:txBody>
      </p:sp>
      <p:sp>
        <p:nvSpPr>
          <p:cNvPr id="558" name="Rectangle 557"/>
          <p:cNvSpPr>
            <a:spLocks noChangeArrowheads="1"/>
          </p:cNvSpPr>
          <p:nvPr/>
        </p:nvSpPr>
        <p:spPr bwMode="auto">
          <a:xfrm>
            <a:off x="393700" y="3517900"/>
            <a:ext cx="98266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chemeClr val="tx1"/>
                </a:solidFill>
                <a:latin typeface="Arial Narrow" pitchFamily="1" charset="0"/>
              </a:rPr>
              <a:t>C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rgbClr val="00B0F0"/>
                </a:solidFill>
                <a:latin typeface="Arial Narrow" pitchFamily="1" charset="0"/>
              </a:rPr>
              <a:t>BN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rgbClr val="FF0000"/>
                </a:solidFill>
                <a:latin typeface="Arial Narrow" pitchFamily="1" charset="0"/>
              </a:rPr>
              <a:t>Li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rgbClr val="BFBFBF"/>
                </a:solidFill>
                <a:latin typeface="Arial Narrow" pitchFamily="1" charset="0"/>
              </a:rPr>
              <a:t>High-Z</a:t>
            </a:r>
          </a:p>
        </p:txBody>
      </p:sp>
      <p:sp>
        <p:nvSpPr>
          <p:cNvPr id="38935" name="TextBox 558"/>
          <p:cNvSpPr txBox="1">
            <a:spLocks noChangeArrowheads="1"/>
          </p:cNvSpPr>
          <p:nvPr/>
        </p:nvSpPr>
        <p:spPr bwMode="auto">
          <a:xfrm>
            <a:off x="3213100" y="3544887"/>
            <a:ext cx="114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Cryo + U+L OBD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high-Z rows of tiles</a:t>
            </a:r>
          </a:p>
        </p:txBody>
      </p:sp>
      <p:sp>
        <p:nvSpPr>
          <p:cNvPr id="38936" name="TextBox 559"/>
          <p:cNvSpPr txBox="1">
            <a:spLocks noChangeArrowheads="1"/>
          </p:cNvSpPr>
          <p:nvPr/>
        </p:nvSpPr>
        <p:spPr bwMode="auto">
          <a:xfrm>
            <a:off x="317500" y="1439862"/>
            <a:ext cx="838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Nominal 2014-18 5 year plan steps for implementation of cryo-pump + high-Z PFCs + LLD</a:t>
            </a:r>
          </a:p>
        </p:txBody>
      </p:sp>
      <p:sp>
        <p:nvSpPr>
          <p:cNvPr id="38937" name="TextBox 560"/>
          <p:cNvSpPr txBox="1">
            <a:spLocks noChangeArrowheads="1"/>
          </p:cNvSpPr>
          <p:nvPr/>
        </p:nvSpPr>
        <p:spPr bwMode="auto">
          <a:xfrm>
            <a:off x="7445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2015</a:t>
            </a:r>
          </a:p>
        </p:txBody>
      </p:sp>
      <p:sp>
        <p:nvSpPr>
          <p:cNvPr id="38938" name="TextBox 561"/>
          <p:cNvSpPr txBox="1">
            <a:spLocks noChangeArrowheads="1"/>
          </p:cNvSpPr>
          <p:nvPr/>
        </p:nvSpPr>
        <p:spPr bwMode="auto">
          <a:xfrm>
            <a:off x="2146300" y="2125662"/>
            <a:ext cx="652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2016</a:t>
            </a:r>
          </a:p>
        </p:txBody>
      </p:sp>
      <p:sp>
        <p:nvSpPr>
          <p:cNvPr id="38939" name="TextBox 562"/>
          <p:cNvSpPr txBox="1">
            <a:spLocks noChangeArrowheads="1"/>
          </p:cNvSpPr>
          <p:nvPr/>
        </p:nvSpPr>
        <p:spPr bwMode="auto">
          <a:xfrm>
            <a:off x="36401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2017</a:t>
            </a:r>
          </a:p>
        </p:txBody>
      </p:sp>
      <p:sp>
        <p:nvSpPr>
          <p:cNvPr id="38940" name="TextBox 563"/>
          <p:cNvSpPr txBox="1">
            <a:spLocks noChangeArrowheads="1"/>
          </p:cNvSpPr>
          <p:nvPr/>
        </p:nvSpPr>
        <p:spPr bwMode="auto">
          <a:xfrm>
            <a:off x="5240338" y="2125662"/>
            <a:ext cx="95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2018-19</a:t>
            </a:r>
          </a:p>
        </p:txBody>
      </p:sp>
      <p:cxnSp>
        <p:nvCxnSpPr>
          <p:cNvPr id="565" name="Straight Arrow Connector 564"/>
          <p:cNvCxnSpPr/>
          <p:nvPr/>
        </p:nvCxnSpPr>
        <p:spPr>
          <a:xfrm flipH="1" flipV="1">
            <a:off x="4051300" y="5810250"/>
            <a:ext cx="92075" cy="182562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Arrow Connector 565"/>
          <p:cNvCxnSpPr/>
          <p:nvPr/>
        </p:nvCxnSpPr>
        <p:spPr>
          <a:xfrm flipH="1" flipV="1">
            <a:off x="2359025" y="5783262"/>
            <a:ext cx="92075" cy="1825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TextBox 566"/>
          <p:cNvSpPr txBox="1">
            <a:spLocks noChangeArrowheads="1"/>
          </p:cNvSpPr>
          <p:nvPr/>
        </p:nvSpPr>
        <p:spPr bwMode="auto">
          <a:xfrm flipH="1">
            <a:off x="1689100" y="6011862"/>
            <a:ext cx="12954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>
                <a:solidFill>
                  <a:srgbClr val="A6A6A6"/>
                </a:solidFill>
                <a:latin typeface="Arial Narrow" pitchFamily="1" charset="0"/>
                <a:cs typeface="Arial" charset="0"/>
              </a:rPr>
              <a:t>High-Z tile row</a:t>
            </a:r>
          </a:p>
        </p:txBody>
      </p:sp>
      <p:sp>
        <p:nvSpPr>
          <p:cNvPr id="569" name="TextBox 568"/>
          <p:cNvSpPr txBox="1">
            <a:spLocks noChangeArrowheads="1"/>
          </p:cNvSpPr>
          <p:nvPr/>
        </p:nvSpPr>
        <p:spPr bwMode="auto">
          <a:xfrm flipH="1">
            <a:off x="4508500" y="6011862"/>
            <a:ext cx="14859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>
                <a:solidFill>
                  <a:srgbClr val="A6A6A6"/>
                </a:solidFill>
                <a:latin typeface="Arial Narrow" pitchFamily="1" charset="0"/>
                <a:cs typeface="Arial" charset="0"/>
              </a:rPr>
              <a:t>Bakeable cryo-baffle for </a:t>
            </a:r>
            <a:r>
              <a:rPr lang="en-US" sz="16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liquid Li</a:t>
            </a:r>
          </a:p>
        </p:txBody>
      </p:sp>
      <p:cxnSp>
        <p:nvCxnSpPr>
          <p:cNvPr id="570" name="Straight Arrow Connector 569"/>
          <p:cNvCxnSpPr/>
          <p:nvPr/>
        </p:nvCxnSpPr>
        <p:spPr>
          <a:xfrm rot="180000" flipH="1" flipV="1">
            <a:off x="5270500" y="5707062"/>
            <a:ext cx="152400" cy="3048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47" name="Right Brace 570"/>
          <p:cNvSpPr>
            <a:spLocks/>
          </p:cNvSpPr>
          <p:nvPr/>
        </p:nvSpPr>
        <p:spPr bwMode="auto">
          <a:xfrm rot="16200000">
            <a:off x="2974181" y="-683419"/>
            <a:ext cx="312738" cy="5321300"/>
          </a:xfrm>
          <a:prstGeom prst="rightBrace">
            <a:avLst>
              <a:gd name="adj1" fmla="val 51762"/>
              <a:gd name="adj2" fmla="val 54102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b="1">
              <a:cs typeface="Arial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1533525" y="990600"/>
            <a:ext cx="6238875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</a:t>
            </a:r>
            <a:r>
              <a:rPr lang="en-US" sz="2000" i="0" dirty="0" smtClean="0">
                <a:solidFill>
                  <a:schemeClr val="tx1"/>
                </a:solidFill>
              </a:rPr>
              <a:t>ase budget case (from </a:t>
            </a:r>
            <a:r>
              <a:rPr lang="en-US" sz="2000" dirty="0" smtClean="0">
                <a:solidFill>
                  <a:schemeClr val="tx1"/>
                </a:solidFill>
              </a:rPr>
              <a:t>5 </a:t>
            </a:r>
            <a:r>
              <a:rPr lang="en-US" sz="2000" dirty="0">
                <a:solidFill>
                  <a:schemeClr val="tx1"/>
                </a:solidFill>
              </a:rPr>
              <a:t>Year </a:t>
            </a:r>
            <a:r>
              <a:rPr lang="en-US" sz="2000" dirty="0" smtClean="0">
                <a:solidFill>
                  <a:schemeClr val="tx1"/>
                </a:solidFill>
              </a:rPr>
              <a:t>Plan for FY2014-18) </a:t>
            </a:r>
            <a:endParaRPr lang="en-US" sz="2000" i="0" dirty="0">
              <a:solidFill>
                <a:schemeClr val="tx1"/>
              </a:solidFill>
            </a:endParaRPr>
          </a:p>
        </p:txBody>
      </p:sp>
      <p:grpSp>
        <p:nvGrpSpPr>
          <p:cNvPr id="10" name="Group 547"/>
          <p:cNvGrpSpPr>
            <a:grpSpLocks/>
          </p:cNvGrpSpPr>
          <p:nvPr/>
        </p:nvGrpSpPr>
        <p:grpSpPr bwMode="auto">
          <a:xfrm>
            <a:off x="6096000" y="2466975"/>
            <a:ext cx="1270000" cy="3409950"/>
            <a:chOff x="3302000" y="2703576"/>
            <a:chExt cx="1270000" cy="3409694"/>
          </a:xfrm>
        </p:grpSpPr>
        <p:cxnSp>
          <p:nvCxnSpPr>
            <p:cNvPr id="156" name="Straight Connector 155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646"/>
            <p:cNvGrpSpPr>
              <a:grpSpLocks noChangeAspect="1"/>
            </p:cNvGrpSpPr>
            <p:nvPr/>
          </p:nvGrpSpPr>
          <p:grpSpPr bwMode="auto">
            <a:xfrm>
              <a:off x="3302001" y="5486254"/>
              <a:ext cx="1030288" cy="627016"/>
              <a:chOff x="3427990" y="4046589"/>
              <a:chExt cx="1425609" cy="867602"/>
            </a:xfrm>
          </p:grpSpPr>
          <p:cxnSp>
            <p:nvCxnSpPr>
              <p:cNvPr id="168" name="Straight Connector 167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175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</p:grpSp>
        <p:cxnSp>
          <p:nvCxnSpPr>
            <p:cNvPr id="167" name="Straight Connector 166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548"/>
          <p:cNvSpPr txBox="1">
            <a:spLocks noChangeArrowheads="1"/>
          </p:cNvSpPr>
          <p:nvPr/>
        </p:nvSpPr>
        <p:spPr bwMode="auto">
          <a:xfrm>
            <a:off x="7632700" y="5983287"/>
            <a:ext cx="12192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Flowing  Li module</a:t>
            </a:r>
          </a:p>
        </p:txBody>
      </p:sp>
      <p:cxnSp>
        <p:nvCxnSpPr>
          <p:cNvPr id="177" name="Straight Arrow Connector 176"/>
          <p:cNvCxnSpPr/>
          <p:nvPr/>
        </p:nvCxnSpPr>
        <p:spPr>
          <a:xfrm rot="21360000" flipH="1" flipV="1">
            <a:off x="8177213" y="5707062"/>
            <a:ext cx="65087" cy="276225"/>
          </a:xfrm>
          <a:prstGeom prst="straightConnector1">
            <a:avLst/>
          </a:prstGeom>
          <a:ln w="28575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 bwMode="auto">
          <a:xfrm flipV="1">
            <a:off x="7556500" y="3095625"/>
            <a:ext cx="0" cy="2128837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 bwMode="auto">
          <a:xfrm flipV="1">
            <a:off x="7556500" y="2819400"/>
            <a:ext cx="123825" cy="2762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 bwMode="auto">
          <a:xfrm flipH="1" flipV="1">
            <a:off x="7693025" y="2454275"/>
            <a:ext cx="138113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 bwMode="auto">
          <a:xfrm>
            <a:off x="7673975" y="2449512"/>
            <a:ext cx="0" cy="369888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 bwMode="auto">
          <a:xfrm flipH="1">
            <a:off x="8585200" y="4718050"/>
            <a:ext cx="155575" cy="4826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 bwMode="auto">
          <a:xfrm flipH="1">
            <a:off x="8743950" y="4194175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 bwMode="auto">
          <a:xfrm rot="10800000">
            <a:off x="7880350" y="2476500"/>
            <a:ext cx="395288" cy="1651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 bwMode="auto">
          <a:xfrm rot="10800000">
            <a:off x="8310563" y="2682875"/>
            <a:ext cx="274637" cy="4127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 bwMode="auto">
          <a:xfrm rot="10800000">
            <a:off x="8585200" y="3121025"/>
            <a:ext cx="155575" cy="4794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 bwMode="auto">
          <a:xfrm rot="10800000">
            <a:off x="8743950" y="3644900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604"/>
          <p:cNvGrpSpPr>
            <a:grpSpLocks noChangeAspect="1"/>
          </p:cNvGrpSpPr>
          <p:nvPr/>
        </p:nvGrpSpPr>
        <p:grpSpPr bwMode="auto">
          <a:xfrm>
            <a:off x="7543800" y="5232545"/>
            <a:ext cx="1030263" cy="626917"/>
            <a:chOff x="3429001" y="4046791"/>
            <a:chExt cx="1425575" cy="867400"/>
          </a:xfrm>
        </p:grpSpPr>
        <p:cxnSp>
          <p:nvCxnSpPr>
            <p:cNvPr id="201" name="Straight Connector 200"/>
            <p:cNvCxnSpPr/>
            <p:nvPr/>
          </p:nvCxnSpPr>
          <p:spPr bwMode="auto">
            <a:xfrm rot="10800000" flipH="1" flipV="1">
              <a:off x="3427990" y="4059769"/>
              <a:ext cx="171337" cy="379987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 bwMode="auto">
            <a:xfrm rot="10800000" flipH="1" flipV="1">
              <a:off x="3590540" y="4439756"/>
              <a:ext cx="0" cy="47443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 bwMode="auto">
            <a:xfrm rot="10800000">
              <a:off x="3619096" y="4901012"/>
              <a:ext cx="188910" cy="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 bwMode="auto">
            <a:xfrm rot="60000" flipH="1">
              <a:off x="3876101" y="4848297"/>
              <a:ext cx="237235" cy="54912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 bwMode="auto">
            <a:xfrm rot="10800000" flipV="1">
              <a:off x="4473582" y="4046590"/>
              <a:ext cx="380017" cy="57107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cxnSpLocks noChangeAspect="1"/>
            </p:cNvCxnSpPr>
            <p:nvPr/>
          </p:nvCxnSpPr>
          <p:spPr bwMode="auto">
            <a:xfrm rot="120000" flipH="1">
              <a:off x="4001309" y="4597901"/>
              <a:ext cx="494240" cy="13398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Oval 206"/>
            <p:cNvSpPr/>
            <p:nvPr/>
          </p:nvSpPr>
          <p:spPr bwMode="auto">
            <a:xfrm rot="10258769" flipH="1">
              <a:off x="3963966" y="4670385"/>
              <a:ext cx="138388" cy="900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sp>
          <p:nvSpPr>
            <p:cNvPr id="208" name="Oval 614"/>
            <p:cNvSpPr>
              <a:spLocks noChangeArrowheads="1"/>
            </p:cNvSpPr>
            <p:nvPr/>
          </p:nvSpPr>
          <p:spPr bwMode="auto">
            <a:xfrm rot="10800000" flipH="1">
              <a:off x="4495800" y="4694492"/>
              <a:ext cx="126654" cy="126642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  <p:cxnSp>
          <p:nvCxnSpPr>
            <p:cNvPr id="209" name="Straight Connector 208"/>
            <p:cNvCxnSpPr>
              <a:cxnSpLocks noChangeAspect="1"/>
            </p:cNvCxnSpPr>
            <p:nvPr/>
          </p:nvCxnSpPr>
          <p:spPr>
            <a:xfrm rot="720000" flipH="1">
              <a:off x="4196808" y="4617670"/>
              <a:ext cx="151568" cy="7687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0" name="Straight Connector 209"/>
          <p:cNvCxnSpPr>
            <a:cxnSpLocks noChangeAspect="1"/>
          </p:cNvCxnSpPr>
          <p:nvPr/>
        </p:nvCxnSpPr>
        <p:spPr bwMode="auto">
          <a:xfrm rot="2700000" flipV="1">
            <a:off x="8083550" y="2559050"/>
            <a:ext cx="128588" cy="5397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606"/>
          <p:cNvSpPr txBox="1">
            <a:spLocks noChangeArrowheads="1"/>
          </p:cNvSpPr>
          <p:nvPr/>
        </p:nvSpPr>
        <p:spPr bwMode="auto">
          <a:xfrm>
            <a:off x="7543800" y="3218080"/>
            <a:ext cx="114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All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high-Z 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FW + </a:t>
            </a:r>
            <a:r>
              <a:rPr lang="en-US" sz="2000" b="1" i="0" dirty="0" err="1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divertors</a:t>
            </a:r>
            <a:endParaRPr lang="en-US" sz="2000" b="1" i="0" dirty="0">
              <a:solidFill>
                <a:schemeClr val="tx1"/>
              </a:solidFill>
              <a:latin typeface="Arial Narrow" pitchFamily="1" charset="0"/>
              <a:cs typeface="Arial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+ 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flowing LLD </a:t>
            </a: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module</a:t>
            </a:r>
          </a:p>
        </p:txBody>
      </p:sp>
      <p:sp>
        <p:nvSpPr>
          <p:cNvPr id="212" name="TextBox 558"/>
          <p:cNvSpPr txBox="1">
            <a:spLocks noChangeArrowheads="1"/>
          </p:cNvSpPr>
          <p:nvPr/>
        </p:nvSpPr>
        <p:spPr bwMode="auto">
          <a:xfrm>
            <a:off x="6096000" y="3383340"/>
            <a:ext cx="1219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Cryo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 + high-Z FW and OBD</a:t>
            </a:r>
          </a:p>
          <a:p>
            <a:pPr algn="ctr">
              <a:lnSpc>
                <a:spcPct val="80000"/>
              </a:lnSpc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+ liquid Li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divertor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 (LLD)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</p:txBody>
      </p:sp>
      <p:sp>
        <p:nvSpPr>
          <p:cNvPr id="213" name="TextBox 562"/>
          <p:cNvSpPr txBox="1">
            <a:spLocks noChangeArrowheads="1"/>
          </p:cNvSpPr>
          <p:nvPr/>
        </p:nvSpPr>
        <p:spPr bwMode="auto">
          <a:xfrm>
            <a:off x="6523038" y="2125662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2021</a:t>
            </a:r>
            <a:endParaRPr lang="en-US" sz="2000" b="1" i="0" dirty="0">
              <a:solidFill>
                <a:srgbClr val="FF0000"/>
              </a:solidFill>
              <a:latin typeface="Arial Narrow" pitchFamily="1" charset="0"/>
              <a:cs typeface="Arial" charset="0"/>
            </a:endParaRPr>
          </a:p>
        </p:txBody>
      </p:sp>
      <p:sp>
        <p:nvSpPr>
          <p:cNvPr id="247" name="TextBox 567"/>
          <p:cNvSpPr txBox="1">
            <a:spLocks noChangeArrowheads="1"/>
          </p:cNvSpPr>
          <p:nvPr/>
        </p:nvSpPr>
        <p:spPr bwMode="auto">
          <a:xfrm>
            <a:off x="7924800" y="2138362"/>
            <a:ext cx="957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1" charset="0"/>
              </a:rPr>
              <a:t>2022-23</a:t>
            </a:r>
            <a:endParaRPr lang="en-US" sz="2000" b="1" i="0" dirty="0">
              <a:solidFill>
                <a:srgbClr val="FF0000"/>
              </a:solidFill>
              <a:latin typeface="Arial Narrow" pitchFamily="1" charset="0"/>
              <a:cs typeface="Arial" charset="0"/>
            </a:endParaRPr>
          </a:p>
        </p:txBody>
      </p:sp>
      <p:sp>
        <p:nvSpPr>
          <p:cNvPr id="179" name="TextBox 552"/>
          <p:cNvSpPr txBox="1">
            <a:spLocks noChangeArrowheads="1"/>
          </p:cNvSpPr>
          <p:nvPr/>
        </p:nvSpPr>
        <p:spPr bwMode="auto">
          <a:xfrm flipH="1">
            <a:off x="3251200" y="6011862"/>
            <a:ext cx="10922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 dirty="0" err="1">
                <a:latin typeface="Arial Narrow" pitchFamily="1" charset="0"/>
                <a:cs typeface="Arial" charset="0"/>
              </a:rPr>
              <a:t>Cryo</a:t>
            </a:r>
            <a:r>
              <a:rPr lang="en-US" sz="1600" b="1" i="0" dirty="0">
                <a:latin typeface="Arial Narrow" pitchFamily="1" charset="0"/>
                <a:cs typeface="Arial" charset="0"/>
              </a:rPr>
              <a:t>-pump</a:t>
            </a:r>
            <a:endParaRPr lang="en-US" sz="1400" b="1" i="0" dirty="0">
              <a:latin typeface="Arial Narrow" pitchFamily="1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891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1" charset="-128"/>
              </a:rPr>
              <a:t>NSTX-U internal component staging supports goal to assess compatibility of high </a:t>
            </a:r>
            <a:r>
              <a:rPr lang="en-US" sz="2400" dirty="0" err="1" smtClean="0">
                <a:latin typeface="Symbol" pitchFamily="1" charset="2"/>
                <a:ea typeface="ＭＳ Ｐゴシック" pitchFamily="1" charset="-128"/>
              </a:rPr>
              <a:t>t</a:t>
            </a:r>
            <a:r>
              <a:rPr lang="en-US" sz="2400" baseline="-25000" dirty="0" err="1" smtClean="0">
                <a:ea typeface="ＭＳ Ｐゴシック" pitchFamily="1" charset="-128"/>
              </a:rPr>
              <a:t>E</a:t>
            </a:r>
            <a:r>
              <a:rPr lang="en-US" sz="2400" dirty="0" smtClean="0">
                <a:ea typeface="ＭＳ Ｐゴシック" pitchFamily="1" charset="-128"/>
              </a:rPr>
              <a:t> and</a:t>
            </a:r>
            <a:r>
              <a:rPr lang="en-US" sz="2400" dirty="0" smtClean="0">
                <a:latin typeface="Symbol" pitchFamily="1" charset="2"/>
                <a:ea typeface="ＭＳ Ｐゴシック" pitchFamily="1" charset="-128"/>
              </a:rPr>
              <a:t> b </a:t>
            </a:r>
            <a:r>
              <a:rPr lang="en-US" sz="2400" dirty="0" smtClean="0">
                <a:ea typeface="ＭＳ Ｐゴシック" pitchFamily="1" charset="-128"/>
              </a:rPr>
              <a:t>+ 100% NICD with metallic PFCs</a:t>
            </a:r>
          </a:p>
        </p:txBody>
      </p:sp>
      <p:cxnSp>
        <p:nvCxnSpPr>
          <p:cNvPr id="3891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2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sp>
        <p:nvSpPr>
          <p:cNvPr id="3892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noFill/>
        </p:spPr>
        <p:txBody>
          <a:bodyPr/>
          <a:lstStyle/>
          <a:p>
            <a:fld id="{5CBF379A-17CD-4911-9356-2BE1C3AC467C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2" name="Group 545"/>
          <p:cNvGrpSpPr>
            <a:grpSpLocks/>
          </p:cNvGrpSpPr>
          <p:nvPr/>
        </p:nvGrpSpPr>
        <p:grpSpPr bwMode="auto">
          <a:xfrm>
            <a:off x="317500" y="2466975"/>
            <a:ext cx="1270000" cy="3387725"/>
            <a:chOff x="334963" y="2170113"/>
            <a:chExt cx="1270000" cy="3387725"/>
          </a:xfrm>
        </p:grpSpPr>
        <p:cxnSp>
          <p:nvCxnSpPr>
            <p:cNvPr id="675" name="Straight Connector 674"/>
            <p:cNvCxnSpPr/>
            <p:nvPr/>
          </p:nvCxnSpPr>
          <p:spPr>
            <a:xfrm>
              <a:off x="334963" y="2787650"/>
              <a:ext cx="0" cy="2125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/>
            <p:cNvCxnSpPr/>
            <p:nvPr/>
          </p:nvCxnSpPr>
          <p:spPr>
            <a:xfrm flipV="1">
              <a:off x="334963" y="25130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Connector 676"/>
            <p:cNvCxnSpPr/>
            <p:nvPr/>
          </p:nvCxnSpPr>
          <p:spPr>
            <a:xfrm>
              <a:off x="334963" y="49133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/>
            <p:cNvCxnSpPr/>
            <p:nvPr/>
          </p:nvCxnSpPr>
          <p:spPr>
            <a:xfrm flipV="1">
              <a:off x="454026" y="2170113"/>
              <a:ext cx="0" cy="342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/>
            <p:cNvCxnSpPr/>
            <p:nvPr/>
          </p:nvCxnSpPr>
          <p:spPr>
            <a:xfrm flipH="1">
              <a:off x="473076" y="2170113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/>
            <p:cNvCxnSpPr/>
            <p:nvPr/>
          </p:nvCxnSpPr>
          <p:spPr>
            <a:xfrm flipH="1">
              <a:off x="473076" y="5553075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/>
            <p:cNvCxnSpPr/>
            <p:nvPr/>
          </p:nvCxnSpPr>
          <p:spPr>
            <a:xfrm flipV="1">
              <a:off x="454026" y="5187950"/>
              <a:ext cx="0" cy="3698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/>
            <p:cNvCxnSpPr/>
            <p:nvPr/>
          </p:nvCxnSpPr>
          <p:spPr>
            <a:xfrm flipH="1" flipV="1">
              <a:off x="658813" y="2170113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/>
            <p:cNvCxnSpPr/>
            <p:nvPr/>
          </p:nvCxnSpPr>
          <p:spPr>
            <a:xfrm flipH="1" flipV="1">
              <a:off x="1089026" y="2376488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flipH="1" flipV="1">
              <a:off x="1363663" y="2811463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/>
            <p:cNvCxnSpPr/>
            <p:nvPr/>
          </p:nvCxnSpPr>
          <p:spPr>
            <a:xfrm flipH="1" flipV="1">
              <a:off x="1522413" y="3336925"/>
              <a:ext cx="82550" cy="479425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/>
            <p:cNvCxnSpPr/>
            <p:nvPr/>
          </p:nvCxnSpPr>
          <p:spPr>
            <a:xfrm rot="10800000" flipV="1">
              <a:off x="658813" y="5365750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>
            <a:xfrm rot="10800000" flipV="1">
              <a:off x="1089026" y="4913313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>
            <a:xfrm rot="10800000" flipV="1">
              <a:off x="1363663" y="4408488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/>
            <p:cNvCxnSpPr/>
            <p:nvPr/>
          </p:nvCxnSpPr>
          <p:spPr>
            <a:xfrm rot="10800000" flipV="1">
              <a:off x="1522413" y="3884613"/>
              <a:ext cx="82550" cy="48101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46"/>
          <p:cNvGrpSpPr>
            <a:grpSpLocks/>
          </p:cNvGrpSpPr>
          <p:nvPr/>
        </p:nvGrpSpPr>
        <p:grpSpPr bwMode="auto">
          <a:xfrm>
            <a:off x="1765300" y="2466975"/>
            <a:ext cx="1270000" cy="3392487"/>
            <a:chOff x="1773378" y="2703574"/>
            <a:chExt cx="1270102" cy="3392425"/>
          </a:xfrm>
        </p:grpSpPr>
        <p:grpSp>
          <p:nvGrpSpPr>
            <p:cNvPr id="4" name="Group 657"/>
            <p:cNvGrpSpPr>
              <a:grpSpLocks/>
            </p:cNvGrpSpPr>
            <p:nvPr/>
          </p:nvGrpSpPr>
          <p:grpSpPr bwMode="auto">
            <a:xfrm flipV="1">
              <a:off x="1773378" y="2703574"/>
              <a:ext cx="1270102" cy="3392425"/>
              <a:chOff x="1775460" y="1981200"/>
              <a:chExt cx="1270102" cy="3387852"/>
            </a:xfrm>
          </p:grpSpPr>
          <p:cxnSp>
            <p:nvCxnSpPr>
              <p:cNvPr id="660" name="Straight Connector 659"/>
              <p:cNvCxnSpPr/>
              <p:nvPr/>
            </p:nvCxnSpPr>
            <p:spPr>
              <a:xfrm>
                <a:off x="1775460" y="2599479"/>
                <a:ext cx="0" cy="212434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 flipV="1">
                <a:off x="1775460" y="2323632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>
                <a:off x="1775460" y="4723823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 flipV="1">
                <a:off x="1892944" y="1981200"/>
                <a:ext cx="0" cy="34243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/>
              <p:cNvCxnSpPr/>
              <p:nvPr/>
            </p:nvCxnSpPr>
            <p:spPr>
              <a:xfrm flipH="1">
                <a:off x="1911996" y="1981200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 flipH="1">
                <a:off x="1911996" y="5364297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/>
              <p:cNvCxnSpPr/>
              <p:nvPr/>
            </p:nvCxnSpPr>
            <p:spPr>
              <a:xfrm flipV="1">
                <a:off x="1892944" y="4999670"/>
                <a:ext cx="0" cy="36938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/>
              <p:cNvCxnSpPr/>
              <p:nvPr/>
            </p:nvCxnSpPr>
            <p:spPr>
              <a:xfrm flipH="1" flipV="1">
                <a:off x="2105687" y="1981200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>
                <a:cxnSpLocks noChangeAspect="1"/>
              </p:cNvCxnSpPr>
              <p:nvPr/>
            </p:nvCxnSpPr>
            <p:spPr>
              <a:xfrm flipH="1" flipV="1">
                <a:off x="2529584" y="2187293"/>
                <a:ext cx="247670" cy="37096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flipH="1" flipV="1">
                <a:off x="2804243" y="2623259"/>
                <a:ext cx="155587" cy="48035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flipH="1" flipV="1">
                <a:off x="2963005" y="3146418"/>
                <a:ext cx="82557" cy="48035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 flipV="1">
                <a:off x="2099336" y="5177227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10800000" flipV="1">
                <a:off x="2529584" y="4723823"/>
                <a:ext cx="274659" cy="41218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/>
              <p:cNvCxnSpPr/>
              <p:nvPr/>
            </p:nvCxnSpPr>
            <p:spPr>
              <a:xfrm rot="10800000" flipV="1">
                <a:off x="2804243" y="4219687"/>
                <a:ext cx="155587" cy="47877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/>
              <p:cNvCxnSpPr/>
              <p:nvPr/>
            </p:nvCxnSpPr>
            <p:spPr>
              <a:xfrm rot="10800000" flipV="1">
                <a:off x="2963005" y="3696528"/>
                <a:ext cx="82557" cy="47877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9" name="Straight Connector 658"/>
            <p:cNvCxnSpPr>
              <a:cxnSpLocks noChangeAspect="1"/>
            </p:cNvCxnSpPr>
            <p:nvPr/>
          </p:nvCxnSpPr>
          <p:spPr bwMode="auto">
            <a:xfrm rot="480000" flipH="1">
              <a:off x="2276656" y="5964239"/>
              <a:ext cx="119072" cy="6984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47"/>
          <p:cNvGrpSpPr>
            <a:grpSpLocks/>
          </p:cNvGrpSpPr>
          <p:nvPr/>
        </p:nvGrpSpPr>
        <p:grpSpPr bwMode="auto">
          <a:xfrm>
            <a:off x="3213100" y="2466975"/>
            <a:ext cx="1270000" cy="3409950"/>
            <a:chOff x="3302000" y="2703576"/>
            <a:chExt cx="1270000" cy="3409694"/>
          </a:xfrm>
        </p:grpSpPr>
        <p:cxnSp>
          <p:nvCxnSpPr>
            <p:cNvPr id="637" name="Straight Connector 636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646"/>
            <p:cNvGrpSpPr>
              <a:grpSpLocks noChangeAspect="1"/>
            </p:cNvGrpSpPr>
            <p:nvPr/>
          </p:nvGrpSpPr>
          <p:grpSpPr bwMode="auto">
            <a:xfrm>
              <a:off x="3302001" y="5486254"/>
              <a:ext cx="1030288" cy="627016"/>
              <a:chOff x="3427990" y="4046589"/>
              <a:chExt cx="1425609" cy="867602"/>
            </a:xfrm>
          </p:grpSpPr>
          <p:cxnSp>
            <p:nvCxnSpPr>
              <p:cNvPr id="649" name="Straight Connector 648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31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39032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</p:grpSp>
        <p:cxnSp>
          <p:nvCxnSpPr>
            <p:cNvPr id="648" name="Straight Connector 647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25" name="TextBox 548"/>
          <p:cNvSpPr txBox="1">
            <a:spLocks noChangeArrowheads="1"/>
          </p:cNvSpPr>
          <p:nvPr/>
        </p:nvSpPr>
        <p:spPr bwMode="auto">
          <a:xfrm>
            <a:off x="5943600" y="5983287"/>
            <a:ext cx="19812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 dirty="0" smtClean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Flowing liquid Li </a:t>
            </a:r>
            <a:r>
              <a:rPr lang="en-US" sz="1600" b="1" i="0" dirty="0" err="1" smtClean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divertor</a:t>
            </a:r>
            <a:r>
              <a:rPr lang="en-US" sz="1600" b="1" i="0" dirty="0" smtClean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 (LLD) module</a:t>
            </a:r>
            <a:endParaRPr lang="en-US" sz="1600" b="1" i="0" dirty="0">
              <a:solidFill>
                <a:srgbClr val="FF0000"/>
              </a:solidFill>
              <a:latin typeface="Arial Narrow" pitchFamily="1" charset="0"/>
              <a:cs typeface="Arial" charset="0"/>
            </a:endParaRPr>
          </a:p>
        </p:txBody>
      </p:sp>
      <p:cxnSp>
        <p:nvCxnSpPr>
          <p:cNvPr id="550" name="Straight Arrow Connector 549"/>
          <p:cNvCxnSpPr/>
          <p:nvPr/>
        </p:nvCxnSpPr>
        <p:spPr>
          <a:xfrm rot="-240000" flipH="1" flipV="1">
            <a:off x="6729413" y="5707062"/>
            <a:ext cx="65087" cy="27622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7" name="TextBox 550"/>
          <p:cNvSpPr txBox="1">
            <a:spLocks noChangeArrowheads="1"/>
          </p:cNvSpPr>
          <p:nvPr/>
        </p:nvSpPr>
        <p:spPr bwMode="auto">
          <a:xfrm>
            <a:off x="7924800" y="5983287"/>
            <a:ext cx="1143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 dirty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Full </a:t>
            </a:r>
            <a:r>
              <a:rPr lang="en-US" sz="1600" b="1" i="0" dirty="0" err="1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toroidal</a:t>
            </a:r>
            <a:r>
              <a:rPr lang="en-US" sz="1600" b="1" i="0" dirty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 flowing Li</a:t>
            </a:r>
          </a:p>
        </p:txBody>
      </p:sp>
      <p:sp>
        <p:nvSpPr>
          <p:cNvPr id="38929" name="TextBox 552"/>
          <p:cNvSpPr txBox="1">
            <a:spLocks noChangeArrowheads="1"/>
          </p:cNvSpPr>
          <p:nvPr/>
        </p:nvSpPr>
        <p:spPr bwMode="auto">
          <a:xfrm flipH="1">
            <a:off x="3251200" y="6011862"/>
            <a:ext cx="10922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 dirty="0" err="1">
                <a:latin typeface="Arial Narrow" pitchFamily="1" charset="0"/>
                <a:cs typeface="Arial" charset="0"/>
              </a:rPr>
              <a:t>Cryo</a:t>
            </a:r>
            <a:r>
              <a:rPr lang="en-US" sz="1600" b="1" i="0" dirty="0">
                <a:latin typeface="Arial Narrow" pitchFamily="1" charset="0"/>
                <a:cs typeface="Arial" charset="0"/>
              </a:rPr>
              <a:t>-pump</a:t>
            </a:r>
            <a:endParaRPr lang="en-US" sz="1400" b="1" i="0" dirty="0">
              <a:latin typeface="Arial Narrow" pitchFamily="1" charset="0"/>
              <a:cs typeface="Arial" charset="0"/>
            </a:endParaRPr>
          </a:p>
        </p:txBody>
      </p:sp>
      <p:cxnSp>
        <p:nvCxnSpPr>
          <p:cNvPr id="617" name="Straight Connector 616"/>
          <p:cNvCxnSpPr/>
          <p:nvPr/>
        </p:nvCxnSpPr>
        <p:spPr bwMode="auto">
          <a:xfrm flipV="1">
            <a:off x="7556500" y="3076575"/>
            <a:ext cx="0" cy="2128837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/>
          <p:nvPr/>
        </p:nvCxnSpPr>
        <p:spPr bwMode="auto">
          <a:xfrm flipV="1">
            <a:off x="7556500" y="2800350"/>
            <a:ext cx="123825" cy="2762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Straight Connector 618"/>
          <p:cNvCxnSpPr/>
          <p:nvPr/>
        </p:nvCxnSpPr>
        <p:spPr bwMode="auto">
          <a:xfrm flipH="1" flipV="1">
            <a:off x="7693025" y="2435225"/>
            <a:ext cx="138113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/>
          <p:nvPr/>
        </p:nvCxnSpPr>
        <p:spPr bwMode="auto">
          <a:xfrm>
            <a:off x="7673975" y="2430462"/>
            <a:ext cx="0" cy="369888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/>
          <p:nvPr/>
        </p:nvCxnSpPr>
        <p:spPr bwMode="auto">
          <a:xfrm flipH="1">
            <a:off x="8585200" y="4699000"/>
            <a:ext cx="155575" cy="4826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/>
          <p:cNvCxnSpPr/>
          <p:nvPr/>
        </p:nvCxnSpPr>
        <p:spPr bwMode="auto">
          <a:xfrm flipH="1">
            <a:off x="8743950" y="4175125"/>
            <a:ext cx="82550" cy="481012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/>
          <p:nvPr/>
        </p:nvCxnSpPr>
        <p:spPr bwMode="auto">
          <a:xfrm rot="10800000">
            <a:off x="8310563" y="2663825"/>
            <a:ext cx="274637" cy="4127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Connector 624"/>
          <p:cNvCxnSpPr/>
          <p:nvPr/>
        </p:nvCxnSpPr>
        <p:spPr bwMode="auto">
          <a:xfrm rot="10800000">
            <a:off x="8585200" y="3101975"/>
            <a:ext cx="155575" cy="4794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Connector 625"/>
          <p:cNvCxnSpPr/>
          <p:nvPr/>
        </p:nvCxnSpPr>
        <p:spPr bwMode="auto">
          <a:xfrm rot="10800000">
            <a:off x="8743950" y="3625850"/>
            <a:ext cx="82550" cy="481012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12" name="TextBox 635"/>
          <p:cNvSpPr txBox="1">
            <a:spLocks noChangeArrowheads="1"/>
          </p:cNvSpPr>
          <p:nvPr/>
        </p:nvSpPr>
        <p:spPr bwMode="auto">
          <a:xfrm>
            <a:off x="7543800" y="3119497"/>
            <a:ext cx="1143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Upper </a:t>
            </a:r>
            <a:r>
              <a:rPr lang="en-US" sz="2000" b="1" i="0" dirty="0" err="1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cryo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 + all </a:t>
            </a:r>
            <a:endParaRPr lang="en-US" sz="2000" b="1" i="0" dirty="0">
              <a:solidFill>
                <a:schemeClr val="tx1"/>
              </a:solidFill>
              <a:latin typeface="Arial Narrow" pitchFamily="1" charset="0"/>
              <a:cs typeface="Arial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high-Z 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&amp; </a:t>
            </a: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higher-T PFCs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+ full  </a:t>
            </a:r>
            <a:r>
              <a:rPr lang="en-US" sz="2000" b="1" i="0" dirty="0" err="1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toroidal</a:t>
            </a: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 LLD</a:t>
            </a:r>
          </a:p>
        </p:txBody>
      </p:sp>
      <p:cxnSp>
        <p:nvCxnSpPr>
          <p:cNvPr id="595" name="Straight Connector 594"/>
          <p:cNvCxnSpPr/>
          <p:nvPr/>
        </p:nvCxnSpPr>
        <p:spPr bwMode="auto">
          <a:xfrm flipV="1">
            <a:off x="6108700" y="3095625"/>
            <a:ext cx="0" cy="2128837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/>
          <p:cNvCxnSpPr/>
          <p:nvPr/>
        </p:nvCxnSpPr>
        <p:spPr bwMode="auto">
          <a:xfrm flipV="1">
            <a:off x="6108700" y="2819400"/>
            <a:ext cx="123825" cy="2762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/>
          <p:cNvCxnSpPr/>
          <p:nvPr/>
        </p:nvCxnSpPr>
        <p:spPr bwMode="auto">
          <a:xfrm flipH="1" flipV="1">
            <a:off x="6245225" y="2454275"/>
            <a:ext cx="138113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 bwMode="auto">
          <a:xfrm>
            <a:off x="6226175" y="2449512"/>
            <a:ext cx="0" cy="369888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 bwMode="auto">
          <a:xfrm flipH="1">
            <a:off x="7137400" y="4718050"/>
            <a:ext cx="155575" cy="4826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/>
          <p:nvPr/>
        </p:nvCxnSpPr>
        <p:spPr bwMode="auto">
          <a:xfrm flipH="1">
            <a:off x="7296150" y="4194175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/>
          <p:cNvCxnSpPr/>
          <p:nvPr/>
        </p:nvCxnSpPr>
        <p:spPr bwMode="auto">
          <a:xfrm rot="10800000">
            <a:off x="6432550" y="2476500"/>
            <a:ext cx="395288" cy="1651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/>
          <p:nvPr/>
        </p:nvCxnSpPr>
        <p:spPr bwMode="auto">
          <a:xfrm rot="10800000">
            <a:off x="6862763" y="2682875"/>
            <a:ext cx="274637" cy="4127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/>
          <p:cNvCxnSpPr/>
          <p:nvPr/>
        </p:nvCxnSpPr>
        <p:spPr bwMode="auto">
          <a:xfrm rot="10800000">
            <a:off x="7137400" y="3121025"/>
            <a:ext cx="155575" cy="4794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 bwMode="auto">
          <a:xfrm rot="10800000">
            <a:off x="7296150" y="3644900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04"/>
          <p:cNvGrpSpPr>
            <a:grpSpLocks noChangeAspect="1"/>
          </p:cNvGrpSpPr>
          <p:nvPr/>
        </p:nvGrpSpPr>
        <p:grpSpPr bwMode="auto">
          <a:xfrm>
            <a:off x="6096000" y="5232545"/>
            <a:ext cx="1030263" cy="626917"/>
            <a:chOff x="3429001" y="4046791"/>
            <a:chExt cx="1425575" cy="867400"/>
          </a:xfrm>
        </p:grpSpPr>
        <p:cxnSp>
          <p:nvCxnSpPr>
            <p:cNvPr id="608" name="Straight Connector 607"/>
            <p:cNvCxnSpPr/>
            <p:nvPr/>
          </p:nvCxnSpPr>
          <p:spPr bwMode="auto">
            <a:xfrm rot="10800000" flipH="1" flipV="1">
              <a:off x="3427990" y="4059769"/>
              <a:ext cx="171337" cy="379987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 bwMode="auto">
            <a:xfrm rot="10800000" flipH="1" flipV="1">
              <a:off x="3590540" y="4439756"/>
              <a:ext cx="0" cy="47443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 bwMode="auto">
            <a:xfrm rot="10800000">
              <a:off x="3619096" y="4901012"/>
              <a:ext cx="188910" cy="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Straight Connector 610"/>
            <p:cNvCxnSpPr/>
            <p:nvPr/>
          </p:nvCxnSpPr>
          <p:spPr bwMode="auto">
            <a:xfrm rot="60000" flipH="1">
              <a:off x="3876101" y="4848297"/>
              <a:ext cx="237235" cy="54912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Connector 611"/>
            <p:cNvCxnSpPr/>
            <p:nvPr/>
          </p:nvCxnSpPr>
          <p:spPr bwMode="auto">
            <a:xfrm rot="10800000" flipV="1">
              <a:off x="4473582" y="4046590"/>
              <a:ext cx="380017" cy="57107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Connector 612"/>
            <p:cNvCxnSpPr>
              <a:cxnSpLocks noChangeAspect="1"/>
            </p:cNvCxnSpPr>
            <p:nvPr/>
          </p:nvCxnSpPr>
          <p:spPr bwMode="auto">
            <a:xfrm rot="120000" flipH="1">
              <a:off x="4001309" y="4597901"/>
              <a:ext cx="494240" cy="13398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4" name="Oval 613"/>
            <p:cNvSpPr/>
            <p:nvPr/>
          </p:nvSpPr>
          <p:spPr bwMode="auto">
            <a:xfrm rot="10258769" flipH="1">
              <a:off x="3963966" y="4670385"/>
              <a:ext cx="138388" cy="900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sp>
          <p:nvSpPr>
            <p:cNvPr id="38991" name="Oval 614"/>
            <p:cNvSpPr>
              <a:spLocks noChangeArrowheads="1"/>
            </p:cNvSpPr>
            <p:nvPr/>
          </p:nvSpPr>
          <p:spPr bwMode="auto">
            <a:xfrm rot="10800000" flipH="1">
              <a:off x="4495800" y="4694492"/>
              <a:ext cx="126654" cy="126642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  <p:cxnSp>
          <p:nvCxnSpPr>
            <p:cNvPr id="616" name="Straight Connector 615"/>
            <p:cNvCxnSpPr>
              <a:cxnSpLocks noChangeAspect="1"/>
            </p:cNvCxnSpPr>
            <p:nvPr/>
          </p:nvCxnSpPr>
          <p:spPr>
            <a:xfrm rot="720000" flipH="1">
              <a:off x="4196808" y="4617670"/>
              <a:ext cx="151568" cy="7687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6" name="Straight Connector 605"/>
          <p:cNvCxnSpPr>
            <a:cxnSpLocks noChangeAspect="1"/>
          </p:cNvCxnSpPr>
          <p:nvPr/>
        </p:nvCxnSpPr>
        <p:spPr bwMode="auto">
          <a:xfrm rot="2700000" flipV="1">
            <a:off x="6635750" y="2559050"/>
            <a:ext cx="128588" cy="5397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83" name="TextBox 606"/>
          <p:cNvSpPr txBox="1">
            <a:spLocks noChangeArrowheads="1"/>
          </p:cNvSpPr>
          <p:nvPr/>
        </p:nvSpPr>
        <p:spPr bwMode="auto">
          <a:xfrm>
            <a:off x="6096000" y="3276600"/>
            <a:ext cx="114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All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high-Z 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FW + </a:t>
            </a:r>
            <a:r>
              <a:rPr lang="en-US" sz="2000" b="1" i="0" dirty="0" err="1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divertors</a:t>
            </a:r>
            <a:endParaRPr lang="en-US" sz="2000" b="1" i="0" dirty="0">
              <a:solidFill>
                <a:schemeClr val="tx1"/>
              </a:solidFill>
              <a:latin typeface="Arial Narrow" pitchFamily="1" charset="0"/>
              <a:cs typeface="Arial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+ 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flowing LLD </a:t>
            </a: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module</a:t>
            </a:r>
          </a:p>
        </p:txBody>
      </p:sp>
      <p:sp>
        <p:nvSpPr>
          <p:cNvPr id="38933" name="TextBox 556"/>
          <p:cNvSpPr txBox="1">
            <a:spLocks noChangeArrowheads="1"/>
          </p:cNvSpPr>
          <p:nvPr/>
        </p:nvSpPr>
        <p:spPr bwMode="auto">
          <a:xfrm>
            <a:off x="1816100" y="3544887"/>
            <a:ext cx="1016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Lower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OBD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high-Z row of tiles</a:t>
            </a:r>
          </a:p>
        </p:txBody>
      </p:sp>
      <p:sp>
        <p:nvSpPr>
          <p:cNvPr id="558" name="Rectangle 557"/>
          <p:cNvSpPr>
            <a:spLocks noChangeArrowheads="1"/>
          </p:cNvSpPr>
          <p:nvPr/>
        </p:nvSpPr>
        <p:spPr bwMode="auto">
          <a:xfrm>
            <a:off x="393700" y="3517900"/>
            <a:ext cx="98266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chemeClr val="tx1"/>
                </a:solidFill>
                <a:latin typeface="Arial Narrow" pitchFamily="1" charset="0"/>
              </a:rPr>
              <a:t>C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rgbClr val="00B0F0"/>
                </a:solidFill>
                <a:latin typeface="Arial Narrow" pitchFamily="1" charset="0"/>
              </a:rPr>
              <a:t>BN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rgbClr val="FF0000"/>
                </a:solidFill>
                <a:latin typeface="Arial Narrow" pitchFamily="1" charset="0"/>
              </a:rPr>
              <a:t>Li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i="0">
                <a:solidFill>
                  <a:srgbClr val="BFBFBF"/>
                </a:solidFill>
                <a:latin typeface="Arial Narrow" pitchFamily="1" charset="0"/>
              </a:rPr>
              <a:t>High-Z</a:t>
            </a:r>
          </a:p>
        </p:txBody>
      </p:sp>
      <p:sp>
        <p:nvSpPr>
          <p:cNvPr id="38935" name="TextBox 558"/>
          <p:cNvSpPr txBox="1">
            <a:spLocks noChangeArrowheads="1"/>
          </p:cNvSpPr>
          <p:nvPr/>
        </p:nvSpPr>
        <p:spPr bwMode="auto">
          <a:xfrm>
            <a:off x="3213100" y="3647182"/>
            <a:ext cx="1206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 err="1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Cryo</a:t>
            </a: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 + 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high-Z FW and OBD </a:t>
            </a:r>
            <a:endParaRPr lang="en-US" sz="2000" b="1" i="0" dirty="0">
              <a:solidFill>
                <a:schemeClr val="tx1"/>
              </a:solidFill>
              <a:latin typeface="Arial Narrow" pitchFamily="1" charset="0"/>
              <a:cs typeface="Arial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PFCs</a:t>
            </a:r>
            <a:endParaRPr lang="en-US" sz="2000" b="1" i="0" dirty="0">
              <a:solidFill>
                <a:schemeClr val="tx1"/>
              </a:solidFill>
              <a:latin typeface="Arial Narrow" pitchFamily="1" charset="0"/>
              <a:cs typeface="Arial" charset="0"/>
            </a:endParaRPr>
          </a:p>
        </p:txBody>
      </p:sp>
      <p:sp>
        <p:nvSpPr>
          <p:cNvPr id="38936" name="TextBox 559"/>
          <p:cNvSpPr txBox="1">
            <a:spLocks noChangeArrowheads="1"/>
          </p:cNvSpPr>
          <p:nvPr/>
        </p:nvSpPr>
        <p:spPr bwMode="auto">
          <a:xfrm>
            <a:off x="317500" y="1439862"/>
            <a:ext cx="838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Nominal 2014-18 5 year plan steps for implementation of cryo-pump + high-Z PFCs + LLD</a:t>
            </a:r>
          </a:p>
        </p:txBody>
      </p:sp>
      <p:sp>
        <p:nvSpPr>
          <p:cNvPr id="38937" name="TextBox 560"/>
          <p:cNvSpPr txBox="1">
            <a:spLocks noChangeArrowheads="1"/>
          </p:cNvSpPr>
          <p:nvPr/>
        </p:nvSpPr>
        <p:spPr bwMode="auto">
          <a:xfrm>
            <a:off x="7445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2015</a:t>
            </a:r>
          </a:p>
        </p:txBody>
      </p:sp>
      <p:sp>
        <p:nvSpPr>
          <p:cNvPr id="38938" name="TextBox 561"/>
          <p:cNvSpPr txBox="1">
            <a:spLocks noChangeArrowheads="1"/>
          </p:cNvSpPr>
          <p:nvPr/>
        </p:nvSpPr>
        <p:spPr bwMode="auto">
          <a:xfrm>
            <a:off x="2146300" y="2125662"/>
            <a:ext cx="652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2016</a:t>
            </a:r>
          </a:p>
        </p:txBody>
      </p:sp>
      <p:sp>
        <p:nvSpPr>
          <p:cNvPr id="38939" name="TextBox 562"/>
          <p:cNvSpPr txBox="1">
            <a:spLocks noChangeArrowheads="1"/>
          </p:cNvSpPr>
          <p:nvPr/>
        </p:nvSpPr>
        <p:spPr bwMode="auto">
          <a:xfrm>
            <a:off x="36401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2017</a:t>
            </a:r>
          </a:p>
        </p:txBody>
      </p:sp>
      <p:sp>
        <p:nvSpPr>
          <p:cNvPr id="38940" name="TextBox 563"/>
          <p:cNvSpPr txBox="1">
            <a:spLocks noChangeArrowheads="1"/>
          </p:cNvSpPr>
          <p:nvPr/>
        </p:nvSpPr>
        <p:spPr bwMode="auto">
          <a:xfrm>
            <a:off x="5105400" y="2125662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2018</a:t>
            </a:r>
            <a:endParaRPr lang="en-US" sz="2000" b="1" i="0" dirty="0">
              <a:solidFill>
                <a:srgbClr val="FF0000"/>
              </a:solidFill>
              <a:latin typeface="Arial Narrow" pitchFamily="1" charset="0"/>
              <a:cs typeface="Arial" charset="0"/>
            </a:endParaRPr>
          </a:p>
        </p:txBody>
      </p:sp>
      <p:cxnSp>
        <p:nvCxnSpPr>
          <p:cNvPr id="565" name="Straight Arrow Connector 564"/>
          <p:cNvCxnSpPr/>
          <p:nvPr/>
        </p:nvCxnSpPr>
        <p:spPr>
          <a:xfrm flipH="1" flipV="1">
            <a:off x="4051300" y="5810250"/>
            <a:ext cx="92075" cy="182562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Arrow Connector 565"/>
          <p:cNvCxnSpPr/>
          <p:nvPr/>
        </p:nvCxnSpPr>
        <p:spPr>
          <a:xfrm flipH="1" flipV="1">
            <a:off x="2359025" y="5783262"/>
            <a:ext cx="92075" cy="1825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TextBox 566"/>
          <p:cNvSpPr txBox="1">
            <a:spLocks noChangeArrowheads="1"/>
          </p:cNvSpPr>
          <p:nvPr/>
        </p:nvSpPr>
        <p:spPr bwMode="auto">
          <a:xfrm flipH="1">
            <a:off x="1689100" y="6011862"/>
            <a:ext cx="12954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>
                <a:solidFill>
                  <a:srgbClr val="A6A6A6"/>
                </a:solidFill>
                <a:latin typeface="Arial Narrow" pitchFamily="1" charset="0"/>
                <a:cs typeface="Arial" charset="0"/>
              </a:rPr>
              <a:t>High-Z tile row</a:t>
            </a:r>
          </a:p>
        </p:txBody>
      </p:sp>
      <p:sp>
        <p:nvSpPr>
          <p:cNvPr id="38944" name="TextBox 567"/>
          <p:cNvSpPr txBox="1">
            <a:spLocks noChangeArrowheads="1"/>
          </p:cNvSpPr>
          <p:nvPr/>
        </p:nvSpPr>
        <p:spPr bwMode="auto">
          <a:xfrm>
            <a:off x="8415057" y="2125662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2021</a:t>
            </a:r>
            <a:endParaRPr lang="en-US" sz="2000" b="1" i="0" dirty="0">
              <a:solidFill>
                <a:srgbClr val="FF0000"/>
              </a:solidFill>
              <a:latin typeface="Arial Narrow" pitchFamily="1" charset="0"/>
              <a:cs typeface="Arial" charset="0"/>
            </a:endParaRPr>
          </a:p>
        </p:txBody>
      </p:sp>
      <p:sp>
        <p:nvSpPr>
          <p:cNvPr id="569" name="TextBox 568"/>
          <p:cNvSpPr txBox="1">
            <a:spLocks noChangeArrowheads="1"/>
          </p:cNvSpPr>
          <p:nvPr/>
        </p:nvSpPr>
        <p:spPr bwMode="auto">
          <a:xfrm flipH="1">
            <a:off x="4381500" y="6011862"/>
            <a:ext cx="14859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 dirty="0" err="1">
                <a:solidFill>
                  <a:srgbClr val="A6A6A6"/>
                </a:solidFill>
                <a:latin typeface="Arial Narrow" pitchFamily="1" charset="0"/>
                <a:cs typeface="Arial" charset="0"/>
              </a:rPr>
              <a:t>Bakeable</a:t>
            </a:r>
            <a:r>
              <a:rPr lang="en-US" sz="1600" b="1" i="0" dirty="0">
                <a:solidFill>
                  <a:srgbClr val="A6A6A6"/>
                </a:solidFill>
                <a:latin typeface="Arial Narrow" pitchFamily="1" charset="0"/>
                <a:cs typeface="Arial" charset="0"/>
              </a:rPr>
              <a:t> </a:t>
            </a:r>
            <a:r>
              <a:rPr lang="en-US" sz="1600" b="1" i="0" dirty="0" err="1">
                <a:solidFill>
                  <a:srgbClr val="A6A6A6"/>
                </a:solidFill>
                <a:latin typeface="Arial Narrow" pitchFamily="1" charset="0"/>
                <a:cs typeface="Arial" charset="0"/>
              </a:rPr>
              <a:t>cryo</a:t>
            </a:r>
            <a:r>
              <a:rPr lang="en-US" sz="1600" b="1" i="0" dirty="0">
                <a:solidFill>
                  <a:srgbClr val="A6A6A6"/>
                </a:solidFill>
                <a:latin typeface="Arial Narrow" pitchFamily="1" charset="0"/>
                <a:cs typeface="Arial" charset="0"/>
              </a:rPr>
              <a:t>-baffle for </a:t>
            </a:r>
            <a:r>
              <a:rPr lang="en-US" sz="1600" b="1" i="0" dirty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liquid Li</a:t>
            </a:r>
          </a:p>
        </p:txBody>
      </p:sp>
      <p:cxnSp>
        <p:nvCxnSpPr>
          <p:cNvPr id="570" name="Straight Arrow Connector 569"/>
          <p:cNvCxnSpPr/>
          <p:nvPr/>
        </p:nvCxnSpPr>
        <p:spPr>
          <a:xfrm rot="180000" flipH="1" flipV="1">
            <a:off x="5270500" y="5707062"/>
            <a:ext cx="152400" cy="3048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547"/>
          <p:cNvGrpSpPr>
            <a:grpSpLocks/>
          </p:cNvGrpSpPr>
          <p:nvPr/>
        </p:nvGrpSpPr>
        <p:grpSpPr bwMode="auto">
          <a:xfrm>
            <a:off x="4648200" y="2462212"/>
            <a:ext cx="1270000" cy="3409950"/>
            <a:chOff x="3302000" y="2703576"/>
            <a:chExt cx="1270000" cy="3409694"/>
          </a:xfrm>
        </p:grpSpPr>
        <p:cxnSp>
          <p:nvCxnSpPr>
            <p:cNvPr id="156" name="Straight Connector 155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646"/>
            <p:cNvGrpSpPr>
              <a:grpSpLocks noChangeAspect="1"/>
            </p:cNvGrpSpPr>
            <p:nvPr/>
          </p:nvGrpSpPr>
          <p:grpSpPr bwMode="auto">
            <a:xfrm>
              <a:off x="3302001" y="5486254"/>
              <a:ext cx="1030288" cy="627016"/>
              <a:chOff x="3427990" y="4046589"/>
              <a:chExt cx="1425609" cy="867602"/>
            </a:xfrm>
          </p:grpSpPr>
          <p:cxnSp>
            <p:nvCxnSpPr>
              <p:cNvPr id="168" name="Straight Connector 167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175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</p:grpSp>
        <p:cxnSp>
          <p:nvCxnSpPr>
            <p:cNvPr id="167" name="Straight Connector 166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79"/>
          <p:cNvGrpSpPr/>
          <p:nvPr/>
        </p:nvGrpSpPr>
        <p:grpSpPr>
          <a:xfrm flipV="1">
            <a:off x="7872984" y="2449258"/>
            <a:ext cx="539390" cy="210312"/>
            <a:chOff x="8272462" y="1828800"/>
            <a:chExt cx="539390" cy="214313"/>
          </a:xfrm>
        </p:grpSpPr>
        <p:cxnSp>
          <p:nvCxnSpPr>
            <p:cNvPr id="176" name="Straight Connector 175"/>
            <p:cNvCxnSpPr/>
            <p:nvPr/>
          </p:nvCxnSpPr>
          <p:spPr bwMode="auto">
            <a:xfrm rot="60000" flipH="1">
              <a:off x="8272462" y="2003425"/>
              <a:ext cx="173038" cy="3968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 bwMode="auto">
            <a:xfrm flipH="1">
              <a:off x="8458200" y="1828800"/>
              <a:ext cx="263525" cy="61913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/>
            <p:cNvSpPr/>
            <p:nvPr/>
          </p:nvSpPr>
          <p:spPr bwMode="auto">
            <a:xfrm rot="9945986" flipH="1">
              <a:off x="8416925" y="1854200"/>
              <a:ext cx="100012" cy="65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sp>
          <p:nvSpPr>
            <p:cNvPr id="179" name="Oval 633"/>
            <p:cNvSpPr>
              <a:spLocks noChangeArrowheads="1"/>
            </p:cNvSpPr>
            <p:nvPr/>
          </p:nvSpPr>
          <p:spPr bwMode="auto">
            <a:xfrm rot="10800000" flipH="1">
              <a:off x="8720319" y="1892262"/>
              <a:ext cx="91533" cy="91531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</p:grpSp>
      <p:sp>
        <p:nvSpPr>
          <p:cNvPr id="182" name="TextBox 552"/>
          <p:cNvSpPr txBox="1">
            <a:spLocks noChangeArrowheads="1"/>
          </p:cNvSpPr>
          <p:nvPr/>
        </p:nvSpPr>
        <p:spPr bwMode="auto">
          <a:xfrm flipH="1">
            <a:off x="7391400" y="2162174"/>
            <a:ext cx="10922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b="1" i="0">
                <a:latin typeface="Arial Narrow" pitchFamily="1" charset="0"/>
                <a:cs typeface="Arial" charset="0"/>
              </a:rPr>
              <a:t>Cryo-pump</a:t>
            </a:r>
            <a:endParaRPr lang="en-US" sz="1400" b="1" i="0">
              <a:latin typeface="Arial Narrow" pitchFamily="1" charset="0"/>
              <a:cs typeface="Arial" charset="0"/>
            </a:endParaRPr>
          </a:p>
        </p:txBody>
      </p:sp>
      <p:cxnSp>
        <p:nvCxnSpPr>
          <p:cNvPr id="183" name="Straight Arrow Connector 182"/>
          <p:cNvCxnSpPr/>
          <p:nvPr/>
        </p:nvCxnSpPr>
        <p:spPr>
          <a:xfrm>
            <a:off x="8169276" y="2371724"/>
            <a:ext cx="136524" cy="147638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567"/>
          <p:cNvSpPr txBox="1">
            <a:spLocks noChangeArrowheads="1"/>
          </p:cNvSpPr>
          <p:nvPr/>
        </p:nvSpPr>
        <p:spPr bwMode="auto">
          <a:xfrm>
            <a:off x="6477000" y="2138362"/>
            <a:ext cx="957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itchFamily="1" charset="0"/>
                <a:cs typeface="Arial" charset="0"/>
              </a:rPr>
              <a:t>2019-20</a:t>
            </a:r>
            <a:endParaRPr lang="en-US" sz="2000" b="1" i="0" dirty="0">
              <a:solidFill>
                <a:srgbClr val="FF0000"/>
              </a:solidFill>
              <a:latin typeface="Arial Narrow" pitchFamily="1" charset="0"/>
              <a:cs typeface="Arial" charset="0"/>
            </a:endParaRPr>
          </a:p>
        </p:txBody>
      </p:sp>
      <p:cxnSp>
        <p:nvCxnSpPr>
          <p:cNvPr id="197" name="Straight Arrow Connector 196"/>
          <p:cNvCxnSpPr/>
          <p:nvPr/>
        </p:nvCxnSpPr>
        <p:spPr>
          <a:xfrm rot="-240000" flipH="1" flipV="1">
            <a:off x="8193024" y="5721696"/>
            <a:ext cx="65087" cy="27622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572"/>
          <p:cNvSpPr txBox="1">
            <a:spLocks noChangeArrowheads="1"/>
          </p:cNvSpPr>
          <p:nvPr/>
        </p:nvSpPr>
        <p:spPr bwMode="auto">
          <a:xfrm>
            <a:off x="4648200" y="3383340"/>
            <a:ext cx="1219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0" dirty="0" err="1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Cryo</a:t>
            </a:r>
            <a:r>
              <a:rPr lang="en-US" sz="2000" b="1" i="0" dirty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+ high-Z FW and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OBD</a:t>
            </a:r>
            <a:endParaRPr lang="en-US" sz="2000" b="1" i="0" dirty="0">
              <a:solidFill>
                <a:schemeClr val="tx1"/>
              </a:solidFill>
              <a:latin typeface="Arial Narrow" pitchFamily="1" charset="0"/>
              <a:cs typeface="Arial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+ liquid Li </a:t>
            </a:r>
            <a:r>
              <a:rPr lang="en-US" sz="2000" b="1" i="0" dirty="0" err="1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divertor</a:t>
            </a:r>
            <a:r>
              <a:rPr lang="en-US" sz="2000" b="1" i="0" dirty="0" smtClean="0">
                <a:solidFill>
                  <a:schemeClr val="tx1"/>
                </a:solidFill>
                <a:latin typeface="Arial Narrow" pitchFamily="1" charset="0"/>
                <a:cs typeface="Arial" charset="0"/>
              </a:rPr>
              <a:t> (LLD)</a:t>
            </a:r>
            <a:endParaRPr lang="en-US" sz="2000" b="1" i="0" dirty="0">
              <a:solidFill>
                <a:schemeClr val="tx1"/>
              </a:solidFill>
              <a:latin typeface="Arial Narrow" pitchFamily="1" charset="0"/>
              <a:cs typeface="Arial" charset="0"/>
            </a:endParaRPr>
          </a:p>
        </p:txBody>
      </p:sp>
      <p:cxnSp>
        <p:nvCxnSpPr>
          <p:cNvPr id="199" name="Straight Connector 198"/>
          <p:cNvCxnSpPr>
            <a:cxnSpLocks noChangeAspect="1"/>
          </p:cNvCxnSpPr>
          <p:nvPr/>
        </p:nvCxnSpPr>
        <p:spPr bwMode="auto">
          <a:xfrm rot="840000" flipH="1">
            <a:off x="3695229" y="5650992"/>
            <a:ext cx="182880" cy="92764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07"/>
          <p:cNvGrpSpPr/>
          <p:nvPr/>
        </p:nvGrpSpPr>
        <p:grpSpPr>
          <a:xfrm>
            <a:off x="7552213" y="5228889"/>
            <a:ext cx="1030288" cy="627062"/>
            <a:chOff x="7552213" y="5228889"/>
            <a:chExt cx="1030288" cy="627062"/>
          </a:xfrm>
        </p:grpSpPr>
        <p:cxnSp>
          <p:nvCxnSpPr>
            <p:cNvPr id="188" name="Straight Connector 187"/>
            <p:cNvCxnSpPr/>
            <p:nvPr/>
          </p:nvCxnSpPr>
          <p:spPr bwMode="auto">
            <a:xfrm rot="10800000" flipH="1" flipV="1">
              <a:off x="7552213" y="5238414"/>
              <a:ext cx="123825" cy="274637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 bwMode="auto">
            <a:xfrm rot="10800000" flipH="1" flipV="1">
              <a:off x="7669688" y="5513051"/>
              <a:ext cx="0" cy="3429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 bwMode="auto">
            <a:xfrm rot="10800000">
              <a:off x="7690326" y="5846426"/>
              <a:ext cx="136525" cy="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 bwMode="auto">
            <a:xfrm rot="60000" flipH="1">
              <a:off x="7876063" y="5808326"/>
              <a:ext cx="171450" cy="3968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614"/>
            <p:cNvSpPr>
              <a:spLocks noChangeArrowheads="1"/>
            </p:cNvSpPr>
            <p:nvPr/>
          </p:nvSpPr>
          <p:spPr bwMode="auto">
            <a:xfrm rot="10800000" flipH="1">
              <a:off x="8323920" y="5697163"/>
              <a:ext cx="91533" cy="91531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 rot="10258769" flipH="1">
              <a:off x="7939563" y="5679739"/>
              <a:ext cx="100013" cy="6508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cxnSp>
          <p:nvCxnSpPr>
            <p:cNvPr id="204" name="Straight Connector 203"/>
            <p:cNvCxnSpPr/>
            <p:nvPr/>
          </p:nvCxnSpPr>
          <p:spPr bwMode="auto">
            <a:xfrm rot="10800000" flipV="1">
              <a:off x="8307863" y="5228889"/>
              <a:ext cx="274638" cy="41275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cxnSpLocks noChangeAspect="1"/>
            </p:cNvCxnSpPr>
            <p:nvPr/>
          </p:nvCxnSpPr>
          <p:spPr bwMode="auto">
            <a:xfrm flipH="1">
              <a:off x="8001000" y="5633613"/>
              <a:ext cx="292608" cy="7237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Right Brace 570"/>
          <p:cNvSpPr>
            <a:spLocks/>
          </p:cNvSpPr>
          <p:nvPr/>
        </p:nvSpPr>
        <p:spPr bwMode="auto">
          <a:xfrm rot="-5400000">
            <a:off x="2974181" y="-683419"/>
            <a:ext cx="312738" cy="5321300"/>
          </a:xfrm>
          <a:prstGeom prst="rightBrace">
            <a:avLst>
              <a:gd name="adj1" fmla="val 51762"/>
              <a:gd name="adj2" fmla="val 54102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b="1">
              <a:cs typeface="Arial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90600" y="990600"/>
            <a:ext cx="709850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Incremental</a:t>
            </a:r>
            <a:r>
              <a:rPr lang="en-US" sz="2000" i="0" dirty="0" smtClean="0">
                <a:solidFill>
                  <a:schemeClr val="tx1"/>
                </a:solidFill>
              </a:rPr>
              <a:t> budget case (from </a:t>
            </a:r>
            <a:r>
              <a:rPr lang="en-US" sz="2000" dirty="0" smtClean="0">
                <a:solidFill>
                  <a:schemeClr val="tx1"/>
                </a:solidFill>
              </a:rPr>
              <a:t>5 </a:t>
            </a:r>
            <a:r>
              <a:rPr lang="en-US" sz="2000" dirty="0">
                <a:solidFill>
                  <a:schemeClr val="tx1"/>
                </a:solidFill>
              </a:rPr>
              <a:t>Year </a:t>
            </a:r>
            <a:r>
              <a:rPr lang="en-US" sz="2000" dirty="0" smtClean="0">
                <a:solidFill>
                  <a:schemeClr val="tx1"/>
                </a:solidFill>
              </a:rPr>
              <a:t>Plan for FY2014-18) </a:t>
            </a:r>
            <a:endParaRPr lang="en-US" sz="20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2"/>
          </a:xfrm>
        </p:spPr>
        <p:txBody>
          <a:bodyPr>
            <a:noAutofit/>
          </a:bodyPr>
          <a:lstStyle/>
          <a:p>
            <a:r>
              <a:rPr lang="en-US" b="1" dirty="0"/>
              <a:t>NSTX-U will explore </a:t>
            </a:r>
            <a:r>
              <a:rPr lang="en-US" b="1" dirty="0" smtClean="0"/>
              <a:t>advanced </a:t>
            </a:r>
            <a:r>
              <a:rPr lang="en-US" b="1" dirty="0" err="1" smtClean="0"/>
              <a:t>divertor</a:t>
            </a:r>
            <a:r>
              <a:rPr lang="en-US" b="1" dirty="0" smtClean="0"/>
              <a:t> operation, </a:t>
            </a:r>
            <a:br>
              <a:rPr lang="en-US" b="1" dirty="0" smtClean="0"/>
            </a:br>
            <a:r>
              <a:rPr lang="en-US" b="1" dirty="0" smtClean="0"/>
              <a:t>and extend scaling and understanding of power exhaust </a:t>
            </a:r>
            <a:endParaRPr lang="en-US" dirty="0"/>
          </a:p>
        </p:txBody>
      </p:sp>
      <p:pic>
        <p:nvPicPr>
          <p:cNvPr id="6" name="Picture 5" descr="lambda_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961845"/>
            <a:ext cx="3757222" cy="406735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343400" y="5057302"/>
            <a:ext cx="4648200" cy="103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31775" lvl="0" indent="-231775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kern="0" dirty="0" smtClean="0"/>
              <a:t>NSTX-U: 2× higher </a:t>
            </a:r>
            <a:r>
              <a:rPr lang="en-US" sz="2200" b="0" i="0" kern="0" dirty="0" smtClean="0">
                <a:solidFill>
                  <a:schemeClr val="tx1"/>
                </a:solidFill>
              </a:rPr>
              <a:t>I</a:t>
            </a:r>
            <a:r>
              <a:rPr lang="en-US" sz="2200" b="0" i="0" kern="0" baseline="-25000" dirty="0" smtClean="0">
                <a:solidFill>
                  <a:schemeClr val="tx1"/>
                </a:solidFill>
              </a:rPr>
              <a:t>P</a:t>
            </a:r>
            <a:r>
              <a:rPr lang="en-US" sz="2200" kern="0" dirty="0" smtClean="0"/>
              <a:t> </a:t>
            </a:r>
            <a:r>
              <a:rPr lang="en-US" sz="2200" b="0" i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and P</a:t>
            </a:r>
            <a:r>
              <a:rPr lang="en-US" sz="2200" b="0" i="0" kern="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NBI</a:t>
            </a:r>
            <a:r>
              <a:rPr lang="en-US" sz="2200" b="0" i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 access</a:t>
            </a:r>
            <a:r>
              <a:rPr lang="en-US" sz="2200" b="0" i="0" kern="0" dirty="0" smtClean="0">
                <a:solidFill>
                  <a:schemeClr val="tx1"/>
                </a:solidFill>
              </a:rPr>
              <a:t> q</a:t>
            </a:r>
            <a:r>
              <a:rPr lang="en-US" sz="2200" b="0" i="0" kern="0" baseline="-25000" dirty="0" smtClean="0">
                <a:solidFill>
                  <a:schemeClr val="tx1"/>
                </a:solidFill>
              </a:rPr>
              <a:t>||</a:t>
            </a:r>
            <a:r>
              <a:rPr lang="en-US" sz="2200" b="0" i="0" kern="0" dirty="0" smtClean="0">
                <a:solidFill>
                  <a:schemeClr val="tx1"/>
                </a:solidFill>
              </a:rPr>
              <a:t> 4-5</a:t>
            </a:r>
            <a:r>
              <a:rPr lang="en-US" sz="2200" b="0" i="0" kern="0" dirty="0" smtClean="0">
                <a:solidFill>
                  <a:schemeClr val="tx1"/>
                </a:solidFill>
                <a:latin typeface="Calibri"/>
              </a:rPr>
              <a:t>× </a:t>
            </a:r>
            <a:r>
              <a:rPr lang="en-US" sz="2200" b="0" i="0" kern="0" dirty="0" smtClean="0">
                <a:solidFill>
                  <a:schemeClr val="tx1"/>
                </a:solidFill>
              </a:rPr>
              <a:t>higher than NSTX</a:t>
            </a:r>
          </a:p>
          <a:p>
            <a:pPr marL="231775" lvl="0" indent="-231775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kern="0" dirty="0" smtClean="0"/>
              <a:t>Will ~1/B</a:t>
            </a:r>
            <a:r>
              <a:rPr lang="en-US" sz="2200" kern="0" baseline="-25000" dirty="0" smtClean="0"/>
              <a:t>P</a:t>
            </a:r>
            <a:r>
              <a:rPr lang="en-US" sz="2200" kern="0" dirty="0" smtClean="0"/>
              <a:t> scaling still hold?</a:t>
            </a:r>
            <a:endParaRPr lang="en-US" sz="2200" b="0" i="0" kern="0" baseline="-25000" dirty="0" smtClean="0">
              <a:solidFill>
                <a:schemeClr val="tx1"/>
              </a:solidFill>
            </a:endParaRP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sz="22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11" name="Straight Arrow Connector 10"/>
          <p:cNvCxnSpPr>
            <a:endCxn id="15" idx="3"/>
          </p:cNvCxnSpPr>
          <p:nvPr/>
        </p:nvCxnSpPr>
        <p:spPr>
          <a:xfrm flipV="1">
            <a:off x="5486400" y="4135204"/>
            <a:ext cx="1323498" cy="92209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705600" y="3810000"/>
            <a:ext cx="712189" cy="381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147"/>
            <a:ext cx="3429000" cy="205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22"/>
          <p:cNvGrpSpPr>
            <a:grpSpLocks noChangeAspect="1"/>
          </p:cNvGrpSpPr>
          <p:nvPr/>
        </p:nvGrpSpPr>
        <p:grpSpPr>
          <a:xfrm>
            <a:off x="163449" y="1370947"/>
            <a:ext cx="4179951" cy="2261250"/>
            <a:chOff x="4800600" y="3868358"/>
            <a:chExt cx="4038600" cy="218478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7838" y="3919538"/>
              <a:ext cx="1887537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6934200" y="3868359"/>
              <a:ext cx="1842052" cy="35684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8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 </a:t>
              </a:r>
              <a:r>
                <a:rPr lang="en-US" sz="1800" i="0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24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1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8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8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8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4953000" y="5443538"/>
              <a:ext cx="3886200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152400" y="3025261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228600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0" dirty="0" smtClean="0">
                <a:solidFill>
                  <a:srgbClr val="000000"/>
                </a:solidFill>
                <a:latin typeface="Arial Narrow" pitchFamily="34" charset="0"/>
              </a:rPr>
              <a:t>Snowflake</a:t>
            </a:r>
            <a:r>
              <a:rPr lang="en-US" sz="2000" b="0" i="0" dirty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2000" b="0" i="0" dirty="0">
                <a:solidFill>
                  <a:srgbClr val="000000"/>
                </a:solidFill>
                <a:latin typeface="Arial Narrow" pitchFamily="34" charset="0"/>
              </a:rPr>
              <a:t> high flux </a:t>
            </a:r>
            <a:r>
              <a:rPr lang="en-US" sz="2000" b="0" i="0" dirty="0" smtClean="0">
                <a:solidFill>
                  <a:srgbClr val="000000"/>
                </a:solidFill>
                <a:latin typeface="Arial Narrow" pitchFamily="34" charset="0"/>
              </a:rPr>
              <a:t>expansion = 40-60 lowers incident q</a:t>
            </a:r>
            <a:r>
              <a:rPr lang="en-US" sz="2000" i="0" baseline="-25000" dirty="0" smtClean="0">
                <a:solidFill>
                  <a:srgbClr val="000000"/>
                </a:solidFill>
                <a:latin typeface="Arial Narrow" pitchFamily="34" charset="0"/>
                <a:sym typeface="Symbol"/>
              </a:rPr>
              <a:t></a:t>
            </a:r>
            <a:r>
              <a:rPr lang="en-US" sz="2000" b="0" i="0" dirty="0" smtClean="0">
                <a:solidFill>
                  <a:srgbClr val="000000"/>
                </a:solidFill>
                <a:latin typeface="Arial Narrow" pitchFamily="34" charset="0"/>
              </a:rPr>
              <a:t>, promotes detachment</a:t>
            </a:r>
            <a:endParaRPr lang="en-US" sz="1000" b="0" i="0" dirty="0">
              <a:latin typeface="Arial Narrow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143000" y="6172200"/>
            <a:ext cx="6788313" cy="304800"/>
          </a:xfrm>
          <a:prstGeom prst="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txBody>
          <a:bodyPr vert="horz" lIns="0" tIns="0" rIns="9144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lvl="1" indent="-225425" algn="ctr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See R. </a:t>
            </a:r>
            <a:r>
              <a:rPr lang="en-US" sz="2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Maingi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and D. Hill whitepapers</a:t>
            </a:r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22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23954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9"/>
            <a:ext cx="9144000" cy="826911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b="1" dirty="0" smtClean="0">
                <a:latin typeface="+mn-lt"/>
              </a:rPr>
              <a:t>NSTX-U will explore broad range of fast-ion instability physics and control for ITER and FNSF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83" y="5335746"/>
            <a:ext cx="5091017" cy="836454"/>
          </a:xfrm>
        </p:spPr>
        <p:txBody>
          <a:bodyPr>
            <a:noAutofit/>
          </a:bodyPr>
          <a:lstStyle/>
          <a:p>
            <a:pPr marL="225425" indent="-225425">
              <a:lnSpc>
                <a:spcPct val="90000"/>
              </a:lnSpc>
            </a:pPr>
            <a:r>
              <a:rPr lang="en-US" sz="2400" dirty="0" smtClean="0">
                <a:latin typeface="Arial Narrow" panose="020B0606020202030204" pitchFamily="34" charset="0"/>
              </a:rPr>
              <a:t>Fast-wave heating, 3D fields (NSTX),  ECH (DIII-D) also influence AE stability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1000" y="1187450"/>
            <a:ext cx="4259359" cy="4146550"/>
            <a:chOff x="52387" y="1492250"/>
            <a:chExt cx="4259359" cy="4146550"/>
          </a:xfrm>
        </p:grpSpPr>
        <p:pic>
          <p:nvPicPr>
            <p:cNvPr id="7" name="Picture 15" descr="NSTX-Ua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" y="1492250"/>
              <a:ext cx="4138613" cy="41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29"/>
            <p:cNvSpPr txBox="1">
              <a:spLocks noChangeArrowheads="1"/>
            </p:cNvSpPr>
            <p:nvPr/>
          </p:nvSpPr>
          <p:spPr bwMode="auto">
            <a:xfrm rot="16200000">
              <a:off x="2826796" y="3178620"/>
              <a:ext cx="2682370" cy="287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200" b="0" dirty="0"/>
                <a:t>E. Fredrickson, NF 2014 (submitted)</a:t>
              </a: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906463" y="4437063"/>
              <a:ext cx="2933700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70" tIns="50935" rIns="101870" bIns="50935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/>
                <a:t>Mapping of instabilities based on exp</a:t>
              </a:r>
              <a:r>
                <a:rPr lang="ja-JP" altLang="en-US"/>
                <a:t>’</a:t>
              </a:r>
              <a:r>
                <a:rPr lang="en-US" altLang="ja-JP"/>
                <a:t>t DATA and TRANSP analysis</a:t>
              </a:r>
              <a:endParaRPr lang="en-US" altLang="en-US"/>
            </a:p>
          </p:txBody>
        </p: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 rot="548574">
              <a:off x="1143000" y="1887538"/>
              <a:ext cx="1885950" cy="928687"/>
              <a:chOff x="6823517" y="3670252"/>
              <a:chExt cx="1885783" cy="929353"/>
            </a:xfrm>
          </p:grpSpPr>
          <p:sp>
            <p:nvSpPr>
              <p:cNvPr id="11" name="Oval 9"/>
              <p:cNvSpPr>
                <a:spLocks noChangeArrowheads="1"/>
              </p:cNvSpPr>
              <p:nvPr/>
            </p:nvSpPr>
            <p:spPr bwMode="auto">
              <a:xfrm rot="2214921">
                <a:off x="6823517" y="3670252"/>
                <a:ext cx="1874719" cy="92935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Tx/>
                  <a:buChar char="•"/>
                </a:pPr>
                <a:endParaRPr lang="en-US" altLang="en-US" sz="1200"/>
              </a:p>
            </p:txBody>
          </p:sp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 rot="2673309">
                <a:off x="7401491" y="3849061"/>
                <a:ext cx="1307809" cy="400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ST-FNSF</a:t>
                </a:r>
              </a:p>
            </p:txBody>
          </p:sp>
        </p:grp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838200" y="3702050"/>
              <a:ext cx="9906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1200"/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1006475" y="3816350"/>
              <a:ext cx="8239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</a:rPr>
                <a:t>ITER</a:t>
              </a:r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410200" y="991551"/>
            <a:ext cx="3454718" cy="5455922"/>
            <a:chOff x="6253163" y="1389590"/>
            <a:chExt cx="3838575" cy="6062135"/>
          </a:xfrm>
        </p:grpSpPr>
        <p:pic>
          <p:nvPicPr>
            <p:cNvPr id="15" name="Picture 5" descr="NSTXU_2nd_NB_rev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497" y="1389590"/>
              <a:ext cx="2370666" cy="2363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 descr="ex_nstxu_fi_profs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3810000"/>
              <a:ext cx="2408238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NSTXU_AE_stab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163" y="5440363"/>
              <a:ext cx="3657600" cy="201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8310563" y="5456238"/>
              <a:ext cx="1314450" cy="427037"/>
              <a:chOff x="6774240" y="5470680"/>
              <a:chExt cx="1315656" cy="427870"/>
            </a:xfrm>
          </p:grpSpPr>
          <p:pic>
            <p:nvPicPr>
              <p:cNvPr id="19" name="Picture 11" descr="tag_NSTXU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2280" y="5714400"/>
                <a:ext cx="1247616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3"/>
              <p:cNvSpPr txBox="1">
                <a:spLocks noChangeArrowheads="1"/>
              </p:cNvSpPr>
              <p:nvPr/>
            </p:nvSpPr>
            <p:spPr bwMode="auto">
              <a:xfrm>
                <a:off x="6774240" y="5470680"/>
                <a:ext cx="805935" cy="292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b="0" i="0">
                    <a:solidFill>
                      <a:schemeClr val="tx1"/>
                    </a:solidFill>
                  </a:rPr>
                  <a:t>NSTX-U</a:t>
                </a:r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6694488" y="5449888"/>
              <a:ext cx="1247775" cy="439737"/>
              <a:chOff x="8351160" y="5471280"/>
              <a:chExt cx="1246494" cy="439773"/>
            </a:xfrm>
          </p:grpSpPr>
          <p:pic>
            <p:nvPicPr>
              <p:cNvPr id="22" name="Picture 12" descr="tag_NSTX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5280" y="5699280"/>
                <a:ext cx="1192374" cy="211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Box 14"/>
              <p:cNvSpPr txBox="1">
                <a:spLocks noChangeArrowheads="1"/>
              </p:cNvSpPr>
              <p:nvPr/>
            </p:nvSpPr>
            <p:spPr bwMode="auto">
              <a:xfrm>
                <a:off x="8351160" y="5471280"/>
                <a:ext cx="628640" cy="29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b="0" i="0">
                    <a:solidFill>
                      <a:srgbClr val="FF0000"/>
                    </a:solidFill>
                  </a:rPr>
                  <a:t>NSTX</a:t>
                </a:r>
              </a:p>
            </p:txBody>
          </p:sp>
        </p:grpSp>
        <p:sp>
          <p:nvSpPr>
            <p:cNvPr id="24" name="TextBox 15"/>
            <p:cNvSpPr txBox="1">
              <a:spLocks noChangeArrowheads="1"/>
            </p:cNvSpPr>
            <p:nvPr/>
          </p:nvSpPr>
          <p:spPr bwMode="auto">
            <a:xfrm>
              <a:off x="8721725" y="6515100"/>
              <a:ext cx="107950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200" b="0" i="0"/>
                <a:t>blue: stable</a:t>
              </a:r>
            </a:p>
            <a:p>
              <a:pPr eaLnBrk="1" hangingPunct="1"/>
              <a:r>
                <a:rPr lang="en-US" altLang="en-US" sz="1200" b="0" i="0">
                  <a:solidFill>
                    <a:srgbClr val="FF0000"/>
                  </a:solidFill>
                </a:rPr>
                <a:t>red: unstable</a:t>
              </a:r>
            </a:p>
          </p:txBody>
        </p:sp>
        <p:sp>
          <p:nvSpPr>
            <p:cNvPr id="25" name="TextBox 29"/>
            <p:cNvSpPr txBox="1">
              <a:spLocks noChangeArrowheads="1"/>
            </p:cNvSpPr>
            <p:nvPr/>
          </p:nvSpPr>
          <p:spPr bwMode="auto">
            <a:xfrm rot="16200000">
              <a:off x="9043194" y="6114256"/>
              <a:ext cx="181927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200" b="0"/>
                <a:t>M. Podestà, PoP 2013</a:t>
              </a:r>
            </a:p>
          </p:txBody>
        </p:sp>
        <p:sp>
          <p:nvSpPr>
            <p:cNvPr id="26" name="TextBox 17"/>
            <p:cNvSpPr txBox="1">
              <a:spLocks noChangeArrowheads="1"/>
            </p:cNvSpPr>
            <p:nvPr/>
          </p:nvSpPr>
          <p:spPr bwMode="auto">
            <a:xfrm>
              <a:off x="6624638" y="5227638"/>
              <a:ext cx="23256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/>
                <a:t>TAE stability from NOVA-K</a:t>
              </a:r>
            </a:p>
          </p:txBody>
        </p:sp>
        <p:sp>
          <p:nvSpPr>
            <p:cNvPr id="27" name="Curved Right Arrow 18"/>
            <p:cNvSpPr>
              <a:spLocks noChangeArrowheads="1"/>
            </p:cNvSpPr>
            <p:nvPr/>
          </p:nvSpPr>
          <p:spPr bwMode="auto">
            <a:xfrm>
              <a:off x="6599238" y="3124200"/>
              <a:ext cx="381000" cy="11430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009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1200"/>
            </a:p>
          </p:txBody>
        </p:sp>
        <p:sp>
          <p:nvSpPr>
            <p:cNvPr id="28" name="Curved Right Arrow 19"/>
            <p:cNvSpPr>
              <a:spLocks noChangeArrowheads="1"/>
            </p:cNvSpPr>
            <p:nvPr/>
          </p:nvSpPr>
          <p:spPr bwMode="auto">
            <a:xfrm flipH="1">
              <a:off x="9539288" y="4343400"/>
              <a:ext cx="381000" cy="11430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009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1200"/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56946" y="6172200"/>
            <a:ext cx="5327536" cy="304800"/>
          </a:xfrm>
          <a:prstGeom prst="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txBody>
          <a:bodyPr vert="horz" lIns="0" tIns="0" rIns="9144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lvl="1" indent="-225425" algn="ctr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See </a:t>
            </a:r>
            <a:r>
              <a:rPr lang="en-US" sz="2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Podestá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whitepaper on fast-ion instability control</a:t>
            </a:r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23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6556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792162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+mn-lt"/>
              </a:rPr>
              <a:t>NSTX-U will explore a new high </a:t>
            </a:r>
            <a:r>
              <a:rPr lang="en-US" b="1" dirty="0" smtClean="0">
                <a:latin typeface="Symbol" panose="05050102010706020507" pitchFamily="18" charset="2"/>
              </a:rPr>
              <a:t>b</a:t>
            </a:r>
            <a:r>
              <a:rPr lang="en-US" b="1" dirty="0" smtClean="0">
                <a:latin typeface="+mn-lt"/>
              </a:rPr>
              <a:t> + low </a:t>
            </a:r>
            <a:r>
              <a:rPr lang="en-US" b="1" dirty="0" smtClean="0">
                <a:latin typeface="Symbol" panose="05050102010706020507" pitchFamily="18" charset="2"/>
              </a:rPr>
              <a:t>n</a:t>
            </a:r>
            <a:r>
              <a:rPr lang="en-US" b="1" dirty="0" smtClean="0">
                <a:latin typeface="+mn-lt"/>
              </a:rPr>
              <a:t>*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transport and turbulence regime</a:t>
            </a:r>
            <a:endParaRPr lang="en-US" b="1" baseline="-25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33400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US" sz="2400" dirty="0" smtClean="0"/>
              <a:t>Will access </a:t>
            </a:r>
            <a:r>
              <a:rPr lang="en-US" sz="2400" dirty="0"/>
              <a:t>a variety of drift wave </a:t>
            </a:r>
            <a:r>
              <a:rPr lang="en-US" sz="2400" dirty="0" smtClean="0"/>
              <a:t>and AE transport mechanisms:</a:t>
            </a:r>
            <a:endParaRPr lang="en-US" sz="2400" dirty="0"/>
          </a:p>
          <a:p>
            <a:pPr algn="ctr"/>
            <a:endParaRPr lang="en-US" sz="28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4313" y="1323975"/>
            <a:ext cx="3830739" cy="3781425"/>
            <a:chOff x="44313" y="1600200"/>
            <a:chExt cx="3830739" cy="3781425"/>
          </a:xfrm>
        </p:grpSpPr>
        <p:grpSp>
          <p:nvGrpSpPr>
            <p:cNvPr id="6" name="Group 5"/>
            <p:cNvGrpSpPr/>
            <p:nvPr/>
          </p:nvGrpSpPr>
          <p:grpSpPr>
            <a:xfrm>
              <a:off x="44313" y="1857204"/>
              <a:ext cx="3830739" cy="3524421"/>
              <a:chOff x="4322661" y="2971800"/>
              <a:chExt cx="3830739" cy="352442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02" r="70000" b="29547"/>
              <a:stretch/>
            </p:blipFill>
            <p:spPr>
              <a:xfrm>
                <a:off x="4322661" y="2971800"/>
                <a:ext cx="3830739" cy="3524421"/>
              </a:xfrm>
              <a:prstGeom prst="rect">
                <a:avLst/>
              </a:prstGeom>
            </p:spPr>
          </p:pic>
          <p:sp>
            <p:nvSpPr>
              <p:cNvPr id="8" name="Oval 16"/>
              <p:cNvSpPr>
                <a:spLocks noChangeArrowheads="1"/>
              </p:cNvSpPr>
              <p:nvPr/>
            </p:nvSpPr>
            <p:spPr bwMode="auto">
              <a:xfrm rot="21186063">
                <a:off x="5496498" y="3040759"/>
                <a:ext cx="2474164" cy="1923001"/>
              </a:xfrm>
              <a:prstGeom prst="ellipse">
                <a:avLst/>
              </a:prstGeom>
              <a:solidFill>
                <a:srgbClr val="030799">
                  <a:alpha val="7000"/>
                </a:srgbClr>
              </a:solidFill>
              <a:ln w="15875" algn="ctr">
                <a:noFill/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  <p:sp>
            <p:nvSpPr>
              <p:cNvPr id="9" name="Oval 17"/>
              <p:cNvSpPr>
                <a:spLocks noChangeArrowheads="1"/>
              </p:cNvSpPr>
              <p:nvPr/>
            </p:nvSpPr>
            <p:spPr bwMode="auto">
              <a:xfrm>
                <a:off x="5067528" y="3074049"/>
                <a:ext cx="1316815" cy="1596143"/>
              </a:xfrm>
              <a:prstGeom prst="ellipse">
                <a:avLst/>
              </a:prstGeom>
              <a:solidFill>
                <a:srgbClr val="FF0000">
                  <a:alpha val="7000"/>
                </a:srgbClr>
              </a:solidFill>
              <a:ln w="15875" algn="ctr">
                <a:noFill/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  <p:sp>
            <p:nvSpPr>
              <p:cNvPr id="10" name="TextBox 21"/>
              <p:cNvSpPr txBox="1">
                <a:spLocks noChangeArrowheads="1"/>
              </p:cNvSpPr>
              <p:nvPr/>
            </p:nvSpPr>
            <p:spPr bwMode="auto">
              <a:xfrm>
                <a:off x="6876487" y="3925326"/>
                <a:ext cx="44275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i="0" dirty="0" smtClean="0">
                    <a:solidFill>
                      <a:srgbClr val="030799"/>
                    </a:solidFill>
                    <a:latin typeface="Helvetica" pitchFamily="34" charset="0"/>
                    <a:cs typeface="Times New Roman" pitchFamily="18" charset="0"/>
                  </a:rPr>
                  <a:t>MT</a:t>
                </a:r>
                <a:endParaRPr lang="en-US" sz="1400" b="1" i="0" dirty="0">
                  <a:solidFill>
                    <a:srgbClr val="030799"/>
                  </a:solidFill>
                  <a:latin typeface="Helvetic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TextBox 22"/>
              <p:cNvSpPr txBox="1">
                <a:spLocks noChangeArrowheads="1"/>
              </p:cNvSpPr>
              <p:nvPr/>
            </p:nvSpPr>
            <p:spPr bwMode="auto">
              <a:xfrm>
                <a:off x="5067527" y="3361069"/>
                <a:ext cx="59343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i="0" dirty="0">
                    <a:solidFill>
                      <a:srgbClr val="FF0000"/>
                    </a:solidFill>
                    <a:latin typeface="Helvetica" pitchFamily="34" charset="0"/>
                  </a:rPr>
                  <a:t>KBM</a:t>
                </a:r>
              </a:p>
            </p:txBody>
          </p:sp>
          <p:sp>
            <p:nvSpPr>
              <p:cNvPr id="12" name="Oval 16"/>
              <p:cNvSpPr>
                <a:spLocks noChangeArrowheads="1"/>
              </p:cNvSpPr>
              <p:nvPr/>
            </p:nvSpPr>
            <p:spPr bwMode="auto">
              <a:xfrm>
                <a:off x="5067527" y="4457373"/>
                <a:ext cx="2868031" cy="1497473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  <a:alpha val="9000"/>
                </a:schemeClr>
              </a:solidFill>
              <a:ln w="15875" algn="ctr">
                <a:noFill/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6293161" y="4961269"/>
                <a:ext cx="142859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i="0" dirty="0" smtClean="0">
                    <a:solidFill>
                      <a:schemeClr val="tx1"/>
                    </a:solidFill>
                    <a:latin typeface="Helvetica" pitchFamily="34" charset="0"/>
                  </a:rPr>
                  <a:t>ITG, TEM, ETG</a:t>
                </a:r>
                <a:endParaRPr lang="en-US" sz="1400" b="1" i="0" dirty="0">
                  <a:solidFill>
                    <a:schemeClr val="tx1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24000" y="16002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0" dirty="0" smtClean="0"/>
                <a:t>r/a~0.6-0.7</a:t>
              </a:r>
              <a:endParaRPr lang="en-US" sz="1800" i="0" dirty="0"/>
            </a:p>
          </p:txBody>
        </p:sp>
        <p:sp>
          <p:nvSpPr>
            <p:cNvPr id="15" name="Right Arrow 14"/>
            <p:cNvSpPr/>
            <p:nvPr/>
          </p:nvSpPr>
          <p:spPr bwMode="auto">
            <a:xfrm rot="10800000">
              <a:off x="762000" y="2819400"/>
              <a:ext cx="609600" cy="381000"/>
            </a:xfrm>
            <a:prstGeom prst="rightArrow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1371600" y="1905000"/>
              <a:ext cx="0" cy="297180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Rectangle 16"/>
            <p:cNvSpPr/>
            <p:nvPr/>
          </p:nvSpPr>
          <p:spPr>
            <a:xfrm>
              <a:off x="762000" y="3124200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0" kern="0" dirty="0" smtClean="0">
                  <a:solidFill>
                    <a:srgbClr val="000000"/>
                  </a:solidFill>
                  <a:latin typeface="Arial"/>
                  <a:cs typeface="+mn-cs"/>
                </a:rPr>
                <a:t>NSTX-U</a:t>
              </a:r>
              <a:endParaRPr lang="en-US" sz="14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91000" y="5388114"/>
            <a:ext cx="4900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dirty="0" smtClean="0"/>
              <a:t>Is core </a:t>
            </a:r>
            <a:r>
              <a:rPr lang="en-US" sz="2000" dirty="0" err="1" smtClean="0">
                <a:latin typeface="Symbol" panose="05050102010706020507" pitchFamily="18" charset="2"/>
              </a:rPr>
              <a:t>c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from stochastic fields, or mid-radius KAW excitation </a:t>
            </a:r>
            <a:r>
              <a:rPr lang="en-US" sz="2000" dirty="0" smtClean="0">
                <a:sym typeface="Wingdings" panose="05000000000000000000" pitchFamily="2" charset="2"/>
              </a:rPr>
              <a:t> e-heating?</a:t>
            </a:r>
            <a:endParaRPr lang="en-US" sz="2000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259469" y="1371600"/>
            <a:ext cx="4655931" cy="4026108"/>
            <a:chOff x="389486" y="2086592"/>
            <a:chExt cx="4900980" cy="423800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486" y="2086592"/>
              <a:ext cx="4639714" cy="423800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572000" y="2420779"/>
              <a:ext cx="7184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0" dirty="0" smtClean="0">
                  <a:solidFill>
                    <a:schemeClr val="tx1"/>
                  </a:solidFill>
                </a:rPr>
                <a:t>CAE/GAE</a:t>
              </a:r>
              <a:endParaRPr lang="en-US" sz="1100" b="1" i="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>
              <a:off x="3581400" y="3000992"/>
              <a:ext cx="304800" cy="2286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4343400" y="2619992"/>
              <a:ext cx="457200" cy="4572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9" name="Rectangle 28"/>
          <p:cNvSpPr/>
          <p:nvPr/>
        </p:nvSpPr>
        <p:spPr>
          <a:xfrm>
            <a:off x="0" y="5105400"/>
            <a:ext cx="419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dirty="0"/>
              <a:t>Will </a:t>
            </a:r>
            <a:r>
              <a:rPr lang="en-US" sz="2000" dirty="0">
                <a:latin typeface="Symbol" panose="05050102010706020507" pitchFamily="18" charset="2"/>
              </a:rPr>
              <a:t>t</a:t>
            </a:r>
            <a:r>
              <a:rPr lang="en-US" sz="2000" baseline="-25000" dirty="0"/>
              <a:t>E</a:t>
            </a:r>
            <a:r>
              <a:rPr lang="en-US" sz="2000" dirty="0"/>
              <a:t>~1/</a:t>
            </a:r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baseline="-25000" dirty="0"/>
              <a:t>*</a:t>
            </a:r>
            <a:r>
              <a:rPr lang="en-US" sz="2000" dirty="0"/>
              <a:t> remain valid?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dirty="0"/>
              <a:t>Will </a:t>
            </a:r>
            <a:r>
              <a:rPr lang="en-US" sz="2000" dirty="0" err="1"/>
              <a:t>microtearing</a:t>
            </a:r>
            <a:r>
              <a:rPr lang="en-US" sz="2000" dirty="0"/>
              <a:t> be suppressed?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dirty="0"/>
              <a:t>Will </a:t>
            </a:r>
            <a:r>
              <a:rPr lang="en-US" sz="2000" dirty="0" err="1">
                <a:latin typeface="Symbol" panose="05050102010706020507" pitchFamily="18" charset="2"/>
              </a:rPr>
              <a:t>c</a:t>
            </a:r>
            <a:r>
              <a:rPr lang="en-US" sz="2000" baseline="-25000" dirty="0" err="1"/>
              <a:t>i</a:t>
            </a:r>
            <a:r>
              <a:rPr lang="en-US" sz="2000" dirty="0" err="1">
                <a:sym typeface="Symbol"/>
              </a:rPr>
              <a:t></a:t>
            </a:r>
            <a:r>
              <a:rPr lang="en-US" sz="2000" dirty="0" err="1">
                <a:latin typeface="Symbol" panose="05050102010706020507" pitchFamily="18" charset="2"/>
              </a:rPr>
              <a:t>c</a:t>
            </a:r>
            <a:r>
              <a:rPr lang="en-US" sz="2000" baseline="-25000" dirty="0" err="1"/>
              <a:t>i,NC</a:t>
            </a:r>
            <a:r>
              <a:rPr lang="en-US" sz="2000" dirty="0"/>
              <a:t> &amp; </a:t>
            </a:r>
            <a:r>
              <a:rPr lang="en-US" sz="2000" dirty="0" err="1"/>
              <a:t>D</a:t>
            </a:r>
            <a:r>
              <a:rPr lang="en-US" sz="2000" baseline="-25000" dirty="0" err="1"/>
              <a:t>imp</a:t>
            </a:r>
            <a:r>
              <a:rPr lang="en-US" sz="2000" dirty="0" err="1">
                <a:sym typeface="Symbol"/>
              </a:rPr>
              <a:t></a:t>
            </a:r>
            <a:r>
              <a:rPr lang="en-US" sz="2000" dirty="0" err="1"/>
              <a:t>D</a:t>
            </a:r>
            <a:r>
              <a:rPr lang="en-US" sz="2000" baseline="-25000" dirty="0" err="1"/>
              <a:t>imp,NC</a:t>
            </a:r>
            <a:r>
              <a:rPr lang="en-US" sz="2000" dirty="0"/>
              <a:t> hold?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762000" y="6172200"/>
            <a:ext cx="7543801" cy="304800"/>
          </a:xfrm>
          <a:prstGeom prst="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txBody>
          <a:bodyPr vert="horz" lIns="0" tIns="0" rIns="9144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lvl="1" indent="-225425" algn="ctr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See </a:t>
            </a:r>
            <a:r>
              <a:rPr lang="en-US" sz="2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Guttenfelder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/Crocker whitepaper on electromagnetic effects in transport</a:t>
            </a:r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24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114883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b="1" dirty="0" smtClean="0"/>
              <a:t>Self-consistent ST configurations identified for </a:t>
            </a:r>
            <a:br>
              <a:rPr lang="en-US" b="1" dirty="0" smtClean="0"/>
            </a:br>
            <a:r>
              <a:rPr lang="en-US" b="1" dirty="0" smtClean="0"/>
              <a:t>Fusion Nuclear Science Facility (FNSF)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09650"/>
            <a:ext cx="4191000" cy="5410200"/>
          </a:xfrm>
        </p:spPr>
        <p:txBody>
          <a:bodyPr>
            <a:noAutofit/>
          </a:bodyPr>
          <a:lstStyle/>
          <a:p>
            <a:pPr marL="171450" indent="-171450">
              <a:lnSpc>
                <a:spcPct val="120000"/>
              </a:lnSpc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drive:  bootstrap + NNBI</a:t>
            </a:r>
          </a:p>
          <a:p>
            <a:pPr marL="171450" indent="-171450">
              <a:lnSpc>
                <a:spcPct val="120000"/>
              </a:lnSpc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Neutron wall loading ~1 MW/m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breeding ratio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(TBR) ~ 1</a:t>
            </a:r>
          </a:p>
          <a:p>
            <a:pPr marL="285750" lvl="1" indent="-17145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equires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breeding blanket near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top + bottom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centerstack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(CS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PF coil configuration: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17145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Strong shaping (</a:t>
            </a:r>
            <a:r>
              <a:rPr lang="en-US" sz="1600" dirty="0" smtClean="0">
                <a:latin typeface="Symbol" panose="05050102010706020507" pitchFamily="18" charset="2"/>
                <a:cs typeface="Arial" panose="020B0604020202020204" pitchFamily="34" charset="0"/>
              </a:rPr>
              <a:t>k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 2.8-3, </a:t>
            </a:r>
            <a:r>
              <a:rPr lang="en-US" sz="1600" dirty="0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 0.5-0.6) </a:t>
            </a:r>
          </a:p>
          <a:p>
            <a:pPr marL="285750" lvl="1" indent="-17145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Flexibility in equilibrium </a:t>
            </a:r>
            <a:r>
              <a:rPr lang="en-US" sz="16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l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marL="285750" lvl="1" indent="-17145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 equilibrium PF coils are ex-vessel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17145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Long-legged Super-X/snowflake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 indent="-114300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~ 3-5MW/m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partially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detached</a:t>
            </a:r>
          </a:p>
          <a:p>
            <a:pPr marL="285750" lvl="1" indent="-17145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Breeding in CS end region + vertical maintenance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Exploring plasma start-up options</a:t>
            </a:r>
          </a:p>
          <a:p>
            <a:pPr marL="285750" lvl="1" indent="-17145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Identified locations for electrodes for coaxial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helicity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injection (CHI) start-up</a:t>
            </a:r>
          </a:p>
          <a:p>
            <a:pPr marL="285750" lvl="1" indent="-17145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Retractable plasma “guns” may be more compatible with FNSF environment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47504" y="1676400"/>
            <a:ext cx="2642426" cy="3429000"/>
            <a:chOff x="6421152" y="2213610"/>
            <a:chExt cx="2642426" cy="3429000"/>
          </a:xfrm>
        </p:grpSpPr>
        <p:pic>
          <p:nvPicPr>
            <p:cNvPr id="23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4" t="16028" r="24157" b="1858"/>
            <a:stretch/>
          </p:blipFill>
          <p:spPr bwMode="auto">
            <a:xfrm>
              <a:off x="6421152" y="2213610"/>
              <a:ext cx="2642426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8686800" y="526161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53200" y="990600"/>
            <a:ext cx="2514600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2000" b="1" i="0" dirty="0" smtClean="0">
                <a:solidFill>
                  <a:schemeClr val="tx1"/>
                </a:solidFill>
              </a:rPr>
              <a:t>Vertical maintenance</a:t>
            </a:r>
            <a:endParaRPr lang="en-US" sz="2000" b="1" i="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59620" y="6138446"/>
            <a:ext cx="425578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R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= 1.6m, B</a:t>
            </a:r>
            <a:r>
              <a:rPr lang="en-US" sz="1600" baseline="-25000" dirty="0" smtClean="0"/>
              <a:t>T </a:t>
            </a:r>
            <a:r>
              <a:rPr lang="en-US" sz="1600" dirty="0" smtClean="0"/>
              <a:t>= 3T, I</a:t>
            </a:r>
            <a:r>
              <a:rPr lang="en-US" sz="1600" baseline="-25000" dirty="0" smtClean="0"/>
              <a:t>P</a:t>
            </a:r>
            <a:r>
              <a:rPr lang="en-US" sz="1600" dirty="0" smtClean="0"/>
              <a:t> = 10MA,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fus</a:t>
            </a:r>
            <a:r>
              <a:rPr lang="en-US" sz="1600" dirty="0" smtClean="0"/>
              <a:t> = 160MW</a:t>
            </a:r>
            <a:endParaRPr lang="en-US" sz="160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343400" y="1171500"/>
            <a:ext cx="2286000" cy="4662638"/>
            <a:chOff x="4450080" y="1596390"/>
            <a:chExt cx="1828800" cy="3730110"/>
          </a:xfrm>
        </p:grpSpPr>
        <p:pic>
          <p:nvPicPr>
            <p:cNvPr id="20" name="Picture 1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55" y="1596390"/>
              <a:ext cx="1604645" cy="3280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" name="Straight Arrow Connector 20"/>
            <p:cNvCxnSpPr/>
            <p:nvPr/>
          </p:nvCxnSpPr>
          <p:spPr bwMode="auto">
            <a:xfrm flipV="1">
              <a:off x="4511040" y="2175055"/>
              <a:ext cx="422614" cy="1335237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4511040" y="3352802"/>
              <a:ext cx="975360" cy="15749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4450080" y="4926390"/>
              <a:ext cx="1828800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2000" b="1" i="0" dirty="0" smtClean="0">
                  <a:solidFill>
                    <a:schemeClr val="tx1"/>
                  </a:solidFill>
                </a:rPr>
                <a:t>Blanket regions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4511040" y="3510291"/>
              <a:ext cx="414380" cy="756909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4511040" y="3510291"/>
              <a:ext cx="0" cy="1476998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25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2781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98y,2</a:t>
            </a:r>
            <a:r>
              <a:rPr lang="en-US" dirty="0" smtClean="0"/>
              <a:t> range of 1.4-2.2 favorable for achieving FNSF-relevant neutron wall loading ≥ 1MW/m</a:t>
            </a:r>
            <a:r>
              <a:rPr lang="en-US" baseline="30000" dirty="0" smtClean="0"/>
              <a:t>2</a:t>
            </a:r>
            <a:r>
              <a:rPr lang="en-US" dirty="0" smtClean="0"/>
              <a:t> ,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BS</a:t>
            </a:r>
            <a:r>
              <a:rPr lang="en-US" dirty="0" smtClean="0"/>
              <a:t> &lt; 85% for external control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565216" y="5757446"/>
            <a:ext cx="350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Power limited for H</a:t>
            </a:r>
            <a:r>
              <a:rPr lang="en-US" b="1" baseline="-25000" dirty="0" smtClean="0"/>
              <a:t>98y,2</a:t>
            </a:r>
            <a:r>
              <a:rPr lang="en-US" b="1" dirty="0" smtClean="0"/>
              <a:t> &lt; 1.5 </a:t>
            </a:r>
            <a:endParaRPr lang="en-US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1925122" y="990600"/>
            <a:ext cx="3408878" cy="5562600"/>
            <a:chOff x="1544572" y="914400"/>
            <a:chExt cx="3408878" cy="5562600"/>
          </a:xfrm>
        </p:grpSpPr>
        <p:grpSp>
          <p:nvGrpSpPr>
            <p:cNvPr id="27" name="Group 26"/>
            <p:cNvGrpSpPr/>
            <p:nvPr/>
          </p:nvGrpSpPr>
          <p:grpSpPr>
            <a:xfrm>
              <a:off x="1544572" y="914400"/>
              <a:ext cx="3408878" cy="5562600"/>
              <a:chOff x="4973122" y="914400"/>
              <a:chExt cx="3408878" cy="5562600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122" y="914400"/>
                <a:ext cx="3408878" cy="2679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122" y="3733800"/>
                <a:ext cx="3408877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9" name="Straight Connector 8"/>
              <p:cNvCxnSpPr/>
              <p:nvPr/>
            </p:nvCxnSpPr>
            <p:spPr bwMode="auto">
              <a:xfrm>
                <a:off x="5375694" y="5181600"/>
                <a:ext cx="2859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375694" y="1676400"/>
                <a:ext cx="285390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086600" y="1676400"/>
                <a:ext cx="0" cy="426720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5943600" y="1676400"/>
                <a:ext cx="0" cy="426720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9" name="Rectangle 38"/>
            <p:cNvSpPr/>
            <p:nvPr/>
          </p:nvSpPr>
          <p:spPr bwMode="auto">
            <a:xfrm>
              <a:off x="2515050" y="1676400"/>
              <a:ext cx="1143000" cy="3505200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1905000" cy="30480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>
                <a:latin typeface="Arial Narrow" panose="020B0606020202030204" pitchFamily="34" charset="0"/>
              </a:rPr>
              <a:t>ST-FNSF</a:t>
            </a:r>
          </a:p>
          <a:p>
            <a:pPr marL="168275" indent="-168275"/>
            <a:r>
              <a:rPr lang="en-US" sz="2000" dirty="0" smtClean="0">
                <a:latin typeface="Arial Narrow" panose="020B0606020202030204" pitchFamily="34" charset="0"/>
              </a:rPr>
              <a:t>A = 1.75</a:t>
            </a:r>
          </a:p>
          <a:p>
            <a:pPr marL="168275" indent="-168275"/>
            <a:r>
              <a:rPr lang="en-US" sz="2000" dirty="0" smtClean="0">
                <a:latin typeface="Arial Narrow" panose="020B0606020202030204" pitchFamily="34" charset="0"/>
              </a:rPr>
              <a:t>R</a:t>
            </a:r>
            <a:r>
              <a:rPr lang="en-US" sz="2000" baseline="-25000" dirty="0" smtClean="0">
                <a:latin typeface="Arial Narrow" panose="020B0606020202030204" pitchFamily="34" charset="0"/>
              </a:rPr>
              <a:t>0</a:t>
            </a:r>
            <a:r>
              <a:rPr lang="en-US" sz="2000" dirty="0" smtClean="0">
                <a:latin typeface="Arial Narrow" panose="020B0606020202030204" pitchFamily="34" charset="0"/>
              </a:rPr>
              <a:t> = 1.7m</a:t>
            </a:r>
          </a:p>
          <a:p>
            <a:pPr marL="168275" indent="-168275"/>
            <a:r>
              <a:rPr lang="en-US" sz="2000" dirty="0">
                <a:latin typeface="Arial Narrow" panose="020B0606020202030204" pitchFamily="34" charset="0"/>
              </a:rPr>
              <a:t>B</a:t>
            </a:r>
            <a:r>
              <a:rPr lang="en-US" sz="2000" baseline="-25000" dirty="0">
                <a:latin typeface="Arial Narrow" panose="020B0606020202030204" pitchFamily="34" charset="0"/>
              </a:rPr>
              <a:t>T</a:t>
            </a:r>
            <a:r>
              <a:rPr lang="en-US" sz="2000" dirty="0">
                <a:latin typeface="Arial Narrow" panose="020B0606020202030204" pitchFamily="34" charset="0"/>
              </a:rPr>
              <a:t> = </a:t>
            </a:r>
            <a:r>
              <a:rPr lang="en-US" sz="2000" dirty="0" smtClean="0">
                <a:latin typeface="Arial Narrow" panose="020B0606020202030204" pitchFamily="34" charset="0"/>
              </a:rPr>
              <a:t>2.9T</a:t>
            </a:r>
          </a:p>
          <a:p>
            <a:pPr marL="168275" indent="-168275"/>
            <a:r>
              <a:rPr lang="en-US" sz="2000" dirty="0" smtClean="0"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k</a:t>
            </a:r>
            <a:r>
              <a:rPr lang="en-US" sz="2000" dirty="0" smtClean="0">
                <a:latin typeface="Arial Narrow" panose="020B0606020202030204" pitchFamily="34" charset="0"/>
              </a:rPr>
              <a:t>, 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>
                <a:latin typeface="Arial Narrow" panose="020B0606020202030204" pitchFamily="34" charset="0"/>
              </a:rPr>
              <a:t> = 2.8, 0.55</a:t>
            </a:r>
          </a:p>
          <a:p>
            <a:pPr marL="168275" indent="-168275"/>
            <a:r>
              <a:rPr lang="en-US" sz="2000" dirty="0" err="1" smtClean="0">
                <a:latin typeface="Arial Narrow" panose="020B0606020202030204" pitchFamily="34" charset="0"/>
              </a:rPr>
              <a:t>f</a:t>
            </a:r>
            <a:r>
              <a:rPr lang="en-US" sz="2000" baseline="-25000" dirty="0" err="1" smtClean="0">
                <a:latin typeface="Arial Narrow" panose="020B0606020202030204" pitchFamily="34" charset="0"/>
              </a:rPr>
              <a:t>Greenwald</a:t>
            </a:r>
            <a:r>
              <a:rPr lang="en-US" sz="2000" dirty="0" smtClean="0">
                <a:latin typeface="Arial Narrow" panose="020B060602020203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</a:rPr>
              <a:t>= </a:t>
            </a:r>
            <a:r>
              <a:rPr lang="en-US" sz="2000" dirty="0" smtClean="0">
                <a:latin typeface="Arial Narrow" panose="020B0606020202030204" pitchFamily="34" charset="0"/>
              </a:rPr>
              <a:t>0.8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168275" indent="-168275"/>
            <a:r>
              <a:rPr lang="en-US" sz="2000" dirty="0" err="1" smtClean="0">
                <a:latin typeface="Arial Narrow" panose="020B0606020202030204" pitchFamily="34" charset="0"/>
              </a:rPr>
              <a:t>f</a:t>
            </a:r>
            <a:r>
              <a:rPr lang="en-US" sz="2000" baseline="-25000" dirty="0" err="1" smtClean="0">
                <a:latin typeface="Arial Narrow" panose="020B0606020202030204" pitchFamily="34" charset="0"/>
              </a:rPr>
              <a:t>NICD</a:t>
            </a:r>
            <a:r>
              <a:rPr lang="en-US" sz="2000" dirty="0" smtClean="0">
                <a:latin typeface="Arial Narrow" panose="020B0606020202030204" pitchFamily="34" charset="0"/>
              </a:rPr>
              <a:t> = 100%</a:t>
            </a:r>
          </a:p>
          <a:p>
            <a:pPr marL="168275" indent="-168275"/>
            <a:r>
              <a:rPr lang="en-US" sz="2000" dirty="0" smtClean="0">
                <a:latin typeface="Arial Narrow" panose="020B0606020202030204" pitchFamily="34" charset="0"/>
              </a:rPr>
              <a:t>E</a:t>
            </a:r>
            <a:r>
              <a:rPr lang="en-US" sz="2000" baseline="-25000" dirty="0" smtClean="0">
                <a:latin typeface="Arial Narrow" panose="020B0606020202030204" pitchFamily="34" charset="0"/>
              </a:rPr>
              <a:t>NNBI</a:t>
            </a:r>
            <a:r>
              <a:rPr lang="en-US" sz="2000" dirty="0" smtClean="0">
                <a:latin typeface="Arial Narrow" panose="020B0606020202030204" pitchFamily="34" charset="0"/>
              </a:rPr>
              <a:t> = 0.5MeV</a:t>
            </a:r>
          </a:p>
          <a:p>
            <a:pPr marL="168275" indent="-168275"/>
            <a:r>
              <a:rPr lang="en-US" sz="2000" dirty="0" smtClean="0">
                <a:latin typeface="Arial Narrow" panose="020B0606020202030204" pitchFamily="34" charset="0"/>
              </a:rPr>
              <a:t>P</a:t>
            </a:r>
            <a:r>
              <a:rPr lang="en-US" sz="2000" baseline="-25000" dirty="0" smtClean="0">
                <a:latin typeface="Arial Narrow" panose="020B0606020202030204" pitchFamily="34" charset="0"/>
              </a:rPr>
              <a:t>NNBI</a:t>
            </a:r>
            <a:r>
              <a:rPr lang="en-US" sz="2000" dirty="0" smtClean="0">
                <a:latin typeface="Arial Narrow" panose="020B0606020202030204" pitchFamily="34" charset="0"/>
              </a:rPr>
              <a:t> ≤ 80MW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65216" y="6062246"/>
            <a:ext cx="350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Stability limited for H</a:t>
            </a:r>
            <a:r>
              <a:rPr lang="en-US" b="1" baseline="-25000" dirty="0" smtClean="0"/>
              <a:t>98y,2</a:t>
            </a:r>
            <a:r>
              <a:rPr lang="en-US" b="1" dirty="0" smtClean="0"/>
              <a:t> &gt; 1.6 </a:t>
            </a:r>
            <a:endParaRPr lang="en-US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5489016" y="990600"/>
            <a:ext cx="3502584" cy="4724400"/>
            <a:chOff x="5489016" y="914400"/>
            <a:chExt cx="3502584" cy="4724400"/>
          </a:xfrm>
        </p:grpSpPr>
        <p:grpSp>
          <p:nvGrpSpPr>
            <p:cNvPr id="29" name="Group 28"/>
            <p:cNvGrpSpPr/>
            <p:nvPr/>
          </p:nvGrpSpPr>
          <p:grpSpPr>
            <a:xfrm>
              <a:off x="5489016" y="914400"/>
              <a:ext cx="3502584" cy="4648199"/>
              <a:chOff x="609600" y="990601"/>
              <a:chExt cx="3502584" cy="507076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990601"/>
                <a:ext cx="3502584" cy="27076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3211365"/>
                <a:ext cx="3502584" cy="285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3" name="Straight Connector 32"/>
            <p:cNvCxnSpPr/>
            <p:nvPr/>
          </p:nvCxnSpPr>
          <p:spPr bwMode="auto">
            <a:xfrm flipV="1">
              <a:off x="6629400" y="1524000"/>
              <a:ext cx="0" cy="411480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6781800" y="3657600"/>
              <a:ext cx="0" cy="198120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26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28555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44562"/>
          </a:xfrm>
        </p:spPr>
        <p:txBody>
          <a:bodyPr/>
          <a:lstStyle/>
          <a:p>
            <a:r>
              <a:rPr lang="en-US" sz="2800" dirty="0" smtClean="0"/>
              <a:t>NNBI CD efficiency vs. injection tangency </a:t>
            </a:r>
            <a:br>
              <a:rPr lang="en-US" sz="2800" dirty="0" smtClean="0"/>
            </a:br>
            <a:r>
              <a:rPr lang="en-US" sz="2800" dirty="0" smtClean="0"/>
              <a:t>radius and energy for R=1.6m using TRANSP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648200" cy="5181600"/>
          </a:xfrm>
        </p:spPr>
        <p:txBody>
          <a:bodyPr/>
          <a:lstStyle/>
          <a:p>
            <a:r>
              <a:rPr lang="en-US" sz="2000" dirty="0" smtClean="0"/>
              <a:t>Fixed target parameters in DD</a:t>
            </a:r>
          </a:p>
          <a:p>
            <a:pPr lvl="1"/>
            <a:r>
              <a:rPr lang="en-US" sz="1800" dirty="0" smtClean="0"/>
              <a:t>I</a:t>
            </a:r>
            <a:r>
              <a:rPr lang="en-US" sz="1800" baseline="-25000" dirty="0" smtClean="0"/>
              <a:t>P</a:t>
            </a:r>
            <a:r>
              <a:rPr lang="en-US" sz="1800" dirty="0" smtClean="0"/>
              <a:t> = 7.5MA, </a:t>
            </a:r>
            <a:r>
              <a:rPr lang="en-US" sz="1800" dirty="0" err="1" smtClean="0">
                <a:latin typeface="Symbol" panose="05050102010706020507" pitchFamily="18" charset="2"/>
              </a:rPr>
              <a:t>b</a:t>
            </a:r>
            <a:r>
              <a:rPr lang="en-US" sz="1800" baseline="-25000" dirty="0" err="1" smtClean="0"/>
              <a:t>N</a:t>
            </a:r>
            <a:r>
              <a:rPr lang="en-US" sz="1800" dirty="0" smtClean="0"/>
              <a:t> = 4.5, l</a:t>
            </a:r>
            <a:r>
              <a:rPr lang="en-US" sz="1800" baseline="-25000" dirty="0" smtClean="0"/>
              <a:t>i</a:t>
            </a:r>
            <a:r>
              <a:rPr lang="en-US" sz="1800" dirty="0" smtClean="0"/>
              <a:t> = 0.5</a:t>
            </a:r>
          </a:p>
          <a:p>
            <a:pPr lvl="1"/>
            <a:r>
              <a:rPr lang="en-US" sz="1800" dirty="0" smtClean="0"/>
              <a:t>n</a:t>
            </a:r>
            <a:r>
              <a:rPr lang="en-US" sz="1800" baseline="-25000" dirty="0" smtClean="0"/>
              <a:t>e </a:t>
            </a:r>
            <a:r>
              <a:rPr lang="en-US" sz="1800" dirty="0" smtClean="0"/>
              <a:t>/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Greenwald</a:t>
            </a:r>
            <a:r>
              <a:rPr lang="en-US" sz="1800" dirty="0" smtClean="0"/>
              <a:t> = 0.75, H</a:t>
            </a:r>
            <a:r>
              <a:rPr lang="en-US" sz="1800" baseline="-25000" dirty="0" smtClean="0"/>
              <a:t>98y,2</a:t>
            </a:r>
            <a:r>
              <a:rPr lang="en-US" sz="1800" dirty="0" smtClean="0"/>
              <a:t> = 1.5</a:t>
            </a:r>
          </a:p>
          <a:p>
            <a:pPr lvl="1"/>
            <a:r>
              <a:rPr lang="en-US" sz="1600" dirty="0" smtClean="0"/>
              <a:t>A=1.75, R=1.7m, B</a:t>
            </a:r>
            <a:r>
              <a:rPr lang="en-US" sz="1600" baseline="-25000" dirty="0" smtClean="0"/>
              <a:t>T </a:t>
            </a:r>
            <a:r>
              <a:rPr lang="en-US" sz="1600" dirty="0" smtClean="0"/>
              <a:t>= 3T, </a:t>
            </a:r>
            <a:r>
              <a:rPr lang="en-US" sz="1600" dirty="0" smtClean="0">
                <a:latin typeface="Symbol" panose="05050102010706020507" pitchFamily="18" charset="2"/>
              </a:rPr>
              <a:t>k</a:t>
            </a:r>
            <a:r>
              <a:rPr lang="en-US" sz="1600" dirty="0" smtClean="0"/>
              <a:t> = 2.8</a:t>
            </a:r>
          </a:p>
          <a:p>
            <a:pPr lvl="1"/>
            <a:r>
              <a:rPr lang="en-US" sz="1600" dirty="0" smtClean="0">
                <a:sym typeface="Symbol"/>
              </a:rPr>
              <a:t></a:t>
            </a:r>
            <a:r>
              <a:rPr lang="en-US" sz="1600" dirty="0" err="1" smtClean="0">
                <a:sym typeface="Symbol"/>
              </a:rPr>
              <a:t>T</a:t>
            </a:r>
            <a:r>
              <a:rPr lang="en-US" sz="1600" baseline="-25000" dirty="0" err="1" smtClean="0">
                <a:sym typeface="Symbol"/>
              </a:rPr>
              <a:t>e</a:t>
            </a:r>
            <a:r>
              <a:rPr lang="en-US" sz="1600" dirty="0" smtClean="0">
                <a:sym typeface="Symbol"/>
              </a:rPr>
              <a:t>=5.8keV, </a:t>
            </a:r>
            <a:r>
              <a:rPr lang="en-US" sz="1600" dirty="0">
                <a:sym typeface="Symbol"/>
              </a:rPr>
              <a:t></a:t>
            </a:r>
            <a:r>
              <a:rPr lang="en-US" sz="1600" dirty="0" smtClean="0">
                <a:sym typeface="Symbol"/>
              </a:rPr>
              <a:t>T</a:t>
            </a:r>
            <a:r>
              <a:rPr lang="en-US" sz="1600" baseline="-25000" dirty="0" smtClean="0">
                <a:sym typeface="Symbol"/>
              </a:rPr>
              <a:t>i</a:t>
            </a:r>
            <a:r>
              <a:rPr lang="en-US" sz="1600" dirty="0" smtClean="0">
                <a:sym typeface="Symbol"/>
              </a:rPr>
              <a:t>=7.4keV</a:t>
            </a:r>
            <a:endParaRPr lang="en-US" sz="1600" dirty="0" smtClean="0"/>
          </a:p>
          <a:p>
            <a:r>
              <a:rPr lang="en-US" sz="2000" dirty="0" smtClean="0"/>
              <a:t>Little current drive benefit from injecting above 0.5MeV</a:t>
            </a:r>
          </a:p>
          <a:p>
            <a:r>
              <a:rPr lang="en-US" sz="2000" dirty="0" smtClean="0"/>
              <a:t>Shine-thru onset for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tan</a:t>
            </a:r>
            <a:r>
              <a:rPr lang="en-US" sz="2000" dirty="0" smtClean="0"/>
              <a:t> &gt; 2.4m</a:t>
            </a:r>
          </a:p>
          <a:p>
            <a:r>
              <a:rPr lang="en-US" sz="2000" dirty="0" smtClean="0"/>
              <a:t>Achieve full non-inductive for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tan</a:t>
            </a:r>
            <a:r>
              <a:rPr lang="en-US" sz="2000" dirty="0" smtClean="0"/>
              <a:t> &gt; 2m with P</a:t>
            </a:r>
            <a:r>
              <a:rPr lang="en-US" sz="2000" baseline="-25000" dirty="0" smtClean="0"/>
              <a:t>NBI </a:t>
            </a:r>
            <a:r>
              <a:rPr lang="en-US" sz="2000" dirty="0" smtClean="0"/>
              <a:t>= 60MW</a:t>
            </a:r>
          </a:p>
          <a:p>
            <a:pPr lvl="1"/>
            <a:r>
              <a:rPr lang="en-US" sz="1800" dirty="0" smtClean="0"/>
              <a:t>(Note: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fusion</a:t>
            </a:r>
            <a:r>
              <a:rPr lang="en-US" sz="1800" dirty="0" smtClean="0"/>
              <a:t> in DT is ~160MW)</a:t>
            </a:r>
          </a:p>
          <a:p>
            <a:pPr>
              <a:buFont typeface="Wingdings"/>
              <a:buChar char="à"/>
            </a:pPr>
            <a:endParaRPr lang="en-US" sz="800" b="1" dirty="0" smtClean="0">
              <a:solidFill>
                <a:srgbClr val="008080"/>
              </a:solidFill>
            </a:endParaRPr>
          </a:p>
          <a:p>
            <a:pPr>
              <a:buFont typeface="Wingdings"/>
              <a:buChar char="à"/>
            </a:pPr>
            <a:r>
              <a:rPr lang="en-US" sz="2000" b="1" dirty="0" smtClean="0">
                <a:solidFill>
                  <a:srgbClr val="008080"/>
                </a:solidFill>
              </a:rPr>
              <a:t>0.5MeV NNBI is good choice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8080"/>
                </a:solidFill>
              </a:rPr>
              <a:t>(as has been assumed for this configuration)</a:t>
            </a:r>
            <a:endParaRPr lang="en-US" sz="1600" b="1" dirty="0">
              <a:solidFill>
                <a:srgbClr val="00808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72378"/>
            <a:ext cx="4038600" cy="558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20070952">
            <a:off x="4126253" y="3045845"/>
            <a:ext cx="783706" cy="377286"/>
          </a:xfrm>
          <a:prstGeom prst="rightArrow">
            <a:avLst>
              <a:gd name="adj1" fmla="val 73333"/>
              <a:gd name="adj2" fmla="val 5000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108857" y="4609913"/>
            <a:ext cx="783706" cy="343087"/>
          </a:xfrm>
          <a:prstGeom prst="rightArrow">
            <a:avLst>
              <a:gd name="adj1" fmla="val 73333"/>
              <a:gd name="adj2" fmla="val 5000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27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40887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Free-boundary TRANSP used to compute 100% non-inductive Q</a:t>
            </a:r>
            <a:r>
              <a:rPr lang="en-US" baseline="-25000" dirty="0" smtClean="0"/>
              <a:t>DT</a:t>
            </a:r>
            <a:r>
              <a:rPr lang="en-US" dirty="0" smtClean="0"/>
              <a:t> ~ 2 plasma equilibrium consistent with 0D </a:t>
            </a:r>
            <a:r>
              <a:rPr lang="en-US" dirty="0" err="1" smtClean="0"/>
              <a:t>scalings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3352800" cy="4953000"/>
          </a:xfrm>
        </p:spPr>
        <p:txBody>
          <a:bodyPr/>
          <a:lstStyle/>
          <a:p>
            <a:pPr marL="168275" indent="-168275"/>
            <a:r>
              <a:rPr lang="en-US" sz="2000" dirty="0" smtClean="0"/>
              <a:t>TRANSP-ISOLVER </a:t>
            </a:r>
            <a:r>
              <a:rPr lang="en-US" sz="1400" dirty="0" smtClean="0"/>
              <a:t>(boundary-fit)</a:t>
            </a:r>
          </a:p>
          <a:p>
            <a:pPr marL="168275" indent="-168275"/>
            <a:r>
              <a:rPr lang="en-US" sz="2000" dirty="0" smtClean="0"/>
              <a:t>Neoclassical </a:t>
            </a:r>
            <a:r>
              <a:rPr lang="en-US" sz="2000" dirty="0" smtClean="0">
                <a:latin typeface="Symbol" panose="05050102010706020507" pitchFamily="18" charset="2"/>
              </a:rPr>
              <a:t>c</a:t>
            </a:r>
            <a:r>
              <a:rPr lang="en-US" sz="2000" baseline="-25000" dirty="0" smtClean="0"/>
              <a:t>i</a:t>
            </a:r>
          </a:p>
          <a:p>
            <a:pPr marL="168275" indent="-168275"/>
            <a:r>
              <a:rPr lang="en-US" sz="2000" dirty="0" smtClean="0"/>
              <a:t>Scaled NSTX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, n</a:t>
            </a:r>
            <a:r>
              <a:rPr lang="en-US" sz="2000" baseline="-25000" dirty="0" smtClean="0"/>
              <a:t>e</a:t>
            </a:r>
          </a:p>
          <a:p>
            <a:pPr marL="568325" lvl="1" indent="-168275"/>
            <a:r>
              <a:rPr lang="en-US" sz="1600" dirty="0" err="1"/>
              <a:t>Z</a:t>
            </a:r>
            <a:r>
              <a:rPr lang="en-US" sz="1600" baseline="-25000" dirty="0" err="1"/>
              <a:t>eff</a:t>
            </a:r>
            <a:r>
              <a:rPr lang="en-US" sz="1600" dirty="0"/>
              <a:t> </a:t>
            </a:r>
            <a:r>
              <a:rPr lang="en-US" sz="1600" dirty="0" smtClean="0"/>
              <a:t> ~ 2-2.5</a:t>
            </a:r>
          </a:p>
          <a:p>
            <a:pPr marL="168275" indent="-168275"/>
            <a:r>
              <a:rPr lang="en-US" sz="2000" dirty="0" smtClean="0"/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/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Greenwald</a:t>
            </a:r>
            <a:r>
              <a:rPr lang="en-US" sz="2000" dirty="0" smtClean="0"/>
              <a:t> = 0.65</a:t>
            </a:r>
          </a:p>
          <a:p>
            <a:pPr marL="168275" indent="-168275"/>
            <a:r>
              <a:rPr lang="en-US" sz="2000" dirty="0" smtClean="0"/>
              <a:t>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= 9.8MA,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= 2.9T</a:t>
            </a:r>
          </a:p>
          <a:p>
            <a:pPr marL="168275" indent="-168275"/>
            <a:r>
              <a:rPr lang="en-US" sz="2000" dirty="0"/>
              <a:t>H</a:t>
            </a:r>
            <a:r>
              <a:rPr lang="en-US" sz="2000" baseline="-25000" dirty="0"/>
              <a:t>98,y2 </a:t>
            </a:r>
            <a:r>
              <a:rPr lang="en-US" sz="2000" dirty="0"/>
              <a:t>= </a:t>
            </a:r>
            <a:r>
              <a:rPr lang="en-US" sz="2000" dirty="0" smtClean="0"/>
              <a:t>1.55</a:t>
            </a:r>
            <a:endParaRPr lang="en-US" sz="2000" dirty="0"/>
          </a:p>
          <a:p>
            <a:pPr marL="168275" indent="-168275"/>
            <a:r>
              <a:rPr lang="en-US" sz="2000" dirty="0" smtClean="0"/>
              <a:t> </a:t>
            </a:r>
            <a:r>
              <a:rPr lang="en-US" sz="2000" dirty="0" err="1" smtClean="0">
                <a:latin typeface="Symbol" panose="05050102010706020507" pitchFamily="18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= 5.9, </a:t>
            </a:r>
            <a:r>
              <a:rPr lang="en-US" sz="2000" dirty="0" err="1" smtClean="0"/>
              <a:t>W</a:t>
            </a:r>
            <a:r>
              <a:rPr lang="en-US" sz="2000" baseline="-25000" dirty="0" err="1" smtClean="0"/>
              <a:t>tot</a:t>
            </a:r>
            <a:r>
              <a:rPr lang="en-US" sz="2000" dirty="0" smtClean="0"/>
              <a:t> = 67MJ</a:t>
            </a:r>
          </a:p>
          <a:p>
            <a:pPr marL="568325" lvl="1" indent="-168275"/>
            <a:r>
              <a:rPr lang="en-US" sz="1600" dirty="0" err="1" smtClean="0"/>
              <a:t>W</a:t>
            </a:r>
            <a:r>
              <a:rPr lang="en-US" sz="1600" baseline="-25000" dirty="0" err="1" smtClean="0"/>
              <a:t>fast</a:t>
            </a:r>
            <a:r>
              <a:rPr lang="en-US" sz="1600" dirty="0" smtClean="0"/>
              <a:t> / </a:t>
            </a:r>
            <a:r>
              <a:rPr lang="en-US" sz="1600" dirty="0" err="1" smtClean="0"/>
              <a:t>W</a:t>
            </a:r>
            <a:r>
              <a:rPr lang="en-US" sz="1600" baseline="-25000" dirty="0" err="1" smtClean="0"/>
              <a:t>tot</a:t>
            </a:r>
            <a:r>
              <a:rPr lang="en-US" sz="1600" dirty="0" smtClean="0"/>
              <a:t> = 14%</a:t>
            </a:r>
          </a:p>
          <a:p>
            <a:pPr marL="168275" indent="-168275"/>
            <a:r>
              <a:rPr lang="en-US" sz="2000" dirty="0" err="1" smtClean="0"/>
              <a:t>f</a:t>
            </a:r>
            <a:r>
              <a:rPr lang="en-US" sz="2000" baseline="-25000" dirty="0" err="1" smtClean="0"/>
              <a:t>NICD</a:t>
            </a:r>
            <a:r>
              <a:rPr lang="en-US" sz="2000" dirty="0" smtClean="0"/>
              <a:t> = 100%,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BS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65%</a:t>
            </a:r>
          </a:p>
          <a:p>
            <a:pPr marL="168275" indent="-168275"/>
            <a:r>
              <a:rPr lang="en-US" sz="2000" dirty="0" smtClean="0"/>
              <a:t>E</a:t>
            </a:r>
            <a:r>
              <a:rPr lang="en-US" sz="2000" baseline="-25000" dirty="0" smtClean="0"/>
              <a:t>NNBI</a:t>
            </a:r>
            <a:r>
              <a:rPr lang="en-US" sz="2000" dirty="0" smtClean="0"/>
              <a:t> = 0.5MeV</a:t>
            </a:r>
          </a:p>
          <a:p>
            <a:pPr marL="168275" indent="-168275"/>
            <a:r>
              <a:rPr lang="en-US" sz="2000" dirty="0" smtClean="0"/>
              <a:t>P</a:t>
            </a:r>
            <a:r>
              <a:rPr lang="en-US" sz="2000" baseline="-25000" dirty="0" smtClean="0"/>
              <a:t>NNBI</a:t>
            </a:r>
            <a:r>
              <a:rPr lang="en-US" sz="2000" dirty="0" smtClean="0"/>
              <a:t> = 80MW</a:t>
            </a:r>
          </a:p>
          <a:p>
            <a:pPr marL="168275" indent="-168275"/>
            <a:r>
              <a:rPr lang="en-US" sz="2000" dirty="0" err="1" smtClean="0"/>
              <a:t>P</a:t>
            </a:r>
            <a:r>
              <a:rPr lang="en-US" sz="2000" baseline="-25000" dirty="0" err="1" smtClean="0"/>
              <a:t>fusion</a:t>
            </a:r>
            <a:r>
              <a:rPr lang="en-US" sz="2000" dirty="0" smtClean="0"/>
              <a:t> = 160MW </a:t>
            </a:r>
            <a:r>
              <a:rPr lang="en-US" sz="1600" dirty="0" smtClean="0"/>
              <a:t>(50-50 DT)</a:t>
            </a:r>
          </a:p>
          <a:p>
            <a:pPr marL="568325" lvl="1" indent="-168275"/>
            <a:r>
              <a:rPr lang="en-US" sz="1600" dirty="0" smtClean="0"/>
              <a:t>~3% alpha bad orbit loss</a:t>
            </a:r>
          </a:p>
          <a:p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28" y="1143000"/>
            <a:ext cx="557667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5867400"/>
            <a:ext cx="4343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Need to further tweak NBI-CD to reduce reversed-shear and maintain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 &gt; 2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086600" y="4876800"/>
            <a:ext cx="381000" cy="990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28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41868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5799"/>
            <a:ext cx="4760185" cy="3951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smtClean="0"/>
              <a:t>Ideas to enhance TBR for latest ST-FNSF design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2195933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Uniform OB blanket (1 </a:t>
            </a:r>
            <a:r>
              <a:rPr lang="en-US" dirty="0" err="1" smtClean="0"/>
              <a:t>m</a:t>
            </a:r>
            <a:r>
              <a:rPr lang="en-US" dirty="0" smtClean="0"/>
              <a:t> thick everywhere; no thinning)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Less cooling channels and FCIs within blanket</a:t>
            </a:r>
          </a:p>
          <a:p>
            <a:pPr marL="569913" lvl="1" indent="-225425">
              <a:lnSpc>
                <a:spcPct val="80000"/>
              </a:lnSpc>
            </a:pPr>
            <a:r>
              <a:rPr lang="en-US" dirty="0"/>
              <a:t>N</a:t>
            </a:r>
            <a:r>
              <a:rPr lang="en-US" dirty="0" smtClean="0"/>
              <a:t>eed thermal analysis to confirm</a:t>
            </a:r>
            <a:endParaRPr lang="en-US" sz="3600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Replace PF coil shield and triangle by blanket (TBD)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Thicker IB VV with internal breeding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Smaller opening to </a:t>
            </a:r>
            <a:r>
              <a:rPr lang="en-US" dirty="0" err="1" smtClean="0"/>
              <a:t>divertor</a:t>
            </a:r>
            <a:r>
              <a:rPr lang="en-US" dirty="0" smtClean="0"/>
              <a:t> to reduce n leakage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286249" y="4610097"/>
            <a:ext cx="2783583" cy="4191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48080" y="4425431"/>
            <a:ext cx="80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Shield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657601" y="5257800"/>
            <a:ext cx="2197151" cy="609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54752" y="568273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Triangle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54451" y="4425431"/>
            <a:ext cx="101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PF Coils</a:t>
            </a:r>
            <a:endParaRPr lang="en-US" b="1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29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37241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NSTX-U provides world-leading research</a:t>
            </a:r>
            <a:br>
              <a:rPr lang="en-US" sz="2800" dirty="0" smtClean="0"/>
            </a:br>
            <a:r>
              <a:rPr lang="en-US" sz="2800" dirty="0" smtClean="0"/>
              <a:t>capabilities across all 5 </a:t>
            </a:r>
            <a:r>
              <a:rPr lang="en-US" sz="2800" dirty="0" err="1" smtClean="0"/>
              <a:t>ReNeW</a:t>
            </a:r>
            <a:r>
              <a:rPr lang="en-US" sz="2800" dirty="0" smtClean="0"/>
              <a:t> Themes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124200"/>
            <a:ext cx="8991600" cy="29718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tIns="91440" rIns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 smtClean="0"/>
              <a:t>Theme 1: Burning </a:t>
            </a:r>
            <a:r>
              <a:rPr lang="en-US" sz="1600" dirty="0"/>
              <a:t>Plasmas in </a:t>
            </a:r>
            <a:r>
              <a:rPr lang="en-US" sz="1600" dirty="0" smtClean="0"/>
              <a:t>ITER</a:t>
            </a:r>
          </a:p>
          <a:p>
            <a:pPr marL="404812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Access, understand, control non-linear </a:t>
            </a:r>
            <a:r>
              <a:rPr lang="en-US" sz="1800" b="1" dirty="0" err="1" smtClean="0">
                <a:solidFill>
                  <a:srgbClr val="FF0000"/>
                </a:solidFill>
              </a:rPr>
              <a:t>Alfvénic</a:t>
            </a:r>
            <a:r>
              <a:rPr lang="en-US" sz="1800" b="1" dirty="0" smtClean="0">
                <a:solidFill>
                  <a:srgbClr val="FF0000"/>
                </a:solidFill>
              </a:rPr>
              <a:t> instabilities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 smtClean="0"/>
              <a:t>Theme 2: Predictable</a:t>
            </a:r>
            <a:r>
              <a:rPr lang="en-US" sz="1600" dirty="0"/>
              <a:t>, High-Performance, Steady-State </a:t>
            </a:r>
            <a:r>
              <a:rPr lang="en-US" sz="1600" dirty="0" smtClean="0"/>
              <a:t>Plasmas</a:t>
            </a:r>
          </a:p>
          <a:p>
            <a:pPr marL="404812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Goal: 100% non-inductive operation with high-</a:t>
            </a:r>
            <a:r>
              <a:rPr lang="en-US" sz="18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800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1800" b="1" dirty="0" smtClean="0">
                <a:solidFill>
                  <a:srgbClr val="FF0000"/>
                </a:solidFill>
              </a:rPr>
              <a:t> ~15-20%, profile control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 smtClean="0"/>
              <a:t>Theme 3: Taming </a:t>
            </a:r>
            <a:r>
              <a:rPr lang="en-US" sz="1600" dirty="0"/>
              <a:t>the Plasma-Material </a:t>
            </a:r>
            <a:r>
              <a:rPr lang="en-US" sz="1600" dirty="0" smtClean="0"/>
              <a:t>Interface</a:t>
            </a:r>
          </a:p>
          <a:p>
            <a:pPr marL="404812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Leader in Li PFCs, integration: core + snowflake + detachment + high-Z + Li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 smtClean="0"/>
              <a:t>Theme 4: Harnessing Fusion Power</a:t>
            </a:r>
          </a:p>
          <a:p>
            <a:pPr marL="404812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Leader in physics basis and design </a:t>
            </a:r>
            <a:r>
              <a:rPr lang="en-US" sz="1800" b="1" dirty="0">
                <a:solidFill>
                  <a:srgbClr val="FF0000"/>
                </a:solidFill>
              </a:rPr>
              <a:t>of low-A </a:t>
            </a:r>
            <a:r>
              <a:rPr lang="en-US" sz="1800" b="1" dirty="0" smtClean="0">
                <a:solidFill>
                  <a:srgbClr val="FF0000"/>
                </a:solidFill>
              </a:rPr>
              <a:t>fusion systems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 smtClean="0"/>
              <a:t>Theme 5: Optimizing </a:t>
            </a:r>
            <a:r>
              <a:rPr lang="en-US" sz="1600" dirty="0"/>
              <a:t>the Magnetic </a:t>
            </a:r>
            <a:r>
              <a:rPr lang="en-US" sz="1600" dirty="0" smtClean="0"/>
              <a:t>Configuration</a:t>
            </a:r>
          </a:p>
          <a:p>
            <a:pPr marL="404812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NSTX-U most capable ST facility/program in world for assessing ST for FNSF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0303E72-236E-4343-8ADE-EC89DE244755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6172200"/>
            <a:ext cx="8991600" cy="344710"/>
          </a:xfrm>
          <a:prstGeom prst="rect">
            <a:avLst/>
          </a:prstGeom>
          <a:noFill/>
          <a:ln>
            <a:noFill/>
          </a:ln>
        </p:spPr>
        <p:txBody>
          <a:bodyPr wrap="square" tIns="18288" bIns="18288" rtlCol="0">
            <a:spAutoFit/>
          </a:bodyPr>
          <a:lstStyle/>
          <a:p>
            <a:pPr algn="ctr"/>
            <a:r>
              <a:rPr lang="en-US" sz="2000" b="1" dirty="0" smtClean="0"/>
              <a:t>NSTX-U + DIII-D/U provide world-leading development of ST, AT for FNSF</a:t>
            </a:r>
            <a:endParaRPr lang="en-US" sz="2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676400" y="990600"/>
            <a:ext cx="2286000" cy="2007361"/>
            <a:chOff x="5562600" y="4763022"/>
            <a:chExt cx="2286000" cy="2007361"/>
          </a:xfrm>
        </p:grpSpPr>
        <p:pic>
          <p:nvPicPr>
            <p:cNvPr id="8" name="Picture 47" descr="NBI_upgrade_topvie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5874535" y="4763022"/>
              <a:ext cx="1593065" cy="1515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51"/>
            <p:cNvSpPr txBox="1">
              <a:spLocks noChangeArrowheads="1"/>
            </p:cNvSpPr>
            <p:nvPr/>
          </p:nvSpPr>
          <p:spPr bwMode="auto">
            <a:xfrm>
              <a:off x="5562600" y="6234852"/>
              <a:ext cx="2286000" cy="53553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91440" rIns="0" bIns="27432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b="1" i="0" dirty="0" smtClean="0">
                  <a:latin typeface="Arial Narrow" pitchFamily="34" charset="0"/>
                  <a:ea typeface="ＭＳ Ｐゴシック" pitchFamily="34" charset="-128"/>
                  <a:cs typeface="Helvetica" pitchFamily="34" charset="0"/>
                </a:rPr>
                <a:t>Present</a:t>
              </a:r>
              <a:r>
                <a:rPr lang="en-US" sz="1600" b="1" i="0" dirty="0" smtClean="0">
                  <a:latin typeface="Arial Narrow" pitchFamily="34" charset="0"/>
                  <a:ea typeface="ＭＳ Ｐゴシック" pitchFamily="34" charset="-128"/>
                  <a:cs typeface="Helvetica" pitchFamily="34" charset="0"/>
                </a:rPr>
                <a:t>        </a:t>
              </a:r>
              <a:r>
                <a:rPr lang="en-US" b="1" i="0" dirty="0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  <a:cs typeface="Helvetica" pitchFamily="34" charset="0"/>
                </a:rPr>
                <a:t>New 2</a:t>
              </a:r>
              <a:r>
                <a:rPr lang="en-US" b="1" i="0" baseline="30000" dirty="0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  <a:cs typeface="Helvetica" pitchFamily="34" charset="0"/>
                </a:rPr>
                <a:t>nd</a:t>
              </a:r>
              <a:endParaRPr lang="en-US" b="1" i="0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  <a:cs typeface="Helvetica" pitchFamily="34" charset="0"/>
              </a:endParaRPr>
            </a:p>
            <a:p>
              <a:pPr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 b="1" dirty="0" smtClean="0">
                  <a:solidFill>
                    <a:srgbClr val="0000FF"/>
                  </a:solidFill>
                  <a:latin typeface="Arial Narrow" pitchFamily="34" charset="0"/>
                  <a:ea typeface="ＭＳ Ｐゴシック" pitchFamily="34" charset="-128"/>
                  <a:cs typeface="Helvetica" pitchFamily="34" charset="0"/>
                </a:rPr>
                <a:t>Neutral Beam Injector (NBI)</a:t>
              </a:r>
              <a:endParaRPr lang="en-US" sz="1600" b="1" i="0" dirty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  <a:cs typeface="Helvetic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200" y="1066800"/>
            <a:ext cx="1447800" cy="1877300"/>
            <a:chOff x="1696965" y="3048000"/>
            <a:chExt cx="1447800" cy="1877300"/>
          </a:xfrm>
        </p:grpSpPr>
        <p:pic>
          <p:nvPicPr>
            <p:cNvPr id="11" name="Picture 42" descr="CS_comparis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5550" y="3048000"/>
              <a:ext cx="1249215" cy="168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45"/>
            <p:cNvSpPr txBox="1">
              <a:spLocks noChangeArrowheads="1"/>
            </p:cNvSpPr>
            <p:nvPr/>
          </p:nvSpPr>
          <p:spPr bwMode="auto">
            <a:xfrm>
              <a:off x="1696965" y="4423624"/>
              <a:ext cx="1447800" cy="501676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91440" rIns="0" bIns="0">
              <a:spAutoFit/>
            </a:bodyPr>
            <a:lstStyle/>
            <a:p>
              <a:pPr algn="ctr">
                <a:lnSpc>
                  <a:spcPct val="65000"/>
                </a:lnSpc>
                <a:spcBef>
                  <a:spcPct val="20000"/>
                </a:spcBef>
              </a:pPr>
              <a:r>
                <a:rPr lang="en-US" b="1" i="0" dirty="0" smtClean="0">
                  <a:latin typeface="Arial Narrow" pitchFamily="34" charset="0"/>
                  <a:ea typeface="ＭＳ Ｐゴシック" pitchFamily="34" charset="-128"/>
                </a:rPr>
                <a:t>Previous</a:t>
              </a:r>
              <a:r>
                <a:rPr lang="en-US" sz="2000" b="1" i="0" dirty="0" smtClean="0">
                  <a:latin typeface="Arial Narrow" pitchFamily="34" charset="0"/>
                  <a:ea typeface="ＭＳ Ｐゴシック" pitchFamily="34" charset="-128"/>
                </a:rPr>
                <a:t> </a:t>
              </a:r>
              <a:r>
                <a:rPr lang="en-US" b="1" i="0" dirty="0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New</a:t>
              </a:r>
              <a:endParaRPr lang="en-US" sz="2000" b="1" i="0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endParaRPr>
            </a:p>
            <a:p>
              <a:pPr algn="ctr">
                <a:lnSpc>
                  <a:spcPct val="65000"/>
                </a:lnSpc>
                <a:spcBef>
                  <a:spcPct val="20000"/>
                </a:spcBef>
              </a:pPr>
              <a:r>
                <a:rPr lang="en-US" sz="1600" b="1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Center-stack</a:t>
              </a:r>
              <a:endParaRPr lang="en-US" sz="2000" b="1" dirty="0">
                <a:solidFill>
                  <a:srgbClr val="0000FF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4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011551"/>
            <a:ext cx="1828800" cy="196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572972" y="15240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sp>
        <p:nvSpPr>
          <p:cNvPr id="16" name="Right Arrow 15"/>
          <p:cNvSpPr/>
          <p:nvPr/>
        </p:nvSpPr>
        <p:spPr bwMode="auto">
          <a:xfrm>
            <a:off x="3810000" y="1295400"/>
            <a:ext cx="609600" cy="1147024"/>
          </a:xfrm>
          <a:prstGeom prst="rightArrow">
            <a:avLst>
              <a:gd name="adj1" fmla="val 69835"/>
              <a:gd name="adj2" fmla="val 56250"/>
            </a:avLst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1110496"/>
            <a:ext cx="274320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45720" rIns="0" rtlCol="0">
            <a:spAutoFit/>
          </a:bodyPr>
          <a:lstStyle/>
          <a:p>
            <a:pPr marL="225425" indent="-166688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 Narrow" panose="020B0606020202030204" pitchFamily="34" charset="0"/>
              </a:rPr>
              <a:t>B</a:t>
            </a:r>
            <a:r>
              <a:rPr lang="en-US" b="1" baseline="-25000" dirty="0" smtClean="0">
                <a:latin typeface="Arial Narrow" panose="020B0606020202030204" pitchFamily="34" charset="0"/>
              </a:rPr>
              <a:t>T</a:t>
            </a:r>
            <a:r>
              <a:rPr lang="en-US" b="1" dirty="0" smtClean="0">
                <a:latin typeface="Arial Narrow" panose="020B0606020202030204" pitchFamily="34" charset="0"/>
              </a:rPr>
              <a:t> = 0.5 </a:t>
            </a:r>
            <a:r>
              <a:rPr lang="en-US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1T</a:t>
            </a:r>
          </a:p>
          <a:p>
            <a:pPr marL="225425" indent="-166688"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6020202030204" pitchFamily="34" charset="0"/>
                <a:sym typeface="Wingdings" panose="05000000000000000000" pitchFamily="2" charset="2"/>
              </a:rPr>
              <a:t>I</a:t>
            </a:r>
            <a:r>
              <a:rPr lang="en-US" b="1" baseline="-25000" dirty="0">
                <a:latin typeface="Arial Narrow" panose="020B0606020202030204" pitchFamily="34" charset="0"/>
                <a:sym typeface="Wingdings" panose="05000000000000000000" pitchFamily="2" charset="2"/>
              </a:rPr>
              <a:t>P</a:t>
            </a:r>
            <a:r>
              <a:rPr lang="en-US" b="1" dirty="0">
                <a:latin typeface="Arial Narrow" panose="020B0606020202030204" pitchFamily="34" charset="0"/>
                <a:sym typeface="Wingdings" panose="05000000000000000000" pitchFamily="2" charset="2"/>
              </a:rPr>
              <a:t> = 1  </a:t>
            </a:r>
            <a:r>
              <a:rPr lang="en-US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2MA</a:t>
            </a:r>
          </a:p>
          <a:p>
            <a:pPr marL="225425" indent="-166688"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6020202030204" pitchFamily="34" charset="0"/>
                <a:sym typeface="Wingdings" panose="05000000000000000000" pitchFamily="2" charset="2"/>
              </a:rPr>
              <a:t>Full </a:t>
            </a:r>
            <a:r>
              <a:rPr lang="en-US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non-inductive ~1MA</a:t>
            </a:r>
          </a:p>
          <a:p>
            <a:pPr marL="225425" indent="-166688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5</a:t>
            </a:r>
            <a:r>
              <a:rPr lang="en-US" b="1" dirty="0" smtClean="0">
                <a:latin typeface="Calibri"/>
                <a:sym typeface="Wingdings" panose="05000000000000000000" pitchFamily="2" charset="2"/>
              </a:rPr>
              <a:t>×</a:t>
            </a:r>
            <a:r>
              <a:rPr lang="en-US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longer pulse</a:t>
            </a:r>
          </a:p>
          <a:p>
            <a:pPr marL="225425" indent="-166688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5-10</a:t>
            </a:r>
            <a:r>
              <a:rPr lang="en-US" b="1" dirty="0" smtClean="0">
                <a:latin typeface="Calibri"/>
                <a:sym typeface="Wingdings" panose="05000000000000000000" pitchFamily="2" charset="2"/>
              </a:rPr>
              <a:t>×</a:t>
            </a:r>
            <a:r>
              <a:rPr lang="en-US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higher </a:t>
            </a:r>
            <a:r>
              <a:rPr lang="en-US" b="1" dirty="0" err="1" smtClean="0">
                <a:latin typeface="Arial Narrow" panose="020B0606020202030204" pitchFamily="34" charset="0"/>
                <a:sym typeface="Wingdings" panose="05000000000000000000" pitchFamily="2" charset="2"/>
              </a:rPr>
              <a:t>nT</a:t>
            </a:r>
            <a:r>
              <a:rPr lang="en-US" b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endParaRPr lang="en-US" b="1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 marL="225425" indent="-166688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1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st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plasma Jan/Feb 2015</a:t>
            </a:r>
            <a:endParaRPr lang="en-US" sz="2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940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>
            <a:noAutofit/>
          </a:bodyPr>
          <a:lstStyle/>
          <a:p>
            <a:r>
              <a:rPr lang="en-US" b="1" dirty="0" smtClean="0"/>
              <a:t>HTS potentially attractive for making </a:t>
            </a:r>
            <a:r>
              <a:rPr lang="en-US" dirty="0"/>
              <a:t>electrically efficient </a:t>
            </a:r>
            <a:r>
              <a:rPr lang="en-US" dirty="0" smtClean="0"/>
              <a:t>ST* </a:t>
            </a:r>
            <a:r>
              <a:rPr lang="en-US" b="1" dirty="0" smtClean="0"/>
              <a:t>(~10</a:t>
            </a:r>
            <a:r>
              <a:rPr lang="en-US" b="1" dirty="0" smtClean="0">
                <a:latin typeface="Calibri"/>
              </a:rPr>
              <a:t>× lower magnet cooling power vs. </a:t>
            </a:r>
            <a:r>
              <a:rPr lang="en-US" dirty="0" smtClean="0">
                <a:latin typeface="Calibri"/>
              </a:rPr>
              <a:t>copper</a:t>
            </a:r>
            <a:r>
              <a:rPr lang="en-US" b="1" dirty="0" smtClean="0">
                <a:latin typeface="Calibri"/>
              </a:rPr>
              <a:t>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3200"/>
            <a:ext cx="914400" cy="304800"/>
          </a:xfrm>
          <a:prstGeom prst="rect">
            <a:avLst/>
          </a:prstGeom>
        </p:spPr>
        <p:txBody>
          <a:bodyPr/>
          <a:lstStyle/>
          <a:p>
            <a:fld id="{357B90C1-EB0C-4440-93A4-F08EB6EDC29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962400" y="10668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missions:</a:t>
            </a:r>
          </a:p>
          <a:p>
            <a:pPr marL="395288" lvl="1" indent="-225425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Steady-state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PMI facility</a:t>
            </a:r>
          </a:p>
          <a:p>
            <a:pPr marL="395288" lvl="1" indent="-225425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 Pilot Plant (Q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~1 for weeks/months)</a:t>
            </a:r>
          </a:p>
          <a:p>
            <a:pPr marL="171450" indent="-1714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configurations favorable:</a:t>
            </a: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A=1.8 w/ strong shaping: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~2.7,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~0.5 </a:t>
            </a:r>
          </a:p>
          <a:p>
            <a:pPr marL="395288" lvl="1" indent="-217488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equilibrium PF coils outside TF</a:t>
            </a:r>
          </a:p>
          <a:p>
            <a:pPr marL="576263" lvl="2" indent="-180975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joints needed for HTS TF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Long-legged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div-</a:t>
            </a:r>
            <a:r>
              <a:rPr lang="en-US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&lt; 5MW/m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port-based maintenance</a:t>
            </a: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WC inboard thermal shield for TF</a:t>
            </a:r>
          </a:p>
          <a:p>
            <a:pPr marL="0" indent="-2857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Many remaining issues:</a:t>
            </a:r>
          </a:p>
          <a:p>
            <a:pPr marL="400050"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HTS lifetime in radiation environment</a:t>
            </a:r>
          </a:p>
          <a:p>
            <a:pPr marL="400050"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Blanket/shield thickness, location, TBR</a:t>
            </a:r>
          </a:p>
          <a:p>
            <a:pPr marL="0" indent="-285750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91000" y="6172200"/>
            <a:ext cx="4876800" cy="334184"/>
          </a:xfrm>
          <a:prstGeom prst="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txBody>
          <a:bodyPr vert="horz" lIns="0" tIns="0" rIns="9144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lvl="1" indent="-225425" algn="ctr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Endorse </a:t>
            </a:r>
            <a:r>
              <a:rPr lang="en-US" sz="18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Minervini</a:t>
            </a:r>
            <a:r>
              <a:rPr lang="en-US" sz="1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/ Whyte whitepapers for HTS R&amp;D</a:t>
            </a:r>
            <a:endParaRPr lang="en-US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167830"/>
            <a:ext cx="391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*This work supported by </a:t>
            </a:r>
            <a:r>
              <a:rPr lang="en-US" sz="1600" b="1" i="1" dirty="0" err="1" smtClean="0">
                <a:latin typeface="Arial Narrow" panose="020B0606020202030204" pitchFamily="34" charset="0"/>
              </a:rPr>
              <a:t>Tokamak</a:t>
            </a:r>
            <a:r>
              <a:rPr lang="en-US" sz="1600" b="1" i="1" dirty="0" smtClean="0">
                <a:latin typeface="Arial Narrow" panose="020B0606020202030204" pitchFamily="34" charset="0"/>
              </a:rPr>
              <a:t> Energy (UK)</a:t>
            </a:r>
            <a:endParaRPr lang="en-US" sz="1600" b="1" i="1" dirty="0">
              <a:latin typeface="Arial Narrow" panose="020B0606020202030204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8713" y="1143000"/>
            <a:ext cx="3779012" cy="4720136"/>
            <a:chOff x="383415" y="845706"/>
            <a:chExt cx="4950587" cy="618348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34" t="19100" r="19034" b="4556"/>
            <a:stretch/>
          </p:blipFill>
          <p:spPr bwMode="auto">
            <a:xfrm>
              <a:off x="383415" y="845706"/>
              <a:ext cx="4536194" cy="618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4800600" y="5562600"/>
              <a:ext cx="533402" cy="794174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46848" y="5867400"/>
            <a:ext cx="366315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R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0 </a:t>
            </a:r>
            <a:r>
              <a:rPr lang="en-US" sz="1400" b="1" dirty="0" smtClean="0">
                <a:latin typeface="Arial Narrow" panose="020B0606020202030204" pitchFamily="34" charset="0"/>
              </a:rPr>
              <a:t>= 1.4m, B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T </a:t>
            </a:r>
            <a:r>
              <a:rPr lang="en-US" sz="1400" b="1" dirty="0" smtClean="0">
                <a:latin typeface="Arial Narrow" panose="020B0606020202030204" pitchFamily="34" charset="0"/>
              </a:rPr>
              <a:t>= 3.2T, I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P</a:t>
            </a:r>
            <a:r>
              <a:rPr lang="en-US" sz="1400" b="1" dirty="0" smtClean="0">
                <a:latin typeface="Arial Narrow" panose="020B0606020202030204" pitchFamily="34" charset="0"/>
              </a:rPr>
              <a:t> = 7-8MA, </a:t>
            </a:r>
            <a:r>
              <a:rPr lang="en-US" sz="1400" b="1" dirty="0" err="1" smtClean="0">
                <a:latin typeface="Arial Narrow" panose="020B0606020202030204" pitchFamily="34" charset="0"/>
              </a:rPr>
              <a:t>P</a:t>
            </a:r>
            <a:r>
              <a:rPr lang="en-US" sz="1400" b="1" baseline="-25000" dirty="0" err="1" smtClean="0">
                <a:latin typeface="Arial Narrow" panose="020B0606020202030204" pitchFamily="34" charset="0"/>
              </a:rPr>
              <a:t>fusion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-DT</a:t>
            </a:r>
            <a:r>
              <a:rPr lang="en-US" sz="1400" b="1" dirty="0" smtClean="0">
                <a:latin typeface="Arial Narrow" panose="020B0606020202030204" pitchFamily="34" charset="0"/>
              </a:rPr>
              <a:t> = 100MW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</a:t>
            </a:fld>
            <a:endParaRPr lang="en-US" sz="90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76199" y="1066800"/>
            <a:ext cx="6629401" cy="4270247"/>
            <a:chOff x="76199" y="1066800"/>
            <a:chExt cx="6629401" cy="4270247"/>
          </a:xfrm>
        </p:grpSpPr>
        <p:sp>
          <p:nvSpPr>
            <p:cNvPr id="104" name="Pentagon 103"/>
            <p:cNvSpPr/>
            <p:nvPr/>
          </p:nvSpPr>
          <p:spPr bwMode="auto">
            <a:xfrm>
              <a:off x="76200" y="4495800"/>
              <a:ext cx="5029200" cy="333482"/>
            </a:xfrm>
            <a:prstGeom prst="homePlate">
              <a:avLst>
                <a:gd name="adj" fmla="val 41667"/>
              </a:avLst>
            </a:prstGeom>
            <a:solidFill>
              <a:srgbClr val="CCE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Sustain high </a:t>
              </a:r>
              <a:r>
                <a:rPr lang="en-US" sz="2000" b="1" dirty="0" err="1" smtClean="0">
                  <a:latin typeface="Symbol" panose="05050102010706020507" pitchFamily="18" charset="2"/>
                </a:rPr>
                <a:t>b</a:t>
              </a:r>
              <a:r>
                <a:rPr lang="en-US" sz="2000" b="1" baseline="-25000" dirty="0" err="1" smtClean="0">
                  <a:latin typeface="Arial Narrow" panose="020B0606020202030204" pitchFamily="34" charset="0"/>
                </a:rPr>
                <a:t>N</a:t>
              </a:r>
              <a:r>
                <a:rPr lang="en-US" sz="2000" b="1" baseline="-25000" dirty="0" smtClean="0">
                  <a:latin typeface="Arial Narrow" panose="020B0606020202030204" pitchFamily="34" charset="0"/>
                </a:rPr>
                <a:t> 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~ 6 with profile/mode control</a:t>
              </a:r>
              <a:endParaRPr kumimoji="0" lang="en-US" sz="20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05" name="Pentagon 104"/>
            <p:cNvSpPr/>
            <p:nvPr/>
          </p:nvSpPr>
          <p:spPr bwMode="auto">
            <a:xfrm>
              <a:off x="78178" y="4041648"/>
              <a:ext cx="4951022" cy="381000"/>
            </a:xfrm>
            <a:prstGeom prst="homePlate">
              <a:avLst>
                <a:gd name="adj" fmla="val 41667"/>
              </a:avLst>
            </a:prstGeom>
            <a:solidFill>
              <a:srgbClr val="CCE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Reduce </a:t>
              </a:r>
              <a:r>
                <a:rPr lang="en-US" sz="2000" b="1" dirty="0" err="1" smtClean="0">
                  <a:latin typeface="Arial Narrow" panose="020B0606020202030204" pitchFamily="34" charset="0"/>
                </a:rPr>
                <a:t>collisionality</a:t>
              </a:r>
              <a:r>
                <a:rPr lang="en-US" sz="2000" b="1" dirty="0" smtClean="0">
                  <a:latin typeface="Symbol" panose="05050102010706020507" pitchFamily="18" charset="2"/>
                </a:rPr>
                <a:t>: 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~10</a:t>
              </a:r>
              <a:r>
                <a:rPr lang="en-US" sz="2000" b="1" dirty="0" smtClean="0">
                  <a:latin typeface="Calibri"/>
                </a:rPr>
                <a:t>×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  lower vs. NSTX</a:t>
              </a:r>
              <a:endParaRPr kumimoji="0" lang="en-US" sz="20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09" name="Pentagon 108"/>
            <p:cNvSpPr/>
            <p:nvPr/>
          </p:nvSpPr>
          <p:spPr bwMode="auto">
            <a:xfrm>
              <a:off x="76200" y="4953006"/>
              <a:ext cx="5105400" cy="380994"/>
            </a:xfrm>
            <a:prstGeom prst="homePlate">
              <a:avLst>
                <a:gd name="adj" fmla="val 41667"/>
              </a:avLst>
            </a:prstGeom>
            <a:solidFill>
              <a:srgbClr val="CCE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Mitigate high </a:t>
              </a:r>
              <a:r>
                <a:rPr lang="en-US" sz="2000" b="1" dirty="0" err="1" smtClean="0">
                  <a:latin typeface="Arial Narrow" panose="020B0606020202030204" pitchFamily="34" charset="0"/>
                </a:rPr>
                <a:t>q</a:t>
              </a:r>
              <a:r>
                <a:rPr lang="en-US" sz="2000" b="1" baseline="-25000" dirty="0" err="1" smtClean="0">
                  <a:latin typeface="Arial Narrow" panose="020B0606020202030204" pitchFamily="34" charset="0"/>
                  <a:sym typeface="Symbol"/>
                </a:rPr>
                <a:t>div</a:t>
              </a:r>
              <a:r>
                <a:rPr lang="en-US" sz="2000" b="1" dirty="0" smtClean="0">
                  <a:latin typeface="Arial Narrow" panose="020B0606020202030204" pitchFamily="34" charset="0"/>
                  <a:sym typeface="Symbol"/>
                </a:rPr>
                <a:t>: 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up/down snowflake/</a:t>
              </a:r>
              <a:r>
                <a:rPr lang="en-US" sz="2000" b="1" dirty="0" err="1" smtClean="0">
                  <a:latin typeface="Arial Narrow" panose="020B0606020202030204" pitchFamily="34" charset="0"/>
                </a:rPr>
                <a:t>X+radiation</a:t>
              </a:r>
              <a:endParaRPr kumimoji="0" lang="en-US" sz="20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13" name="Pentagon 112"/>
            <p:cNvSpPr/>
            <p:nvPr/>
          </p:nvSpPr>
          <p:spPr bwMode="auto">
            <a:xfrm>
              <a:off x="533399" y="2286000"/>
              <a:ext cx="4495799" cy="381000"/>
            </a:xfrm>
            <a:prstGeom prst="homePlate">
              <a:avLst>
                <a:gd name="adj" fmla="val 41667"/>
              </a:avLst>
            </a:prstGeom>
            <a:solidFill>
              <a:srgbClr val="CCE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 2</a:t>
              </a:r>
              <a:r>
                <a:rPr lang="en-US" sz="2000" b="1" dirty="0" smtClean="0">
                  <a:latin typeface="Calibri"/>
                </a:rPr>
                <a:t>×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 field, power, current, 5</a:t>
              </a:r>
              <a:r>
                <a:rPr lang="en-US" sz="2000" b="1" dirty="0" smtClean="0">
                  <a:latin typeface="Calibri"/>
                </a:rPr>
                <a:t>×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 pulse-length</a:t>
              </a:r>
              <a:endParaRPr kumimoji="0" lang="en-US" sz="20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06" name="Pentagon 105"/>
            <p:cNvSpPr/>
            <p:nvPr/>
          </p:nvSpPr>
          <p:spPr bwMode="auto">
            <a:xfrm>
              <a:off x="76200" y="2974848"/>
              <a:ext cx="1524002" cy="799177"/>
            </a:xfrm>
            <a:prstGeom prst="homePlate">
              <a:avLst>
                <a:gd name="adj" fmla="val 1194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400" b="1" dirty="0" smtClean="0">
                  <a:latin typeface="Arial Narrow" panose="020B0606020202030204" pitchFamily="34" charset="0"/>
                </a:rPr>
                <a:t>100% non-inductive:</a:t>
              </a:r>
              <a:endParaRPr kumimoji="0" lang="en-US" sz="24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20" name="Pentagon 119"/>
            <p:cNvSpPr/>
            <p:nvPr/>
          </p:nvSpPr>
          <p:spPr bwMode="auto">
            <a:xfrm>
              <a:off x="1676400" y="2746248"/>
              <a:ext cx="3352800" cy="1219200"/>
            </a:xfrm>
            <a:prstGeom prst="homePlate">
              <a:avLst>
                <a:gd name="adj" fmla="val 16702"/>
              </a:avLst>
            </a:prstGeom>
            <a:solidFill>
              <a:srgbClr val="CCE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 Start-up to 0.4MA</a:t>
              </a:r>
            </a:p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2000" b="1" u="none" strike="noStrike" cap="none" normalizeH="0" baseline="0" dirty="0" smtClean="0">
                  <a:ln>
                    <a:noFill/>
                  </a:ln>
                  <a:effectLst/>
                  <a:latin typeface="Arial Narrow" panose="020B0606020202030204" pitchFamily="34" charset="0"/>
                </a:rPr>
                <a:t> Ramp-up 0.4 </a:t>
              </a:r>
              <a:r>
                <a:rPr kumimoji="0" lang="en-US" sz="2000" b="1" u="none" strike="noStrike" cap="none" normalizeH="0" baseline="0" dirty="0" smtClean="0">
                  <a:ln>
                    <a:noFill/>
                  </a:ln>
                  <a:effectLst/>
                  <a:latin typeface="Arial Narrow" panose="020B0606020202030204" pitchFamily="34" charset="0"/>
                  <a:sym typeface="Wingdings" panose="05000000000000000000" pitchFamily="2" charset="2"/>
                </a:rPr>
                <a:t> ~1MA</a:t>
              </a:r>
            </a:p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 Sustain at ~1MA</a:t>
              </a:r>
            </a:p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1400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 (Density control needed for all phases)</a:t>
              </a:r>
              <a:endParaRPr kumimoji="0" lang="en-US" sz="1400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30" name="Pentagon 29"/>
            <p:cNvSpPr/>
            <p:nvPr/>
          </p:nvSpPr>
          <p:spPr bwMode="auto">
            <a:xfrm>
              <a:off x="76199" y="1066800"/>
              <a:ext cx="4876797" cy="470047"/>
            </a:xfrm>
            <a:prstGeom prst="homePlate">
              <a:avLst>
                <a:gd name="adj" fmla="val 39997"/>
              </a:avLst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Establish ST physics / scenarios</a:t>
              </a:r>
              <a:endParaRPr lang="en-US" sz="2400" b="1" i="0" dirty="0">
                <a:latin typeface="Arial Narrow" panose="020B0606020202030204" pitchFamily="34" charset="0"/>
                <a:ea typeface="ＭＳ Ｐゴシック" pitchFamily="-108" charset="-128"/>
              </a:endParaRPr>
            </a:p>
          </p:txBody>
        </p:sp>
        <p:sp>
          <p:nvSpPr>
            <p:cNvPr id="32" name="Right Arrow 31"/>
            <p:cNvSpPr/>
            <p:nvPr/>
          </p:nvSpPr>
          <p:spPr bwMode="auto">
            <a:xfrm rot="10800000">
              <a:off x="5029196" y="2746247"/>
              <a:ext cx="1676404" cy="2590800"/>
            </a:xfrm>
            <a:prstGeom prst="rightArrow">
              <a:avLst>
                <a:gd name="adj1" fmla="val 100000"/>
                <a:gd name="adj2" fmla="val 16809"/>
              </a:avLst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45720" bIns="0"/>
            <a:lstStyle/>
            <a:p>
              <a:pPr algn="ctr">
                <a:spcBef>
                  <a:spcPct val="20000"/>
                </a:spcBef>
                <a:defRPr/>
              </a:pPr>
              <a:endParaRPr lang="en-US" sz="12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2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20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200" b="1" i="0" dirty="0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5105400" y="3124200"/>
              <a:ext cx="1600200" cy="1975926"/>
            </a:xfrm>
            <a:prstGeom prst="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US" sz="2000" b="1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Inform choice </a:t>
              </a:r>
            </a:p>
            <a:p>
              <a:pPr algn="r">
                <a:lnSpc>
                  <a:spcPct val="90000"/>
                </a:lnSpc>
                <a:defRPr/>
              </a:pPr>
              <a:r>
                <a:rPr lang="en-US" sz="2000" b="1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of FNSF </a:t>
              </a:r>
            </a:p>
            <a:p>
              <a:pPr algn="r">
                <a:lnSpc>
                  <a:spcPct val="90000"/>
                </a:lnSpc>
                <a:defRPr/>
              </a:pP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aspect ratio </a:t>
              </a:r>
            </a:p>
            <a:p>
              <a:pPr algn="r">
                <a:lnSpc>
                  <a:spcPct val="90000"/>
                </a:lnSpc>
                <a:defRPr/>
              </a:pP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and </a:t>
              </a:r>
              <a:r>
                <a:rPr lang="en-US" sz="2000" b="1" i="0" dirty="0" err="1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divertor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 configuration </a:t>
              </a:r>
              <a:r>
                <a:rPr lang="en-US" sz="1200" b="1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(</a:t>
              </a:r>
              <a:r>
                <a:rPr lang="en-US" sz="1200" b="1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with </a:t>
              </a:r>
              <a:r>
                <a:rPr lang="en-US" sz="1200" b="1" i="0" dirty="0" err="1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divertor</a:t>
              </a:r>
              <a:r>
                <a:rPr lang="en-US" sz="1200" b="1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 data from </a:t>
              </a:r>
            </a:p>
            <a:p>
              <a:pPr algn="r">
                <a:lnSpc>
                  <a:spcPct val="90000"/>
                </a:lnSpc>
                <a:defRPr/>
              </a:pPr>
              <a:r>
                <a:rPr lang="en-US" sz="1200" b="1" i="0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MAST-U Super-X + other experiments)</a:t>
              </a:r>
            </a:p>
          </p:txBody>
        </p:sp>
        <p:sp>
          <p:nvSpPr>
            <p:cNvPr id="21" name="Pentagon 20"/>
            <p:cNvSpPr/>
            <p:nvPr/>
          </p:nvSpPr>
          <p:spPr bwMode="auto">
            <a:xfrm>
              <a:off x="76200" y="1752600"/>
              <a:ext cx="4953000" cy="381000"/>
            </a:xfrm>
            <a:prstGeom prst="homePlate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ea typeface="ＭＳ Ｐゴシック" pitchFamily="-108" charset="-128"/>
                </a:rPr>
                <a:t>2015-2019</a:t>
              </a:r>
              <a:endParaRPr lang="en-US" sz="2400" b="1" i="0" dirty="0">
                <a:ea typeface="ＭＳ Ｐゴシック" pitchFamily="-108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53000" y="2286000"/>
            <a:ext cx="4267200" cy="3584448"/>
            <a:chOff x="4953000" y="2286000"/>
            <a:chExt cx="4267200" cy="3584448"/>
          </a:xfrm>
        </p:grpSpPr>
        <p:sp>
          <p:nvSpPr>
            <p:cNvPr id="291" name="Right Arrow 290"/>
            <p:cNvSpPr/>
            <p:nvPr/>
          </p:nvSpPr>
          <p:spPr bwMode="auto">
            <a:xfrm rot="10800000" flipH="1">
              <a:off x="7315200" y="2746240"/>
              <a:ext cx="1752600" cy="2590801"/>
            </a:xfrm>
            <a:prstGeom prst="rightArrow">
              <a:avLst>
                <a:gd name="adj1" fmla="val 100000"/>
                <a:gd name="adj2" fmla="val 17470"/>
              </a:avLst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45720" bIns="0"/>
            <a:lstStyle/>
            <a:p>
              <a:pPr algn="ctr">
                <a:spcBef>
                  <a:spcPct val="20000"/>
                </a:spcBef>
                <a:defRPr/>
              </a:pPr>
              <a:endParaRPr lang="en-US" sz="105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05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050" b="1" i="0" dirty="0">
                <a:solidFill>
                  <a:srgbClr val="1822CD"/>
                </a:solidFill>
                <a:latin typeface="Helvetica" pitchFamily="-12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1050" b="1" i="0" dirty="0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292" name="TextBox 291"/>
            <p:cNvSpPr txBox="1">
              <a:spLocks noChangeArrowheads="1"/>
            </p:cNvSpPr>
            <p:nvPr/>
          </p:nvSpPr>
          <p:spPr bwMode="auto">
            <a:xfrm>
              <a:off x="7315200" y="3124200"/>
              <a:ext cx="1905000" cy="1785104"/>
            </a:xfrm>
            <a:prstGeom prst="rect">
              <a:avLst/>
            </a:prstGeom>
            <a:noFill/>
            <a:ln w="3175"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2000" b="1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Inform choice 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2000" b="1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of FNSF/DEMO </a:t>
              </a:r>
              <a:r>
                <a:rPr lang="en-US" sz="2000" b="1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plasma-facing </a:t>
              </a:r>
              <a:r>
                <a:rPr lang="en-US" sz="2000" b="1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materials for</a:t>
              </a:r>
              <a:endParaRPr lang="en-US" sz="2000" b="1" dirty="0">
                <a:solidFill>
                  <a:srgbClr val="FF0000"/>
                </a:solidFill>
                <a:latin typeface="Arial Narrow" pitchFamily="34" charset="0"/>
                <a:cs typeface="Arial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sz="2000" b="1" dirty="0" err="1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divertor</a:t>
              </a:r>
              <a:r>
                <a:rPr lang="en-US" sz="2000" b="1" dirty="0" smtClean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 and first-wall</a:t>
              </a:r>
              <a:endParaRPr lang="en-US" sz="2000" b="1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112" name="Pentagon 111"/>
            <p:cNvSpPr/>
            <p:nvPr/>
          </p:nvSpPr>
          <p:spPr bwMode="auto">
            <a:xfrm>
              <a:off x="5029200" y="2286000"/>
              <a:ext cx="4038600" cy="384048"/>
            </a:xfrm>
            <a:prstGeom prst="homePlate">
              <a:avLst>
                <a:gd name="adj" fmla="val 39997"/>
              </a:avLst>
            </a:prstGeom>
            <a:solidFill>
              <a:srgbClr val="FFCC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i="0" dirty="0" smtClean="0">
                  <a:solidFill>
                    <a:schemeClr val="tx1"/>
                  </a:solidFill>
                  <a:latin typeface="Arial Narrow" pitchFamily="34" charset="0"/>
                </a:rPr>
                <a:t>10-20s pulses for PFC/LM equilibration </a:t>
              </a:r>
              <a:endParaRPr lang="en-US" sz="2000" b="1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28" name="Pentagon 127"/>
            <p:cNvSpPr/>
            <p:nvPr/>
          </p:nvSpPr>
          <p:spPr bwMode="auto">
            <a:xfrm>
              <a:off x="4953000" y="5489448"/>
              <a:ext cx="4114801" cy="381000"/>
            </a:xfrm>
            <a:prstGeom prst="homePlate">
              <a:avLst>
                <a:gd name="adj" fmla="val 41667"/>
              </a:avLst>
            </a:prstGeom>
            <a:solidFill>
              <a:srgbClr val="FFCC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All high-Z PFCs, hot walls, static Li-wall</a:t>
              </a:r>
              <a:endParaRPr kumimoji="0" lang="en-US" sz="20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9600" y="5489448"/>
            <a:ext cx="7391400" cy="838200"/>
            <a:chOff x="609600" y="5489448"/>
            <a:chExt cx="7391400" cy="838200"/>
          </a:xfrm>
        </p:grpSpPr>
        <p:sp>
          <p:nvSpPr>
            <p:cNvPr id="132" name="Pentagon 131"/>
            <p:cNvSpPr/>
            <p:nvPr/>
          </p:nvSpPr>
          <p:spPr bwMode="auto">
            <a:xfrm>
              <a:off x="990600" y="5946648"/>
              <a:ext cx="7010400" cy="381000"/>
            </a:xfrm>
            <a:prstGeom prst="homePlate">
              <a:avLst>
                <a:gd name="adj" fmla="val 41667"/>
              </a:avLst>
            </a:prstGeom>
            <a:solidFill>
              <a:srgbClr val="FFCC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Liquid Li modules </a:t>
              </a:r>
              <a:r>
                <a:rPr lang="en-US" sz="2000" b="1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flowing Li/LM modules </a:t>
              </a:r>
              <a:r>
                <a:rPr lang="en-US" sz="2000" b="1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 flowing Li </a:t>
              </a:r>
              <a:r>
                <a:rPr lang="en-US" sz="2000" b="1" dirty="0" err="1" smtClean="0">
                  <a:latin typeface="Arial Narrow" panose="020B0606020202030204" pitchFamily="34" charset="0"/>
                </a:rPr>
                <a:t>divertor</a:t>
              </a:r>
              <a:endParaRPr kumimoji="0" lang="en-US" sz="20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33" name="Pentagon 132"/>
            <p:cNvSpPr/>
            <p:nvPr/>
          </p:nvSpPr>
          <p:spPr bwMode="auto">
            <a:xfrm>
              <a:off x="609600" y="5489448"/>
              <a:ext cx="4283030" cy="381000"/>
            </a:xfrm>
            <a:prstGeom prst="homePlate">
              <a:avLst>
                <a:gd name="adj" fmla="val 41667"/>
              </a:avLst>
            </a:prstGeom>
            <a:solidFill>
              <a:srgbClr val="FFCC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000" b="1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 C </a:t>
              </a:r>
              <a:r>
                <a:rPr lang="en-US" sz="2000" b="1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 h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igh-Z, Li vapor shielding</a:t>
              </a:r>
              <a:endParaRPr kumimoji="0" lang="en-US" sz="2000" b="1" u="none" strike="noStrike" cap="none" normalizeH="0" baseline="0" dirty="0" smtClean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29" name="Pentagon 28"/>
          <p:cNvSpPr/>
          <p:nvPr/>
        </p:nvSpPr>
        <p:spPr bwMode="auto">
          <a:xfrm>
            <a:off x="5029199" y="1066800"/>
            <a:ext cx="4038601" cy="470047"/>
          </a:xfrm>
          <a:prstGeom prst="homePlate">
            <a:avLst>
              <a:gd name="adj" fmla="val 39997"/>
            </a:avLst>
          </a:prstGeom>
          <a:solidFill>
            <a:srgbClr val="FFCC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>
                <a:latin typeface="Arial Narrow" panose="020B0606020202030204" pitchFamily="34" charset="0"/>
                <a:ea typeface="ＭＳ Ｐゴシック" pitchFamily="-108" charset="-128"/>
              </a:rPr>
              <a:t>H</a:t>
            </a:r>
            <a:r>
              <a:rPr lang="en-US" sz="2400" b="1" i="0" dirty="0" smtClean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-108" charset="-128"/>
              </a:rPr>
              <a:t>igh-performance + metal walls</a:t>
            </a:r>
            <a:endParaRPr lang="en-US" sz="2400" b="1" i="0" dirty="0">
              <a:solidFill>
                <a:schemeClr val="tx1"/>
              </a:solidFill>
              <a:latin typeface="Arial Narrow" panose="020B0606020202030204" pitchFamily="34" charset="0"/>
              <a:ea typeface="ＭＳ Ｐゴシック" pitchFamily="-108" charset="-128"/>
            </a:endParaRPr>
          </a:p>
        </p:txBody>
      </p:sp>
      <p:sp>
        <p:nvSpPr>
          <p:cNvPr id="22" name="Pentagon 21"/>
          <p:cNvSpPr/>
          <p:nvPr/>
        </p:nvSpPr>
        <p:spPr bwMode="auto">
          <a:xfrm>
            <a:off x="5029200" y="1752600"/>
            <a:ext cx="4038600" cy="38100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i="0" dirty="0" smtClean="0">
                <a:ea typeface="ＭＳ Ｐゴシック" pitchFamily="-108" charset="-128"/>
              </a:rPr>
              <a:t>2015-2019</a:t>
            </a:r>
            <a:endParaRPr lang="en-US" sz="2400" b="1" i="0" dirty="0">
              <a:ea typeface="ＭＳ Ｐゴシック" pitchFamily="-108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381000"/>
          </a:xfrm>
        </p:spPr>
        <p:txBody>
          <a:bodyPr/>
          <a:lstStyle/>
          <a:p>
            <a:r>
              <a:rPr lang="en-US" dirty="0"/>
              <a:t>10 year goal: Integrate high-performance core + metal </a:t>
            </a:r>
            <a:r>
              <a:rPr lang="en-US" dirty="0" smtClean="0"/>
              <a:t>walls</a:t>
            </a:r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0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5 year goal: Establish core physics/scenarios for ST-FNSF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7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ST is potentially attractive as </a:t>
            </a:r>
            <a:br>
              <a:rPr lang="en-US" sz="2800" b="1" dirty="0" smtClean="0"/>
            </a:br>
            <a:r>
              <a:rPr lang="en-US" sz="2800" b="1" dirty="0" smtClean="0"/>
              <a:t>Fusion Nuclear Science Facility (FNSF)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219200"/>
            <a:ext cx="5334001" cy="5195501"/>
          </a:xfrm>
        </p:spPr>
        <p:txBody>
          <a:bodyPr>
            <a:noAutofit/>
          </a:bodyPr>
          <a:lstStyle/>
          <a:p>
            <a:pPr marL="171450" indent="-1714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moderate R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6075" lvl="1" indent="-177800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 50-200MW, R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simplified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</a:t>
            </a:r>
          </a:p>
          <a:p>
            <a:pPr marL="171450" indent="-1714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breeding ratio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(TBR) near 1</a:t>
            </a:r>
          </a:p>
          <a:p>
            <a:pPr marL="346075" lvl="1" indent="-1778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equires sufficiently large R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careful design</a:t>
            </a:r>
          </a:p>
          <a:p>
            <a:pPr marL="168275" indent="-168275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Challenges/Gaps: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(FESAC-TAP,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ReNeW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lvl="1">
              <a:buFont typeface="+mj-lt"/>
              <a:buAutoNum type="arabicPeriod"/>
            </a:pPr>
            <a:r>
              <a:rPr lang="en-US" sz="1800" dirty="0">
                <a:cs typeface="Arial" panose="020B0604020202020204" pitchFamily="34" charset="0"/>
              </a:rPr>
              <a:t>Non-inductive start-up, ramp-up, </a:t>
            </a:r>
            <a:r>
              <a:rPr lang="en-US" sz="1800" dirty="0" smtClean="0">
                <a:cs typeface="Arial" panose="020B0604020202020204" pitchFamily="34" charset="0"/>
              </a:rPr>
              <a:t>sustainment</a:t>
            </a:r>
          </a:p>
          <a:p>
            <a:pPr marL="403225" lvl="2" indent="-119063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Arial Narrow" panose="020B0606020202030204" pitchFamily="34" charset="0"/>
              </a:rPr>
              <a:t>Low-A </a:t>
            </a:r>
            <a:r>
              <a:rPr lang="en-US" sz="16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latin typeface="Arial Narrow" panose="020B0606020202030204" pitchFamily="34" charset="0"/>
              </a:rPr>
              <a:t>minimal </a:t>
            </a:r>
            <a:r>
              <a:rPr lang="en-US" sz="1600" b="1" dirty="0">
                <a:latin typeface="Arial Narrow" panose="020B0606020202030204" pitchFamily="34" charset="0"/>
              </a:rPr>
              <a:t>inboard </a:t>
            </a:r>
            <a:r>
              <a:rPr lang="en-US" sz="1600" b="1" dirty="0" smtClean="0">
                <a:latin typeface="Arial Narrow" panose="020B0606020202030204" pitchFamily="34" charset="0"/>
              </a:rPr>
              <a:t>shield </a:t>
            </a:r>
            <a:r>
              <a:rPr lang="en-US" sz="1600" b="1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sz="1600" b="1" dirty="0">
                <a:latin typeface="Arial Narrow" panose="020B0606020202030204" pitchFamily="34" charset="0"/>
              </a:rPr>
              <a:t> no/small </a:t>
            </a:r>
            <a:r>
              <a:rPr lang="en-US" sz="1600" b="1" dirty="0" smtClean="0">
                <a:latin typeface="Arial Narrow" panose="020B0606020202030204" pitchFamily="34" charset="0"/>
              </a:rPr>
              <a:t> transformer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00050" lvl="1">
              <a:buFont typeface="+mj-lt"/>
              <a:buAutoNum type="arabicPeriod"/>
            </a:pPr>
            <a:r>
              <a:rPr lang="en-US" sz="1800" dirty="0">
                <a:cs typeface="Arial" panose="020B0604020202020204" pitchFamily="34" charset="0"/>
              </a:rPr>
              <a:t>Confinement scaling (</a:t>
            </a:r>
            <a:r>
              <a:rPr lang="en-US" sz="1800" dirty="0" smtClean="0">
                <a:cs typeface="Arial" panose="020B0604020202020204" pitchFamily="34" charset="0"/>
              </a:rPr>
              <a:t>especially electrons)</a:t>
            </a:r>
            <a:endParaRPr lang="en-US" sz="1800" dirty="0">
              <a:cs typeface="Arial" panose="020B0604020202020204" pitchFamily="34" charset="0"/>
            </a:endParaRPr>
          </a:p>
          <a:p>
            <a:pPr marL="400050" lvl="1">
              <a:buFont typeface="+mj-lt"/>
              <a:buAutoNum type="arabicPeriod"/>
            </a:pPr>
            <a:r>
              <a:rPr lang="en-US" sz="1800" dirty="0" smtClean="0">
                <a:cs typeface="Arial" panose="020B0604020202020204" pitchFamily="34" charset="0"/>
              </a:rPr>
              <a:t>Stability </a:t>
            </a:r>
            <a:r>
              <a:rPr lang="en-US" sz="1800" dirty="0">
                <a:cs typeface="Arial" panose="020B0604020202020204" pitchFamily="34" charset="0"/>
              </a:rPr>
              <a:t>and steady-state control</a:t>
            </a:r>
          </a:p>
          <a:p>
            <a:pPr marL="400050" lvl="1">
              <a:buFont typeface="+mj-lt"/>
              <a:buAutoNum type="arabicPeriod"/>
            </a:pPr>
            <a:r>
              <a:rPr lang="en-US" sz="1800" dirty="0" err="1">
                <a:cs typeface="Arial" panose="020B0604020202020204" pitchFamily="34" charset="0"/>
              </a:rPr>
              <a:t>Divertor</a:t>
            </a:r>
            <a:r>
              <a:rPr lang="en-US" sz="1800" dirty="0">
                <a:cs typeface="Arial" panose="020B0604020202020204" pitchFamily="34" charset="0"/>
              </a:rPr>
              <a:t> solutions for </a:t>
            </a:r>
            <a:r>
              <a:rPr lang="en-US" sz="1800" dirty="0" smtClean="0">
                <a:cs typeface="Arial" panose="020B0604020202020204" pitchFamily="34" charset="0"/>
              </a:rPr>
              <a:t>high </a:t>
            </a:r>
            <a:r>
              <a:rPr lang="en-US" sz="1800" dirty="0">
                <a:cs typeface="Arial" panose="020B0604020202020204" pitchFamily="34" charset="0"/>
              </a:rPr>
              <a:t>heat flux</a:t>
            </a:r>
          </a:p>
          <a:p>
            <a:pPr marL="400050" lvl="1">
              <a:buFont typeface="+mj-lt"/>
              <a:buAutoNum type="arabicPeriod"/>
            </a:pPr>
            <a:r>
              <a:rPr lang="en-US" sz="1800" dirty="0" smtClean="0">
                <a:cs typeface="Arial" panose="020B0604020202020204" pitchFamily="34" charset="0"/>
              </a:rPr>
              <a:t>Radiation-tolerant magnets</a:t>
            </a:r>
            <a:endParaRPr lang="en-US" sz="1800" dirty="0">
              <a:cs typeface="Arial" panose="020B0604020202020204" pitchFamily="34" charset="0"/>
            </a:endParaRPr>
          </a:p>
          <a:p>
            <a:pPr marL="168275" indent="-168275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0303E72-236E-4343-8ADE-EC89DE244755}" type="slidenum">
              <a:rPr lang="en-US"/>
              <a:pPr>
                <a:defRPr/>
              </a:pPr>
              <a:t>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669206" y="4317901"/>
            <a:ext cx="1524000" cy="2091003"/>
            <a:chOff x="7513394" y="4142752"/>
            <a:chExt cx="1524000" cy="2091003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13394" y="4142752"/>
              <a:ext cx="1524000" cy="175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7559188" y="5895201"/>
              <a:ext cx="142699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i="0" dirty="0" smtClean="0">
                  <a:solidFill>
                    <a:schemeClr val="tx1"/>
                  </a:solidFill>
                  <a:latin typeface="Helvetica" charset="0"/>
                  <a:cs typeface="Arial" charset="0"/>
                </a:rPr>
                <a:t>Culham (UK)</a:t>
              </a:r>
              <a:endParaRPr lang="en-US" sz="1600" b="1" i="0" dirty="0">
                <a:solidFill>
                  <a:schemeClr val="tx1"/>
                </a:solidFill>
                <a:latin typeface="Helvetica" charset="0"/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11646" y="4508195"/>
            <a:ext cx="1479954" cy="1900709"/>
            <a:chOff x="3962400" y="4156839"/>
            <a:chExt cx="1479954" cy="1900709"/>
          </a:xfrm>
        </p:grpSpPr>
        <p:pic>
          <p:nvPicPr>
            <p:cNvPr id="37" name="Picture 7" descr="Picture 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4156839"/>
              <a:ext cx="1479954" cy="1559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4144704" y="5718994"/>
              <a:ext cx="114525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UT Austin</a:t>
              </a:r>
              <a:endParaRPr lang="en-US" sz="1200" b="1" i="0" dirty="0">
                <a:solidFill>
                  <a:schemeClr val="tx1"/>
                </a:solidFill>
                <a:latin typeface="Helvetica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13394" y="2057400"/>
            <a:ext cx="1488880" cy="2075741"/>
            <a:chOff x="7513394" y="2115259"/>
            <a:chExt cx="1488880" cy="20757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13394" y="2115259"/>
              <a:ext cx="1488880" cy="1815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7848600" y="3852446"/>
              <a:ext cx="76495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ORNL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10200" y="1524000"/>
            <a:ext cx="1981200" cy="2624554"/>
            <a:chOff x="5410200" y="1524000"/>
            <a:chExt cx="1981200" cy="2624554"/>
          </a:xfrm>
        </p:grpSpPr>
        <p:grpSp>
          <p:nvGrpSpPr>
            <p:cNvPr id="25" name="Group 24"/>
            <p:cNvGrpSpPr/>
            <p:nvPr/>
          </p:nvGrpSpPr>
          <p:grpSpPr>
            <a:xfrm>
              <a:off x="5410200" y="1524000"/>
              <a:ext cx="1981200" cy="2537349"/>
              <a:chOff x="6298248" y="2213610"/>
              <a:chExt cx="2765330" cy="3501390"/>
            </a:xfrm>
          </p:grpSpPr>
          <p:pic>
            <p:nvPicPr>
              <p:cNvPr id="23" name="Picture 9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74" t="16028" r="24157" b="1858"/>
              <a:stretch/>
            </p:blipFill>
            <p:spPr bwMode="auto">
              <a:xfrm>
                <a:off x="6298248" y="2213610"/>
                <a:ext cx="2765330" cy="342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8686800" y="5334000"/>
                <a:ext cx="1524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096000" y="3810000"/>
              <a:ext cx="71846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PPPL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791200" y="990600"/>
            <a:ext cx="3211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Example ST-FNSF concepts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0" y="990600"/>
            <a:ext cx="2590800" cy="2646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80000"/>
              </a:lnSpc>
            </a:pPr>
            <a:endParaRPr lang="en-US" sz="1400" b="1" i="0" dirty="0">
              <a:latin typeface="Arial Narrow" panose="020B0606020202030204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181600" y="2590800"/>
            <a:ext cx="533400" cy="3810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11114"/>
            <a:ext cx="9144000" cy="90328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a typeface="ＭＳ Ｐゴシック" pitchFamily="34" charset="-128"/>
              </a:rPr>
              <a:t>Gap 1: Start-up/ramp-up with small/no transformer </a:t>
            </a:r>
          </a:p>
        </p:txBody>
      </p:sp>
      <p:sp>
        <p:nvSpPr>
          <p:cNvPr id="5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629400"/>
            <a:ext cx="914400" cy="228600"/>
          </a:xfrm>
          <a:prstGeom prst="rect">
            <a:avLst/>
          </a:prstGeom>
        </p:spPr>
        <p:txBody>
          <a:bodyPr/>
          <a:lstStyle/>
          <a:p>
            <a:pPr algn="r"/>
            <a:fld id="{357B90C1-EB0C-4440-93A4-F08EB6EDC295}" type="slidenum">
              <a:rPr lang="en-US" sz="1000" smtClean="0"/>
              <a:pPr algn="r"/>
              <a:t>6</a:t>
            </a:fld>
            <a:endParaRPr lang="en-US" sz="1000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76200" y="1295401"/>
            <a:ext cx="8991600" cy="1219199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Helicity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injection (HI) start-up: 150-200kA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projects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~0.4MA on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NSTX-U</a:t>
            </a:r>
            <a:endParaRPr lang="en-US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2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NBI projected to enable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non-inductive ramp-up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 ~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start-up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 low for fast-wave or NBI coupling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 ECH to raise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endParaRPr lang="en-U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76200" y="990600"/>
            <a:ext cx="8991600" cy="2286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Achievements since Greenwald Report, </a:t>
            </a:r>
            <a:r>
              <a:rPr lang="en-US" sz="1400" dirty="0" smtClean="0">
                <a:solidFill>
                  <a:srgbClr val="0000FF"/>
                </a:solidFill>
                <a:cs typeface="Arial" panose="020B0604020202020204" pitchFamily="34" charset="0"/>
              </a:rPr>
              <a:t>NSTX-U base-program research</a:t>
            </a: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remaining gaps/enhancements needed</a:t>
            </a:r>
            <a:endParaRPr lang="en-US" sz="1800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" y="2590800"/>
            <a:ext cx="4038600" cy="2705231"/>
            <a:chOff x="76200" y="2743200"/>
            <a:chExt cx="4038600" cy="2705231"/>
          </a:xfrm>
        </p:grpSpPr>
        <p:grpSp>
          <p:nvGrpSpPr>
            <p:cNvPr id="2" name="Group 1"/>
            <p:cNvGrpSpPr/>
            <p:nvPr/>
          </p:nvGrpSpPr>
          <p:grpSpPr>
            <a:xfrm>
              <a:off x="152400" y="3075179"/>
              <a:ext cx="3940640" cy="2373252"/>
              <a:chOff x="102220" y="1218715"/>
              <a:chExt cx="3940640" cy="2373252"/>
            </a:xfrm>
          </p:grpSpPr>
          <p:pic>
            <p:nvPicPr>
              <p:cNvPr id="46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20" y="1420136"/>
                <a:ext cx="675220" cy="1805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97" b="-1"/>
              <a:stretch/>
            </p:blipFill>
            <p:spPr>
              <a:xfrm>
                <a:off x="1217849" y="1413476"/>
                <a:ext cx="2825011" cy="1890185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109911" y="3262701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/>
                  <a:t>0</a:t>
                </a:r>
                <a:endParaRPr lang="en-US" sz="900" i="0" dirty="0" smtClean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401289" y="1218715"/>
                <a:ext cx="6772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100" b="1" i="0" dirty="0" smtClean="0"/>
                  <a:t>1.0 </a:t>
                </a:r>
                <a:r>
                  <a:rPr lang="en-US" sz="1100" b="1" i="0" dirty="0" err="1" smtClean="0"/>
                  <a:t>ms</a:t>
                </a:r>
                <a:endParaRPr lang="en-US" sz="1100" b="1" i="0" dirty="0" smtClean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322400" y="1218715"/>
                <a:ext cx="6772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100" b="1" i="0" dirty="0" smtClean="0"/>
                  <a:t>1.6 </a:t>
                </a:r>
                <a:r>
                  <a:rPr lang="en-US" sz="1100" b="1" i="0" dirty="0" err="1" smtClean="0"/>
                  <a:t>ms</a:t>
                </a:r>
                <a:endParaRPr lang="en-US" sz="1100" b="1" i="0" dirty="0" smtClean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260679" y="1218715"/>
                <a:ext cx="6772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100" b="1" i="0" dirty="0" smtClean="0"/>
                  <a:t>2.7 </a:t>
                </a:r>
                <a:r>
                  <a:rPr lang="en-US" sz="1100" b="1" i="0" dirty="0" err="1" smtClean="0"/>
                  <a:t>ms</a:t>
                </a:r>
                <a:endParaRPr lang="en-US" sz="1100" b="1" i="0" dirty="0" smtClean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509787" y="3263953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1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909103" y="3263953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2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078561" y="3263953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/>
                  <a:t>0</a:t>
                </a:r>
                <a:endParaRPr lang="en-US" sz="900" i="0" dirty="0" smtClean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458302" y="3265201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1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864329" y="3265201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2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3013094" y="3263953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/>
                  <a:t>0</a:t>
                </a:r>
                <a:endParaRPr lang="en-US" sz="900" i="0" dirty="0" smtClean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399547" y="3265201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1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792151" y="3265201"/>
                <a:ext cx="1828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2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3495461" y="3361135"/>
                <a:ext cx="4929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R (m)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567639" y="3360577"/>
                <a:ext cx="4929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R (m)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598990" y="3360577"/>
                <a:ext cx="4929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R (m)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048394" y="2261188"/>
                <a:ext cx="3048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008126" y="3055776"/>
                <a:ext cx="3048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-2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048951" y="1855160"/>
                <a:ext cx="3048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/>
                  <a:t>1</a:t>
                </a:r>
                <a:endParaRPr lang="en-US" sz="900" i="0" dirty="0" smtClean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048951" y="1450682"/>
                <a:ext cx="3048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2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008126" y="2654351"/>
                <a:ext cx="3048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900" i="0" dirty="0" smtClean="0"/>
                  <a:t>-1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16200000">
                <a:off x="702921" y="2267521"/>
                <a:ext cx="48600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800" i="0" dirty="0" smtClean="0"/>
                  <a:t>Z (m)</a:t>
                </a:r>
              </a:p>
            </p:txBody>
          </p:sp>
        </p:grpSp>
        <p:sp>
          <p:nvSpPr>
            <p:cNvPr id="85" name="Content Placeholder 2"/>
            <p:cNvSpPr txBox="1">
              <a:spLocks/>
            </p:cNvSpPr>
            <p:nvPr/>
          </p:nvSpPr>
          <p:spPr bwMode="auto">
            <a:xfrm>
              <a:off x="76200" y="2800244"/>
              <a:ext cx="81218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sz="1600" kern="0" noProof="0" dirty="0" smtClean="0"/>
                <a:t>CHI startup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 bwMode="auto">
            <a:xfrm>
              <a:off x="1286872" y="2743200"/>
              <a:ext cx="282792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sz="1900" kern="0" noProof="0" dirty="0" smtClean="0"/>
                <a:t>TSC Simulations of CHI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9" name="Content Placeholder 2"/>
          <p:cNvSpPr txBox="1">
            <a:spLocks/>
          </p:cNvSpPr>
          <p:nvPr/>
        </p:nvSpPr>
        <p:spPr>
          <a:xfrm>
            <a:off x="1371600" y="6196008"/>
            <a:ext cx="6454950" cy="33418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9144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lvl="1" indent="-225425" algn="ctr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See Raman Whitepaper: “Simplifying ST and AT Concepts”</a:t>
            </a: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Box 44"/>
          <p:cNvSpPr txBox="1">
            <a:spLocks noChangeArrowheads="1"/>
          </p:cNvSpPr>
          <p:nvPr/>
        </p:nvSpPr>
        <p:spPr bwMode="auto">
          <a:xfrm>
            <a:off x="8458200" y="4756019"/>
            <a:ext cx="559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i="0" dirty="0" smtClean="0">
                <a:solidFill>
                  <a:srgbClr val="FF0000"/>
                </a:solidFill>
              </a:rPr>
              <a:t>1</a:t>
            </a:r>
            <a:r>
              <a:rPr lang="en-US" sz="1400" i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1400" i="0" dirty="0" smtClean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87690" y="2590800"/>
            <a:ext cx="4780110" cy="2574667"/>
            <a:chOff x="4287690" y="2743200"/>
            <a:chExt cx="4780110" cy="2574667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 flipV="1">
              <a:off x="4946514" y="3206260"/>
              <a:ext cx="0" cy="20624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4426945" y="3396734"/>
              <a:ext cx="4392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0" dirty="0" smtClean="0">
                  <a:solidFill>
                    <a:schemeClr val="tx1"/>
                  </a:solidFill>
                </a:rPr>
                <a:t>~0.8-1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45"/>
            <p:cNvSpPr txBox="1">
              <a:spLocks noChangeArrowheads="1"/>
            </p:cNvSpPr>
            <p:nvPr/>
          </p:nvSpPr>
          <p:spPr bwMode="auto">
            <a:xfrm>
              <a:off x="4573832" y="4038600"/>
              <a:ext cx="30296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i="0" dirty="0" smtClean="0">
                  <a:solidFill>
                    <a:schemeClr val="tx1"/>
                  </a:solidFill>
                </a:rPr>
                <a:t>~0.5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46"/>
            <p:cNvSpPr txBox="1">
              <a:spLocks noChangeArrowheads="1"/>
            </p:cNvSpPr>
            <p:nvPr/>
          </p:nvSpPr>
          <p:spPr bwMode="auto">
            <a:xfrm>
              <a:off x="4287690" y="3055969"/>
              <a:ext cx="6653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0" dirty="0" smtClean="0">
                  <a:solidFill>
                    <a:schemeClr val="tx1"/>
                  </a:solidFill>
                </a:rPr>
                <a:t>I</a:t>
              </a:r>
              <a:r>
                <a:rPr lang="en-US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i="0" dirty="0" smtClean="0">
                  <a:solidFill>
                    <a:schemeClr val="tx1"/>
                  </a:solidFill>
                </a:rPr>
                <a:t>[MA</a:t>
              </a:r>
              <a:r>
                <a:rPr lang="en-US" i="0" dirty="0">
                  <a:solidFill>
                    <a:schemeClr val="tx1"/>
                  </a:solidFill>
                </a:rPr>
                <a:t>]</a:t>
              </a:r>
              <a:endParaRPr lang="en-US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8354640" y="3257578"/>
              <a:ext cx="0" cy="201110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43"/>
            <p:cNvSpPr txBox="1">
              <a:spLocks noChangeArrowheads="1"/>
            </p:cNvSpPr>
            <p:nvPr/>
          </p:nvSpPr>
          <p:spPr bwMode="auto">
            <a:xfrm>
              <a:off x="8384044" y="4280356"/>
              <a:ext cx="6226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i="0" dirty="0" smtClean="0">
                  <a:solidFill>
                    <a:srgbClr val="008000"/>
                  </a:solidFill>
                </a:rPr>
                <a:t>10-15</a:t>
              </a:r>
              <a:endParaRPr lang="en-US" sz="1400" i="0" dirty="0">
                <a:solidFill>
                  <a:srgbClr val="008000"/>
                </a:solidFill>
              </a:endParaRPr>
            </a:p>
          </p:txBody>
        </p:sp>
        <p:sp>
          <p:nvSpPr>
            <p:cNvPr id="42" name="TextBox 46"/>
            <p:cNvSpPr txBox="1">
              <a:spLocks noChangeArrowheads="1"/>
            </p:cNvSpPr>
            <p:nvPr/>
          </p:nvSpPr>
          <p:spPr bwMode="auto">
            <a:xfrm>
              <a:off x="8377738" y="3145821"/>
              <a:ext cx="6900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i="0" dirty="0" smtClean="0">
                  <a:solidFill>
                    <a:schemeClr val="tx1"/>
                  </a:solidFill>
                </a:rPr>
                <a:t>P</a:t>
              </a:r>
              <a:r>
                <a:rPr lang="en-US" i="0" baseline="-25000" dirty="0" smtClean="0">
                  <a:solidFill>
                    <a:schemeClr val="tx1"/>
                  </a:solidFill>
                </a:rPr>
                <a:t> </a:t>
              </a:r>
              <a:r>
                <a:rPr lang="en-US" i="0" dirty="0" smtClean="0">
                  <a:solidFill>
                    <a:schemeClr val="tx1"/>
                  </a:solidFill>
                </a:rPr>
                <a:t>[MW]</a:t>
              </a:r>
              <a:endParaRPr lang="en-US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2"/>
            <p:cNvCxnSpPr/>
            <p:nvPr/>
          </p:nvCxnSpPr>
          <p:spPr bwMode="auto">
            <a:xfrm>
              <a:off x="4948907" y="5264125"/>
              <a:ext cx="3799892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44"/>
            <p:cNvSpPr txBox="1">
              <a:spLocks noChangeArrowheads="1"/>
            </p:cNvSpPr>
            <p:nvPr/>
          </p:nvSpPr>
          <p:spPr bwMode="auto">
            <a:xfrm>
              <a:off x="4311430" y="4495800"/>
              <a:ext cx="5674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i="0" dirty="0" smtClean="0">
                  <a:solidFill>
                    <a:schemeClr val="tx1"/>
                  </a:solidFill>
                </a:rPr>
                <a:t>~0.3-0.4</a:t>
              </a:r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4982443" y="4114799"/>
              <a:ext cx="45350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000" i="0" dirty="0" smtClean="0">
                  <a:solidFill>
                    <a:schemeClr val="tx1"/>
                  </a:solidFill>
                </a:rPr>
                <a:t>CHI,  LHI, </a:t>
              </a:r>
              <a:endParaRPr lang="en-US" sz="1000" i="0" dirty="0">
                <a:solidFill>
                  <a:schemeClr val="tx1"/>
                </a:solidFill>
              </a:endParaRPr>
            </a:p>
            <a:p>
              <a:pPr algn="ctr" eaLnBrk="1" hangingPunct="1"/>
              <a:r>
                <a:rPr lang="en-US" sz="1000" i="0" dirty="0" smtClean="0">
                  <a:solidFill>
                    <a:schemeClr val="tx1"/>
                  </a:solidFill>
                </a:rPr>
                <a:t>EBW, </a:t>
              </a:r>
            </a:p>
            <a:p>
              <a:pPr algn="ctr" eaLnBrk="1" hangingPunct="1"/>
              <a:r>
                <a:rPr lang="en-US" sz="1000" i="0" dirty="0" smtClean="0">
                  <a:solidFill>
                    <a:schemeClr val="tx1"/>
                  </a:solidFill>
                </a:rPr>
                <a:t>Fe core</a:t>
              </a:r>
              <a:endParaRPr lang="en-US" sz="800" i="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75"/>
            <a:stretch/>
          </p:blipFill>
          <p:spPr bwMode="auto">
            <a:xfrm>
              <a:off x="4961297" y="4775445"/>
              <a:ext cx="477633" cy="46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5"/>
            <p:cNvSpPr txBox="1">
              <a:spLocks noChangeArrowheads="1"/>
            </p:cNvSpPr>
            <p:nvPr/>
          </p:nvSpPr>
          <p:spPr bwMode="auto">
            <a:xfrm>
              <a:off x="8572645" y="4667559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i="0" dirty="0" smtClean="0">
                  <a:solidFill>
                    <a:srgbClr val="0000FF"/>
                  </a:solidFill>
                </a:rPr>
                <a:t>4</a:t>
              </a:r>
              <a:endParaRPr lang="en-US" sz="1400" i="0" dirty="0">
                <a:solidFill>
                  <a:srgbClr val="0000FF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6203050" y="4223266"/>
              <a:ext cx="2072758" cy="1007349"/>
            </a:xfrm>
            <a:prstGeom prst="rect">
              <a:avLst/>
            </a:prstGeom>
            <a:solidFill>
              <a:srgbClr val="CCFF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867401" y="4641422"/>
              <a:ext cx="762000" cy="589193"/>
            </a:xfrm>
            <a:prstGeom prst="rect">
              <a:avLst/>
            </a:prstGeom>
            <a:solidFill>
              <a:srgbClr val="CCEC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79592" y="4724066"/>
              <a:ext cx="727689" cy="15273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400" b="1" i="0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Fast wave</a:t>
              </a:r>
              <a:endParaRPr lang="en-US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57" name="TextBox 47"/>
            <p:cNvSpPr txBox="1">
              <a:spLocks noChangeArrowheads="1"/>
            </p:cNvSpPr>
            <p:nvPr/>
          </p:nvSpPr>
          <p:spPr bwMode="auto">
            <a:xfrm>
              <a:off x="7315200" y="5071646"/>
              <a:ext cx="710146" cy="2462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010400" y="4175004"/>
              <a:ext cx="466344" cy="369332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b="1" i="0" dirty="0" smtClean="0">
                  <a:solidFill>
                    <a:srgbClr val="008000"/>
                  </a:solidFill>
                </a:rPr>
                <a:t>NBI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grpSp>
          <p:nvGrpSpPr>
            <p:cNvPr id="19468" name="Group 19467"/>
            <p:cNvGrpSpPr/>
            <p:nvPr/>
          </p:nvGrpSpPr>
          <p:grpSpPr>
            <a:xfrm>
              <a:off x="5474944" y="3516154"/>
              <a:ext cx="2763786" cy="1125268"/>
              <a:chOff x="4646626" y="1676400"/>
              <a:chExt cx="3412081" cy="1389220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Content Placeholder 2"/>
            <p:cNvSpPr txBox="1">
              <a:spLocks/>
            </p:cNvSpPr>
            <p:nvPr/>
          </p:nvSpPr>
          <p:spPr bwMode="auto">
            <a:xfrm>
              <a:off x="4891175" y="2743200"/>
              <a:ext cx="40242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sz="1900" kern="0" noProof="0" dirty="0" smtClean="0"/>
                <a:t>NSTX-U start-up/ramp-up strategy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4" name="Picture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700968"/>
            <a:ext cx="352597" cy="117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9" name="Group 88"/>
          <p:cNvGrpSpPr/>
          <p:nvPr/>
        </p:nvGrpSpPr>
        <p:grpSpPr>
          <a:xfrm>
            <a:off x="5437864" y="4757928"/>
            <a:ext cx="734335" cy="321717"/>
            <a:chOff x="5437864" y="4910328"/>
            <a:chExt cx="734335" cy="321717"/>
          </a:xfrm>
        </p:grpSpPr>
        <p:sp>
          <p:nvSpPr>
            <p:cNvPr id="94" name="Rectangle 93"/>
            <p:cNvSpPr/>
            <p:nvPr/>
          </p:nvSpPr>
          <p:spPr bwMode="auto">
            <a:xfrm>
              <a:off x="5437864" y="4910328"/>
              <a:ext cx="734335" cy="321717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486400" y="4963831"/>
              <a:ext cx="631583" cy="2308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EC/EBW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7" name="Right Arrow 6"/>
          <p:cNvSpPr/>
          <p:nvPr/>
        </p:nvSpPr>
        <p:spPr bwMode="auto">
          <a:xfrm rot="17210139">
            <a:off x="5041250" y="5353253"/>
            <a:ext cx="928325" cy="26712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6" name="Content Placeholder 2"/>
          <p:cNvSpPr txBox="1">
            <a:spLocks/>
          </p:cNvSpPr>
          <p:nvPr/>
        </p:nvSpPr>
        <p:spPr>
          <a:xfrm>
            <a:off x="76200" y="5562600"/>
            <a:ext cx="89916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3MW 28GHz (with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NBI)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world-leading start-up/ramp-up for ST/AT</a:t>
            </a:r>
          </a:p>
          <a:p>
            <a:pPr marL="171450" indent="-171450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EBW: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fficient off-axis current drive for over-dense ST/RFP/AT plasmas</a:t>
            </a: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0" grpId="0"/>
      <p:bldP spid="7" grpId="0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11114"/>
            <a:ext cx="9144000" cy="90328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a typeface="ＭＳ Ｐゴシック" pitchFamily="34" charset="-128"/>
              </a:rPr>
              <a:t>Gap 2: </a:t>
            </a:r>
            <a:r>
              <a:rPr lang="en-US" sz="2800" dirty="0" smtClean="0">
                <a:ea typeface="ＭＳ Ｐゴシック" pitchFamily="34" charset="-128"/>
              </a:rPr>
              <a:t>Understand</a:t>
            </a:r>
            <a:r>
              <a:rPr lang="en-US" sz="2800" dirty="0">
                <a:ea typeface="ＭＳ Ｐゴシック" pitchFamily="34" charset="-128"/>
              </a:rPr>
              <a:t>/</a:t>
            </a:r>
            <a:r>
              <a:rPr lang="en-US" sz="2800" dirty="0" smtClean="0">
                <a:ea typeface="ＭＳ Ｐゴシック" pitchFamily="34" charset="-128"/>
              </a:rPr>
              <a:t>optimize</a:t>
            </a:r>
            <a:r>
              <a:rPr lang="en-US" sz="2800" b="1" dirty="0" smtClean="0">
                <a:ea typeface="ＭＳ Ｐゴシック" pitchFamily="34" charset="-128"/>
              </a:rPr>
              <a:t> ST energy confinement</a:t>
            </a:r>
          </a:p>
        </p:txBody>
      </p:sp>
      <p:sp>
        <p:nvSpPr>
          <p:cNvPr id="5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629400"/>
            <a:ext cx="914400" cy="228600"/>
          </a:xfrm>
          <a:prstGeom prst="rect">
            <a:avLst/>
          </a:prstGeom>
        </p:spPr>
        <p:txBody>
          <a:bodyPr/>
          <a:lstStyle/>
          <a:p>
            <a:pPr algn="r"/>
            <a:fld id="{357B90C1-EB0C-4440-93A4-F08EB6EDC295}" type="slidenum">
              <a:rPr lang="en-US" sz="1000" smtClean="0"/>
              <a:pPr algn="r"/>
              <a:t>7</a:t>
            </a:fld>
            <a:endParaRPr lang="en-US" sz="1000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76200" y="1219201"/>
            <a:ext cx="8991600" cy="1295399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 thermal transport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neoclassical, electron transport anomalous </a:t>
            </a:r>
          </a:p>
          <a:p>
            <a:pPr marL="171450" indent="-171450"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onfinement scaling: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-0.9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-0.2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differs from ITER-98y,2 ~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-0.9</a:t>
            </a:r>
            <a:endParaRPr 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electromagnetic turbulence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-tearing,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Alfvénic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kinetic ballooning)</a:t>
            </a:r>
          </a:p>
          <a:p>
            <a:pPr marL="169863" indent="-169863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en-US" sz="20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×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need improved pumping to sustain lowest n</a:t>
            </a:r>
            <a:r>
              <a:rPr lang="en-US" sz="20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169863" indent="-169863">
              <a:lnSpc>
                <a:spcPct val="90000"/>
              </a:lnSpc>
            </a:pP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76200" y="6219016"/>
            <a:ext cx="8991600" cy="33418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9144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lvl="1" indent="-225425" algn="ctr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See </a:t>
            </a:r>
            <a:r>
              <a:rPr lang="en-US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Guttenfelder</a:t>
            </a: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/Crocker whitepaper “Validating EM turbulence/transport </a:t>
            </a: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</a:rPr>
              <a:t>effects for burning plasmas</a:t>
            </a: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”, also A. White whitepaper</a:t>
            </a: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6200" y="990600"/>
            <a:ext cx="8991600" cy="2286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Achievements since Greenwald Report, </a:t>
            </a:r>
            <a:r>
              <a:rPr lang="en-US" sz="1400" dirty="0" smtClean="0">
                <a:solidFill>
                  <a:srgbClr val="0000FF"/>
                </a:solidFill>
                <a:cs typeface="Arial" panose="020B0604020202020204" pitchFamily="34" charset="0"/>
              </a:rPr>
              <a:t>NSTX-U base-program research</a:t>
            </a: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remaining gaps/enhancements needed</a:t>
            </a:r>
            <a:endParaRPr lang="en-US" sz="1800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57600" y="2667000"/>
            <a:ext cx="2819400" cy="2505419"/>
            <a:chOff x="3124200" y="973739"/>
            <a:chExt cx="2819400" cy="2505419"/>
          </a:xfrm>
        </p:grpSpPr>
        <p:pic>
          <p:nvPicPr>
            <p:cNvPr id="9" name="Picture 4" descr="untitl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4200" y="1057618"/>
              <a:ext cx="2649538" cy="231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619655" y="2040539"/>
              <a:ext cx="647545" cy="43101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chemeClr val="tx1"/>
                  </a:solidFill>
                </a:rPr>
                <a:t>ITER-like scaling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572085" y="973739"/>
              <a:ext cx="771022" cy="46488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b="1" dirty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3" name="Arc 13"/>
            <p:cNvSpPr>
              <a:spLocks/>
            </p:cNvSpPr>
            <p:nvPr/>
          </p:nvSpPr>
          <p:spPr bwMode="auto">
            <a:xfrm rot="549913" flipH="1">
              <a:off x="3527567" y="2077169"/>
              <a:ext cx="1442136" cy="71133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4267200" y="1684384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953000" y="1684384"/>
              <a:ext cx="0" cy="6478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3960613" y="1490017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910698" y="1654689"/>
              <a:ext cx="108978" cy="215508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966212" y="1184645"/>
              <a:ext cx="678018" cy="246294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0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000" i="0" dirty="0">
                  <a:solidFill>
                    <a:schemeClr val="tx1"/>
                  </a:solidFill>
                </a:rPr>
                <a:t>constant q, </a:t>
              </a:r>
              <a:r>
                <a:rPr lang="en-US" sz="10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0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000" i="0" dirty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3657472" y="1166071"/>
              <a:ext cx="1359844" cy="12309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4305455" y="2000492"/>
              <a:ext cx="6475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105400" y="1923161"/>
              <a:ext cx="546867" cy="26161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b="1" dirty="0" smtClean="0">
                  <a:solidFill>
                    <a:srgbClr val="FF0000"/>
                  </a:solidFill>
                </a:rPr>
                <a:t>NSTX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253733" y="1493278"/>
              <a:ext cx="742951" cy="431014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b="1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4724400" y="3177632"/>
              <a:ext cx="381000" cy="17516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3124200" y="3259739"/>
              <a:ext cx="2819400" cy="21941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2000" b="1" i="0" dirty="0" smtClean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2000" b="1" i="0" baseline="-25000" dirty="0" smtClean="0">
                  <a:solidFill>
                    <a:schemeClr val="tx1"/>
                  </a:solidFill>
                  <a:latin typeface="Helvetica" charset="0"/>
                  <a:cs typeface="Arial" charset="0"/>
                </a:rPr>
                <a:t>e</a:t>
              </a:r>
              <a:r>
                <a:rPr lang="en-US" sz="20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* </a:t>
              </a:r>
              <a:r>
                <a:rPr lang="en-US" sz="2000" b="1" i="0" dirty="0">
                  <a:solidFill>
                    <a:schemeClr val="tx1"/>
                  </a:solidFill>
                  <a:latin typeface="Helvetica" charset="0"/>
                  <a:cs typeface="Arial" charset="0"/>
                  <a:sym typeface="Symbol" pitchFamily="18" charset="2"/>
                </a:rPr>
                <a:t> </a:t>
              </a:r>
              <a:r>
                <a:rPr lang="en-US" sz="1600" b="1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1600" b="1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1600" b="1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1600" b="1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1600" b="1" i="0" baseline="-2500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1600" b="1" i="0" baseline="3000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2400" y="2694801"/>
            <a:ext cx="3124200" cy="2428220"/>
            <a:chOff x="0" y="2999601"/>
            <a:chExt cx="3124200" cy="2428220"/>
          </a:xfrm>
        </p:grpSpPr>
        <p:pic>
          <p:nvPicPr>
            <p:cNvPr id="25" name="Picture 3" descr="C:\Documents and Settings\yren\My Documents\MATLAB\work_nstx\figure_save\141007_ki_kinc_k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110007"/>
              <a:ext cx="3124200" cy="2317814"/>
            </a:xfrm>
            <a:prstGeom prst="rect">
              <a:avLst/>
            </a:prstGeom>
            <a:noFill/>
          </p:spPr>
        </p:pic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152400" y="2999601"/>
              <a:ext cx="2971800" cy="276999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b="1" dirty="0" smtClean="0">
                  <a:latin typeface="Arial Narrow" pitchFamily="34" charset="0"/>
                  <a:cs typeface="Arial" charset="0"/>
                  <a:sym typeface="Symbol" pitchFamily="18" charset="2"/>
                </a:rPr>
                <a:t>Typical </a:t>
              </a:r>
              <a:r>
                <a:rPr lang="en-US" b="1" dirty="0" smtClean="0">
                  <a:latin typeface="Symbol" panose="05050102010706020507" pitchFamily="18" charset="2"/>
                  <a:cs typeface="Arial" charset="0"/>
                  <a:sym typeface="Symbol" pitchFamily="18" charset="2"/>
                </a:rPr>
                <a:t>c</a:t>
              </a:r>
              <a:r>
                <a:rPr lang="en-US" b="1" dirty="0" smtClean="0">
                  <a:latin typeface="Arial Narrow" pitchFamily="34" charset="0"/>
                  <a:cs typeface="Arial" charset="0"/>
                  <a:sym typeface="Symbol" pitchFamily="18" charset="2"/>
                </a:rPr>
                <a:t> values in NBI H-mode</a:t>
              </a:r>
              <a:endParaRPr lang="en-US" sz="2400" b="1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endParaRP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76200" y="5257800"/>
            <a:ext cx="89916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r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eliably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to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FNSF-ST/AT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need to u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nderstand transport vs. 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714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70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Diagnostics: Beam </a:t>
            </a:r>
            <a:r>
              <a:rPr lang="en-US" sz="170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emission spectroscopy, high-</a:t>
            </a:r>
            <a:r>
              <a:rPr lang="en-US" sz="1700" dirty="0" err="1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</a:t>
            </a:r>
            <a:r>
              <a:rPr lang="en-US" sz="1700" baseline="-25000" dirty="0" err="1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r,</a:t>
            </a:r>
            <a:r>
              <a:rPr lang="en-US" sz="1700" baseline="-25000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sz="170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polari</a:t>
            </a:r>
            <a:r>
              <a:rPr lang="en-US" sz="1700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metry</a:t>
            </a:r>
            <a:r>
              <a:rPr lang="en-US" sz="17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Doppler back-/cross-polarization </a:t>
            </a:r>
            <a:r>
              <a:rPr lang="en-US" sz="17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scattering</a:t>
            </a:r>
          </a:p>
          <a:p>
            <a:pPr marL="171450" indent="-171450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opportunity to measure, model, understand electron transport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553200" y="2743200"/>
            <a:ext cx="2286000" cy="2140984"/>
            <a:chOff x="6705600" y="2667000"/>
            <a:chExt cx="2286000" cy="2140984"/>
          </a:xfrm>
        </p:grpSpPr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124200"/>
              <a:ext cx="2286000" cy="168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43"/>
            <p:cNvSpPr/>
            <p:nvPr/>
          </p:nvSpPr>
          <p:spPr bwMode="auto">
            <a:xfrm>
              <a:off x="8686800" y="3505200"/>
              <a:ext cx="304800" cy="314574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34200" y="2667000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Divertor</a:t>
              </a:r>
              <a:r>
                <a:rPr lang="en-US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cryo</a:t>
              </a:r>
              <a:r>
                <a:rPr lang="en-US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-pump</a:t>
              </a:r>
              <a:endParaRPr lang="en-US" b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8686800" y="3036332"/>
              <a:ext cx="114300" cy="46886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8297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11114"/>
            <a:ext cx="9144000" cy="903285"/>
          </a:xfrm>
        </p:spPr>
        <p:txBody>
          <a:bodyPr>
            <a:noAutofit/>
          </a:bodyPr>
          <a:lstStyle/>
          <a:p>
            <a:r>
              <a:rPr lang="en-US" sz="2800" dirty="0" smtClean="0">
                <a:ea typeface="ＭＳ Ｐゴシック" pitchFamily="34" charset="-128"/>
              </a:rPr>
              <a:t>Gap 3:  Plasma sustainment, stability, and control</a:t>
            </a:r>
            <a:endParaRPr lang="en-US" sz="2800" dirty="0">
              <a:ea typeface="ＭＳ Ｐゴシック" pitchFamily="34" charset="-128"/>
            </a:endParaRPr>
          </a:p>
        </p:txBody>
      </p:sp>
      <p:sp>
        <p:nvSpPr>
          <p:cNvPr id="5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629400"/>
            <a:ext cx="914400" cy="228600"/>
          </a:xfrm>
          <a:prstGeom prst="rect">
            <a:avLst/>
          </a:prstGeom>
        </p:spPr>
        <p:txBody>
          <a:bodyPr/>
          <a:lstStyle/>
          <a:p>
            <a:pPr algn="r"/>
            <a:fld id="{357B90C1-EB0C-4440-93A4-F08EB6EDC295}" type="slidenum">
              <a:rPr lang="en-US" sz="1000" smtClean="0"/>
              <a:pPr algn="r"/>
              <a:t>8</a:t>
            </a:fld>
            <a:endParaRPr lang="en-US" sz="1000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6200" y="1219201"/>
            <a:ext cx="8991600" cy="1371599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NSTX achieved ~65% non-inductive current drive at FNSF-level </a:t>
            </a:r>
            <a:r>
              <a:rPr 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~ 15-20% </a:t>
            </a:r>
          </a:p>
          <a:p>
            <a:pPr marL="171450" indent="-171450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designed for 100% non-inductive using more tangential 2</a:t>
            </a:r>
            <a:r>
              <a:rPr lang="en-US" sz="20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NBI</a:t>
            </a:r>
          </a:p>
          <a:p>
            <a:pPr marL="169863" indent="-169863">
              <a:lnSpc>
                <a:spcPct val="9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avalanches can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cause redistribution/loss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NBI current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</a:p>
          <a:p>
            <a:pPr marL="169863" indent="-169863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000" dirty="0" err="1" smtClean="0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20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6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sustained w/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active feedback, optimized/broad p, rotation profiles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76200" y="990600"/>
            <a:ext cx="8991600" cy="2286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Achievements since Greenwald Report, </a:t>
            </a:r>
            <a:r>
              <a:rPr lang="en-US" sz="1400" dirty="0" smtClean="0">
                <a:solidFill>
                  <a:srgbClr val="0000FF"/>
                </a:solidFill>
                <a:cs typeface="Arial" panose="020B0604020202020204" pitchFamily="34" charset="0"/>
              </a:rPr>
              <a:t>NSTX-U base-program research</a:t>
            </a: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remaining gaps/enhancements needed</a:t>
            </a:r>
            <a:endParaRPr lang="en-US" sz="1800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600" y="2839557"/>
            <a:ext cx="2545080" cy="2514598"/>
            <a:chOff x="198120" y="2971800"/>
            <a:chExt cx="2545080" cy="2514598"/>
          </a:xfrm>
        </p:grpSpPr>
        <p:grpSp>
          <p:nvGrpSpPr>
            <p:cNvPr id="6" name="Group 5"/>
            <p:cNvGrpSpPr/>
            <p:nvPr/>
          </p:nvGrpSpPr>
          <p:grpSpPr>
            <a:xfrm>
              <a:off x="198120" y="3272743"/>
              <a:ext cx="2468880" cy="2213655"/>
              <a:chOff x="350520" y="3276599"/>
              <a:chExt cx="2468880" cy="2286000"/>
            </a:xfrm>
          </p:grpSpPr>
          <p:pic>
            <p:nvPicPr>
              <p:cNvPr id="18" name="Picture 17" descr="Screen shot 2011-11-07 at 10.20.46 PM.png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5613" r="52041"/>
              <a:stretch/>
            </p:blipFill>
            <p:spPr>
              <a:xfrm>
                <a:off x="350520" y="3276599"/>
                <a:ext cx="2316480" cy="2286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16000" y="3810598"/>
                <a:ext cx="1768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FontTx/>
                  <a:buNone/>
                </a:pPr>
                <a:r>
                  <a:rPr lang="en-US" sz="1200" b="1" i="0" dirty="0" smtClean="0">
                    <a:solidFill>
                      <a:srgbClr val="000000"/>
                    </a:solidFill>
                    <a:latin typeface="+mn-lt"/>
                  </a:rPr>
                  <a:t>NSTX Results</a:t>
                </a:r>
                <a:endParaRPr lang="en-US" sz="1200" b="1" i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 flipH="1">
                <a:off x="1569720" y="4053247"/>
                <a:ext cx="152540" cy="229494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609600" y="3318344"/>
                <a:ext cx="1935274" cy="286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FontTx/>
                  <a:buNone/>
                </a:pPr>
                <a:r>
                  <a:rPr lang="en-US" sz="1200" b="1" i="0" dirty="0" smtClean="0">
                    <a:solidFill>
                      <a:srgbClr val="0000FF"/>
                    </a:solidFill>
                    <a:latin typeface="+mn-lt"/>
                  </a:rPr>
                  <a:t>NSTX-U projections</a:t>
                </a:r>
                <a:endParaRPr lang="en-US" sz="1200" b="1" i="0" dirty="0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861548" y="4221039"/>
                <a:ext cx="204014" cy="206041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b="0" i="0" smtClean="0">
                  <a:latin typeface="+mn-lt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23013" y="4648200"/>
                <a:ext cx="19963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US" sz="1200" i="0" dirty="0">
                    <a:solidFill>
                      <a:srgbClr val="9900FF"/>
                    </a:solidFill>
                    <a:latin typeface="+mn-lt"/>
                    <a:cs typeface="Arial" charset="0"/>
                  </a:rPr>
                  <a:t>via high harmonic FW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 bwMode="auto">
              <a:xfrm flipH="1" flipV="1">
                <a:off x="982445" y="4053247"/>
                <a:ext cx="121893" cy="633466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99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Rectangle 24"/>
              <p:cNvSpPr/>
              <p:nvPr/>
            </p:nvSpPr>
            <p:spPr bwMode="auto">
              <a:xfrm>
                <a:off x="937109" y="3564882"/>
                <a:ext cx="68005" cy="445173"/>
              </a:xfrm>
              <a:prstGeom prst="rect">
                <a:avLst/>
              </a:prstGeom>
              <a:solidFill>
                <a:srgbClr val="CC66FF"/>
              </a:solidFill>
              <a:ln w="15875" cap="flat" cmpd="sng" algn="ctr">
                <a:solidFill>
                  <a:srgbClr val="99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flipH="1">
              <a:off x="228600" y="2971800"/>
              <a:ext cx="2514600" cy="2893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6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Non-inductive</a:t>
              </a:r>
              <a:r>
                <a:rPr lang="en-US" sz="1600" b="1" i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fraction</a:t>
              </a:r>
              <a:endParaRPr lang="en-US" sz="1600" b="1" i="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05400" y="2095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76200" y="5486400"/>
            <a:ext cx="8991600" cy="1066800"/>
            <a:chOff x="76200" y="5486400"/>
            <a:chExt cx="8991600" cy="1066800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76200" y="6219016"/>
              <a:ext cx="8991600" cy="33418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91440" bIns="0" rtlCol="0" anchor="ctr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808B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8138" lvl="1" indent="-225425" algn="ctr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See </a:t>
              </a:r>
              <a:r>
                <a:rPr lang="en-US" sz="14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Sabbagh</a:t>
              </a: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whitepaper on 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Disruption PAM, </a:t>
              </a:r>
              <a:r>
                <a:rPr lang="en-US" sz="14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Podestá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whitepaper on energetic particle/*AE control, also Strait, Buttery whitepapers</a:t>
              </a:r>
              <a:endParaRPr lang="en-US" sz="14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76200" y="5486400"/>
              <a:ext cx="8991600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lIns="91440" tIns="45720" rIns="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808B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9863" indent="-169863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3D coils would greatly aid control, disruption avoidance for ITER, FNSF</a:t>
              </a:r>
            </a:p>
            <a:p>
              <a:pPr marL="169863" indent="-169863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Will also test novel disruption warning, mitigation </a:t>
              </a:r>
              <a:r>
                <a:rPr lang="en-US" sz="1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(fast MGI, EM mass injector)</a:t>
              </a:r>
              <a:endPara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9400" y="2805803"/>
            <a:ext cx="2952995" cy="2548354"/>
            <a:chOff x="2667000" y="2583106"/>
            <a:chExt cx="2952995" cy="2548354"/>
          </a:xfrm>
        </p:grpSpPr>
        <p:pic>
          <p:nvPicPr>
            <p:cNvPr id="41" name="Picture 11" descr="Screen shot 2011-06-21 at 9.30.44 AM.png"/>
            <p:cNvPicPr>
              <a:picLocks noChangeAspect="1"/>
            </p:cNvPicPr>
            <p:nvPr/>
          </p:nvPicPr>
          <p:blipFill>
            <a:blip r:embed="rId4" cstate="print"/>
            <a:srcRect b="8952"/>
            <a:stretch>
              <a:fillRect/>
            </a:stretch>
          </p:blipFill>
          <p:spPr bwMode="auto">
            <a:xfrm>
              <a:off x="2787770" y="2819401"/>
              <a:ext cx="2786505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41"/>
            <p:cNvSpPr/>
            <p:nvPr/>
          </p:nvSpPr>
          <p:spPr bwMode="auto">
            <a:xfrm>
              <a:off x="4712775" y="2988224"/>
              <a:ext cx="660483" cy="9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98728" y="2999232"/>
              <a:ext cx="1275415" cy="248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TextBox 33"/>
            <p:cNvSpPr txBox="1">
              <a:spLocks noChangeArrowheads="1"/>
            </p:cNvSpPr>
            <p:nvPr/>
          </p:nvSpPr>
          <p:spPr bwMode="auto">
            <a:xfrm>
              <a:off x="3811219" y="2971800"/>
              <a:ext cx="1522781" cy="584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 algn="r">
                <a:defRPr/>
              </a:pPr>
              <a:r>
                <a:rPr lang="en-US" sz="160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T</a:t>
              </a:r>
              <a:r>
                <a:rPr lang="en-US" sz="1600" b="1" i="0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otal</a:t>
              </a:r>
              <a:r>
                <a:rPr lang="en-US" sz="1600" b="1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b="1" i="0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assuming</a:t>
              </a:r>
              <a:endParaRPr lang="en-US" sz="1600" b="1" i="0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  <a:p>
              <a:pPr algn="r">
                <a:defRPr/>
              </a:pPr>
              <a:r>
                <a:rPr lang="en-US" sz="1600" b="1" i="0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classical </a:t>
              </a:r>
              <a:r>
                <a:rPr lang="en-US" sz="1600" b="1" i="0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J</a:t>
              </a:r>
              <a:r>
                <a:rPr lang="en-US" sz="1600" b="1" i="0" baseline="-25000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NBI-CD</a:t>
              </a:r>
              <a:endParaRPr lang="en-US" sz="1600" b="1" i="0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234364" y="2819400"/>
              <a:ext cx="2339911" cy="132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52800" y="4038600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Arial Narrow" panose="020B0606020202030204" pitchFamily="34" charset="0"/>
                </a:rPr>
                <a:t>Reconstruction</a:t>
              </a:r>
              <a:endParaRPr lang="en-US" sz="1600" dirty="0"/>
            </a:p>
          </p:txBody>
        </p:sp>
        <p:sp>
          <p:nvSpPr>
            <p:cNvPr id="50" name="TextBox 12"/>
            <p:cNvSpPr txBox="1">
              <a:spLocks noChangeArrowheads="1"/>
            </p:cNvSpPr>
            <p:nvPr/>
          </p:nvSpPr>
          <p:spPr bwMode="auto">
            <a:xfrm>
              <a:off x="2667000" y="2583106"/>
              <a:ext cx="29529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latin typeface="Arial Narrow" panose="020B0606020202030204" pitchFamily="34" charset="0"/>
                </a:rPr>
                <a:t>Plasma w/ rapid TAE avalanches</a:t>
              </a:r>
              <a:endParaRPr lang="en-US" sz="1600" b="1" i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1" name="TextBox 12"/>
            <p:cNvSpPr txBox="1">
              <a:spLocks noChangeArrowheads="1"/>
            </p:cNvSpPr>
            <p:nvPr/>
          </p:nvSpPr>
          <p:spPr bwMode="auto">
            <a:xfrm>
              <a:off x="3657600" y="4792906"/>
              <a:ext cx="13440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latin typeface="Arial Narrow" panose="020B0606020202030204" pitchFamily="34" charset="0"/>
                </a:rPr>
                <a:t>Minor radius</a:t>
              </a:r>
              <a:endParaRPr lang="en-US" sz="1600" b="1" i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67399" y="2855047"/>
            <a:ext cx="3276601" cy="1983653"/>
            <a:chOff x="5867399" y="2911090"/>
            <a:chExt cx="3276601" cy="1983653"/>
          </a:xfrm>
        </p:grpSpPr>
        <p:sp>
          <p:nvSpPr>
            <p:cNvPr id="37" name="TextBox 36"/>
            <p:cNvSpPr txBox="1">
              <a:spLocks noChangeAspect="1"/>
            </p:cNvSpPr>
            <p:nvPr/>
          </p:nvSpPr>
          <p:spPr>
            <a:xfrm>
              <a:off x="5867399" y="2911090"/>
              <a:ext cx="3276601" cy="2893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latin typeface="Arial Narrow" panose="020B0606020202030204" pitchFamily="34" charset="0"/>
                </a:rPr>
                <a:t>Non-axisymmetric Control Coils (NCC</a:t>
              </a:r>
              <a:r>
                <a:rPr lang="en-US" sz="1600" b="1" dirty="0" smtClean="0"/>
                <a:t>)</a:t>
              </a:r>
              <a:endParaRPr lang="en-US" sz="1600" b="1" i="0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058161" y="3180243"/>
              <a:ext cx="1295400" cy="1714500"/>
              <a:chOff x="6058161" y="3180243"/>
              <a:chExt cx="1295400" cy="1714500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8161" y="3637443"/>
                <a:ext cx="1295400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086156" y="3180243"/>
                <a:ext cx="11689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00FF"/>
                    </a:solidFill>
                  </a:rPr>
                  <a:t>Existing</a:t>
                </a:r>
              </a:p>
              <a:p>
                <a:pPr algn="ctr"/>
                <a:r>
                  <a:rPr lang="en-US" sz="1400" b="1" dirty="0" smtClean="0">
                    <a:solidFill>
                      <a:srgbClr val="0000FF"/>
                    </a:solidFill>
                  </a:rPr>
                  <a:t>6 </a:t>
                </a:r>
                <a:r>
                  <a:rPr lang="en-US" sz="1400" b="1" dirty="0" err="1" smtClean="0">
                    <a:solidFill>
                      <a:srgbClr val="0000FF"/>
                    </a:solidFill>
                  </a:rPr>
                  <a:t>midplane</a:t>
                </a:r>
                <a:r>
                  <a:rPr lang="en-US" sz="1400" b="1" dirty="0" smtClean="0">
                    <a:solidFill>
                      <a:srgbClr val="0000FF"/>
                    </a:solidFill>
                  </a:rPr>
                  <a:t> </a:t>
                </a:r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5918913" y="3124200"/>
            <a:ext cx="2920287" cy="2199620"/>
            <a:chOff x="5918913" y="3180243"/>
            <a:chExt cx="2920287" cy="2199620"/>
          </a:xfrm>
        </p:grpSpPr>
        <p:grpSp>
          <p:nvGrpSpPr>
            <p:cNvPr id="16" name="Group 15"/>
            <p:cNvGrpSpPr/>
            <p:nvPr/>
          </p:nvGrpSpPr>
          <p:grpSpPr>
            <a:xfrm>
              <a:off x="7401766" y="3180243"/>
              <a:ext cx="1377300" cy="1690187"/>
              <a:chOff x="7477966" y="3180243"/>
              <a:chExt cx="1377300" cy="1690187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586" y="3637443"/>
                <a:ext cx="1285614" cy="1232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7477966" y="3180243"/>
                <a:ext cx="13773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FF0000"/>
                    </a:solidFill>
                  </a:rPr>
                  <a:t>Planned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2x12 </a:t>
                </a:r>
              </a:p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</a:rPr>
                  <a:t>o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ff-</a:t>
                </a:r>
                <a:r>
                  <a:rPr lang="en-US" sz="1400" b="1" dirty="0" err="1" smtClean="0">
                    <a:solidFill>
                      <a:srgbClr val="FF0000"/>
                    </a:solidFill>
                  </a:rPr>
                  <a:t>midplane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 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5918913" y="4856643"/>
              <a:ext cx="2920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Simultaneous control of: </a:t>
              </a:r>
            </a:p>
            <a:p>
              <a:pPr algn="r"/>
              <a:r>
                <a:rPr lang="en-US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EF, RWM, </a:t>
              </a:r>
              <a:r>
                <a:rPr lang="en-US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ELMs, EP/AE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45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11114"/>
            <a:ext cx="9144000" cy="903285"/>
          </a:xfrm>
        </p:spPr>
        <p:txBody>
          <a:bodyPr>
            <a:noAutofit/>
          </a:bodyPr>
          <a:lstStyle/>
          <a:p>
            <a:r>
              <a:rPr lang="en-US" sz="2800" dirty="0" smtClean="0">
                <a:ea typeface="ＭＳ Ｐゴシック" pitchFamily="34" charset="-128"/>
              </a:rPr>
              <a:t>Gap 4: Mitigating high heat (and particle) flux</a:t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dirty="0"/>
              <a:t>(+ </a:t>
            </a:r>
            <a:r>
              <a:rPr lang="en-US" dirty="0" smtClean="0"/>
              <a:t>core/edge integration with high-Z / liquid metal PFCs)</a:t>
            </a:r>
            <a:endParaRPr lang="en-US" sz="3200" dirty="0">
              <a:ea typeface="ＭＳ Ｐゴシック" pitchFamily="34" charset="-128"/>
            </a:endParaRPr>
          </a:p>
        </p:txBody>
      </p:sp>
      <p:sp>
        <p:nvSpPr>
          <p:cNvPr id="5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629400"/>
            <a:ext cx="914400" cy="228600"/>
          </a:xfrm>
          <a:prstGeom prst="rect">
            <a:avLst/>
          </a:prstGeom>
        </p:spPr>
        <p:txBody>
          <a:bodyPr/>
          <a:lstStyle/>
          <a:p>
            <a:pPr algn="r"/>
            <a:fld id="{357B90C1-EB0C-4440-93A4-F08EB6EDC295}" type="slidenum">
              <a:rPr lang="en-US" sz="1000" smtClean="0"/>
              <a:pPr algn="r"/>
              <a:t>9</a:t>
            </a:fld>
            <a:endParaRPr lang="en-US" sz="1000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76200" y="1219200"/>
            <a:ext cx="8991600" cy="1142999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0" hangingPunct="0"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High-flux-expansion snowflake/X-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radiation reduce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pk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-div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(up to 5</a:t>
            </a:r>
            <a:r>
              <a:rPr lang="en-US" sz="2000" kern="0" dirty="0" smtClean="0"/>
              <a:t>×)</a:t>
            </a:r>
          </a:p>
          <a:p>
            <a:pPr marL="173038" lvl="0" indent="-173038" eaLnBrk="0" hangingPunct="0">
              <a:buFontTx/>
              <a:buChar char="•"/>
              <a:defRPr/>
            </a:pPr>
            <a:r>
              <a:rPr lang="en-US" sz="2000" kern="0" dirty="0" smtClean="0"/>
              <a:t>NSTX-U: 2× </a:t>
            </a:r>
            <a:r>
              <a:rPr lang="en-US" sz="2000" kern="0" dirty="0" smtClean="0">
                <a:sym typeface="Wingdings" panose="05000000000000000000" pitchFamily="2" charset="2"/>
              </a:rPr>
              <a:t>P</a:t>
            </a:r>
            <a:r>
              <a:rPr lang="en-US" sz="2000" kern="0" baseline="-25000" dirty="0" smtClean="0">
                <a:sym typeface="Wingdings" panose="05000000000000000000" pitchFamily="2" charset="2"/>
              </a:rPr>
              <a:t>NBI</a:t>
            </a:r>
            <a:r>
              <a:rPr lang="en-US" sz="2000" kern="0" dirty="0" smtClean="0">
                <a:sym typeface="Wingdings" panose="05000000000000000000" pitchFamily="2" charset="2"/>
              </a:rPr>
              <a:t>, </a:t>
            </a:r>
            <a:r>
              <a:rPr lang="en-US" sz="2000" kern="0" dirty="0" smtClean="0"/>
              <a:t>I</a:t>
            </a:r>
            <a:r>
              <a:rPr lang="en-US" sz="2000" kern="0" baseline="-25000" dirty="0" smtClean="0"/>
              <a:t>P</a:t>
            </a:r>
            <a:r>
              <a:rPr lang="en-US" sz="2000" kern="0" dirty="0" smtClean="0">
                <a:sym typeface="Wingdings" panose="05000000000000000000" pitchFamily="2" charset="2"/>
              </a:rPr>
              <a:t>, 0.5</a:t>
            </a:r>
            <a:r>
              <a:rPr lang="en-US" sz="2000" kern="0" dirty="0" smtClean="0">
                <a:latin typeface="Calibri"/>
                <a:sym typeface="Wingdings" panose="05000000000000000000" pitchFamily="2" charset="2"/>
              </a:rPr>
              <a:t>×</a:t>
            </a:r>
            <a:r>
              <a:rPr lang="en-US" sz="2000" kern="0" dirty="0" smtClean="0">
                <a:sym typeface="Wingdings" panose="05000000000000000000" pitchFamily="2" charset="2"/>
              </a:rPr>
              <a:t> </a:t>
            </a:r>
            <a:r>
              <a:rPr lang="en-US" sz="2000" kern="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sz="2000" kern="0" baseline="-25000" dirty="0" err="1" smtClean="0">
                <a:sym typeface="Wingdings" panose="05000000000000000000" pitchFamily="2" charset="2"/>
              </a:rPr>
              <a:t>q</a:t>
            </a:r>
            <a:r>
              <a:rPr lang="en-US" sz="2000" kern="0" dirty="0" smtClean="0">
                <a:sym typeface="Wingdings" panose="05000000000000000000" pitchFamily="2" charset="2"/>
              </a:rPr>
              <a:t> </a:t>
            </a:r>
            <a:r>
              <a:rPr lang="en-US" sz="2000" kern="0" dirty="0" smtClean="0"/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pk</a:t>
            </a:r>
            <a:r>
              <a:rPr lang="en-US" sz="20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-div</a:t>
            </a:r>
            <a:r>
              <a:rPr lang="en-US" sz="2000" kern="0" dirty="0" smtClean="0">
                <a:solidFill>
                  <a:srgbClr val="0000FF"/>
                </a:solidFill>
              </a:rPr>
              <a:t> ~4</a:t>
            </a:r>
            <a:r>
              <a:rPr lang="en-US" sz="2000" kern="0" dirty="0" smtClean="0">
                <a:solidFill>
                  <a:srgbClr val="0000FF"/>
                </a:solidFill>
                <a:latin typeface="Calibri"/>
              </a:rPr>
              <a:t>× </a:t>
            </a:r>
            <a:r>
              <a:rPr lang="en-US" sz="2000" kern="0" dirty="0" smtClean="0">
                <a:solidFill>
                  <a:srgbClr val="0000FF"/>
                </a:solidFill>
              </a:rPr>
              <a:t>higher </a:t>
            </a:r>
            <a:r>
              <a:rPr lang="en-US" sz="2000" kern="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30-40MW/m</a:t>
            </a:r>
            <a:r>
              <a:rPr lang="en-US" sz="2000" kern="0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2</a:t>
            </a:r>
            <a:r>
              <a:rPr lang="en-US" sz="2000" kern="0" dirty="0" smtClean="0">
                <a:solidFill>
                  <a:srgbClr val="0000FF"/>
                </a:solidFill>
              </a:rPr>
              <a:t> unmitigated</a:t>
            </a:r>
          </a:p>
          <a:p>
            <a:pPr marL="173038" lvl="0" indent="-173038" eaLnBrk="0" hangingPunct="0">
              <a:buFontTx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test mitigation of high </a:t>
            </a:r>
            <a:r>
              <a:rPr 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pk</a:t>
            </a:r>
            <a:r>
              <a:rPr lang="en-US" sz="20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-div</a:t>
            </a:r>
            <a:r>
              <a:rPr lang="en-US" sz="2000" kern="0" dirty="0" smtClean="0">
                <a:solidFill>
                  <a:srgbClr val="0000FF"/>
                </a:solidFill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snowflake/X + partial detachment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lvl="0" indent="-173038" eaLnBrk="0" hangingPunct="0">
              <a:lnSpc>
                <a:spcPct val="90000"/>
              </a:lnSpc>
              <a:buFontTx/>
              <a:buChar char="•"/>
              <a:defRPr/>
            </a:pP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76200" y="990600"/>
            <a:ext cx="8991600" cy="2286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Achievements since Greenwald Report, </a:t>
            </a:r>
            <a:r>
              <a:rPr lang="en-US" sz="1400" dirty="0" smtClean="0">
                <a:solidFill>
                  <a:srgbClr val="0000FF"/>
                </a:solidFill>
                <a:cs typeface="Arial" panose="020B0604020202020204" pitchFamily="34" charset="0"/>
              </a:rPr>
              <a:t>NSTX-U base-program research</a:t>
            </a:r>
            <a:r>
              <a:rPr lang="en-US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remaining gaps/enhancements needed</a:t>
            </a:r>
            <a:endParaRPr lang="en-US" sz="1800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4648195" y="3534430"/>
            <a:ext cx="4495804" cy="2411698"/>
            <a:chOff x="4952997" y="1142999"/>
            <a:chExt cx="4087094" cy="2192452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4952997" y="1420789"/>
              <a:ext cx="0" cy="857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>
              <a:off x="4952997" y="2278040"/>
              <a:ext cx="104478" cy="2317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 flipH="1">
              <a:off x="5069531" y="2817839"/>
              <a:ext cx="1151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V="1">
              <a:off x="5053457" y="2509765"/>
              <a:ext cx="0" cy="3120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10800000" flipV="1">
              <a:off x="5226246" y="2659784"/>
              <a:ext cx="333525" cy="1393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rot="10800000" flipV="1">
              <a:off x="5589237" y="2278040"/>
              <a:ext cx="231725" cy="3469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rot="10800000" flipV="1">
              <a:off x="5820963" y="1852092"/>
              <a:ext cx="132606" cy="4058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auto">
            <a:xfrm rot="10800000" flipV="1">
              <a:off x="5954908" y="1410074"/>
              <a:ext cx="69651" cy="40585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6163863" y="1420789"/>
              <a:ext cx="0" cy="8693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 flipH="1">
              <a:off x="7031827" y="1862809"/>
              <a:ext cx="131267" cy="4071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flipH="1">
              <a:off x="7165774" y="1420789"/>
              <a:ext cx="69651" cy="40585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583"/>
            <p:cNvGrpSpPr>
              <a:grpSpLocks noChangeAspect="1"/>
            </p:cNvGrpSpPr>
            <p:nvPr/>
          </p:nvGrpSpPr>
          <p:grpSpPr bwMode="auto">
            <a:xfrm>
              <a:off x="6163863" y="2296794"/>
              <a:ext cx="869306" cy="529085"/>
              <a:chOff x="3427990" y="4046590"/>
              <a:chExt cx="1425609" cy="867601"/>
            </a:xfrm>
          </p:grpSpPr>
          <p:cxnSp>
            <p:nvCxnSpPr>
              <p:cNvPr id="77" name="Straight Connector 76"/>
              <p:cNvCxnSpPr/>
              <p:nvPr/>
            </p:nvCxnSpPr>
            <p:spPr bwMode="auto">
              <a:xfrm rot="10800000" flipH="1" flipV="1">
                <a:off x="3427990" y="4059769"/>
                <a:ext cx="171337" cy="3799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 bwMode="auto">
              <a:xfrm rot="60000" flipH="1">
                <a:off x="3876101" y="4848297"/>
                <a:ext cx="237235" cy="54912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 bwMode="auto">
              <a:xfrm rot="10800000" flipV="1">
                <a:off x="4473582" y="4046590"/>
                <a:ext cx="380017" cy="57107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5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/>
              <p:cNvSpPr/>
              <p:nvPr/>
            </p:nvSpPr>
            <p:spPr bwMode="auto">
              <a:xfrm rot="10258769" flipH="1">
                <a:off x="3963966" y="4670385"/>
                <a:ext cx="138388" cy="900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9pPr>
              </a:lstStyle>
              <a:p>
                <a:pPr>
                  <a:spcBef>
                    <a:spcPct val="20000"/>
                  </a:spcBef>
                  <a:defRPr/>
                </a:pPr>
                <a:endParaRPr lang="en-US" sz="1050">
                  <a:solidFill>
                    <a:schemeClr val="tx1"/>
                  </a:solidFill>
                  <a:latin typeface="Helvetica" pitchFamily="-128" charset="0"/>
                </a:endParaRPr>
              </a:p>
            </p:txBody>
          </p:sp>
          <p:sp>
            <p:nvSpPr>
              <p:cNvPr id="84" name="Oval 592"/>
              <p:cNvSpPr>
                <a:spLocks noChangeArrowheads="1"/>
              </p:cNvSpPr>
              <p:nvPr/>
            </p:nvSpPr>
            <p:spPr bwMode="auto">
              <a:xfrm rot="10800000" flipH="1">
                <a:off x="4361358" y="4694492"/>
                <a:ext cx="126654" cy="126641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sz="1400" b="1">
                  <a:cs typeface="Arial" charset="0"/>
                </a:endParaRPr>
              </a:p>
            </p:txBody>
          </p:sp>
          <p:cxnSp>
            <p:nvCxnSpPr>
              <p:cNvPr id="85" name="Straight Connector 84"/>
              <p:cNvCxnSpPr>
                <a:cxnSpLocks noChangeAspect="1"/>
              </p:cNvCxnSpPr>
              <p:nvPr/>
            </p:nvCxnSpPr>
            <p:spPr>
              <a:xfrm rot="720000" flipH="1">
                <a:off x="4196808" y="4617670"/>
                <a:ext cx="151568" cy="76875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032431" y="1558159"/>
              <a:ext cx="716863" cy="88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0" dirty="0">
                  <a:solidFill>
                    <a:schemeClr val="tx1"/>
                  </a:solidFill>
                  <a:latin typeface="Arial Narrow" pitchFamily="1" charset="0"/>
                </a:rPr>
                <a:t>C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0" dirty="0">
                  <a:solidFill>
                    <a:srgbClr val="00B0F0"/>
                  </a:solidFill>
                  <a:latin typeface="Arial Narrow" pitchFamily="1" charset="0"/>
                </a:rPr>
                <a:t>BN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0" dirty="0">
                  <a:solidFill>
                    <a:srgbClr val="FF0000"/>
                  </a:solidFill>
                  <a:latin typeface="Arial Narrow" pitchFamily="1" charset="0"/>
                </a:rPr>
                <a:t>Li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0" dirty="0">
                  <a:solidFill>
                    <a:srgbClr val="BFBFBF"/>
                  </a:solidFill>
                  <a:latin typeface="Arial Narrow" pitchFamily="1" charset="0"/>
                </a:rPr>
                <a:t>High-Z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6793437" y="2769128"/>
              <a:ext cx="22995" cy="181985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 flipH="1">
              <a:off x="4971385" y="2957741"/>
              <a:ext cx="1706501" cy="344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500" b="1" i="0" dirty="0" err="1">
                  <a:solidFill>
                    <a:srgbClr val="A6A6A6"/>
                  </a:solidFill>
                  <a:latin typeface="Arial Narrow" pitchFamily="1" charset="0"/>
                  <a:cs typeface="Arial" charset="0"/>
                </a:rPr>
                <a:t>Bakeable</a:t>
              </a:r>
              <a:r>
                <a:rPr lang="en-US" sz="1500" b="1" i="0" dirty="0">
                  <a:solidFill>
                    <a:srgbClr val="A6A6A6"/>
                  </a:solidFill>
                  <a:latin typeface="Arial Narrow" pitchFamily="1" charset="0"/>
                  <a:cs typeface="Arial" charset="0"/>
                </a:rPr>
                <a:t> </a:t>
              </a:r>
              <a:r>
                <a:rPr lang="en-US" sz="1500" b="1" i="0" dirty="0" err="1" smtClean="0">
                  <a:solidFill>
                    <a:srgbClr val="A6A6A6"/>
                  </a:solidFill>
                  <a:latin typeface="Arial Narrow" pitchFamily="1" charset="0"/>
                  <a:cs typeface="Arial" charset="0"/>
                </a:rPr>
                <a:t>cryo</a:t>
              </a:r>
              <a:r>
                <a:rPr lang="en-US" sz="1500" b="1" i="0" dirty="0" smtClean="0">
                  <a:solidFill>
                    <a:srgbClr val="A6A6A6"/>
                  </a:solidFill>
                  <a:latin typeface="Arial Narrow" pitchFamily="1" charset="0"/>
                  <a:cs typeface="Arial" charset="0"/>
                </a:rPr>
                <a:t>-baffle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500" b="1" dirty="0">
                  <a:solidFill>
                    <a:srgbClr val="A6A6A6"/>
                  </a:solidFill>
                  <a:latin typeface="Arial Narrow" pitchFamily="1" charset="0"/>
                  <a:cs typeface="Arial" charset="0"/>
                </a:rPr>
                <a:t> </a:t>
              </a:r>
              <a:r>
                <a:rPr lang="en-US" sz="1500" b="1" i="0" dirty="0" smtClean="0">
                  <a:solidFill>
                    <a:srgbClr val="A6A6A6"/>
                  </a:solidFill>
                  <a:latin typeface="Arial Narrow" pitchFamily="1" charset="0"/>
                  <a:cs typeface="Arial" charset="0"/>
                </a:rPr>
                <a:t> for </a:t>
              </a:r>
              <a:r>
                <a:rPr lang="en-US" sz="1500" b="1" i="0" dirty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liquid </a:t>
              </a:r>
              <a:r>
                <a:rPr lang="en-US" sz="1500" b="1" i="0" dirty="0" smtClean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Li modules</a:t>
              </a:r>
              <a:endParaRPr lang="en-US" sz="1500" b="1" i="0" dirty="0">
                <a:solidFill>
                  <a:srgbClr val="FF0000"/>
                </a:solidFill>
                <a:latin typeface="Arial Narrow" pitchFamily="1" charset="0"/>
                <a:cs typeface="Arial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6575363" y="2688937"/>
              <a:ext cx="80850" cy="44115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52"/>
            <p:cNvSpPr txBox="1">
              <a:spLocks noChangeArrowheads="1"/>
            </p:cNvSpPr>
            <p:nvPr/>
          </p:nvSpPr>
          <p:spPr bwMode="auto">
            <a:xfrm flipH="1">
              <a:off x="6539341" y="2948635"/>
              <a:ext cx="675083" cy="344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400" b="1" i="0" dirty="0" err="1">
                  <a:solidFill>
                    <a:srgbClr val="0000FF"/>
                  </a:solidFill>
                  <a:latin typeface="Arial Narrow" pitchFamily="1" charset="0"/>
                  <a:cs typeface="Arial" charset="0"/>
                </a:rPr>
                <a:t>Cryo</a:t>
              </a:r>
              <a:r>
                <a:rPr lang="en-US" sz="1400" b="1" i="0" dirty="0">
                  <a:solidFill>
                    <a:srgbClr val="0000FF"/>
                  </a:solidFill>
                  <a:latin typeface="Arial Narrow" pitchFamily="1" charset="0"/>
                  <a:cs typeface="Arial" charset="0"/>
                </a:rPr>
                <a:t>-pump</a:t>
              </a:r>
              <a:endParaRPr lang="en-US" sz="1200" b="1" i="0" dirty="0">
                <a:solidFill>
                  <a:srgbClr val="0000FF"/>
                </a:solidFill>
                <a:latin typeface="Arial Narrow" pitchFamily="1" charset="0"/>
                <a:cs typeface="Arial" charset="0"/>
              </a:endParaRPr>
            </a:p>
          </p:txBody>
        </p:sp>
        <p:cxnSp>
          <p:nvCxnSpPr>
            <p:cNvPr id="21" name="Straight Arrow Connector 20"/>
            <p:cNvCxnSpPr>
              <a:endCxn id="83" idx="5"/>
            </p:cNvCxnSpPr>
            <p:nvPr/>
          </p:nvCxnSpPr>
          <p:spPr>
            <a:xfrm>
              <a:off x="6534373" y="2362197"/>
              <a:ext cx="24932" cy="31860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 flipH="1">
              <a:off x="6195360" y="1584092"/>
              <a:ext cx="835818" cy="8058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High-Z outboard </a:t>
              </a:r>
              <a:r>
                <a:rPr lang="en-US" sz="1600" b="1" i="0" dirty="0" err="1" smtClean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divertor</a:t>
              </a:r>
              <a:r>
                <a:rPr lang="en-US" sz="1600" b="1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 PFCs</a:t>
              </a:r>
              <a:endParaRPr lang="en-US" sz="1600" b="1" i="0" dirty="0">
                <a:solidFill>
                  <a:schemeClr val="bg1">
                    <a:lumMod val="65000"/>
                  </a:schemeClr>
                </a:solidFill>
                <a:latin typeface="Arial Narrow" pitchFamily="1" charset="0"/>
                <a:cs typeface="Arial" charset="0"/>
              </a:endParaRPr>
            </a:p>
          </p:txBody>
        </p:sp>
        <p:cxnSp>
          <p:nvCxnSpPr>
            <p:cNvPr id="24" name="Straight Connector 23"/>
            <p:cNvCxnSpPr>
              <a:cxnSpLocks noChangeAspect="1"/>
            </p:cNvCxnSpPr>
            <p:nvPr/>
          </p:nvCxnSpPr>
          <p:spPr bwMode="auto">
            <a:xfrm rot="720000" flipH="1">
              <a:off x="6607736" y="2647480"/>
              <a:ext cx="92423" cy="468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158434" y="1142999"/>
              <a:ext cx="55656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2015</a:t>
              </a:r>
              <a:endParaRPr lang="en-US" b="1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48395" y="1142999"/>
              <a:ext cx="84510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by 2020 </a:t>
              </a:r>
              <a:endParaRPr lang="en-US" b="1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TextBox 550"/>
            <p:cNvSpPr txBox="1">
              <a:spLocks noChangeArrowheads="1"/>
            </p:cNvSpPr>
            <p:nvPr/>
          </p:nvSpPr>
          <p:spPr bwMode="auto">
            <a:xfrm>
              <a:off x="7083022" y="2915756"/>
              <a:ext cx="1756169" cy="419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500" b="1" i="0" dirty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Full </a:t>
              </a:r>
              <a:r>
                <a:rPr lang="en-US" sz="1500" b="1" i="0" dirty="0" err="1" smtClean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toroidal</a:t>
              </a:r>
              <a:r>
                <a:rPr lang="en-US" sz="1500" b="1" i="0" dirty="0" smtClean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 flowing Li </a:t>
              </a:r>
              <a:r>
                <a:rPr lang="en-US" sz="1500" b="1" i="0" dirty="0" err="1" smtClean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divertor</a:t>
              </a:r>
              <a:r>
                <a:rPr lang="en-US" sz="1500" b="1" i="0" dirty="0" smtClean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 (closed-loop)</a:t>
              </a:r>
              <a:endParaRPr lang="en-US" sz="1500" b="1" i="0" dirty="0">
                <a:solidFill>
                  <a:srgbClr val="FF0000"/>
                </a:solidFill>
                <a:latin typeface="Arial Narrow" pitchFamily="1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 flipV="1">
              <a:off x="7396158" y="1420789"/>
              <a:ext cx="0" cy="853233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8264121" y="1846735"/>
              <a:ext cx="131267" cy="407195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8398067" y="1404715"/>
              <a:ext cx="69653" cy="405853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635"/>
            <p:cNvSpPr txBox="1">
              <a:spLocks noChangeArrowheads="1"/>
            </p:cNvSpPr>
            <p:nvPr/>
          </p:nvSpPr>
          <p:spPr bwMode="auto">
            <a:xfrm>
              <a:off x="7305263" y="1532063"/>
              <a:ext cx="1042096" cy="109120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All </a:t>
              </a:r>
              <a:endParaRPr lang="en-US" sz="1600" b="1" i="0" dirty="0">
                <a:solidFill>
                  <a:schemeClr val="bg1">
                    <a:lumMod val="65000"/>
                  </a:schemeClr>
                </a:solidFill>
                <a:latin typeface="Arial Narrow" pitchFamily="1" charset="0"/>
                <a:cs typeface="Arial" charset="0"/>
              </a:endParaRP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b="1" i="0" dirty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high-Z </a:t>
              </a:r>
              <a:r>
                <a:rPr lang="en-US" sz="1600" b="1" i="0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PFCs </a:t>
              </a: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+ </a:t>
              </a: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high-</a:t>
              </a:r>
              <a:r>
                <a:rPr lang="en-US" sz="1600" b="1" dirty="0" err="1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T</a:t>
              </a:r>
              <a:r>
                <a:rPr lang="en-US" sz="1600" b="1" baseline="-25000" dirty="0" err="1">
                  <a:solidFill>
                    <a:schemeClr val="bg1">
                      <a:lumMod val="65000"/>
                    </a:schemeClr>
                  </a:solidFill>
                  <a:latin typeface="Arial Narrow" pitchFamily="1" charset="0"/>
                  <a:cs typeface="Arial" charset="0"/>
                </a:rPr>
                <a:t>wall</a:t>
              </a:r>
              <a:endParaRPr lang="en-US" sz="1600" b="1" baseline="-25000" dirty="0">
                <a:solidFill>
                  <a:schemeClr val="bg1">
                    <a:lumMod val="65000"/>
                  </a:schemeClr>
                </a:solidFill>
                <a:latin typeface="Arial Narrow" pitchFamily="1" charset="0"/>
                <a:cs typeface="Arial" charset="0"/>
              </a:endParaRPr>
            </a:p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en-US" sz="1600" b="1" i="0" dirty="0">
                <a:solidFill>
                  <a:schemeClr val="bg1">
                    <a:lumMod val="65000"/>
                  </a:schemeClr>
                </a:solidFill>
                <a:latin typeface="Arial Narrow" pitchFamily="1" charset="0"/>
                <a:cs typeface="Arial" charset="0"/>
              </a:endParaRPr>
            </a:p>
          </p:txBody>
        </p:sp>
        <p:sp>
          <p:nvSpPr>
            <p:cNvPr id="44" name="TextBox 567"/>
            <p:cNvSpPr txBox="1">
              <a:spLocks noChangeArrowheads="1"/>
            </p:cNvSpPr>
            <p:nvPr/>
          </p:nvSpPr>
          <p:spPr bwMode="auto">
            <a:xfrm>
              <a:off x="7507178" y="1143001"/>
              <a:ext cx="798617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b="1" dirty="0">
                  <a:solidFill>
                    <a:srgbClr val="00B050"/>
                  </a:solidFill>
                  <a:latin typeface="Arial Narrow" pitchFamily="1" charset="0"/>
                  <a:cs typeface="Arial" charset="0"/>
                </a:rPr>
                <a:t>b</a:t>
              </a:r>
              <a:r>
                <a:rPr lang="en-US" b="1" i="0" dirty="0" smtClean="0">
                  <a:solidFill>
                    <a:srgbClr val="00B050"/>
                  </a:solidFill>
                  <a:latin typeface="Arial Narrow" pitchFamily="1" charset="0"/>
                  <a:cs typeface="Arial" charset="0"/>
                </a:rPr>
                <a:t>y 2025</a:t>
              </a:r>
              <a:endParaRPr lang="en-US" b="1" i="0" dirty="0">
                <a:solidFill>
                  <a:srgbClr val="00B050"/>
                </a:solidFill>
                <a:latin typeface="Arial Narrow" pitchFamily="1" charset="0"/>
                <a:cs typeface="Arial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7865445" y="2696482"/>
              <a:ext cx="29205" cy="24726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07"/>
            <p:cNvGrpSpPr/>
            <p:nvPr/>
          </p:nvGrpSpPr>
          <p:grpSpPr>
            <a:xfrm>
              <a:off x="7392542" y="2293831"/>
              <a:ext cx="869306" cy="529085"/>
              <a:chOff x="7552213" y="5228889"/>
              <a:chExt cx="1030288" cy="627062"/>
            </a:xfrm>
          </p:grpSpPr>
          <p:cxnSp>
            <p:nvCxnSpPr>
              <p:cNvPr id="50" name="Straight Connector 49"/>
              <p:cNvCxnSpPr/>
              <p:nvPr/>
            </p:nvCxnSpPr>
            <p:spPr bwMode="auto">
              <a:xfrm rot="10800000" flipH="1" flipV="1">
                <a:off x="7552213" y="5238414"/>
                <a:ext cx="123825" cy="274637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auto">
              <a:xfrm rot="10800000" flipH="1" flipV="1">
                <a:off x="7669688" y="5513051"/>
                <a:ext cx="0" cy="34290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auto">
              <a:xfrm rot="10800000">
                <a:off x="7690326" y="5846426"/>
                <a:ext cx="136525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auto">
              <a:xfrm rot="60000" flipH="1">
                <a:off x="7876063" y="5808326"/>
                <a:ext cx="171450" cy="39688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614"/>
              <p:cNvSpPr>
                <a:spLocks noChangeArrowheads="1"/>
              </p:cNvSpPr>
              <p:nvPr/>
            </p:nvSpPr>
            <p:spPr bwMode="auto">
              <a:xfrm rot="10800000" flipH="1">
                <a:off x="8215523" y="5697163"/>
                <a:ext cx="91533" cy="9153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sz="1400" b="1">
                  <a:cs typeface="Arial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 rot="10258769" flipH="1">
                <a:off x="7939563" y="5679739"/>
                <a:ext cx="100013" cy="6508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1200" b="1" i="1" kern="1200">
                    <a:solidFill>
                      <a:srgbClr val="1822CD"/>
                    </a:solidFill>
                    <a:latin typeface="Helvetica" charset="0"/>
                    <a:ea typeface="+mn-ea"/>
                    <a:cs typeface="Arial" charset="0"/>
                  </a:defRPr>
                </a:lvl9pPr>
              </a:lstStyle>
              <a:p>
                <a:pPr>
                  <a:spcBef>
                    <a:spcPct val="20000"/>
                  </a:spcBef>
                  <a:defRPr/>
                </a:pPr>
                <a:endParaRPr lang="en-US" sz="1050">
                  <a:solidFill>
                    <a:schemeClr val="tx1"/>
                  </a:solidFill>
                  <a:latin typeface="Helvetica" pitchFamily="-128" charset="0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 bwMode="auto">
              <a:xfrm rot="10800000" flipV="1">
                <a:off x="8307863" y="5228889"/>
                <a:ext cx="274638" cy="41275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cxnSpLocks noChangeAspect="1"/>
              </p:cNvCxnSpPr>
              <p:nvPr/>
            </p:nvCxnSpPr>
            <p:spPr bwMode="auto">
              <a:xfrm flipH="1">
                <a:off x="8001000" y="5633613"/>
                <a:ext cx="292608" cy="7237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550"/>
            <p:cNvSpPr txBox="1">
              <a:spLocks noChangeArrowheads="1"/>
            </p:cNvSpPr>
            <p:nvPr/>
          </p:nvSpPr>
          <p:spPr bwMode="auto">
            <a:xfrm>
              <a:off x="8398446" y="1532063"/>
              <a:ext cx="641645" cy="1180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400" b="1" i="0" dirty="0" smtClean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Static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400" b="1" dirty="0" smtClean="0">
                  <a:solidFill>
                    <a:srgbClr val="FF0000"/>
                  </a:solidFill>
                  <a:latin typeface="Arial Narrow" pitchFamily="1" charset="0"/>
                  <a:cs typeface="Arial" charset="0"/>
                </a:rPr>
                <a:t>liquid Li on hot high-Z walls</a:t>
              </a:r>
              <a:endParaRPr lang="en-US" sz="1400" b="1" i="0" dirty="0" smtClean="0">
                <a:solidFill>
                  <a:srgbClr val="FF0000"/>
                </a:solidFill>
                <a:latin typeface="Arial Narrow" pitchFamily="1" charset="0"/>
                <a:cs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sz="1400" b="1" i="0" dirty="0">
                <a:solidFill>
                  <a:srgbClr val="FF0000"/>
                </a:solidFill>
                <a:latin typeface="Arial Narrow" pitchFamily="1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0" y="2590800"/>
            <a:ext cx="9144000" cy="3962400"/>
            <a:chOff x="0" y="2526552"/>
            <a:chExt cx="9144000" cy="3962400"/>
          </a:xfrm>
        </p:grpSpPr>
        <p:sp>
          <p:nvSpPr>
            <p:cNvPr id="109" name="Content Placeholder 2"/>
            <p:cNvSpPr txBox="1">
              <a:spLocks/>
            </p:cNvSpPr>
            <p:nvPr/>
          </p:nvSpPr>
          <p:spPr>
            <a:xfrm>
              <a:off x="0" y="6154768"/>
              <a:ext cx="9144000" cy="33418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91440" bIns="0" rtlCol="0" anchor="ctr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808B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8138" lvl="1" indent="-225425" algn="ctr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See </a:t>
              </a:r>
              <a:r>
                <a:rPr lang="en-US" sz="14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Maingi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/ </a:t>
              </a:r>
              <a:r>
                <a:rPr lang="en-US" sz="14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Jaworski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/ </a:t>
              </a:r>
              <a:r>
                <a:rPr lang="en-US" sz="14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Allain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whitepapers on </a:t>
              </a: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l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iquid </a:t>
              </a: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4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etals, Hill whitepaper on FNSF PMI, ADX whitepapers</a:t>
              </a:r>
              <a:endParaRPr lang="en-US" sz="14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76200" y="2526552"/>
              <a:ext cx="8991600" cy="685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lIns="91440" tIns="45720" rIns="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808B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3038" lvl="0" indent="-173038" eaLnBrk="0" hangingPunct="0">
                <a:lnSpc>
                  <a:spcPct val="90000"/>
                </a:lnSpc>
                <a:buFontTx/>
                <a:buChar char="•"/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Steady-state FNSF scenario not demonstrated in any device w/ high-Z </a:t>
              </a:r>
              <a:r>
                <a:rPr lang="en-US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walls</a:t>
              </a:r>
            </a:p>
            <a:p>
              <a:pPr marL="0" lvl="0" indent="0" eaLnBrk="0" hangingPunct="0">
                <a:lnSpc>
                  <a:spcPct val="90000"/>
                </a:lnSpc>
                <a:buNone/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NSTX-U </a:t>
              </a: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aims to integrate full non-inductive with high-Z + liquid metal PFCs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200" y="3507727"/>
            <a:ext cx="1447800" cy="2060377"/>
            <a:chOff x="76200" y="2801167"/>
            <a:chExt cx="1447800" cy="206037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849495"/>
              <a:ext cx="1383897" cy="201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76200" y="2801167"/>
              <a:ext cx="14478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 Narrow" panose="020B0606020202030204" pitchFamily="34" charset="0"/>
                </a:rPr>
                <a:t>Standard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2400" y="3791767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 Narrow" panose="020B0606020202030204" pitchFamily="34" charset="0"/>
                </a:rPr>
                <a:t>Snowflake/X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6200" y="3034410"/>
              <a:ext cx="152400" cy="182713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767554"/>
            <a:ext cx="2959115" cy="202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2120744" y="350520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NSTX results</a:t>
            </a:r>
            <a:endParaRPr lang="en-US" sz="1600" b="1" dirty="0"/>
          </a:p>
        </p:txBody>
      </p:sp>
      <p:sp>
        <p:nvSpPr>
          <p:cNvPr id="35" name="Rectangle 34"/>
          <p:cNvSpPr/>
          <p:nvPr/>
        </p:nvSpPr>
        <p:spPr bwMode="auto">
          <a:xfrm>
            <a:off x="2209800" y="4041127"/>
            <a:ext cx="1905000" cy="56462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3048000" y="4243319"/>
            <a:ext cx="1143000" cy="17880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28800" y="40779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Standard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148840" y="4345927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Snowflake/X</a:t>
            </a:r>
            <a:endParaRPr lang="en-US" sz="1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148840" y="4601959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Snowflake/X + radiation</a:t>
            </a:r>
            <a:endParaRPr lang="en-US" sz="16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1919909" y="4574527"/>
            <a:ext cx="320221" cy="32069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 flipH="1">
            <a:off x="1905000" y="4803127"/>
            <a:ext cx="320221" cy="320694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224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16623</TotalTime>
  <Words>3210</Words>
  <Application>Microsoft Office PowerPoint</Application>
  <PresentationFormat>On-screen Show (4:3)</PresentationFormat>
  <Paragraphs>647</Paragraphs>
  <Slides>30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1_Blank Presentation</vt:lpstr>
      <vt:lpstr>Blank Presentation</vt:lpstr>
      <vt:lpstr>PowerPoint Presentation</vt:lpstr>
      <vt:lpstr>NSTX Upgrade mission elements</vt:lpstr>
      <vt:lpstr>NSTX-U provides world-leading research capabilities across all 5 ReNeW Themes</vt:lpstr>
      <vt:lpstr>10 year goal: Integrate high-performance core + metal walls</vt:lpstr>
      <vt:lpstr>ST is potentially attractive as  Fusion Nuclear Science Facility (FNSF)</vt:lpstr>
      <vt:lpstr>Gap 1: Start-up/ramp-up with small/no transformer </vt:lpstr>
      <vt:lpstr>Gap 2: Understand/optimize ST energy confinement</vt:lpstr>
      <vt:lpstr>Gap 3:  Plasma sustainment, stability, and control</vt:lpstr>
      <vt:lpstr>Gap 4: Mitigating high heat (and particle) flux (+ core/edge integration with high-Z / liquid metal PFCs)</vt:lpstr>
      <vt:lpstr>Gap 5:  Radiation-tolerant magnets (+ advanced magnet / configuration design)</vt:lpstr>
      <vt:lpstr>US STs aim to accelerate fusion development (see LTX and Pegasus presentations later this afternoon)</vt:lpstr>
      <vt:lpstr>Backup slides</vt:lpstr>
      <vt:lpstr>Cost estimates for facility enhancements to address Gaps</vt:lpstr>
      <vt:lpstr>NSTX-U plan: ST physics/scenarios integrate high-perf core + metal walls (high-Z + Li)  flowing / large area liquid metals</vt:lpstr>
      <vt:lpstr>PowerPoint Presentation</vt:lpstr>
      <vt:lpstr>NSTX has already accessed shaping  and stability performance needed for an ST-FNSF</vt:lpstr>
      <vt:lpstr>NSTX-U is developing a range of profile control actuators for detailed physics studies, scenario optimization for FNSF</vt:lpstr>
      <vt:lpstr>Rotation profile control will be an important  tool for accessing and sustaining high b</vt:lpstr>
      <vt:lpstr>Simulations support non-inductive start-up/ramp-up strategy</vt:lpstr>
      <vt:lpstr>NSTX-U internal component staging supports goal to assess compatibility of high tE and b + 100% NICD with metallic PFCs</vt:lpstr>
      <vt:lpstr>NSTX-U internal component staging supports goal to assess compatibility of high tE and b + 100% NICD with metallic PFCs</vt:lpstr>
      <vt:lpstr>NSTX-U will explore advanced divertor operation,  and extend scaling and understanding of power exhaust </vt:lpstr>
      <vt:lpstr>NSTX-U will explore broad range of fast-ion instability physics and control for ITER and FNSF</vt:lpstr>
      <vt:lpstr>NSTX-U will explore a new high b + low n*  transport and turbulence regime</vt:lpstr>
      <vt:lpstr>Self-consistent ST configurations identified for  Fusion Nuclear Science Facility (FNSF)</vt:lpstr>
      <vt:lpstr>H98y,2 range of 1.4-2.2 favorable for achieving FNSF-relevant neutron wall loading ≥ 1MW/m2 , fBS &lt; 85% for external control</vt:lpstr>
      <vt:lpstr>NNBI CD efficiency vs. injection tangency  radius and energy for R=1.6m using TRANSP</vt:lpstr>
      <vt:lpstr>Free-boundary TRANSP used to compute 100% non-inductive QDT ~ 2 plasma equilibrium consistent with 0D scalings</vt:lpstr>
      <vt:lpstr>Ideas to enhance TBR for latest ST-FNSF design</vt:lpstr>
      <vt:lpstr>HTS potentially attractive for making electrically efficient ST* (~10× lower magnet cooling power vs. copper)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1139</cp:revision>
  <dcterms:created xsi:type="dcterms:W3CDTF">2014-06-15T14:00:53Z</dcterms:created>
  <dcterms:modified xsi:type="dcterms:W3CDTF">2014-07-07T00:51:52Z</dcterms:modified>
</cp:coreProperties>
</file>