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1" r:id="rId3"/>
    <p:sldId id="276" r:id="rId4"/>
    <p:sldId id="272" r:id="rId5"/>
    <p:sldId id="273" r:id="rId6"/>
    <p:sldId id="275" r:id="rId7"/>
    <p:sldId id="259" r:id="rId8"/>
    <p:sldId id="269" r:id="rId9"/>
    <p:sldId id="274" r:id="rId10"/>
    <p:sldId id="271" r:id="rId11"/>
    <p:sldId id="270" r:id="rId12"/>
    <p:sldId id="278" r:id="rId13"/>
    <p:sldId id="279" r:id="rId14"/>
    <p:sldId id="27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5" autoAdjust="0"/>
    <p:restoredTop sz="99860" autoAdjust="0"/>
  </p:normalViewPr>
  <p:slideViewPr>
    <p:cSldViewPr showGuides="1">
      <p:cViewPr varScale="1">
        <p:scale>
          <a:sx n="119" d="100"/>
          <a:sy n="119" d="100"/>
        </p:scale>
        <p:origin x="-1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3/31/17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smtClean="0">
                <a:solidFill>
                  <a:srgbClr val="336699"/>
                </a:solidFill>
              </a:rPr>
              <a:t>Milestone Status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 Meeting</a:t>
            </a:r>
            <a:r>
              <a:rPr lang="en-US" altLang="en-US" sz="1000" b="1" dirty="0" smtClean="0">
                <a:solidFill>
                  <a:srgbClr val="336699"/>
                </a:solidFill>
              </a:rPr>
              <a:t>, R(17-4), Fredrickson, March 31,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EP Group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/>
              <a:t>R(17-4): Assess high-frequency </a:t>
            </a:r>
            <a:r>
              <a:rPr lang="en-US" sz="3200" b="1" dirty="0" err="1"/>
              <a:t>Alfvén</a:t>
            </a:r>
            <a:r>
              <a:rPr lang="en-US" sz="3200" b="1" dirty="0"/>
              <a:t> </a:t>
            </a:r>
            <a:r>
              <a:rPr lang="en-US" sz="3200" b="1" dirty="0" err="1"/>
              <a:t>Eigenmode</a:t>
            </a:r>
            <a:r>
              <a:rPr lang="en-US" sz="3200" b="1" dirty="0"/>
              <a:t> stability and associated transport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Research Milestone Status Meeting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PPPL, B318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March 31, 2017</a:t>
            </a:r>
          </a:p>
        </p:txBody>
      </p:sp>
      <p:sp>
        <p:nvSpPr>
          <p:cNvPr id="410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" y="4876800"/>
            <a:ext cx="2079625" cy="609600"/>
          </a:xfrm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4988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038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Consistent with emission model?</a:t>
            </a:r>
          </a:p>
          <a:p>
            <a:r>
              <a:rPr lang="en-US" dirty="0" smtClean="0"/>
              <a:t>ICE seen with other sources, just not as strong.</a:t>
            </a:r>
          </a:p>
          <a:p>
            <a:r>
              <a:rPr lang="en-US" dirty="0" smtClean="0"/>
              <a:t>Roughly 800 samples in database (around Thomson scattering times).</a:t>
            </a:r>
          </a:p>
          <a:p>
            <a:r>
              <a:rPr lang="en-US" dirty="0" smtClean="0"/>
              <a:t>ICE in NSTX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seem to care as much?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Strongest ICE correlated with source 1c – the most perpendicular source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41" y="1436148"/>
            <a:ext cx="4780459" cy="46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4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Consistent with amplitude falling off with  density.</a:t>
            </a:r>
          </a:p>
          <a:p>
            <a:r>
              <a:rPr lang="en-US" dirty="0" smtClean="0"/>
              <a:t>Plasma ‘edge’ defined by density in conventional </a:t>
            </a:r>
            <a:r>
              <a:rPr lang="en-US" dirty="0" err="1" smtClean="0"/>
              <a:t>tokamaks</a:t>
            </a:r>
            <a:r>
              <a:rPr lang="en-US" dirty="0" smtClean="0"/>
              <a:t>?</a:t>
            </a:r>
          </a:p>
          <a:p>
            <a:r>
              <a:rPr lang="en-US" dirty="0" smtClean="0"/>
              <a:t>TRANSP runs to see if scales with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fast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ICE be correlated with any confined fast-ion distribution parameters?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mostly visible early (before 0.35s)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132" y="1828800"/>
            <a:ext cx="4748224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5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w/harmonics on 108334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029148"/>
            <a:ext cx="7023100" cy="55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79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maps into plasma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2999"/>
            <a:ext cx="7086600" cy="52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3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learn something of confined (or lost) fast ions by measuring ICE.</a:t>
            </a:r>
          </a:p>
          <a:p>
            <a:pPr lvl="1"/>
            <a:r>
              <a:rPr lang="en-US" dirty="0" smtClean="0"/>
              <a:t>Probably not without some theoretical framework.</a:t>
            </a:r>
          </a:p>
          <a:p>
            <a:r>
              <a:rPr lang="en-US" dirty="0" smtClean="0"/>
              <a:t>Several (?) competing theories.</a:t>
            </a:r>
          </a:p>
          <a:p>
            <a:pPr lvl="1"/>
            <a:r>
              <a:rPr lang="en-US" dirty="0" smtClean="0"/>
              <a:t>Maybe more than one kind of “ICE”?</a:t>
            </a:r>
          </a:p>
          <a:p>
            <a:r>
              <a:rPr lang="en-US" dirty="0" smtClean="0"/>
              <a:t>Is ST ICE something completely different?</a:t>
            </a:r>
          </a:p>
          <a:p>
            <a:pPr lvl="1"/>
            <a:r>
              <a:rPr lang="en-US" dirty="0" smtClean="0"/>
              <a:t>Seems more likely that all ICE is related.</a:t>
            </a:r>
          </a:p>
          <a:p>
            <a:pPr lvl="1"/>
            <a:endParaRPr lang="en-US" dirty="0"/>
          </a:p>
          <a:p>
            <a:r>
              <a:rPr lang="en-US" dirty="0" smtClean="0"/>
              <a:t>Next steps to continue looking for correlation of ICE with fast-ion distribution </a:t>
            </a:r>
            <a:r>
              <a:rPr lang="en-US" smtClean="0"/>
              <a:t>function parameters.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of interest to broader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3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PRL on suppression </a:t>
            </a:r>
            <a:r>
              <a:rPr lang="en-US" sz="2400" dirty="0"/>
              <a:t>of </a:t>
            </a:r>
            <a:r>
              <a:rPr lang="en-US" sz="2400" dirty="0" err="1"/>
              <a:t>ctr</a:t>
            </a:r>
            <a:r>
              <a:rPr lang="en-US" sz="2400" dirty="0"/>
              <a:t>-propagating GAE with BL#2 sources is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with the referees, but some questions remain:</a:t>
            </a:r>
          </a:p>
          <a:p>
            <a:pPr lvl="1"/>
            <a:r>
              <a:rPr lang="en-US" dirty="0"/>
              <a:t>Which outboard source is </a:t>
            </a:r>
            <a:r>
              <a:rPr lang="en-US" dirty="0" smtClean="0"/>
              <a:t>best for suppression?</a:t>
            </a:r>
            <a:endParaRPr lang="en-US" dirty="0"/>
          </a:p>
          <a:p>
            <a:pPr lvl="1"/>
            <a:r>
              <a:rPr lang="en-US" dirty="0"/>
              <a:t>Does beam voltage or power matter?</a:t>
            </a:r>
          </a:p>
          <a:p>
            <a:pPr lvl="1"/>
            <a:r>
              <a:rPr lang="en-US" dirty="0"/>
              <a:t>Are the BL#2 sources stabilizing because they change the spatial gradient of fast ions, or because the BL#2 ions are higher pitch, and thus intrinsically stabilizing?</a:t>
            </a:r>
          </a:p>
          <a:p>
            <a:pPr lvl="1"/>
            <a:r>
              <a:rPr lang="en-US" dirty="0"/>
              <a:t>Will suppression still work for very unstable plasmas, </a:t>
            </a:r>
            <a:r>
              <a:rPr lang="en-US" i="1" dirty="0"/>
              <a:t>e.g., </a:t>
            </a:r>
            <a:r>
              <a:rPr lang="en-US" dirty="0"/>
              <a:t>for NSTX-like conditions (lower field, higher beam voltage)?</a:t>
            </a:r>
          </a:p>
          <a:p>
            <a:pPr lvl="2"/>
            <a:r>
              <a:rPr lang="en-US" dirty="0"/>
              <a:t>Can we use this suppression method to demonstrate a strong correlation between virulent GAE/CAE activity and core electron temperature flattening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Some predictions may be made with HYM or analytic theory, but some will need NSTX-U</a:t>
            </a:r>
            <a:endParaRPr lang="en-US" dirty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Status of GAE suppression analysis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056806"/>
            <a:ext cx="6108700" cy="542054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example GAE suppression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9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343400" cy="5410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Fast ions can be stabilizing/destabilizing depending: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Stable</a:t>
            </a:r>
            <a:r>
              <a:rPr lang="en-US" dirty="0"/>
              <a:t>    :			</a:t>
            </a: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Unstable</a:t>
            </a:r>
            <a:r>
              <a:rPr lang="en-US" dirty="0"/>
              <a:t>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Resonant outboard </a:t>
            </a:r>
            <a:r>
              <a:rPr lang="en-US" dirty="0" smtClean="0"/>
              <a:t>beam ions </a:t>
            </a:r>
            <a:r>
              <a:rPr lang="en-US" dirty="0"/>
              <a:t>with pitch &gt; 0.9 have small </a:t>
            </a:r>
            <a:r>
              <a:rPr lang="en-US" dirty="0">
                <a:latin typeface="Symbol" charset="2"/>
                <a:cs typeface="Symbol" charset="2"/>
              </a:rPr>
              <a:t>r</a:t>
            </a:r>
            <a:r>
              <a:rPr lang="en-US" baseline="-25000" dirty="0">
                <a:latin typeface="Symbol" charset="2"/>
                <a:cs typeface="Symbol" charset="2"/>
              </a:rPr>
              <a:t>^</a:t>
            </a:r>
            <a:r>
              <a:rPr lang="en-US" dirty="0"/>
              <a:t>, are stabilizing by this theory.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Estimates based on dispersion relation and resonant condition suggest that 65keV outboard beam ions might be just marginal to reach resonant condition.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NSTX (low field) parameter regime </a:t>
            </a:r>
            <a:r>
              <a:rPr lang="en-US" i="1" dirty="0"/>
              <a:t>might</a:t>
            </a:r>
            <a:r>
              <a:rPr lang="en-US" dirty="0"/>
              <a:t> be very different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theory might give guidance on where to apply HYM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1257300"/>
            <a:ext cx="4775200" cy="483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6172200"/>
            <a:ext cx="2515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Gorelenkov</a:t>
            </a:r>
            <a:r>
              <a:rPr lang="en-US" dirty="0"/>
              <a:t>, NF 2003)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624530"/>
              </p:ext>
            </p:extLst>
          </p:nvPr>
        </p:nvGraphicFramePr>
        <p:xfrm>
          <a:off x="1905000" y="1828800"/>
          <a:ext cx="17875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889000" imgH="444500" progId="Equation.3">
                  <p:embed/>
                </p:oleObj>
              </mc:Choice>
              <mc:Fallback>
                <p:oleObj name="Equation" r:id="rId4" imgW="889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1828800"/>
                        <a:ext cx="1787525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43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3505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is, at present, a blind database – all (most) shots have not been looked at.</a:t>
            </a:r>
          </a:p>
          <a:p>
            <a:r>
              <a:rPr lang="en-US" dirty="0" smtClean="0"/>
              <a:t>Shot circled in red is being </a:t>
            </a:r>
            <a:r>
              <a:rPr lang="en-US" dirty="0" err="1" smtClean="0"/>
              <a:t>TRANSPed</a:t>
            </a:r>
            <a:r>
              <a:rPr lang="en-US" dirty="0" smtClean="0"/>
              <a:t> to get fast ion distribution.</a:t>
            </a:r>
          </a:p>
          <a:p>
            <a:r>
              <a:rPr lang="en-US" dirty="0" smtClean="0"/>
              <a:t>Has 1c &amp; 2c, both at ≈ 2MW.</a:t>
            </a:r>
          </a:p>
          <a:p>
            <a:r>
              <a:rPr lang="en-US" dirty="0" smtClean="0"/>
              <a:t>more than 7000 pts.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exceptions to full suppression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255" y="99060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495800" cy="5410200"/>
          </a:xfrm>
        </p:spPr>
        <p:txBody>
          <a:bodyPr/>
          <a:lstStyle/>
          <a:p>
            <a:r>
              <a:rPr lang="en-US" dirty="0" smtClean="0"/>
              <a:t>What is different about this shot?</a:t>
            </a:r>
          </a:p>
          <a:p>
            <a:r>
              <a:rPr lang="en-US" dirty="0" err="1" smtClean="0"/>
              <a:t>Lowish</a:t>
            </a:r>
            <a:r>
              <a:rPr lang="en-US" dirty="0" smtClean="0"/>
              <a:t> toroidal mode number.</a:t>
            </a:r>
          </a:p>
          <a:p>
            <a:r>
              <a:rPr lang="en-US" dirty="0" smtClean="0"/>
              <a:t>Early with low density.</a:t>
            </a:r>
          </a:p>
          <a:p>
            <a:r>
              <a:rPr lang="en-US" dirty="0"/>
              <a:t>Most </a:t>
            </a:r>
            <a:r>
              <a:rPr lang="en-US" dirty="0" err="1"/>
              <a:t>perp</a:t>
            </a:r>
            <a:r>
              <a:rPr lang="en-US" dirty="0"/>
              <a:t> of the outboard </a:t>
            </a:r>
            <a:r>
              <a:rPr lang="en-US" dirty="0" smtClean="0"/>
              <a:t>sources, but other cases have seen </a:t>
            </a:r>
            <a:r>
              <a:rPr lang="en-US" smtClean="0"/>
              <a:t>suppression with 2c. </a:t>
            </a:r>
            <a:endParaRPr lang="en-US" dirty="0" smtClean="0"/>
          </a:p>
          <a:p>
            <a:r>
              <a:rPr lang="en-US" dirty="0" smtClean="0"/>
              <a:t>Possibly 2c had high shine-through?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Relatively strong GAE </a:t>
            </a:r>
            <a:r>
              <a:rPr lang="en-US" dirty="0" smtClean="0"/>
              <a:t>with 1c &amp; 2c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4572000" cy="55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8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25MHz bandwidth ICE diagnostic being planned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Arial" charset="0"/>
                <a:cs typeface="Arial" charset="0"/>
              </a:rPr>
              <a:t>Ion Cyclotron Emission paper progressing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Lacks theoretical model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Characteristics </a:t>
            </a:r>
            <a:r>
              <a:rPr lang="en-US" altLang="en-US" dirty="0">
                <a:latin typeface="Arial" charset="0"/>
                <a:cs typeface="Arial" charset="0"/>
              </a:rPr>
              <a:t>suggest an unstable </a:t>
            </a:r>
            <a:r>
              <a:rPr lang="en-US" altLang="en-US" dirty="0" smtClean="0">
                <a:latin typeface="Arial" charset="0"/>
                <a:cs typeface="Arial" charset="0"/>
              </a:rPr>
              <a:t>mode – not incoherent emission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Emission is spatially </a:t>
            </a:r>
            <a:r>
              <a:rPr lang="en-US" altLang="en-US" dirty="0" smtClean="0">
                <a:latin typeface="Arial" charset="0"/>
                <a:cs typeface="Arial" charset="0"/>
              </a:rPr>
              <a:t>coherent, argues for mode.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Emission is ‘</a:t>
            </a:r>
            <a:r>
              <a:rPr lang="en-US" altLang="en-US" dirty="0" err="1">
                <a:latin typeface="Arial" charset="0"/>
                <a:cs typeface="Arial" charset="0"/>
              </a:rPr>
              <a:t>bursty</a:t>
            </a:r>
            <a:r>
              <a:rPr lang="en-US" altLang="en-US" dirty="0">
                <a:latin typeface="Arial" charset="0"/>
                <a:cs typeface="Arial" charset="0"/>
              </a:rPr>
              <a:t>’, not cw. Argues for an unstable </a:t>
            </a:r>
            <a:r>
              <a:rPr lang="en-US" altLang="en-US" dirty="0" smtClean="0">
                <a:latin typeface="Arial" charset="0"/>
                <a:cs typeface="Arial" charset="0"/>
              </a:rPr>
              <a:t>mode.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2" eaLnBrk="1" hangingPunct="1"/>
            <a:r>
              <a:rPr lang="en-US" altLang="en-US" sz="1800" dirty="0">
                <a:latin typeface="Arial" charset="0"/>
                <a:cs typeface="Arial" charset="0"/>
              </a:rPr>
              <a:t>what defines unstable mode frequency?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Emission doesn’t follow </a:t>
            </a:r>
            <a:r>
              <a:rPr lang="en-US" altLang="en-US" dirty="0" err="1">
                <a:latin typeface="Arial" charset="0"/>
                <a:cs typeface="Arial" charset="0"/>
              </a:rPr>
              <a:t>Alfvénic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scaling</a:t>
            </a:r>
          </a:p>
          <a:p>
            <a:pPr lvl="2"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not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Alfvén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eigenmode</a:t>
            </a:r>
            <a:r>
              <a:rPr lang="en-US" altLang="en-US" sz="1800" dirty="0" smtClean="0">
                <a:latin typeface="Arial" charset="0"/>
                <a:cs typeface="Arial" charset="0"/>
              </a:rPr>
              <a:t>?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Like conventional ICE, higher harmonics have </a:t>
            </a:r>
            <a:r>
              <a:rPr lang="en-US" altLang="en-US" dirty="0" smtClean="0">
                <a:latin typeface="Arial" charset="0"/>
                <a:cs typeface="Arial" charset="0"/>
              </a:rPr>
              <a:t>largest amplitudes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ST-ICE maps to internal transport barrier?</a:t>
            </a:r>
          </a:p>
          <a:p>
            <a:pPr lvl="2"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What </a:t>
            </a:r>
            <a:r>
              <a:rPr lang="en-US" altLang="en-US" sz="1800" dirty="0">
                <a:latin typeface="Arial" charset="0"/>
                <a:cs typeface="Arial" charset="0"/>
              </a:rPr>
              <a:t>physical characteristics define the plasma edge</a:t>
            </a:r>
            <a:r>
              <a:rPr lang="en-US" altLang="en-US" sz="1800" dirty="0" smtClean="0">
                <a:latin typeface="Arial" charset="0"/>
                <a:cs typeface="Arial" charset="0"/>
              </a:rPr>
              <a:t>?</a:t>
            </a:r>
            <a:endParaRPr lang="en-US" altLang="en-US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3810000" cy="5410200"/>
          </a:xfrm>
        </p:spPr>
        <p:txBody>
          <a:bodyPr/>
          <a:lstStyle/>
          <a:p>
            <a:r>
              <a:rPr lang="en-US" dirty="0" smtClean="0"/>
              <a:t>Compensating for roll-off in coil response, largest amplitude harmonic is the 6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Harmonics appear independent – emission or different modes?</a:t>
            </a:r>
          </a:p>
          <a:p>
            <a:r>
              <a:rPr lang="en-US" dirty="0" smtClean="0"/>
              <a:t>Similar story seen in old (2002) 10MHz NSTX data.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Aliased harmonics, </a:t>
            </a:r>
            <a:r>
              <a:rPr lang="en-US" dirty="0"/>
              <a:t>up to 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, can be extracted in some shots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149" y="1143000"/>
            <a:ext cx="559585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5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3886200" cy="5410200"/>
          </a:xfrm>
        </p:spPr>
        <p:txBody>
          <a:bodyPr/>
          <a:lstStyle/>
          <a:p>
            <a:r>
              <a:rPr lang="en-US" dirty="0"/>
              <a:t>In this case, frequency changes as plasma shifts inwards.</a:t>
            </a:r>
          </a:p>
          <a:p>
            <a:r>
              <a:rPr lang="en-US" dirty="0" err="1" smtClean="0"/>
              <a:t>Mirnov</a:t>
            </a:r>
            <a:r>
              <a:rPr lang="en-US" dirty="0" smtClean="0"/>
              <a:t> spectrogram mapped to profile of ion-cyclotron frequency.</a:t>
            </a:r>
          </a:p>
          <a:p>
            <a:r>
              <a:rPr lang="en-US" dirty="0" smtClean="0"/>
              <a:t>Strong localized internal density gradient – not so much on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maps to internal transport barrier (in most cases)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701" y="1371600"/>
            <a:ext cx="526034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60131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7854</TotalTime>
  <Words>671</Words>
  <Application>Microsoft Macintosh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NSTX Upgrade</vt:lpstr>
      <vt:lpstr>Equation</vt:lpstr>
      <vt:lpstr>R(17-4): Assess high-frequency Alfvén Eigenmode stability and associated transport</vt:lpstr>
      <vt:lpstr>Status of GAE suppression analysis</vt:lpstr>
      <vt:lpstr>Typical example GAE suppression</vt:lpstr>
      <vt:lpstr>Analytic theory might give guidance on where to apply HYM</vt:lpstr>
      <vt:lpstr>There are exceptions to full suppression</vt:lpstr>
      <vt:lpstr>Relatively strong GAE with 1c &amp; 2c</vt:lpstr>
      <vt:lpstr>25MHz bandwidth ICE diagnostic being planned</vt:lpstr>
      <vt:lpstr>Aliased harmonics, up to 7th, can be extracted in some shots</vt:lpstr>
      <vt:lpstr>Emission maps to internal transport barrier (in most cases)</vt:lpstr>
      <vt:lpstr>Strongest ICE correlated with source 1c – the most perpendicular source</vt:lpstr>
      <vt:lpstr>ICE mostly visible early (before 0.35s)</vt:lpstr>
      <vt:lpstr>ICE w/harmonics on 108334</vt:lpstr>
      <vt:lpstr>Also maps into plasma</vt:lpstr>
      <vt:lpstr>ICE of interest to broader community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Eric D. Fredrickson</cp:lastModifiedBy>
  <cp:revision>130</cp:revision>
  <dcterms:created xsi:type="dcterms:W3CDTF">2015-07-16T16:59:24Z</dcterms:created>
  <dcterms:modified xsi:type="dcterms:W3CDTF">2017-03-31T19:40:14Z</dcterms:modified>
</cp:coreProperties>
</file>