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2" autoAdjust="0"/>
  </p:normalViewPr>
  <p:slideViewPr>
    <p:cSldViewPr snapToGrid="0" snapToObjects="1">
      <p:cViewPr varScale="1">
        <p:scale>
          <a:sx n="111" d="100"/>
          <a:sy n="111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73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97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0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52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27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20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9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98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94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6D2E-B373-2B4F-874B-7C92D3301EF1}" type="datetimeFigureOut">
              <a:t>3/31/17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3595-71E4-D444-9665-BEE730D33B9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75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en-US" altLang="ja-JP" sz="3600" b="1">
                <a:solidFill>
                  <a:schemeClr val="bg1"/>
                </a:solidFill>
                <a:latin typeface="Arial"/>
                <a:cs typeface="Arial"/>
              </a:rPr>
              <a:t>R(17-1) Simulation-based projection of divertor heat-flux footprint for NSTX-U</a:t>
            </a:r>
            <a:endParaRPr kumimoji="1" lang="ja-JP" altLang="en-US" sz="3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>
                <a:solidFill>
                  <a:schemeClr val="tx1"/>
                </a:solidFill>
                <a:latin typeface="Arial"/>
                <a:cs typeface="Arial"/>
              </a:rPr>
              <a:t>C.S. Chang, J-W Ahn, A. Diallo, </a:t>
            </a:r>
          </a:p>
          <a:p>
            <a:r>
              <a:rPr lang="en-US" altLang="ja-JP" sz="2800">
                <a:solidFill>
                  <a:schemeClr val="tx1"/>
                </a:solidFill>
                <a:latin typeface="Arial"/>
                <a:cs typeface="Arial"/>
              </a:rPr>
              <a:t>Travis Gray, Gustavo Canal, S. Ku</a:t>
            </a:r>
            <a:endParaRPr kumimoji="1" lang="ja-JP" altLang="en-US" sz="28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70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23" y="1065278"/>
            <a:ext cx="847477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>
                <a:latin typeface="Arial"/>
                <a:cs typeface="Arial"/>
              </a:rPr>
              <a:t>FY17: simulation-based projection of divertor heat flux footprint for NSTX-U</a:t>
            </a:r>
          </a:p>
          <a:p>
            <a:r>
              <a:rPr lang="en-US" altLang="ja-JP">
                <a:latin typeface="Arial"/>
                <a:cs typeface="Arial"/>
              </a:rPr>
              <a:t> </a:t>
            </a:r>
          </a:p>
          <a:p>
            <a:r>
              <a:rPr lang="en-US" altLang="ja-JP">
                <a:latin typeface="Arial"/>
                <a:cs typeface="Arial"/>
              </a:rPr>
              <a:t>Understanding the underlying physical mechanisms that contribute to the scrape-off layer (SOL) power flux width, </a:t>
            </a:r>
            <a:r>
              <a:rPr lang="en-US" altLang="ja-JP">
                <a:latin typeface="Arial"/>
                <a:cs typeface="Arial"/>
                <a:sym typeface="Symbol"/>
              </a:rPr>
              <a:t></a:t>
            </a:r>
            <a:r>
              <a:rPr lang="en-US" altLang="ja-JP" baseline="-25000">
                <a:latin typeface="Arial"/>
                <a:cs typeface="Arial"/>
              </a:rPr>
              <a:t>q</a:t>
            </a:r>
            <a:r>
              <a:rPr lang="en-US" altLang="ja-JP">
                <a:latin typeface="Arial"/>
                <a:cs typeface="Arial"/>
              </a:rPr>
              <a:t>, is of utmost importance for future tokamaks such as ITER and FNSF.  The 2016 Theory Joint Research Milestone (JTM) carried out extensive modeling to predict </a:t>
            </a:r>
            <a:r>
              <a:rPr lang="en-US" altLang="ja-JP">
                <a:latin typeface="Arial"/>
                <a:cs typeface="Arial"/>
                <a:sym typeface="Symbol"/>
              </a:rPr>
              <a:t></a:t>
            </a:r>
            <a:r>
              <a:rPr lang="en-US" altLang="ja-JP" baseline="-25000">
                <a:latin typeface="Arial"/>
                <a:cs typeface="Arial"/>
              </a:rPr>
              <a:t>q</a:t>
            </a:r>
            <a:r>
              <a:rPr lang="en-US" altLang="ja-JP">
                <a:latin typeface="Arial"/>
                <a:cs typeface="Arial"/>
              </a:rPr>
              <a:t> under attached divertor conditions. XGC modeling reproduced the observed trends in present day tokamaks where </a:t>
            </a:r>
            <a:r>
              <a:rPr lang="en-US" altLang="ja-JP">
                <a:latin typeface="Arial"/>
                <a:cs typeface="Arial"/>
                <a:sym typeface="Symbol"/>
              </a:rPr>
              <a:t></a:t>
            </a:r>
            <a:r>
              <a:rPr lang="en-US" altLang="ja-JP" baseline="-25000">
                <a:latin typeface="Arial"/>
                <a:cs typeface="Arial"/>
              </a:rPr>
              <a:t>q</a:t>
            </a:r>
            <a:r>
              <a:rPr lang="en-US" altLang="ja-JP">
                <a:latin typeface="Arial"/>
                <a:cs typeface="Arial"/>
              </a:rPr>
              <a:t> is found to be proportional to the midplane poloidal field, B</a:t>
            </a:r>
            <a:r>
              <a:rPr lang="en-US" altLang="ja-JP" baseline="-25000">
                <a:latin typeface="Arial"/>
                <a:cs typeface="Arial"/>
              </a:rPr>
              <a:t>pol</a:t>
            </a:r>
            <a:r>
              <a:rPr lang="en-US" altLang="ja-JP" baseline="30000">
                <a:latin typeface="Arial"/>
                <a:cs typeface="Arial"/>
              </a:rPr>
              <a:t>-1.19</a:t>
            </a:r>
            <a:r>
              <a:rPr lang="en-US" altLang="ja-JP">
                <a:latin typeface="Arial"/>
                <a:cs typeface="Arial"/>
              </a:rPr>
              <a:t>. The XGC SOL widths were influenced by both the magnetic drift of warm ions across the separatrix and by the cross-field ExB heat-flux width from the edge turbulence.  However, only a limited NSTX dataset was included in the 2016 JTM.  Here we will complete simulation of the plasma current scan of NSTX to evaluate the SOL width and edge turbulence under a wider range of conditions, to evaluate the magnitudes of the turbulent ExB and ion drift effects in XGC.  Finally, we will carry out simulations to predict </a:t>
            </a:r>
            <a:r>
              <a:rPr lang="en-US" altLang="ja-JP">
                <a:latin typeface="Arial"/>
                <a:cs typeface="Arial"/>
                <a:sym typeface="Symbol"/>
              </a:rPr>
              <a:t></a:t>
            </a:r>
            <a:r>
              <a:rPr lang="en-US" altLang="ja-JP" baseline="-25000">
                <a:latin typeface="Arial"/>
                <a:cs typeface="Arial"/>
              </a:rPr>
              <a:t>q</a:t>
            </a:r>
            <a:r>
              <a:rPr lang="en-US" altLang="ja-JP">
                <a:latin typeface="Arial"/>
                <a:cs typeface="Arial"/>
              </a:rPr>
              <a:t> for a 2 MA NSTX-U discharge, using a set of assumptions to project the expected midplane profiles.</a:t>
            </a:r>
          </a:p>
        </p:txBody>
      </p:sp>
    </p:spTree>
    <p:extLst>
      <p:ext uri="{BB962C8B-B14F-4D97-AF65-F5344CB8AC3E}">
        <p14:creationId xmlns:p14="http://schemas.microsoft.com/office/powerpoint/2010/main" val="380145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28" y="1453853"/>
            <a:ext cx="6017230" cy="4920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7184" y="2045319"/>
            <a:ext cx="2191526" cy="3787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6465" y="275481"/>
            <a:ext cx="7709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>
                <a:solidFill>
                  <a:srgbClr val="0000FF"/>
                </a:solidFill>
                <a:latin typeface="Arial"/>
                <a:cs typeface="Arial"/>
              </a:rPr>
              <a:t>Add some more NSTX and (projected) NSTX-U points to the scaling figure</a:t>
            </a:r>
            <a:endParaRPr kumimoji="1" lang="ja-JP" altLang="en-US" sz="2400" b="1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35598" y="30321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94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16" y="105601"/>
            <a:ext cx="3376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>
                <a:solidFill>
                  <a:srgbClr val="0000FF"/>
                </a:solidFill>
                <a:latin typeface="Arial"/>
                <a:cs typeface="Arial"/>
              </a:rPr>
              <a:t>Plan and (timeline)</a:t>
            </a:r>
            <a:endParaRPr kumimoji="1" lang="ja-JP" altLang="en-US" sz="2800" b="1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192" y="595615"/>
            <a:ext cx="9054091" cy="0"/>
          </a:xfrm>
          <a:prstGeom prst="line">
            <a:avLst/>
          </a:prstGeom>
          <a:ln w="4445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964" y="820375"/>
            <a:ext cx="867619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altLang="ja-JP" sz="2000">
                <a:latin typeface="Arial"/>
                <a:cs typeface="Arial"/>
              </a:rPr>
              <a:t>Identify</a:t>
            </a:r>
            <a:r>
              <a:rPr kumimoji="1" lang="en-US" altLang="ja-JP" sz="2000">
                <a:latin typeface="Arial"/>
                <a:cs typeface="Arial"/>
              </a:rPr>
              <a:t> a baseline NSTX discharge </a:t>
            </a:r>
            <a:r>
              <a:rPr kumimoji="1" lang="en-US" altLang="ja-JP" sz="2000" b="1">
                <a:latin typeface="Arial"/>
                <a:cs typeface="Arial"/>
              </a:rPr>
              <a:t>(done)</a:t>
            </a:r>
          </a:p>
          <a:p>
            <a:pPr marL="742950" lvl="1" indent="-285750">
              <a:buFont typeface="Lucida Grande"/>
              <a:buChar char="-"/>
            </a:pPr>
            <a:r>
              <a:rPr lang="en-US" altLang="ja-JP" sz="2000">
                <a:latin typeface="Arial"/>
                <a:cs typeface="Arial"/>
              </a:rPr>
              <a:t>NSTX 139047, 665ms</a:t>
            </a:r>
            <a:endParaRPr lang="ja-JP" altLang="en-US" sz="2000">
              <a:latin typeface="Arial"/>
              <a:cs typeface="Arial"/>
            </a:endParaRPr>
          </a:p>
          <a:p>
            <a:pPr marL="742950" lvl="1" indent="-285750">
              <a:buFont typeface="Lucida Grande"/>
              <a:buChar char="-"/>
            </a:pPr>
            <a:r>
              <a:rPr kumimoji="1" lang="en-US" altLang="ja-JP" sz="2000">
                <a:latin typeface="Arial"/>
                <a:cs typeface="Arial"/>
              </a:rPr>
              <a:t>1MA</a:t>
            </a:r>
          </a:p>
          <a:p>
            <a:pPr marL="225425" indent="-225425">
              <a:buFont typeface="Arial"/>
              <a:buChar char="•"/>
            </a:pPr>
            <a:r>
              <a:rPr kumimoji="1" lang="en-US" altLang="ja-JP" sz="2000">
                <a:latin typeface="Arial"/>
                <a:cs typeface="Arial"/>
              </a:rPr>
              <a:t>Generate necessary eqdsk data for the baseline NSTX discharge (done)</a:t>
            </a:r>
          </a:p>
          <a:p>
            <a:pPr marL="800100" lvl="1" indent="-342900">
              <a:buFont typeface="Lucida Grande"/>
              <a:buChar char="-"/>
            </a:pPr>
            <a:r>
              <a:rPr lang="en-US" altLang="ja-JP" sz="2000">
                <a:latin typeface="Arial"/>
                <a:cs typeface="Arial"/>
              </a:rPr>
              <a:t>Create input file for XGC1 </a:t>
            </a:r>
            <a:r>
              <a:rPr lang="en-US" altLang="ja-JP" sz="2000" b="1">
                <a:latin typeface="Arial"/>
                <a:cs typeface="Arial"/>
              </a:rPr>
              <a:t>(done)</a:t>
            </a:r>
          </a:p>
          <a:p>
            <a:pPr marL="225425" indent="-225425">
              <a:spcBef>
                <a:spcPts val="600"/>
              </a:spcBef>
              <a:buFont typeface="Arial"/>
              <a:buChar char="•"/>
            </a:pPr>
            <a:r>
              <a:rPr kumimoji="1" lang="en-US" altLang="ja-JP" sz="2000">
                <a:latin typeface="Arial"/>
                <a:cs typeface="Arial"/>
              </a:rPr>
              <a:t>Execute the baseline simulation on Cori and analyze the data (</a:t>
            </a:r>
            <a:r>
              <a:rPr kumimoji="1" lang="en-US" altLang="ja-JP" sz="2000" b="1">
                <a:latin typeface="Arial"/>
                <a:cs typeface="Arial"/>
              </a:rPr>
              <a:t>April 15</a:t>
            </a:r>
            <a:r>
              <a:rPr kumimoji="1" lang="en-US" altLang="ja-JP" sz="2000">
                <a:latin typeface="Arial"/>
                <a:cs typeface="Arial"/>
              </a:rPr>
              <a:t>)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kumimoji="1" lang="en-US" altLang="ja-JP" sz="2000">
                <a:latin typeface="Arial"/>
                <a:cs typeface="Arial"/>
              </a:rPr>
              <a:t>Project the baseline NSTX discharge to NSTX-U (B</a:t>
            </a:r>
            <a:r>
              <a:rPr kumimoji="1" lang="en-US" altLang="ja-JP" sz="2000" baseline="-25000">
                <a:latin typeface="Arial"/>
                <a:cs typeface="Arial"/>
              </a:rPr>
              <a:t>T</a:t>
            </a:r>
            <a:r>
              <a:rPr kumimoji="1" lang="en-US" altLang="ja-JP" sz="2000">
                <a:latin typeface="Arial"/>
                <a:cs typeface="Arial"/>
              </a:rPr>
              <a:t>=1T), approximately</a:t>
            </a:r>
          </a:p>
          <a:p>
            <a:pPr marL="682625" lvl="1" indent="-225425">
              <a:buFont typeface="Arial"/>
              <a:buChar char="•"/>
            </a:pPr>
            <a:r>
              <a:rPr lang="en-US" altLang="ja-JP" sz="2000">
                <a:latin typeface="Arial"/>
                <a:cs typeface="Arial"/>
              </a:rPr>
              <a:t>NSTX-U case #1 </a:t>
            </a:r>
            <a:r>
              <a:rPr lang="en-US" altLang="ja-JP" sz="2000" b="1">
                <a:latin typeface="Arial"/>
                <a:cs typeface="Arial"/>
              </a:rPr>
              <a:t>(May 15)</a:t>
            </a:r>
            <a:endParaRPr kumimoji="1" lang="en-US" altLang="ja-JP" sz="2000" b="1">
              <a:latin typeface="Arial"/>
              <a:cs typeface="Arial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  <a:sym typeface="Wingdings"/>
              </a:rPr>
              <a:t>Keep the above q profile </a:t>
            </a:r>
            <a:r>
              <a:rPr lang="en-US" altLang="ja-JP">
                <a:latin typeface="Times New Roman"/>
                <a:cs typeface="Times New Roman"/>
              </a:rPr>
              <a:t>B</a:t>
            </a:r>
            <a:r>
              <a:rPr lang="en-US" altLang="ja-JP" baseline="-25000">
                <a:latin typeface="Times New Roman"/>
                <a:cs typeface="Times New Roman"/>
              </a:rPr>
              <a:t>θ0</a:t>
            </a:r>
            <a:r>
              <a:rPr lang="en-US" altLang="ja-JP">
                <a:latin typeface="Times New Roman"/>
                <a:cs typeface="Times New Roman"/>
              </a:rPr>
              <a:t>(r) determined 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 j(r) &amp; I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p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 determined (~1.5MA)</a:t>
            </a: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</a:rPr>
              <a:t>Assmue n</a:t>
            </a:r>
            <a:r>
              <a:rPr lang="en-US" altLang="ja-JP" baseline="-25000">
                <a:latin typeface="Times New Roman"/>
                <a:cs typeface="Times New Roman"/>
              </a:rPr>
              <a:t>o</a:t>
            </a:r>
            <a:r>
              <a:rPr lang="en-US" altLang="ja-JP">
                <a:latin typeface="Times New Roman"/>
                <a:cs typeface="Times New Roman"/>
              </a:rPr>
              <a:t> = 0.7n</a:t>
            </a:r>
            <a:r>
              <a:rPr lang="en-US" altLang="ja-JP" baseline="-25000">
                <a:latin typeface="Times New Roman"/>
                <a:cs typeface="Times New Roman"/>
              </a:rPr>
              <a:t>G </a:t>
            </a:r>
            <a:r>
              <a:rPr lang="en-US" altLang="ja-JP">
                <a:latin typeface="Times New Roman"/>
                <a:cs typeface="Times New Roman"/>
              </a:rPr>
              <a:t>(=I</a:t>
            </a:r>
            <a:r>
              <a:rPr lang="en-US" altLang="ja-JP" baseline="-25000">
                <a:latin typeface="Times New Roman"/>
                <a:cs typeface="Times New Roman"/>
              </a:rPr>
              <a:t>p</a:t>
            </a:r>
            <a:r>
              <a:rPr lang="en-US" altLang="ja-JP">
                <a:latin typeface="Times New Roman"/>
                <a:cs typeface="Times New Roman"/>
              </a:rPr>
              <a:t>/πa</a:t>
            </a:r>
            <a:r>
              <a:rPr lang="en-US" altLang="ja-JP" baseline="30000">
                <a:latin typeface="Times New Roman"/>
                <a:cs typeface="Times New Roman"/>
              </a:rPr>
              <a:t>2</a:t>
            </a:r>
            <a:r>
              <a:rPr lang="en-US" altLang="ja-JP">
                <a:latin typeface="Times New Roman"/>
                <a:cs typeface="Times New Roman"/>
              </a:rPr>
              <a:t>) 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 </a:t>
            </a: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  <a:sym typeface="Wingdings"/>
              </a:rPr>
              <a:t>Set </a:t>
            </a:r>
            <a:r>
              <a:rPr lang="ja-JP" altLang="en-US">
                <a:latin typeface="Times New Roman"/>
                <a:cs typeface="Times New Roman"/>
              </a:rPr>
              <a:t>β</a:t>
            </a:r>
            <a:r>
              <a:rPr lang="en-US" altLang="ja-JP" baseline="-25000">
                <a:latin typeface="Times New Roman"/>
                <a:cs typeface="Times New Roman"/>
              </a:rPr>
              <a:t>N </a:t>
            </a:r>
            <a:r>
              <a:rPr lang="en-US" altLang="ja-JP">
                <a:latin typeface="Times New Roman"/>
                <a:cs typeface="Times New Roman"/>
              </a:rPr>
              <a:t>= </a:t>
            </a:r>
            <a:r>
              <a:rPr lang="ja-JP" altLang="en-US">
                <a:latin typeface="Times New Roman"/>
                <a:cs typeface="Times New Roman"/>
              </a:rPr>
              <a:t>β</a:t>
            </a:r>
            <a:r>
              <a:rPr lang="en-US" altLang="ja-JP">
                <a:latin typeface="Times New Roman"/>
                <a:cs typeface="Times New Roman"/>
              </a:rPr>
              <a:t>(aB</a:t>
            </a:r>
            <a:r>
              <a:rPr lang="en-US" altLang="ja-JP" baseline="-25000">
                <a:latin typeface="Times New Roman"/>
                <a:cs typeface="Times New Roman"/>
              </a:rPr>
              <a:t>T</a:t>
            </a:r>
            <a:r>
              <a:rPr lang="en-US" altLang="ja-JP">
                <a:latin typeface="Times New Roman"/>
                <a:cs typeface="Times New Roman"/>
              </a:rPr>
              <a:t>/I</a:t>
            </a:r>
            <a:r>
              <a:rPr lang="en-US" altLang="ja-JP" baseline="-25000">
                <a:latin typeface="Times New Roman"/>
                <a:cs typeface="Times New Roman"/>
              </a:rPr>
              <a:t>p</a:t>
            </a:r>
            <a:r>
              <a:rPr lang="en-US" altLang="ja-JP">
                <a:latin typeface="Times New Roman"/>
                <a:cs typeface="Times New Roman"/>
              </a:rPr>
              <a:t>) to be 15% less, on axis 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 T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o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 is determined, assume T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eo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=T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io</a:t>
            </a: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  <a:sym typeface="Wingdings"/>
              </a:rPr>
              <a:t>Keep the same R/L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p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=R d</a:t>
            </a:r>
            <a:r>
              <a:rPr lang="en-US" altLang="ja-JP" i="1">
                <a:latin typeface="Times New Roman"/>
                <a:cs typeface="Times New Roman"/>
                <a:sym typeface="Wingdings"/>
              </a:rPr>
              <a:t>log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 p/dr for p=(n,Te,Ti)  n, Te, Ti profiles determined</a:t>
            </a:r>
          </a:p>
          <a:p>
            <a:pPr lvl="1"/>
            <a:r>
              <a:rPr lang="en-US" altLang="ja-JP">
                <a:latin typeface="Times New Roman"/>
                <a:cs typeface="Times New Roman"/>
                <a:sym typeface="Wingdings"/>
              </a:rPr>
              <a:t>	This assumption may matter for the core transport, but not for edge</a:t>
            </a:r>
            <a:endParaRPr lang="en-US" altLang="ja-JP">
              <a:latin typeface="Times New Roman"/>
              <a:cs typeface="Times New Roman"/>
              <a:sym typeface="Wingdings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</a:rPr>
              <a:t>Estimate the pedestal width from the </a:t>
            </a:r>
            <a:r>
              <a:rPr lang="ja-JP" altLang="en-US">
                <a:latin typeface="Times New Roman"/>
                <a:cs typeface="Times New Roman"/>
              </a:rPr>
              <a:t>β</a:t>
            </a:r>
            <a:r>
              <a:rPr lang="en-US" altLang="ja-JP" baseline="-25000">
                <a:latin typeface="Times New Roman"/>
                <a:cs typeface="Times New Roman"/>
              </a:rPr>
              <a:t>θ</a:t>
            </a:r>
            <a:r>
              <a:rPr lang="en-US" altLang="ja-JP" baseline="30000">
                <a:latin typeface="Times New Roman"/>
                <a:cs typeface="Times New Roman"/>
              </a:rPr>
              <a:t>ped</a:t>
            </a:r>
            <a:r>
              <a:rPr lang="en-US" altLang="ja-JP">
                <a:latin typeface="Times New Roman"/>
                <a:cs typeface="Times New Roman"/>
              </a:rPr>
              <a:t> scaling, use modified-Tanh</a:t>
            </a:r>
            <a:endParaRPr lang="en-US" altLang="ja-JP">
              <a:latin typeface="Times New Roman"/>
              <a:cs typeface="Times New Roman"/>
              <a:sym typeface="Wingdings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altLang="ja-JP">
                <a:latin typeface="Times New Roman"/>
                <a:cs typeface="Times New Roman"/>
                <a:sym typeface="Wingdings"/>
              </a:rPr>
              <a:t>Rμ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0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j = μ</a:t>
            </a:r>
            <a:r>
              <a:rPr lang="en-US" altLang="ja-JP" baseline="-25000">
                <a:latin typeface="Times New Roman"/>
                <a:cs typeface="Times New Roman"/>
                <a:sym typeface="Wingdings"/>
              </a:rPr>
              <a:t>0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R</a:t>
            </a:r>
            <a:r>
              <a:rPr lang="en-US" altLang="ja-JP" baseline="30000">
                <a:latin typeface="Times New Roman"/>
                <a:cs typeface="Times New Roman"/>
                <a:sym typeface="Wingdings"/>
              </a:rPr>
              <a:t>2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 dp/dΨ + FdF/dΨ </a:t>
            </a:r>
            <a:r>
              <a:rPr lang="en-US" altLang="ja-JP">
                <a:latin typeface="Times New Roman"/>
                <a:cs typeface="Times New Roman"/>
                <a:sym typeface="Wingdings"/>
              </a:rPr>
              <a:t> FF’ determined</a:t>
            </a:r>
          </a:p>
          <a:p>
            <a:pPr marL="800100" lvl="1" indent="-342900">
              <a:spcBef>
                <a:spcPts val="1200"/>
              </a:spcBef>
              <a:buFont typeface="Arial"/>
              <a:buChar char="•"/>
            </a:pPr>
            <a:r>
              <a:rPr lang="en-US" altLang="ja-JP" sz="2000">
                <a:latin typeface="Arial"/>
                <a:cs typeface="Arial"/>
              </a:rPr>
              <a:t>NSTX-U case #2 </a:t>
            </a:r>
            <a:r>
              <a:rPr lang="en-US" altLang="ja-JP" sz="2000" b="1">
                <a:latin typeface="Arial"/>
                <a:cs typeface="Arial"/>
              </a:rPr>
              <a:t>(June 15)</a:t>
            </a:r>
          </a:p>
          <a:p>
            <a:pPr marL="800100" lvl="1" indent="-342900">
              <a:buFont typeface="Lucida Grande"/>
              <a:buChar char="-"/>
            </a:pPr>
            <a:r>
              <a:rPr kumimoji="1" lang="en-US" altLang="ja-JP" sz="2000">
                <a:latin typeface="Times New Roman"/>
                <a:cs typeface="Times New Roman"/>
              </a:rPr>
              <a:t>Increase I</a:t>
            </a:r>
            <a:r>
              <a:rPr kumimoji="1" lang="en-US" altLang="ja-JP" sz="2000" baseline="-25000">
                <a:latin typeface="Times New Roman"/>
                <a:cs typeface="Times New Roman"/>
              </a:rPr>
              <a:t>p</a:t>
            </a:r>
            <a:r>
              <a:rPr kumimoji="1" lang="en-US" altLang="ja-JP" sz="2000">
                <a:latin typeface="Times New Roman"/>
                <a:cs typeface="Times New Roman"/>
              </a:rPr>
              <a:t> to 2MA </a:t>
            </a:r>
            <a:r>
              <a:rPr kumimoji="1" lang="en-US" altLang="ja-JP" sz="2000">
                <a:latin typeface="Times New Roman"/>
                <a:cs typeface="Times New Roman"/>
                <a:sym typeface="Wingdings"/>
              </a:rPr>
              <a:t> q</a:t>
            </a:r>
            <a:r>
              <a:rPr kumimoji="1" lang="en-US" altLang="ja-JP" sz="2000" baseline="-25000">
                <a:latin typeface="Times New Roman"/>
                <a:cs typeface="Times New Roman"/>
                <a:sym typeface="Wingdings"/>
              </a:rPr>
              <a:t>95</a:t>
            </a:r>
            <a:r>
              <a:rPr kumimoji="1" lang="en-US" altLang="ja-JP" sz="2000">
                <a:latin typeface="Times New Roman"/>
                <a:cs typeface="Times New Roman"/>
                <a:sym typeface="Wingdings"/>
              </a:rPr>
              <a:t> will be somewhat lower</a:t>
            </a:r>
            <a:endParaRPr kumimoji="1" lang="ja-JP" alt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65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87838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7863" y="1775607"/>
            <a:ext cx="3279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0000FF"/>
                </a:solidFill>
              </a:rPr>
              <a:t>NSTX baseline discharge</a:t>
            </a:r>
            <a:endParaRPr kumimoji="1" lang="ja-JP" altLang="en-US" sz="2400" b="1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555" y="4042848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solidFill>
                  <a:srgbClr val="008000"/>
                </a:solidFill>
              </a:rPr>
              <a:t>q</a:t>
            </a:r>
            <a:endParaRPr kumimoji="1" lang="ja-JP" altLang="en-US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0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" y="0"/>
            <a:ext cx="442451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4469130" y="2049910"/>
            <a:ext cx="2304564" cy="191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rPr sz="2000"/>
              <a:t>Separatrix - midplane</a:t>
            </a:r>
          </a:p>
          <a:p>
            <a:pPr lvl="1" algn="l"/>
            <a:r>
              <a:rPr sz="2000"/>
              <a:t>Bp = 0.2508 T</a:t>
            </a:r>
          </a:p>
          <a:p>
            <a:pPr lvl="1" algn="l"/>
            <a:r>
              <a:rPr sz="2000"/>
              <a:t>Bt = 0.2868 T</a:t>
            </a:r>
          </a:p>
          <a:p>
            <a:pPr algn="l"/>
            <a:endParaRPr sz="2000"/>
          </a:p>
          <a:p>
            <a:pPr algn="l"/>
            <a:r>
              <a:rPr sz="2000"/>
              <a:t>Axis</a:t>
            </a:r>
          </a:p>
          <a:p>
            <a:pPr lvl="1" algn="l"/>
            <a:r>
              <a:rPr sz="2000"/>
              <a:t>Bt = 0.4875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8765" y="444663"/>
            <a:ext cx="1638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/>
              <a:t>XGC input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849352633"/>
      </p:ext>
    </p:extLst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1688" y="1553766"/>
            <a:ext cx="5000625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3632508" y="521950"/>
            <a:ext cx="1304966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891136082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1688" y="1553766"/>
            <a:ext cx="5000625" cy="375046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3995928" y="879137"/>
            <a:ext cx="77745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480240596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1641" y="214647"/>
            <a:ext cx="709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>
                <a:solidFill>
                  <a:srgbClr val="0000FF"/>
                </a:solidFill>
              </a:rPr>
              <a:t>And, in connection with PFC, we may try to</a:t>
            </a:r>
            <a:endParaRPr kumimoji="1" lang="ja-JP" altLang="en-US" sz="2800" b="1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36" y="1168754"/>
            <a:ext cx="8638264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ja-JP" sz="2000">
                <a:latin typeface="Arial"/>
                <a:cs typeface="Arial"/>
              </a:rPr>
              <a:t>come up with a ST heat-flux width scaling with Ip,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kumimoji="1" lang="en-US" altLang="ja-JP" sz="2000">
                <a:latin typeface="Arial"/>
                <a:cs typeface="Arial"/>
              </a:rPr>
              <a:t>create a predictive curve for the i/o divertor heat-flux ratio and width (validation against existing data?)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ja-JP" sz="2000">
                <a:latin typeface="Arial"/>
                <a:cs typeface="Arial"/>
              </a:rPr>
              <a:t>study the S parameter for Eich scaling.</a:t>
            </a:r>
            <a:endParaRPr kumimoji="1" lang="ja-JP" alt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656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319</Words>
  <Application>Microsoft Macintosh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R(17-1) Simulation-based projection of divertor heat-flux footprint for NSTX-U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R(17-1) Simulation-based projection of divertor heat-flux footprint for NSTX-U</dc:title>
  <dc:creator>CS Chang</dc:creator>
  <cp:lastModifiedBy>CS Chang</cp:lastModifiedBy>
  <cp:revision>56</cp:revision>
  <dcterms:created xsi:type="dcterms:W3CDTF">2017-03-30T21:47:40Z</dcterms:created>
  <dcterms:modified xsi:type="dcterms:W3CDTF">2017-03-31T18:08:27Z</dcterms:modified>
</cp:coreProperties>
</file>